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6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0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5ADC4-4FC7-4DF1-A6FA-AE3F59FF7EC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E791D-0F54-43E0-B524-48EB6564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C907-1EB3-4FCE-A545-3A6ED2C8ABD2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520-208E-4716-B175-D5F501B11DCF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C293-6D74-4C95-8913-72EB0720861F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2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D2D1-91F9-4D43-BA45-5A14D057DD24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94D2-B3F9-413D-B9B0-BC470B5CD8EB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0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BDB9-5965-4277-96AC-C57D0461EEAA}" type="datetime1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7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ECF0-6426-461E-BA8D-458F6E465579}" type="datetime1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4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8BE-7038-46B3-BB00-E86C38C9D218}" type="datetime1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0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B96-0F79-459B-B6C5-3C36DC620CCE}" type="datetime1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134-F66D-4E47-8D93-59FC9C9891E4}" type="datetime1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86F0-3649-4029-80E0-B76CEFB329DF}" type="datetime1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5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FB02F-419F-456B-AFA3-1B9641D72334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Written by Dr Neil Buckley, bucklen@hope.ac.uk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Autofit/>
          </a:bodyPr>
          <a:lstStyle/>
          <a:p>
            <a:r>
              <a:rPr lang="en-GB" sz="2800"/>
              <a:t>ARICORE2I, CSCCORE2H, ECCCORE2H, ROBCORE2H (Intelligent Systems)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6400800" cy="1752600"/>
          </a:xfrm>
        </p:spPr>
        <p:txBody>
          <a:bodyPr>
            <a:normAutofit/>
          </a:bodyPr>
          <a:lstStyle/>
          <a:p>
            <a:r>
              <a:rPr lang="en-GB" dirty="0"/>
              <a:t>Python Machine Learning 1:</a:t>
            </a:r>
          </a:p>
          <a:p>
            <a:r>
              <a:rPr lang="en-GB" dirty="0"/>
              <a:t>Data, Training and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199212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4857-02C2-4B1D-9FFE-41D9A6B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4F74-B0E7-4C52-98AC-CCC9C037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The library comes with many ML models.  Import one and create an object.</a:t>
            </a:r>
          </a:p>
          <a:p>
            <a:pPr lvl="1"/>
            <a:r>
              <a:rPr lang="en-GB" dirty="0"/>
              <a:t>Training is done by calling the fit() method against the ML object.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knn.fit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features_train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targets_train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73AB0-9B34-4215-8510-4D574F7B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210426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9CE6-05AF-4567-ABA6-61194F12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Accuracy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2E9A-DA7B-46E6-81C7-E8402CCE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Call predict() against the trained model.</a:t>
            </a:r>
          </a:p>
          <a:p>
            <a:pPr lvl="1"/>
            <a:r>
              <a:rPr lang="en-GB" dirty="0"/>
              <a:t>This returns a vector of predicted values again the data not seen yet by the ML.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knn.predict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Determine the accuracy.  </a:t>
            </a:r>
            <a:r>
              <a:rPr lang="en-GB" dirty="0" err="1"/>
              <a:t>accuracy_score</a:t>
            </a:r>
            <a:r>
              <a:rPr lang="en-GB" dirty="0"/>
              <a:t>() simply returns the fraction of correct predictions.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targets_test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predictions)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D5DF4-A0E4-4953-9F5E-C6852544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13343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0F4E-13D2-49CB-B265-6542E0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Accuracy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23DC-219B-47C8-BCB2-1F76376E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 err="1"/>
              <a:t>accuracy_score</a:t>
            </a:r>
            <a:r>
              <a:rPr lang="en-GB" dirty="0"/>
              <a:t> is the simplest type and only applies to classification.</a:t>
            </a:r>
          </a:p>
          <a:p>
            <a:pPr lvl="1"/>
            <a:r>
              <a:rPr lang="en-GB" dirty="0"/>
              <a:t>Makes no sense for regression, due to continuous values.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There are other types for classification:</a:t>
            </a:r>
          </a:p>
          <a:p>
            <a:pPr lvl="1"/>
            <a:r>
              <a:rPr lang="en-GB" dirty="0"/>
              <a:t>E.g., </a:t>
            </a:r>
            <a:r>
              <a:rPr lang="en-GB" b="1" dirty="0" err="1"/>
              <a:t>balanced_accuracy_score</a:t>
            </a:r>
            <a:r>
              <a:rPr lang="en-GB" dirty="0"/>
              <a:t> takes into account differences in the number of samples with each class label and is the average of accuracies for each class label.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2"/>
              </a:rPr>
              <a:t>https://scikit-learn.org/stable/modules/model_evaluation.html</a:t>
            </a:r>
            <a:r>
              <a:rPr lang="en-GB" dirty="0"/>
              <a:t> for many others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1BAE3-C9B4-4F5B-9253-442EC2CA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398418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8120-19BC-4A6C-A1AC-1FF3BC1B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883F-F20C-49DA-8B5B-E29EBB5F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400" dirty="0"/>
              <a:t>You cannot simply measure how many samples were predicted correctly, because of continuous values.</a:t>
            </a:r>
          </a:p>
          <a:p>
            <a:pPr lvl="1"/>
            <a:r>
              <a:rPr lang="en-GB" sz="1200" dirty="0"/>
              <a:t>E.g., if the ground truth is 3.4 and the algorithm predicts 3.38, it’s probably close enough!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err="1"/>
              <a:t>mean_absolute_error</a:t>
            </a:r>
            <a:r>
              <a:rPr lang="en-GB" sz="1400" dirty="0"/>
              <a:t> measure the average amount by which the predictions were wrong.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mean </a:t>
            </a:r>
            <a:r>
              <a:rPr lang="en-GB" sz="1400" b="1" dirty="0" err="1"/>
              <a:t>squared_error</a:t>
            </a:r>
            <a:r>
              <a:rPr lang="en-GB" sz="1400" dirty="0"/>
              <a:t> takes the sum of the squares of all errors.</a:t>
            </a:r>
          </a:p>
          <a:p>
            <a:pPr lvl="1"/>
            <a:r>
              <a:rPr lang="en-GB" sz="1200" dirty="0"/>
              <a:t>MSE is a very common metric for regression.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r2</a:t>
            </a:r>
            <a:r>
              <a:rPr lang="en-GB" sz="1400" dirty="0"/>
              <a:t> returns the r</a:t>
            </a:r>
            <a:r>
              <a:rPr lang="en-GB" sz="1400" baseline="30000" dirty="0"/>
              <a:t>2</a:t>
            </a:r>
            <a:r>
              <a:rPr lang="en-GB" sz="1400" dirty="0"/>
              <a:t> error, which is basically the correlation coefficient between ground truth and predictions.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Many others!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A7235-03B9-44BB-80A9-E4624254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299917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0DD9-1A41-4D9A-814A-AA2F4D7E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New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7BF2-B80E-40CE-A87E-5D3910D2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050" dirty="0"/>
              <a:t>Good practice to keep some data back.  This is the </a:t>
            </a:r>
            <a:r>
              <a:rPr lang="en-GB" sz="1050" b="1" dirty="0"/>
              <a:t>hold-out</a:t>
            </a:r>
            <a:r>
              <a:rPr lang="en-GB" sz="1050" dirty="0"/>
              <a:t> data.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/>
              <a:t>Load the hold-out data similar to how we loaded the training data earlier:</a:t>
            </a: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 = open("pima_test.txt", "r")</a:t>
            </a: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features = []</a:t>
            </a:r>
          </a:p>
          <a:p>
            <a:pPr marL="0" indent="0">
              <a:buNone/>
            </a:pP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allLines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allLines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().split("\t")</a:t>
            </a: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X = [float(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in line]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features.append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features =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(features)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/>
              <a:t>Now simply call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(features)</a:t>
            </a:r>
            <a:r>
              <a:rPr lang="en-GB" sz="1050" dirty="0"/>
              <a:t>, where model is the name of the model object, e.g. </a:t>
            </a:r>
            <a:r>
              <a:rPr lang="en-GB" sz="1050" dirty="0" err="1"/>
              <a:t>knn</a:t>
            </a:r>
            <a:r>
              <a:rPr lang="en-GB" sz="1050" dirty="0"/>
              <a:t>.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73C8F-94C9-4BDB-B606-B964FB2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191431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D00F-D913-489D-B52D-984D6A75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487E-AF6F-40C7-9674-1DC1C061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Kaggle.com is excellent.  Search it for a subject of interest and select the datasets section.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doing supervised learning, you need a dataset with something to predict!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are in csv format.  You can read csv files in Python: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open(‘file_name.csv’, ‘r’) as f: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reader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 line in reader: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#EXTRACT FEATURES AND TARGETS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F352F-BEC9-43D5-B08C-9269B82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89517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5BC0-7270-4839-9D93-96FE51CF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 </a:t>
            </a:r>
            <a:r>
              <a:rPr lang="en-GB" dirty="0" err="1"/>
              <a:t>Perceptrons</a:t>
            </a:r>
            <a:r>
              <a:rPr lang="en-GB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62B9-6CEC-4EF2-95B9-6FD4567B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MLPClassifier</a:t>
            </a:r>
            <a:r>
              <a:rPr lang="en-GB" dirty="0"/>
              <a:t> and </a:t>
            </a:r>
            <a:r>
              <a:rPr lang="en-GB" dirty="0" err="1"/>
              <a:t>MLPRegressor</a:t>
            </a:r>
            <a:r>
              <a:rPr lang="en-GB" dirty="0"/>
              <a:t> are the artificial neural network models in </a:t>
            </a:r>
            <a:r>
              <a:rPr lang="en-GB" dirty="0" err="1"/>
              <a:t>scikit</a:t>
            </a:r>
            <a:r>
              <a:rPr lang="en-GB" dirty="0"/>
              <a:t>-learn.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Three important hyperparameters to set:</a:t>
            </a:r>
          </a:p>
          <a:p>
            <a:pPr lvl="1"/>
            <a:r>
              <a:rPr lang="en-GB" dirty="0" err="1"/>
              <a:t>hidden_layer_sizes</a:t>
            </a:r>
            <a:endParaRPr lang="en-GB" dirty="0"/>
          </a:p>
          <a:p>
            <a:pPr lvl="1"/>
            <a:r>
              <a:rPr lang="en-GB" dirty="0"/>
              <a:t>activation</a:t>
            </a:r>
          </a:p>
          <a:p>
            <a:pPr lvl="1"/>
            <a:r>
              <a:rPr lang="en-GB" dirty="0"/>
              <a:t>solver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4ED4D-DBC9-4B9D-81A2-B18A7055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59483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0253-9979-41BE-9170-5DA5C530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 </a:t>
            </a:r>
            <a:r>
              <a:rPr lang="en-GB" dirty="0" err="1"/>
              <a:t>Perceptrons</a:t>
            </a:r>
            <a:r>
              <a:rPr lang="en-GB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84C8-5140-4F51-B403-FEB8AC0A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/>
              <a:t>hidden_layer_sizes</a:t>
            </a:r>
            <a:r>
              <a:rPr lang="en-GB" dirty="0"/>
              <a:t> is a vector of sizes.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only one hidden layer, 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=[10]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Otherwise separate by commas.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=[5, 12]</a:t>
            </a:r>
          </a:p>
          <a:p>
            <a:pPr marL="0" indent="0">
              <a:buNone/>
            </a:pP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Remember, more than two hidden layers is most often redundant in classical ANNs.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F4A96-4FA1-418B-A2FF-23E9CE31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422077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B84-8547-43E7-9D6D-ABF17489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 </a:t>
            </a:r>
            <a:r>
              <a:rPr lang="en-GB" dirty="0" err="1"/>
              <a:t>Perceptrons</a:t>
            </a:r>
            <a:r>
              <a:rPr lang="en-GB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C248-8379-4E39-A960-E9A2C642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activation is the transfer function:</a:t>
            </a:r>
          </a:p>
          <a:p>
            <a:pPr lvl="1"/>
            <a:r>
              <a:rPr lang="en-GB" dirty="0"/>
              <a:t>identity:  effectively omitting any transfer function and simply returning the weighted sum of inputs.</a:t>
            </a:r>
          </a:p>
          <a:p>
            <a:pPr lvl="1"/>
            <a:r>
              <a:rPr lang="en-GB" dirty="0"/>
              <a:t>logistic:  sigmoidal transfer function (positive numbers)</a:t>
            </a:r>
          </a:p>
          <a:p>
            <a:pPr lvl="1"/>
            <a:r>
              <a:rPr lang="en-GB" dirty="0"/>
              <a:t>tanh:  sigmoidal transfer function (positive and negative numbers)</a:t>
            </a:r>
          </a:p>
          <a:p>
            <a:pPr lvl="1"/>
            <a:r>
              <a:rPr lang="en-GB" dirty="0" err="1"/>
              <a:t>relu</a:t>
            </a:r>
            <a:r>
              <a:rPr lang="en-GB" dirty="0"/>
              <a:t>:  used in deep learning – positive numbers stay the same and negative </a:t>
            </a:r>
            <a:r>
              <a:rPr lang="en-GB"/>
              <a:t>numbers become zero.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A3C00-CAC5-4113-9535-585D74ED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221531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3FB9-607C-406D-92A6-8D6B409D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Predicting Probability with Logistic Regression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0764-E75B-4BB4-9F00-73EE2D11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Similar to linear regression, but the target variable is binary.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6C399-52EA-45E8-B4F0-D05BE0F4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  <p:pic>
        <p:nvPicPr>
          <p:cNvPr id="1028" name="Picture 4" descr="18 Logistic Regression | Introduction to Research Methods">
            <a:extLst>
              <a:ext uri="{FF2B5EF4-FFF2-40B4-BE49-F238E27FC236}">
                <a16:creationId xmlns:a16="http://schemas.microsoft.com/office/drawing/2014/main" id="{97B02482-3D6A-4FFE-B2B8-70D797AE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47" y="3004691"/>
            <a:ext cx="4370364" cy="31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5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we’ve done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Introduction to AI and ML.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Categories and principles of AI.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Linear regression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K nearest neighbours.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K-means clustering.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Cellular automata.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Artificial neural networks.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Genetic algorithms.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Basics of reinforcement learning.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120305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8EE0-83DA-4B1C-9BFA-E61A8809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Predicting Probability with Logistic Regression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B0AE-6835-48CA-A79F-86BD4B1D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Fits an S-shaped (sigmoidal) curve to the data.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point on the curve represents a probability.</a:t>
            </a:r>
          </a:p>
          <a:p>
            <a:pPr lvl="1"/>
            <a:r>
              <a:rPr lang="en-GB" sz="1600" dirty="0"/>
              <a:t>E.g. on previous slide, if a new sample has education=8, the probability of being “white collar” is low, whereas with 14, it’s high, but with 13, it’s around 0.5.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Can be used for classification very simply.  In the previous simple example, if probability&lt;0.5, classify as 0, otherwise classify as 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A0EDE-0EC6-4F40-A52E-9C262CD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197350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61DA-511F-416C-9F0C-7B97096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Predicting Probability with Logistic Regression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DCC7-376F-4A58-BE57-77C87E44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LR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LR.fit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(features, targets)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To calculate the probabilities: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probabilities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LR.predict_proba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testFeatures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To classify (as normal):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LR.predict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testFeatures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6AE30-6C83-488D-B8AA-217B060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56865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</a:t>
            </a:r>
            <a:r>
              <a:rPr lang="en-GB" dirty="0"/>
              <a:t>we’ve covered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13" y="134076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GB" sz="1600" dirty="0"/>
              <a:t>Built-in datasets.</a:t>
            </a:r>
          </a:p>
          <a:p>
            <a:pPr lvl="0"/>
            <a:r>
              <a:rPr lang="en-GB" sz="1600" dirty="0"/>
              <a:t>Data from a file.</a:t>
            </a:r>
          </a:p>
          <a:p>
            <a:pPr lvl="0"/>
            <a:r>
              <a:rPr lang="en-GB" sz="1600" dirty="0"/>
              <a:t>Splitting the data.</a:t>
            </a:r>
          </a:p>
          <a:p>
            <a:pPr lvl="0"/>
            <a:r>
              <a:rPr lang="en-GB" sz="1600" dirty="0"/>
              <a:t>Using an ML model.</a:t>
            </a:r>
          </a:p>
          <a:p>
            <a:pPr lvl="0"/>
            <a:r>
              <a:rPr lang="en-GB" sz="1600" dirty="0"/>
              <a:t>Classification accuracy.</a:t>
            </a:r>
          </a:p>
          <a:p>
            <a:pPr lvl="0"/>
            <a:r>
              <a:rPr lang="en-GB" sz="1600" dirty="0"/>
              <a:t>Regression accuracy.</a:t>
            </a:r>
          </a:p>
          <a:p>
            <a:pPr lvl="0"/>
            <a:r>
              <a:rPr lang="en-GB" sz="1600" dirty="0"/>
              <a:t>Making new predictions.</a:t>
            </a:r>
          </a:p>
          <a:p>
            <a:pPr lvl="0"/>
            <a:r>
              <a:rPr lang="en-GB" sz="1600" dirty="0"/>
              <a:t>Obtaining data and reading CSVs.</a:t>
            </a:r>
          </a:p>
          <a:p>
            <a:pPr lvl="0"/>
            <a:r>
              <a:rPr lang="en-GB" sz="1600" dirty="0"/>
              <a:t>Multi-layer </a:t>
            </a:r>
            <a:r>
              <a:rPr lang="en-GB" sz="1600" dirty="0" err="1"/>
              <a:t>Perceptrons</a:t>
            </a:r>
            <a:r>
              <a:rPr lang="en-GB" sz="1600" dirty="0"/>
              <a:t>.</a:t>
            </a:r>
          </a:p>
          <a:p>
            <a:pPr lvl="0"/>
            <a:r>
              <a:rPr lang="en-GB" sz="1600" dirty="0"/>
              <a:t>Probability with logistic regression.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41313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By the end of this lecture you should:</a:t>
            </a:r>
          </a:p>
          <a:p>
            <a:pPr lvl="1"/>
            <a:r>
              <a:rPr lang="en-GB" dirty="0"/>
              <a:t>know how to obtain and load data.</a:t>
            </a:r>
          </a:p>
          <a:p>
            <a:pPr lvl="1"/>
            <a:r>
              <a:rPr lang="en-GB" dirty="0"/>
              <a:t>be able to extract features and targets for training and testing on the data.</a:t>
            </a:r>
          </a:p>
          <a:p>
            <a:pPr lvl="1"/>
            <a:r>
              <a:rPr lang="en-GB" dirty="0"/>
              <a:t>be able to test how well an algorithm performed.</a:t>
            </a:r>
          </a:p>
          <a:p>
            <a:pPr lvl="1"/>
            <a:r>
              <a:rPr lang="en-GB" dirty="0"/>
              <a:t>be able to make new predictions.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27129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GB" dirty="0" err="1"/>
              <a:t>Scikit</a:t>
            </a:r>
            <a:r>
              <a:rPr lang="en-GB" dirty="0"/>
              <a:t>-learn (aka </a:t>
            </a:r>
            <a:r>
              <a:rPr lang="en-GB" dirty="0" err="1"/>
              <a:t>sklearn</a:t>
            </a:r>
            <a:r>
              <a:rPr lang="en-GB" dirty="0"/>
              <a:t>) is an excellent Python library for classical machine learning.</a:t>
            </a:r>
          </a:p>
          <a:p>
            <a:pPr lvl="1"/>
            <a:r>
              <a:rPr lang="en-GB" dirty="0"/>
              <a:t>No deep learning, as such.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Includes (non-exhaustive):</a:t>
            </a:r>
          </a:p>
          <a:p>
            <a:pPr lvl="1"/>
            <a:r>
              <a:rPr lang="en-GB" dirty="0"/>
              <a:t>Many ML models for supervised and unsupervised learning.</a:t>
            </a:r>
          </a:p>
          <a:p>
            <a:pPr lvl="1"/>
            <a:r>
              <a:rPr lang="en-GB" dirty="0"/>
              <a:t>Dimensionality reduction (PCA, t-SNE)</a:t>
            </a:r>
          </a:p>
          <a:p>
            <a:pPr lvl="1"/>
            <a:r>
              <a:rPr lang="en-GB" dirty="0"/>
              <a:t>Data pre-processing.</a:t>
            </a:r>
          </a:p>
          <a:p>
            <a:pPr lvl="1"/>
            <a:r>
              <a:rPr lang="en-GB" dirty="0"/>
              <a:t>Model scoring.</a:t>
            </a:r>
          </a:p>
          <a:p>
            <a:pPr lvl="1"/>
            <a:r>
              <a:rPr lang="en-GB" dirty="0"/>
              <a:t>Hyperparameter optimisation.</a:t>
            </a:r>
          </a:p>
          <a:p>
            <a:pPr lvl="1"/>
            <a:r>
              <a:rPr lang="en-GB" dirty="0"/>
              <a:t>Training </a:t>
            </a:r>
            <a:r>
              <a:rPr lang="en-GB" dirty="0" err="1"/>
              <a:t>piplines</a:t>
            </a:r>
            <a:r>
              <a:rPr lang="en-GB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160243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8E82-74A4-4285-9EB4-4FCBC793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E7D1-FEE0-422B-B194-0948F8D2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Various toy and more real-world data already comes with </a:t>
            </a:r>
            <a:r>
              <a:rPr lang="en-GB" dirty="0" err="1"/>
              <a:t>sklearn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lvl="1"/>
            <a:r>
              <a:rPr lang="en-GB" dirty="0"/>
              <a:t>or replace * with the dataset you need.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load_iris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Load the data into a matrix.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load_iris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ACDAA-833D-473C-BE76-D3695455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6325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3041-933A-40A0-9020-9E4A2A02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32A7-712B-457F-8BE1-1A07E9B3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These sets have different properties.  Iris is for supervised classification learning.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Extra the features and targets.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features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data.data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targets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data.target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7F78-6B9D-4E07-B17C-53AF70E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426137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5DB0-3BF1-4BB2-A057-4059E940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a file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CFD5-08AC-46E1-BF7F-E5CEC935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If Excel file, use the Pandas library to load.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(“file_name.xlsx”, [other options])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a text file (of any format), one way is to read in the file using the standard Python file reader: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 = open("pima_train.txt", "r")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A179-083E-4890-8732-C4937607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64817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678-6D5C-4433-A717-A577CCF6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a file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5B0A-9D5D-4C5C-9D01-459093FE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1600" dirty="0"/>
              <a:t>Depending on how the data is formatted (spaces, tabs, etc.), go through each line and built the features/targets: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 = []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targets = []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allLines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allLines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().split("\t")    #SPLIT BY A TAB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line[:-1]   #FEATURES ARE IN ALL COLUMNS BUT THE LAST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[float(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X]   #ASSUME THE FEATURES ONLY CONTAIN NUMBERS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int(line[-1:][0])    #TARGET IS THE LAST COLUMN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features.append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targets.append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(features)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targets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(targets)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4D07B-B4D1-4E96-AB1B-CA76D31A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149763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0A71-15D1-4FB9-80BE-3E08F0A4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E72-AAE9-4895-93A9-66BCC9DE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Programmatically split the features and targets into training and testing data, if required.</a:t>
            </a:r>
          </a:p>
          <a:p>
            <a:pPr lvl="1"/>
            <a:r>
              <a:rPr lang="en-GB" dirty="0"/>
              <a:t>Alternatively, manually keep some data back in a test dataset, in a separate file.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featuresTrain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targetsTrain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(features, targets,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97A4C-8E04-4E45-8A92-950CCA7C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Written by Dr Neil Buckley, bucklen@hope.ac.uk</a:t>
            </a:r>
          </a:p>
        </p:txBody>
      </p:sp>
    </p:spTree>
    <p:extLst>
      <p:ext uri="{BB962C8B-B14F-4D97-AF65-F5344CB8AC3E}">
        <p14:creationId xmlns:p14="http://schemas.microsoft.com/office/powerpoint/2010/main" val="21058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 Ref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1740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MS Reference Sans Serif</vt:lpstr>
      <vt:lpstr>Office Theme</vt:lpstr>
      <vt:lpstr>ARICORE2I, CSCCORE2H, ECCCORE2H, ROBCORE2H (Intelligent Systems)</vt:lpstr>
      <vt:lpstr>What we’ve done so far</vt:lpstr>
      <vt:lpstr>Aims of this lecture</vt:lpstr>
      <vt:lpstr>Introduction</vt:lpstr>
      <vt:lpstr>Built-in datasets (1)</vt:lpstr>
      <vt:lpstr>Built-in datasets (2)</vt:lpstr>
      <vt:lpstr>Data from a file (1)</vt:lpstr>
      <vt:lpstr>Data from a file (2)</vt:lpstr>
      <vt:lpstr>Split the data</vt:lpstr>
      <vt:lpstr>The ML Model</vt:lpstr>
      <vt:lpstr>Classification Accuracy (1)</vt:lpstr>
      <vt:lpstr>Classification Accuracy (2)</vt:lpstr>
      <vt:lpstr>Regression Accuracy</vt:lpstr>
      <vt:lpstr>Make New Predictions</vt:lpstr>
      <vt:lpstr>Obtaining Data</vt:lpstr>
      <vt:lpstr>Multi-layer Perceptrons (1)</vt:lpstr>
      <vt:lpstr>Multi-layer Perceptrons (2)</vt:lpstr>
      <vt:lpstr>Multi-layer Perceptrons (3)</vt:lpstr>
      <vt:lpstr>Predicting Probability with Logistic Regression (1)</vt:lpstr>
      <vt:lpstr>Predicting Probability with Logistic Regression (2)</vt:lpstr>
      <vt:lpstr>Predicting Probability with Logistic Regression (3)</vt:lpstr>
      <vt:lpstr>What we’ve covered today…</vt:lpstr>
    </vt:vector>
  </TitlesOfParts>
  <Company>Liverpool Hope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Emilee Morrall</dc:creator>
  <cp:lastModifiedBy>Neil Buckley</cp:lastModifiedBy>
  <cp:revision>284</cp:revision>
  <dcterms:created xsi:type="dcterms:W3CDTF">2015-08-19T09:52:48Z</dcterms:created>
  <dcterms:modified xsi:type="dcterms:W3CDTF">2021-11-22T14:41:12Z</dcterms:modified>
</cp:coreProperties>
</file>