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6" r:id="rId4"/>
    <p:sldId id="325" r:id="rId5"/>
    <p:sldId id="310" r:id="rId6"/>
    <p:sldId id="311" r:id="rId7"/>
    <p:sldId id="312" r:id="rId8"/>
    <p:sldId id="326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7" r:id="rId20"/>
    <p:sldId id="302" r:id="rId21"/>
    <p:sldId id="313" r:id="rId22"/>
    <p:sldId id="303" r:id="rId23"/>
    <p:sldId id="304" r:id="rId24"/>
    <p:sldId id="305" r:id="rId25"/>
    <p:sldId id="306" r:id="rId26"/>
    <p:sldId id="307" r:id="rId27"/>
    <p:sldId id="328" r:id="rId28"/>
    <p:sldId id="308" r:id="rId29"/>
    <p:sldId id="30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87EE0-DACF-49A6-AFD9-95821F2D07AC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A1070-9FBB-4A93-851E-12175BF39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28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CC9-3A69-4455-A8EB-D577F5AFCC4D}" type="datetime1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DD66-AFB8-4154-A11A-0470C98C53AC}" type="datetime1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0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6648-0DAA-4721-816D-37E3C48F7619}" type="datetime1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4C70-BDC7-482B-9022-4D5E6BDC9569}" type="datetime1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F0A7-3010-4057-8D32-56817E392E20}" type="datetime1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1211-C4E4-42EA-97BD-03E2BE639823}" type="datetime1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7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71E0-E2B3-48AF-A844-8B0366E898D3}" type="datetime1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4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A977-161E-4CF1-A752-759978BFCAB2}" type="datetime1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0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379CB-D56D-4F70-8321-5B68F32C69BB}" type="datetime1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9F4E-F7B6-4905-9862-7C9715995142}" type="datetime1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0A8D-14AD-4491-BE3D-101EF7494C6B}" type="datetime1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E303-616D-4641-945C-6131C2DEC5CB}" type="datetime1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Slides created by Dr Neil Buckley (bucklen@hope.ac.uk)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85F1-162A-4B3C-BA23-DE89D053E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ilkent.edu.tr/tech-reports/1998/BU-CEIS-9809.pdf" TargetMode="External"/><Relationship Id="rId2" Type="http://schemas.openxmlformats.org/officeDocument/2006/relationships/hyperlink" Target="https://www.ncbi.nlm.nih.gov/pmc/articles/PMC224377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70163293_Application_of_k-Nearest_Neighbour_Classification_in_Medical_Data_Mining" TargetMode="External"/><Relationship Id="rId4" Type="http://schemas.openxmlformats.org/officeDocument/2006/relationships/hyperlink" Target="http://www.ijera.com/papers/Vol3_issue5/DI35605610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3600"/>
              <a:t>ARICORE2I, CSCCORE2H, ECCCORE2H, ROBCORE2H (Intelligent Systems)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Predictive Analytics, Linear Regression and K Nearest Neighbours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99212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400" dirty="0"/>
              <a:t>Each point here represents a country.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Can you spot a trend?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Try to draw a best fit line through this data.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219" y="1196753"/>
            <a:ext cx="4725997" cy="359175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5620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examples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5224"/>
            <a:ext cx="1607061" cy="127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45224"/>
            <a:ext cx="1607061" cy="127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5445223"/>
            <a:ext cx="1629798" cy="12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27" y="5441141"/>
            <a:ext cx="1633445" cy="12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57" y="5441140"/>
            <a:ext cx="1566653" cy="124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4810" y="1738296"/>
            <a:ext cx="8229600" cy="3490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For which of the datasets below is linear regression appropriate?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How can the other datasets be fitted?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Is regression appropriate for all these datasets?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342595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Can we describe the </a:t>
            </a:r>
          </a:p>
          <a:p>
            <a:pPr marL="0" indent="0">
              <a:buNone/>
            </a:pPr>
            <a:r>
              <a:rPr lang="en-US" dirty="0"/>
              <a:t>behavior between</a:t>
            </a:r>
          </a:p>
          <a:p>
            <a:pPr marL="0" indent="0">
              <a:buNone/>
            </a:pPr>
            <a:r>
              <a:rPr lang="en-US" dirty="0"/>
              <a:t>the two variables</a:t>
            </a:r>
          </a:p>
          <a:p>
            <a:pPr marL="0" indent="0">
              <a:buNone/>
            </a:pPr>
            <a:r>
              <a:rPr lang="en-US" dirty="0"/>
              <a:t>with a linear equation?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variable on the x-axis (Size) is often called the </a:t>
            </a:r>
            <a:r>
              <a:rPr lang="en-US" b="1" dirty="0"/>
              <a:t>explanatory</a:t>
            </a:r>
            <a:r>
              <a:rPr lang="en-US" dirty="0"/>
              <a:t> or </a:t>
            </a:r>
            <a:r>
              <a:rPr lang="en-US" b="1" dirty="0"/>
              <a:t>predictor</a:t>
            </a:r>
            <a:r>
              <a:rPr lang="en-US" dirty="0"/>
              <a:t> variable.  This is the input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variable on the y-axis (Price) is called the </a:t>
            </a:r>
            <a:r>
              <a:rPr lang="en-US" b="1" dirty="0"/>
              <a:t>response</a:t>
            </a:r>
            <a:r>
              <a:rPr lang="en-US" dirty="0"/>
              <a:t> variable.  This is the output variable, and the one we are trying to predict.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17638"/>
            <a:ext cx="6006001" cy="230425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59267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main objective is to predict the value of the output variable for given values of the input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E.g., If we know the per capita GDP of a country, or the house size, can we predict life expectancy, or house price,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predictor variable does not necessarily cause the response.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27298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Let’s look at the data for house prices:</a:t>
            </a: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Each row in this table:</a:t>
            </a:r>
          </a:p>
          <a:p>
            <a:pPr marL="965200" lvl="1" indent="-45720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is known as a </a:t>
            </a:r>
            <a:r>
              <a:rPr lang="en-GB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training example</a:t>
            </a:r>
            <a:r>
              <a:rPr lang="en-GB" altLang="en-US" dirty="0">
                <a:ea typeface="ＭＳ Ｐゴシック" panose="020B0600070205080204" pitchFamily="34" charset="-128"/>
              </a:rPr>
              <a:t>.</a:t>
            </a:r>
          </a:p>
          <a:p>
            <a:pPr marL="965200" lvl="1" indent="-457200" defTabSz="457200">
              <a:lnSpc>
                <a:spcPct val="87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corresponds to a point in the previous graph.</a:t>
            </a:r>
          </a:p>
          <a:p>
            <a:pPr marL="965200" lvl="1" indent="-457200" defTabSz="457200">
              <a:lnSpc>
                <a:spcPct val="87000"/>
              </a:lnSpc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anose="05050102010706020507" pitchFamily="18" charset="2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Notation so far:</a:t>
            </a:r>
          </a:p>
          <a:p>
            <a:pPr marL="965200" lvl="1" indent="-457200" defTabSz="457200">
              <a:lnSpc>
                <a:spcPct val="87000"/>
              </a:lnSpc>
            </a:pPr>
            <a:r>
              <a:rPr lang="en-GB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x</a:t>
            </a:r>
            <a:r>
              <a:rPr lang="en-GB" altLang="en-US" dirty="0">
                <a:ea typeface="ＭＳ Ｐゴシック" panose="020B0600070205080204" pitchFamily="34" charset="-128"/>
              </a:rPr>
              <a:t> is the input variable.</a:t>
            </a:r>
          </a:p>
          <a:p>
            <a:pPr marL="965200" lvl="1" indent="-457200" defTabSz="457200">
              <a:lnSpc>
                <a:spcPct val="87000"/>
              </a:lnSpc>
            </a:pPr>
            <a:r>
              <a:rPr lang="en-GB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y</a:t>
            </a:r>
            <a:r>
              <a:rPr lang="en-GB" altLang="en-US" dirty="0">
                <a:ea typeface="ＭＳ Ｐゴシック" panose="020B0600070205080204" pitchFamily="34" charset="-128"/>
              </a:rPr>
              <a:t> is the output variable.</a:t>
            </a:r>
          </a:p>
          <a:p>
            <a:pPr marL="965200" lvl="1" indent="-457200" defTabSz="457200">
              <a:lnSpc>
                <a:spcPct val="87000"/>
              </a:lnSpc>
            </a:pPr>
            <a:r>
              <a:rPr lang="en-GB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</a:t>
            </a:r>
            <a:r>
              <a:rPr lang="en-GB" altLang="en-US" dirty="0">
                <a:ea typeface="ＭＳ Ｐゴシック" panose="020B0600070205080204" pitchFamily="34" charset="-128"/>
              </a:rPr>
              <a:t> is the number of training examples (i.e. number of rows).</a:t>
            </a:r>
          </a:p>
          <a:p>
            <a:pPr marL="965200" lvl="1" indent="-457200" defTabSz="457200">
              <a:lnSpc>
                <a:spcPct val="87000"/>
              </a:lnSpc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67" y="1916832"/>
            <a:ext cx="3051171" cy="12961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94407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(h)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This term has a special meaning in ML.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refers to the mechanism used to form the prediction.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In regression, the hypothesis (h) is the equation of the line passing through the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0356" y="4869160"/>
            <a:ext cx="2076444" cy="190271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423043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 equation for a line is </a:t>
            </a:r>
            <a:r>
              <a:rPr lang="en-GB" dirty="0">
                <a:solidFill>
                  <a:srgbClr val="FF0000"/>
                </a:solidFill>
              </a:rPr>
              <a:t>y=p</a:t>
            </a:r>
            <a:r>
              <a:rPr lang="en-GB" baseline="-25000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+p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 is gradient of the line.  (This is its slope.)</a:t>
            </a:r>
          </a:p>
          <a:p>
            <a:pPr lvl="1"/>
            <a:r>
              <a:rPr lang="en-GB" dirty="0"/>
              <a:t>p</a:t>
            </a:r>
            <a:r>
              <a:rPr lang="en-GB" baseline="-25000" dirty="0"/>
              <a:t>0</a:t>
            </a:r>
            <a:r>
              <a:rPr lang="en-GB" dirty="0"/>
              <a:t> is the point at which the line intersects the y-axis.</a:t>
            </a:r>
          </a:p>
          <a:p>
            <a:pPr lvl="1"/>
            <a:r>
              <a:rPr lang="en-GB" dirty="0"/>
              <a:t>Note this is equivalent to the equation you might already be familiar with, y=</a:t>
            </a:r>
            <a:r>
              <a:rPr lang="en-GB" dirty="0" err="1"/>
              <a:t>mx+c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above line equation is the hypothesis for linear regression.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p</a:t>
            </a:r>
            <a:r>
              <a:rPr lang="en-GB" baseline="-25000" dirty="0">
                <a:solidFill>
                  <a:srgbClr val="FF0000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 and p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 are the parameters of the hypothesis.  The objective is the find their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46653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line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Let us draw us draw the lines corresponding to the following respective hypothesis parameters:</a:t>
            </a:r>
          </a:p>
          <a:p>
            <a:pPr lvl="1"/>
            <a:r>
              <a:rPr lang="en-GB" sz="2000" dirty="0"/>
              <a:t>p0=1.5, p1=0</a:t>
            </a:r>
          </a:p>
          <a:p>
            <a:pPr lvl="1"/>
            <a:r>
              <a:rPr lang="en-GB" sz="2000" dirty="0"/>
              <a:t>p0=0, p1=0.5</a:t>
            </a:r>
          </a:p>
          <a:p>
            <a:pPr lvl="1"/>
            <a:r>
              <a:rPr lang="en-GB" sz="2000" dirty="0"/>
              <a:t>p0=1, p1 = 1</a:t>
            </a:r>
          </a:p>
          <a:p>
            <a:pPr lvl="1"/>
            <a:r>
              <a:rPr lang="en-GB" sz="2000" dirty="0"/>
              <a:t>p0=-2, p1=3</a:t>
            </a:r>
          </a:p>
          <a:p>
            <a:pPr lvl="1"/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3176"/>
            <a:ext cx="2263589" cy="184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89" y="5013176"/>
            <a:ext cx="2263589" cy="184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58" y="5013177"/>
            <a:ext cx="2263588" cy="1844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07" y="5013177"/>
            <a:ext cx="2263588" cy="184482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303402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 objective is to draw a line that best fits the data points.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therefore need to find the values of p0 and p1 that result in this best fit line.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The </a:t>
            </a:r>
            <a:r>
              <a:rPr lang="en-GB" b="1" dirty="0">
                <a:solidFill>
                  <a:srgbClr val="FF0000"/>
                </a:solidFill>
              </a:rPr>
              <a:t>cost</a:t>
            </a:r>
            <a:r>
              <a:rPr lang="en-GB" dirty="0">
                <a:solidFill>
                  <a:srgbClr val="FF0000"/>
                </a:solidFill>
              </a:rPr>
              <a:t> is a measure of how badly the hypothesis fits the data.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I.e., how badly the line fits the data points.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This cost must be minimised.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69780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PART 3:  K Nearest Neighbours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82232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we’ve done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Introduction to AI and ML.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Categories and principles of AI.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20305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GB" dirty="0"/>
              <a:t>Type of supervised learning, mainly for classification.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Labelled data (i.e., testing data with defined categories or groups).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A way to determine the unknown label of a query point.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Operates by taking a vote from the K nearest neighbours.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60243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K-NN in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We have past data, and have a data point of which we want to predict the label.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E.g., the label might be “will rain tomorrow” or “will not rain tomorrow”.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trained K-NN learner will therefore act as the function f() that maps known data on unknown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07520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give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The label of a new data point based on its nearest neighbours.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Image result for k nearest neighb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66591"/>
            <a:ext cx="3050782" cy="275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679366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dirty="0"/>
              <a:t>Simple to implement.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Flexible to feature / distance choices.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Naturally handles multi-class cases.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Can do well in practice with enough representative data.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555694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disadvantages?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dirty="0"/>
              <a:t>Large search problem to find nearest neighbours.</a:t>
            </a:r>
          </a:p>
          <a:p>
            <a:pPr lvl="0"/>
            <a:endParaRPr lang="en-GB" dirty="0"/>
          </a:p>
          <a:p>
            <a:pPr marL="0" lvl="0" indent="0">
              <a:buNone/>
            </a:pPr>
            <a:r>
              <a:rPr lang="en-GB" dirty="0"/>
              <a:t>Storage of data.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Must know we have a meaningful distance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86682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GB" dirty="0"/>
              <a:t>Breast cancer diagnosis </a:t>
            </a:r>
          </a:p>
          <a:p>
            <a:pPr marL="0" lvl="0" indent="0">
              <a:buNone/>
            </a:pPr>
            <a:r>
              <a:rPr lang="en-GB" u="sng" dirty="0">
                <a:hlinkClick r:id="rId2"/>
              </a:rPr>
              <a:t>https://www.ncbi.nlm.nih.gov/pmc/articles/PMC2243774/</a:t>
            </a:r>
            <a:endParaRPr lang="en-GB" u="sng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Text categorisation: </a:t>
            </a:r>
          </a:p>
          <a:p>
            <a:pPr marL="0" lvl="0" indent="0">
              <a:buNone/>
            </a:pPr>
            <a:r>
              <a:rPr lang="en-GB" u="sng" dirty="0">
                <a:hlinkClick r:id="rId3"/>
              </a:rPr>
              <a:t>http://www.cs.bilkent.edu.tr/tech-reports/1998/BU-CEIS-9809.pdf</a:t>
            </a:r>
            <a:r>
              <a:rPr lang="en-GB" dirty="0"/>
              <a:t> 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Prediction of economic events:  </a:t>
            </a:r>
            <a:r>
              <a:rPr lang="en-GB" u="sng" dirty="0">
                <a:hlinkClick r:id="rId4"/>
              </a:rPr>
              <a:t>http://www.ijera.com/papers/Vol3_issue5/DI35605610.pdf</a:t>
            </a:r>
            <a:r>
              <a:rPr lang="en-GB" dirty="0"/>
              <a:t> 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Medical data mining: </a:t>
            </a:r>
            <a:r>
              <a:rPr lang="en-GB" u="sng" dirty="0">
                <a:hlinkClick r:id="rId5"/>
              </a:rPr>
              <a:t>https://www.researchgate.net/publication/270163293_Application_of_k-Nearest_Neighbour_Classification_in_Medical_Data_Mining</a:t>
            </a:r>
            <a:r>
              <a:rPr lang="en-GB" dirty="0"/>
              <a:t> 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343829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GB" dirty="0"/>
              <a:t>Gather many training examples, determine what their features are, and plot them within a space with the same dimensionality as the number of features.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Each training example can be classified into one of N targets.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A testing example is given, that must be classified into one of the N targets.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369805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GB" dirty="0"/>
              <a:t>Choose a value k to be the number of neighbours to count.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Locate the k nearest neighbours of the unclassified example.  Choose an odd k for a 2-class problem, but in general, k shouldn’t be a multiple of the number of classes.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So, in the training phase, choose different values for K and different training examples, examining the rates of correct/incorrect classification, and choose the value of K that misclassifies the fewest examples.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29312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dirty="0"/>
              <a:t>We can think of 1-NN as the separation of regions of the search space as a </a:t>
            </a:r>
            <a:r>
              <a:rPr lang="en-GB" dirty="0" err="1">
                <a:solidFill>
                  <a:srgbClr val="FF0000"/>
                </a:solidFill>
              </a:rPr>
              <a:t>Voronoi</a:t>
            </a:r>
            <a:r>
              <a:rPr lang="en-GB" dirty="0">
                <a:solidFill>
                  <a:srgbClr val="FF0000"/>
                </a:solidFill>
              </a:rPr>
              <a:t> tessellation</a:t>
            </a:r>
            <a:r>
              <a:rPr lang="en-GB" dirty="0"/>
              <a:t>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The edge of a </a:t>
            </a:r>
            <a:r>
              <a:rPr lang="en-GB" dirty="0" err="1"/>
              <a:t>Voronoi</a:t>
            </a:r>
            <a:r>
              <a:rPr lang="en-GB" dirty="0"/>
              <a:t> region can be a classification boundary.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K-NN is sensitive to outliers.</a:t>
            </a:r>
          </a:p>
          <a:p>
            <a:pPr marL="0" lvl="0" indent="0">
              <a:buNone/>
            </a:pPr>
            <a:endParaRPr lang="en-GB" dirty="0"/>
          </a:p>
        </p:txBody>
      </p:sp>
      <p:pic>
        <p:nvPicPr>
          <p:cNvPr id="2050" name="Picture 2" descr="Image result for voronoi tessell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2"/>
            <a:ext cx="3077072" cy="3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66024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Use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2800" dirty="0"/>
              <a:t>Several methods:</a:t>
            </a:r>
          </a:p>
          <a:p>
            <a:pPr lvl="1"/>
            <a:r>
              <a:rPr lang="en-GB" sz="2400" dirty="0"/>
              <a:t>Program it yourself, using a language and library of your choice, such as Java with DeepLearning4j, Python with </a:t>
            </a:r>
            <a:r>
              <a:rPr lang="en-GB" sz="2400" dirty="0" err="1"/>
              <a:t>Scikit</a:t>
            </a:r>
            <a:r>
              <a:rPr lang="en-GB" sz="2400" dirty="0"/>
              <a:t>-learn, </a:t>
            </a:r>
            <a:r>
              <a:rPr lang="en-GB" sz="2400" dirty="0" err="1"/>
              <a:t>etc</a:t>
            </a:r>
            <a:r>
              <a:rPr lang="en-GB" sz="2400" dirty="0"/>
              <a:t>, etc.</a:t>
            </a:r>
          </a:p>
          <a:p>
            <a:pPr lvl="1"/>
            <a:r>
              <a:rPr lang="en-GB" sz="2400" dirty="0"/>
              <a:t>Use a commercial tool, such as Weka or </a:t>
            </a:r>
            <a:r>
              <a:rPr lang="en-GB" sz="2400" dirty="0" err="1"/>
              <a:t>Neuroph</a:t>
            </a:r>
            <a:r>
              <a:rPr lang="en-GB" sz="2400" dirty="0"/>
              <a:t> </a:t>
            </a:r>
            <a:r>
              <a:rPr lang="en-GB" sz="2400"/>
              <a:t>(both Java-based</a:t>
            </a:r>
            <a:r>
              <a:rPr lang="en-GB" sz="2400" dirty="0"/>
              <a:t>).</a:t>
            </a:r>
          </a:p>
          <a:p>
            <a:pPr lvl="1"/>
            <a:r>
              <a:rPr lang="en-GB" sz="2400" dirty="0"/>
              <a:t>Use Hope Insight (created by me </a:t>
            </a:r>
            <a:r>
              <a:rPr lang="en-GB" sz="2400" dirty="0">
                <a:sym typeface="Wingdings" panose="05000000000000000000" pitchFamily="2" charset="2"/>
              </a:rPr>
              <a:t>)…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38174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By the end of this lecture you should:</a:t>
            </a:r>
          </a:p>
          <a:p>
            <a:pPr lvl="1"/>
            <a:r>
              <a:rPr lang="en-GB" dirty="0"/>
              <a:t>know the meaning of predictive analytics.</a:t>
            </a:r>
          </a:p>
          <a:p>
            <a:pPr lvl="1"/>
            <a:r>
              <a:rPr lang="en-GB" dirty="0"/>
              <a:t>be aware of how linear regression works.</a:t>
            </a:r>
          </a:p>
          <a:p>
            <a:pPr lvl="1"/>
            <a:r>
              <a:rPr lang="en-GB" dirty="0"/>
              <a:t>know how the K-NN algorithm works.</a:t>
            </a:r>
          </a:p>
          <a:p>
            <a:pPr lvl="1"/>
            <a:r>
              <a:rPr lang="en-GB" dirty="0"/>
              <a:t>have the means and knowledge of use K-NN on a dataset.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71298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</a:t>
            </a:r>
            <a:r>
              <a:rPr lang="en-GB" dirty="0"/>
              <a:t>we’ve covered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2800" dirty="0"/>
              <a:t>Overview of predictive analytics</a:t>
            </a:r>
          </a:p>
          <a:p>
            <a:pPr lvl="0"/>
            <a:r>
              <a:rPr lang="en-GB" sz="2800" dirty="0"/>
              <a:t>Brief introduction to linear regression.</a:t>
            </a:r>
          </a:p>
          <a:p>
            <a:pPr lvl="0"/>
            <a:r>
              <a:rPr lang="en-GB" sz="2800" dirty="0"/>
              <a:t>The K Nearest Neighbours Algorithm:</a:t>
            </a:r>
          </a:p>
          <a:p>
            <a:pPr lvl="1"/>
            <a:r>
              <a:rPr lang="en-GB" sz="2000" dirty="0"/>
              <a:t>What it is and what it outputs.</a:t>
            </a:r>
          </a:p>
          <a:p>
            <a:pPr lvl="1"/>
            <a:r>
              <a:rPr lang="en-GB" sz="2000" dirty="0"/>
              <a:t>Advantages and disadvantages.</a:t>
            </a:r>
          </a:p>
          <a:p>
            <a:pPr lvl="1"/>
            <a:r>
              <a:rPr lang="en-GB" sz="2000" dirty="0"/>
              <a:t>Real-world applications.</a:t>
            </a:r>
          </a:p>
          <a:p>
            <a:pPr lvl="1"/>
            <a:r>
              <a:rPr lang="en-GB" sz="2000" dirty="0"/>
              <a:t>Overview and relation to </a:t>
            </a:r>
            <a:r>
              <a:rPr lang="en-GB" sz="2000" dirty="0" err="1"/>
              <a:t>Voronoi</a:t>
            </a:r>
            <a:r>
              <a:rPr lang="en-GB" sz="2000" dirty="0"/>
              <a:t> tessellation.</a:t>
            </a:r>
          </a:p>
          <a:p>
            <a:pPr lvl="1"/>
            <a:r>
              <a:rPr lang="en-GB" sz="2000" dirty="0"/>
              <a:t>Implementation and testing.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413138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PART 1:  PREDICTIVE ANALYTICS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35786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Predicative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Learning from the future based on historical facts.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have past data about something, e.g. the weather temperature for the past month.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want to predict future data, such as the temperature tomorrow.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Encompasses several different methods, such as data mining, computational modelling, and machine learning.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336434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Predictive analytics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Let us call your past data </a:t>
            </a:r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us call the data you’re trying to predict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You’re assuming there’s some function that allows you to derive y from X.  In other words, we want to map X to y as accurately as possible.</a:t>
            </a:r>
          </a:p>
          <a:p>
            <a:pPr lvl="1"/>
            <a:r>
              <a:rPr lang="en-GB" dirty="0"/>
              <a:t>Maybe there is, or maybe there isn’t!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Let us call this function </a:t>
            </a:r>
            <a:r>
              <a:rPr lang="en-GB" dirty="0">
                <a:solidFill>
                  <a:srgbClr val="FF0000"/>
                </a:solidFill>
              </a:rPr>
              <a:t>f()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we need a predictive analytical method to simulate f as closely as we can, i.e.   </a:t>
            </a:r>
            <a:r>
              <a:rPr lang="en-GB" dirty="0">
                <a:solidFill>
                  <a:srgbClr val="FF0000"/>
                </a:solidFill>
              </a:rPr>
              <a:t>y = f(x)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70670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Let’s draw it…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27462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492896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PART 2:  LINEAR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376039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Regression is a </a:t>
            </a:r>
            <a:r>
              <a:rPr lang="en-GB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GB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approach.</a:t>
            </a: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Regression emerges from the discipline of statistics, and has grown to be important in ML.</a:t>
            </a: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It attempts to fit a line or curve to a dataset.</a:t>
            </a: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This line or curve is associated with an equation, and the goal is to find this equation.</a:t>
            </a: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107950" indent="0" defTabSz="457200">
              <a:spcBef>
                <a:spcPts val="8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This is known as </a:t>
            </a:r>
            <a:r>
              <a:rPr lang="en-GB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fitting</a:t>
            </a:r>
            <a:r>
              <a:rPr lang="en-GB" altLang="en-US" dirty="0">
                <a:ea typeface="ＭＳ Ｐゴシック" panose="020B0600070205080204" pitchFamily="34" charset="-128"/>
              </a:rPr>
              <a:t>, as the fitted equation can be used to predict the label (i.e. the output) for new, unseen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Slides created by Dr Neil Buckley (bucklen@hope.ac.uk)</a:t>
            </a:r>
          </a:p>
        </p:txBody>
      </p:sp>
    </p:spTree>
    <p:extLst>
      <p:ext uri="{BB962C8B-B14F-4D97-AF65-F5344CB8AC3E}">
        <p14:creationId xmlns:p14="http://schemas.microsoft.com/office/powerpoint/2010/main" val="150139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 Ref">
      <a:majorFont>
        <a:latin typeface="MS Reference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1871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Calibri</vt:lpstr>
      <vt:lpstr>MS Reference Sans Serif</vt:lpstr>
      <vt:lpstr>Symbol</vt:lpstr>
      <vt:lpstr>Wingdings</vt:lpstr>
      <vt:lpstr>Office Theme</vt:lpstr>
      <vt:lpstr>ARICORE2I, CSCCORE2H, ECCCORE2H, ROBCORE2H (Intelligent Systems)</vt:lpstr>
      <vt:lpstr>What we’ve done so far</vt:lpstr>
      <vt:lpstr>Aims of this lecture</vt:lpstr>
      <vt:lpstr>PART 1:  PREDICTIVE ANALYTICS</vt:lpstr>
      <vt:lpstr>What is Predicative Analytics?</vt:lpstr>
      <vt:lpstr>Predictive analytics notation</vt:lpstr>
      <vt:lpstr>Let’s draw it…</vt:lpstr>
      <vt:lpstr>PART 2:  LINEAR REGRESSION</vt:lpstr>
      <vt:lpstr>What is linear regression?</vt:lpstr>
      <vt:lpstr>An example of data</vt:lpstr>
      <vt:lpstr>More examples</vt:lpstr>
      <vt:lpstr>Regression variables</vt:lpstr>
      <vt:lpstr>The main objective</vt:lpstr>
      <vt:lpstr>The data</vt:lpstr>
      <vt:lpstr>Hypothesis (h)</vt:lpstr>
      <vt:lpstr>Line equation</vt:lpstr>
      <vt:lpstr>Example line equations</vt:lpstr>
      <vt:lpstr>Cost</vt:lpstr>
      <vt:lpstr>PART 3:  K Nearest Neighbours</vt:lpstr>
      <vt:lpstr>What is K-NN</vt:lpstr>
      <vt:lpstr>K-NN in Predictive Analytics</vt:lpstr>
      <vt:lpstr>What does it give us?</vt:lpstr>
      <vt:lpstr>What are the advantages?</vt:lpstr>
      <vt:lpstr>What are the disadvantages?</vt:lpstr>
      <vt:lpstr>Applications</vt:lpstr>
      <vt:lpstr>Overview (1)</vt:lpstr>
      <vt:lpstr>Overview (2)</vt:lpstr>
      <vt:lpstr>Remarks</vt:lpstr>
      <vt:lpstr>How to Use It!</vt:lpstr>
      <vt:lpstr>What we’ve covered today…</vt:lpstr>
    </vt:vector>
  </TitlesOfParts>
  <Company>Liverpool Hope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Emilee Morrall</dc:creator>
  <cp:lastModifiedBy>Neil Buckley</cp:lastModifiedBy>
  <cp:revision>126</cp:revision>
  <dcterms:created xsi:type="dcterms:W3CDTF">2015-08-19T09:52:48Z</dcterms:created>
  <dcterms:modified xsi:type="dcterms:W3CDTF">2021-09-10T14:57:45Z</dcterms:modified>
</cp:coreProperties>
</file>