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6A882E-DE9D-4780-B64D-69B556E91FC1}">
  <a:tblStyle styleId="{F66A882E-DE9D-4780-B64D-69B556E91FC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3B23F88-245A-4313-B9DA-65D8870A916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en.wikipedia.org/wiki/Common_Craw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machinelearningmastery.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nlp.stanford.edu/software/lex-parser.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GB"/>
              <a:t>Natural Language Processing</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B.M.Drury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7650" y="6190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Graph Neural Networks</a:t>
            </a:r>
            <a:endParaRPr/>
          </a:p>
        </p:txBody>
      </p:sp>
      <p:sp>
        <p:nvSpPr>
          <p:cNvPr id="143" name="Google Shape;143;p22"/>
          <p:cNvSpPr txBox="1"/>
          <p:nvPr>
            <p:ph idx="1" type="body"/>
          </p:nvPr>
        </p:nvSpPr>
        <p:spPr>
          <a:xfrm>
            <a:off x="727650" y="1625425"/>
            <a:ext cx="3844500" cy="34275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GB" sz="1600"/>
              <a:t>Text Classification</a:t>
            </a:r>
            <a:endParaRPr sz="1600"/>
          </a:p>
          <a:p>
            <a:pPr indent="-330200" lvl="0" marL="457200" rtl="0" algn="l">
              <a:lnSpc>
                <a:spcPct val="115000"/>
              </a:lnSpc>
              <a:spcBef>
                <a:spcPts val="0"/>
              </a:spcBef>
              <a:spcAft>
                <a:spcPts val="0"/>
              </a:spcAft>
              <a:buSzPts val="1600"/>
              <a:buAutoNum type="arabicPeriod"/>
            </a:pPr>
            <a:r>
              <a:rPr lang="en-GB" sz="1600"/>
              <a:t>Question Answering</a:t>
            </a:r>
            <a:endParaRPr sz="1600"/>
          </a:p>
          <a:p>
            <a:pPr indent="-330200" lvl="0" marL="457200" rtl="0" algn="l">
              <a:lnSpc>
                <a:spcPct val="115000"/>
              </a:lnSpc>
              <a:spcBef>
                <a:spcPts val="0"/>
              </a:spcBef>
              <a:spcAft>
                <a:spcPts val="0"/>
              </a:spcAft>
              <a:buSzPts val="1600"/>
              <a:buAutoNum type="arabicPeriod"/>
            </a:pPr>
            <a:r>
              <a:rPr lang="en-GB" sz="1600"/>
              <a:t>Information Extraction</a:t>
            </a:r>
            <a:endParaRPr sz="1600"/>
          </a:p>
          <a:p>
            <a:pPr indent="-330200" lvl="0" marL="457200" rtl="0" algn="l">
              <a:lnSpc>
                <a:spcPct val="115000"/>
              </a:lnSpc>
              <a:spcBef>
                <a:spcPts val="0"/>
              </a:spcBef>
              <a:spcAft>
                <a:spcPts val="0"/>
              </a:spcAft>
              <a:buSzPts val="1600"/>
              <a:buAutoNum type="arabicPeriod"/>
            </a:pPr>
            <a:r>
              <a:rPr lang="en-GB" sz="1600"/>
              <a:t>Text Generation</a:t>
            </a:r>
            <a:endParaRPr sz="1600"/>
          </a:p>
          <a:p>
            <a:pPr indent="-330200" lvl="0" marL="457200" rtl="0" algn="l">
              <a:lnSpc>
                <a:spcPct val="115000"/>
              </a:lnSpc>
              <a:spcBef>
                <a:spcPts val="0"/>
              </a:spcBef>
              <a:spcAft>
                <a:spcPts val="0"/>
              </a:spcAft>
              <a:buSzPts val="1600"/>
              <a:buAutoNum type="arabicPeriod"/>
            </a:pPr>
            <a:r>
              <a:rPr lang="en-GB" sz="1600"/>
              <a:t>Abnormal Text Detection</a:t>
            </a:r>
            <a:endParaRPr sz="1600"/>
          </a:p>
        </p:txBody>
      </p:sp>
      <p:pic>
        <p:nvPicPr>
          <p:cNvPr id="144" name="Google Shape;144;p22"/>
          <p:cNvPicPr preferRelativeResize="0"/>
          <p:nvPr/>
        </p:nvPicPr>
        <p:blipFill rotWithShape="1">
          <a:blip r:embed="rId3">
            <a:alphaModFix/>
          </a:blip>
          <a:srcRect b="0" l="0" r="0" t="0"/>
          <a:stretch/>
        </p:blipFill>
        <p:spPr>
          <a:xfrm>
            <a:off x="4724550" y="1306650"/>
            <a:ext cx="4267049" cy="2955850"/>
          </a:xfrm>
          <a:prstGeom prst="rect">
            <a:avLst/>
          </a:prstGeom>
          <a:noFill/>
          <a:ln>
            <a:noFill/>
          </a:ln>
        </p:spPr>
      </p:pic>
      <p:sp>
        <p:nvSpPr>
          <p:cNvPr id="145" name="Google Shape;145;p22"/>
          <p:cNvSpPr txBox="1"/>
          <p:nvPr/>
        </p:nvSpPr>
        <p:spPr>
          <a:xfrm>
            <a:off x="4936200" y="4210675"/>
            <a:ext cx="378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Source: towardsdatascience.com</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52100" y="6483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Part of Speech Tagging</a:t>
            </a:r>
            <a:endParaRPr/>
          </a:p>
        </p:txBody>
      </p:sp>
      <p:sp>
        <p:nvSpPr>
          <p:cNvPr id="151" name="Google Shape;151;p23"/>
          <p:cNvSpPr txBox="1"/>
          <p:nvPr>
            <p:ph idx="1" type="body"/>
          </p:nvPr>
        </p:nvSpPr>
        <p:spPr>
          <a:xfrm>
            <a:off x="727650" y="1347575"/>
            <a:ext cx="7688700" cy="960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GB"/>
              <a:t>POS Tagging</a:t>
            </a:r>
            <a:endParaRPr/>
          </a:p>
          <a:p>
            <a:pPr indent="0" lvl="0" marL="0" rtl="0" algn="l">
              <a:lnSpc>
                <a:spcPct val="115000"/>
              </a:lnSpc>
              <a:spcBef>
                <a:spcPts val="1200"/>
              </a:spcBef>
              <a:spcAft>
                <a:spcPts val="1200"/>
              </a:spcAft>
              <a:buSzPct val="129032"/>
              <a:buNone/>
            </a:pPr>
            <a:r>
              <a:rPr lang="en-GB">
                <a:solidFill>
                  <a:srgbClr val="000000"/>
                </a:solidFill>
              </a:rPr>
              <a:t>POS Tagging applies a Part of Speech Tag to words.  The main of part of speech tags are Noun, Adjective, Adverb, and Verb.  There are other tags such as determiner (the). </a:t>
            </a:r>
            <a:endParaRPr>
              <a:solidFill>
                <a:srgbClr val="000000"/>
              </a:solidFill>
            </a:endParaRPr>
          </a:p>
        </p:txBody>
      </p:sp>
      <p:sp>
        <p:nvSpPr>
          <p:cNvPr id="152" name="Google Shape;152;p23"/>
          <p:cNvSpPr txBox="1"/>
          <p:nvPr/>
        </p:nvSpPr>
        <p:spPr>
          <a:xfrm>
            <a:off x="1559800" y="4878675"/>
            <a:ext cx="502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3" name="Google Shape;153;p23"/>
          <p:cNvGraphicFramePr/>
          <p:nvPr/>
        </p:nvGraphicFramePr>
        <p:xfrm>
          <a:off x="876950" y="2694250"/>
          <a:ext cx="3000000" cy="3000000"/>
        </p:xfrm>
        <a:graphic>
          <a:graphicData uri="http://schemas.openxmlformats.org/drawingml/2006/table">
            <a:tbl>
              <a:tblPr>
                <a:noFill/>
                <a:tableStyleId>{F66A882E-DE9D-4780-B64D-69B556E91FC1}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GB" sz="1400" u="none" cap="none" strike="noStrike"/>
                        <a:t>Tag</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GB" sz="1400" u="none" cap="none" strike="noStrike"/>
                        <a:t>Definition</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coordinating conjunction (and, or)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cardinal numeral (one, two, 2, etc.)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subordinating conjunction (if, although)</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EX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existential there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JJ</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adjective</a:t>
                      </a:r>
                      <a:endParaRPr sz="1400" u="none" cap="none" strike="noStrike"/>
                    </a:p>
                  </a:txBody>
                  <a:tcPr marT="91425" marB="91425" marR="91425" marL="91425"/>
                </a:tc>
              </a:tr>
            </a:tbl>
          </a:graphicData>
        </a:graphic>
      </p:graphicFrame>
      <p:sp>
        <p:nvSpPr>
          <p:cNvPr id="154" name="Google Shape;154;p23"/>
          <p:cNvSpPr txBox="1"/>
          <p:nvPr/>
        </p:nvSpPr>
        <p:spPr>
          <a:xfrm>
            <a:off x="876950" y="2307575"/>
            <a:ext cx="13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Brown Cropus</a:t>
            </a:r>
            <a:endParaRPr b="1" i="0" sz="14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65000" y="542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Compute POS Tags</a:t>
            </a:r>
            <a:endParaRPr/>
          </a:p>
        </p:txBody>
      </p:sp>
      <p:sp>
        <p:nvSpPr>
          <p:cNvPr id="160" name="Google Shape;160;p24"/>
          <p:cNvSpPr txBox="1"/>
          <p:nvPr>
            <p:ph idx="1" type="body"/>
          </p:nvPr>
        </p:nvSpPr>
        <p:spPr>
          <a:xfrm>
            <a:off x="665000" y="1511675"/>
            <a:ext cx="3834000" cy="33999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b="1" lang="en-GB">
                <a:solidFill>
                  <a:schemeClr val="dk2"/>
                </a:solidFill>
              </a:rPr>
              <a:t>Hidden Markov Models: “</a:t>
            </a:r>
            <a:r>
              <a:rPr lang="en-GB">
                <a:solidFill>
                  <a:schemeClr val="dk2"/>
                </a:solidFill>
              </a:rPr>
              <a:t>The transition probability is the likelihood of a particular sequence for example, how likely is that a noun is followed by a model and a model by a verb and a verb by a noun. This probability is known as Transition probability. It should be high for a particular sequence to be correct.” (source:mygreatlearning.com) </a:t>
            </a:r>
            <a:endParaRPr>
              <a:solidFill>
                <a:schemeClr val="dk2"/>
              </a:solidFill>
            </a:endParaRPr>
          </a:p>
          <a:p>
            <a:pPr indent="0" lvl="0" marL="0" rtl="0" algn="just">
              <a:lnSpc>
                <a:spcPct val="115000"/>
              </a:lnSpc>
              <a:spcBef>
                <a:spcPts val="1200"/>
              </a:spcBef>
              <a:spcAft>
                <a:spcPts val="1200"/>
              </a:spcAft>
              <a:buSzPts val="1300"/>
              <a:buNone/>
            </a:pPr>
            <a:r>
              <a:rPr b="1" lang="en-GB">
                <a:solidFill>
                  <a:schemeClr val="dk2"/>
                </a:solidFill>
              </a:rPr>
              <a:t>Verbti Algorithm</a:t>
            </a:r>
            <a:r>
              <a:rPr lang="en-GB">
                <a:solidFill>
                  <a:schemeClr val="dk2"/>
                </a:solidFill>
              </a:rPr>
              <a:t>:  dynamic programming algorithm that computes the most likely sequence in a series of observations. </a:t>
            </a:r>
            <a:endParaRPr>
              <a:solidFill>
                <a:schemeClr val="dk2"/>
              </a:solidFill>
            </a:endParaRPr>
          </a:p>
        </p:txBody>
      </p:sp>
      <p:pic>
        <p:nvPicPr>
          <p:cNvPr id="161" name="Google Shape;161;p24"/>
          <p:cNvPicPr preferRelativeResize="0"/>
          <p:nvPr/>
        </p:nvPicPr>
        <p:blipFill rotWithShape="1">
          <a:blip r:embed="rId3">
            <a:alphaModFix/>
          </a:blip>
          <a:srcRect b="0" l="0" r="0" t="0"/>
          <a:stretch/>
        </p:blipFill>
        <p:spPr>
          <a:xfrm>
            <a:off x="4432150" y="1013675"/>
            <a:ext cx="4494999" cy="35454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7650" y="600192"/>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Application of POS Tags </a:t>
            </a:r>
            <a:endParaRPr/>
          </a:p>
        </p:txBody>
      </p:sp>
      <p:sp>
        <p:nvSpPr>
          <p:cNvPr id="167" name="Google Shape;167;p25"/>
          <p:cNvSpPr txBox="1"/>
          <p:nvPr>
            <p:ph idx="1" type="body"/>
          </p:nvPr>
        </p:nvSpPr>
        <p:spPr>
          <a:xfrm>
            <a:off x="727650" y="1711481"/>
            <a:ext cx="7688700" cy="2831827"/>
          </a:xfrm>
          <a:prstGeom prst="rect">
            <a:avLst/>
          </a:prstGeom>
          <a:noFill/>
          <a:ln>
            <a:noFill/>
          </a:ln>
        </p:spPr>
        <p:txBody>
          <a:bodyPr anchorCtr="0" anchor="t" bIns="91425" lIns="91425" spcFirstLastPara="1" rIns="91425" wrap="square" tIns="91425">
            <a:normAutofit fontScale="92500" lnSpcReduction="10000"/>
          </a:bodyPr>
          <a:lstStyle/>
          <a:p>
            <a:pPr indent="-311150" lvl="0" marL="457200" rtl="0" algn="l">
              <a:lnSpc>
                <a:spcPct val="115000"/>
              </a:lnSpc>
              <a:spcBef>
                <a:spcPts val="0"/>
              </a:spcBef>
              <a:spcAft>
                <a:spcPts val="0"/>
              </a:spcAft>
              <a:buSzPct val="108108"/>
              <a:buChar char="●"/>
            </a:pPr>
            <a:r>
              <a:rPr b="1" lang="en-GB"/>
              <a:t>Features</a:t>
            </a:r>
            <a:r>
              <a:rPr lang="en-GB"/>
              <a:t>:  POS tags can be used as features in a machine learning algorithm.  As these are the type of word, rather than a word, it may offer better generalisation abilities</a:t>
            </a:r>
            <a:endParaRPr/>
          </a:p>
          <a:p>
            <a:pPr indent="-228600" lvl="0" marL="457200" rtl="0" algn="l">
              <a:lnSpc>
                <a:spcPct val="115000"/>
              </a:lnSpc>
              <a:spcBef>
                <a:spcPts val="0"/>
              </a:spcBef>
              <a:spcAft>
                <a:spcPts val="0"/>
              </a:spcAft>
              <a:buSzPct val="108108"/>
              <a:buNone/>
            </a:pPr>
            <a:r>
              <a:t/>
            </a:r>
            <a:endParaRPr b="1"/>
          </a:p>
          <a:p>
            <a:pPr indent="-311150" lvl="0" marL="457200" rtl="0" algn="l">
              <a:lnSpc>
                <a:spcPct val="115000"/>
              </a:lnSpc>
              <a:spcBef>
                <a:spcPts val="0"/>
              </a:spcBef>
              <a:spcAft>
                <a:spcPts val="0"/>
              </a:spcAft>
              <a:buSzPct val="108108"/>
              <a:buChar char="●"/>
            </a:pPr>
            <a:r>
              <a:rPr b="1" lang="en-GB"/>
              <a:t>Lexical Bundles</a:t>
            </a:r>
            <a:r>
              <a:rPr lang="en-GB"/>
              <a:t>: these are used to identify common speech patterns. Typically we use words, but we can generalise speech patterns</a:t>
            </a:r>
            <a:r>
              <a:rPr b="1" lang="en-GB"/>
              <a:t>.</a:t>
            </a:r>
            <a:endParaRPr/>
          </a:p>
          <a:p>
            <a:pPr indent="-228600" lvl="0" marL="457200" rtl="0" algn="l">
              <a:lnSpc>
                <a:spcPct val="115000"/>
              </a:lnSpc>
              <a:spcBef>
                <a:spcPts val="0"/>
              </a:spcBef>
              <a:spcAft>
                <a:spcPts val="0"/>
              </a:spcAft>
              <a:buSzPct val="108108"/>
              <a:buNone/>
            </a:pPr>
            <a:r>
              <a:t/>
            </a:r>
            <a:endParaRPr b="1"/>
          </a:p>
          <a:p>
            <a:pPr indent="-311150" lvl="0" marL="457200" rtl="0" algn="l">
              <a:lnSpc>
                <a:spcPct val="115000"/>
              </a:lnSpc>
              <a:spcBef>
                <a:spcPts val="0"/>
              </a:spcBef>
              <a:spcAft>
                <a:spcPts val="0"/>
              </a:spcAft>
              <a:buSzPct val="108108"/>
              <a:buChar char="●"/>
            </a:pPr>
            <a:r>
              <a:rPr b="1" lang="en-GB"/>
              <a:t>Information Extraction</a:t>
            </a:r>
            <a:r>
              <a:rPr lang="en-GB"/>
              <a:t>: NN-NN  and Proper Nouns for Named Entities</a:t>
            </a:r>
            <a:endParaRPr/>
          </a:p>
          <a:p>
            <a:pPr indent="0" lvl="0" marL="14605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b="1" lang="en-GB"/>
              <a:t>Input for Noun Phrase Chunkers</a:t>
            </a:r>
            <a:r>
              <a:rPr lang="en-GB"/>
              <a:t>:  return phrases which are called noun-phrases, where the subject must be a noun. Used for more complex IE. NP-V-NP (causal relations)</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b="1" lang="en-GB"/>
              <a:t>Sentiment Analysis</a:t>
            </a:r>
            <a:r>
              <a:rPr lang="en-GB"/>
              <a:t>: sentiwordnet based on wordnet and synsets. POS tags are used in the look up and word sense detection.  See Lesk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632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Document Representation</a:t>
            </a:r>
            <a:endParaRPr/>
          </a:p>
        </p:txBody>
      </p:sp>
      <p:sp>
        <p:nvSpPr>
          <p:cNvPr id="173" name="Google Shape;173;p26"/>
          <p:cNvSpPr txBox="1"/>
          <p:nvPr>
            <p:ph idx="1" type="body"/>
          </p:nvPr>
        </p:nvSpPr>
        <p:spPr>
          <a:xfrm>
            <a:off x="729450" y="1654331"/>
            <a:ext cx="7688700" cy="3113612"/>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en-GB"/>
              <a:t>Bag of Words: </a:t>
            </a:r>
            <a:r>
              <a:rPr lang="en-GB"/>
              <a:t> Split text into individual words. Remove stop-words. Loses semantic relationships between words and phrases</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en-GB"/>
              <a:t>Bigrams / Trigrams:  </a:t>
            </a:r>
            <a:r>
              <a:rPr lang="en-GB"/>
              <a:t>Sequences of two or three words. Such as Computer Science, and Bag of Words</a:t>
            </a:r>
            <a:endParaRPr/>
          </a:p>
          <a:p>
            <a:pPr indent="-228600" lvl="0" marL="457200" rtl="0" algn="l">
              <a:lnSpc>
                <a:spcPct val="115000"/>
              </a:lnSpc>
              <a:spcBef>
                <a:spcPts val="0"/>
              </a:spcBef>
              <a:spcAft>
                <a:spcPts val="0"/>
              </a:spcAft>
              <a:buSzPts val="1300"/>
              <a:buNone/>
            </a:pPr>
            <a:r>
              <a:t/>
            </a:r>
            <a:endParaRPr b="1"/>
          </a:p>
          <a:p>
            <a:pPr indent="-311150" lvl="0" marL="457200" rtl="0" algn="l">
              <a:lnSpc>
                <a:spcPct val="115000"/>
              </a:lnSpc>
              <a:spcBef>
                <a:spcPts val="0"/>
              </a:spcBef>
              <a:spcAft>
                <a:spcPts val="0"/>
              </a:spcAft>
              <a:buSzPts val="1300"/>
              <a:buChar char="●"/>
            </a:pPr>
            <a:r>
              <a:rPr b="1" lang="en-GB"/>
              <a:t>Dependency Trees:   </a:t>
            </a:r>
            <a:r>
              <a:rPr lang="en-GB"/>
              <a:t>Sequences of words that have dependencies </a:t>
            </a:r>
            <a:endParaRPr/>
          </a:p>
          <a:p>
            <a:pPr indent="-228600" lvl="0" marL="457200" rtl="0" algn="l">
              <a:lnSpc>
                <a:spcPct val="115000"/>
              </a:lnSpc>
              <a:spcBef>
                <a:spcPts val="0"/>
              </a:spcBef>
              <a:spcAft>
                <a:spcPts val="0"/>
              </a:spcAft>
              <a:buSzPts val="1300"/>
              <a:buNone/>
            </a:pPr>
            <a:r>
              <a:t/>
            </a:r>
            <a:endParaRPr b="1"/>
          </a:p>
          <a:p>
            <a:pPr indent="-311150" lvl="0" marL="457200" rtl="0" algn="l">
              <a:lnSpc>
                <a:spcPct val="115000"/>
              </a:lnSpc>
              <a:spcBef>
                <a:spcPts val="0"/>
              </a:spcBef>
              <a:spcAft>
                <a:spcPts val="0"/>
              </a:spcAft>
              <a:buSzPts val="1300"/>
              <a:buChar char="●"/>
            </a:pPr>
            <a:r>
              <a:rPr b="1" lang="en-GB"/>
              <a:t>Word Vectors:  </a:t>
            </a:r>
            <a:r>
              <a:rPr lang="en-GB"/>
              <a:t>BOW where words are represented as vectors</a:t>
            </a:r>
            <a:endParaRPr/>
          </a:p>
          <a:p>
            <a:pPr indent="-228600" lvl="0" marL="457200" rtl="0" algn="l">
              <a:lnSpc>
                <a:spcPct val="115000"/>
              </a:lnSpc>
              <a:spcBef>
                <a:spcPts val="0"/>
              </a:spcBef>
              <a:spcAft>
                <a:spcPts val="0"/>
              </a:spcAft>
              <a:buSzPts val="1300"/>
              <a:buNone/>
            </a:pPr>
            <a:r>
              <a:t/>
            </a:r>
            <a:endParaRPr b="1"/>
          </a:p>
          <a:p>
            <a:pPr indent="-311150" lvl="0" marL="457200" rtl="0" algn="l">
              <a:lnSpc>
                <a:spcPct val="115000"/>
              </a:lnSpc>
              <a:spcBef>
                <a:spcPts val="0"/>
              </a:spcBef>
              <a:spcAft>
                <a:spcPts val="0"/>
              </a:spcAft>
              <a:buSzPts val="1300"/>
              <a:buChar char="●"/>
            </a:pPr>
            <a:r>
              <a:rPr b="1" lang="en-GB"/>
              <a:t>Document Vectors:  </a:t>
            </a:r>
            <a:r>
              <a:rPr lang="en-GB"/>
              <a:t>Represent whole document as a vector words or as a vector of vectors (tensors)</a:t>
            </a:r>
            <a:endParaRPr b="1"/>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600193"/>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Applications of NLP</a:t>
            </a:r>
            <a:endParaRPr/>
          </a:p>
        </p:txBody>
      </p:sp>
      <p:sp>
        <p:nvSpPr>
          <p:cNvPr id="179" name="Google Shape;179;p27"/>
          <p:cNvSpPr txBox="1"/>
          <p:nvPr>
            <p:ph idx="1" type="body"/>
          </p:nvPr>
        </p:nvSpPr>
        <p:spPr>
          <a:xfrm>
            <a:off x="727650" y="1629839"/>
            <a:ext cx="7688700" cy="2913468"/>
          </a:xfrm>
          <a:prstGeom prst="rect">
            <a:avLst/>
          </a:prstGeom>
          <a:noFill/>
          <a:ln>
            <a:noFill/>
          </a:ln>
        </p:spPr>
        <p:txBody>
          <a:bodyPr anchorCtr="0" anchor="t" bIns="91425" lIns="91425" spcFirstLastPara="1" rIns="91425" wrap="square" tIns="91425">
            <a:normAutofit fontScale="92500" lnSpcReduction="10000"/>
          </a:bodyPr>
          <a:lstStyle/>
          <a:p>
            <a:pPr indent="-311150" lvl="0" marL="457200" rtl="0" algn="l">
              <a:lnSpc>
                <a:spcPct val="115000"/>
              </a:lnSpc>
              <a:spcBef>
                <a:spcPts val="0"/>
              </a:spcBef>
              <a:spcAft>
                <a:spcPts val="0"/>
              </a:spcAft>
              <a:buSzPct val="108108"/>
              <a:buChar char="●"/>
            </a:pPr>
            <a:r>
              <a:rPr b="1" lang="en-GB"/>
              <a:t>Text Classification:  </a:t>
            </a:r>
            <a:r>
              <a:rPr lang="en-GB"/>
              <a:t>Classifying text document into a pre-defined category. For example  a news story could be classified into sports, politics or technology</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b="1" lang="en-GB"/>
              <a:t>Approaches</a:t>
            </a:r>
            <a:r>
              <a:rPr lang="en-GB"/>
              <a:t>:</a:t>
            </a:r>
            <a:endParaRPr/>
          </a:p>
          <a:p>
            <a:pPr indent="-298450" lvl="1" marL="914400" rtl="0" algn="l">
              <a:lnSpc>
                <a:spcPct val="115000"/>
              </a:lnSpc>
              <a:spcBef>
                <a:spcPts val="0"/>
              </a:spcBef>
              <a:spcAft>
                <a:spcPts val="0"/>
              </a:spcAft>
              <a:buSzPct val="108108"/>
              <a:buChar char="○"/>
            </a:pPr>
            <a:r>
              <a:rPr lang="en-GB"/>
              <a:t>1.  Supervised, train a learner such as Naïve Bayes</a:t>
            </a:r>
            <a:endParaRPr/>
          </a:p>
          <a:p>
            <a:pPr indent="-298450" lvl="1" marL="914400" rtl="0" algn="l">
              <a:lnSpc>
                <a:spcPct val="115000"/>
              </a:lnSpc>
              <a:spcBef>
                <a:spcPts val="0"/>
              </a:spcBef>
              <a:spcAft>
                <a:spcPts val="0"/>
              </a:spcAft>
              <a:buSzPct val="108108"/>
              <a:buChar char="○"/>
            </a:pPr>
            <a:r>
              <a:rPr lang="en-GB"/>
              <a:t>2. Unsupervised: topic modelling and clustering</a:t>
            </a:r>
            <a:endParaRPr/>
          </a:p>
          <a:p>
            <a:pPr indent="0" lvl="0" marL="146050" rtl="0" algn="l">
              <a:lnSpc>
                <a:spcPct val="115000"/>
              </a:lnSpc>
              <a:spcBef>
                <a:spcPts val="0"/>
              </a:spcBef>
              <a:spcAft>
                <a:spcPts val="0"/>
              </a:spcAft>
              <a:buSzPct val="108108"/>
              <a:buNone/>
            </a:pPr>
            <a:r>
              <a:rPr lang="en-GB"/>
              <a:t>  </a:t>
            </a:r>
            <a:endParaRPr/>
          </a:p>
          <a:p>
            <a:pPr indent="-311150" lvl="0" marL="457200" rtl="0" algn="l">
              <a:lnSpc>
                <a:spcPct val="115000"/>
              </a:lnSpc>
              <a:spcBef>
                <a:spcPts val="0"/>
              </a:spcBef>
              <a:spcAft>
                <a:spcPts val="0"/>
              </a:spcAft>
              <a:buSzPct val="108108"/>
              <a:buChar char="●"/>
            </a:pPr>
            <a:r>
              <a:rPr b="1" lang="en-GB"/>
              <a:t>Topic Modelling:</a:t>
            </a:r>
            <a:endParaRPr/>
          </a:p>
          <a:p>
            <a:pPr indent="-298450" lvl="1" marL="914400" rtl="0" algn="l">
              <a:lnSpc>
                <a:spcPct val="115000"/>
              </a:lnSpc>
              <a:spcBef>
                <a:spcPts val="0"/>
              </a:spcBef>
              <a:spcAft>
                <a:spcPts val="0"/>
              </a:spcAft>
              <a:buSzPct val="108108"/>
              <a:buChar char="○"/>
            </a:pPr>
            <a:r>
              <a:rPr lang="en-GB"/>
              <a:t>An unsupervised method for finding  associated words, and grouping them under topics</a:t>
            </a:r>
            <a:endParaRPr/>
          </a:p>
          <a:p>
            <a:pPr indent="-298450" lvl="1" marL="914400" rtl="0" algn="l">
              <a:lnSpc>
                <a:spcPct val="115000"/>
              </a:lnSpc>
              <a:spcBef>
                <a:spcPts val="0"/>
              </a:spcBef>
              <a:spcAft>
                <a:spcPts val="0"/>
              </a:spcAft>
              <a:buSzPct val="108108"/>
              <a:buChar char="○"/>
            </a:pPr>
            <a:r>
              <a:rPr lang="en-GB"/>
              <a:t>Choose  number of topics in advance</a:t>
            </a:r>
            <a:endParaRPr/>
          </a:p>
          <a:p>
            <a:pPr indent="-298450" lvl="1" marL="914400" rtl="0" algn="l">
              <a:lnSpc>
                <a:spcPct val="115000"/>
              </a:lnSpc>
              <a:spcBef>
                <a:spcPts val="0"/>
              </a:spcBef>
              <a:spcAft>
                <a:spcPts val="0"/>
              </a:spcAft>
              <a:buSzPct val="108108"/>
              <a:buChar char="○"/>
            </a:pPr>
            <a:r>
              <a:rPr lang="en-GB"/>
              <a:t>LDA one of the most common</a:t>
            </a:r>
            <a:endParaRPr/>
          </a:p>
          <a:p>
            <a:pPr indent="0" lvl="0" marL="14605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b="1" lang="en-GB"/>
              <a:t>Clustering</a:t>
            </a:r>
            <a:r>
              <a:rPr lang="en-GB"/>
              <a:t>:  </a:t>
            </a:r>
            <a:endParaRPr/>
          </a:p>
          <a:p>
            <a:pPr indent="-298450" lvl="1" marL="914400" rtl="0" algn="l">
              <a:lnSpc>
                <a:spcPct val="115000"/>
              </a:lnSpc>
              <a:spcBef>
                <a:spcPts val="0"/>
              </a:spcBef>
              <a:spcAft>
                <a:spcPts val="0"/>
              </a:spcAft>
              <a:buSzPct val="108108"/>
              <a:buChar char="○"/>
            </a:pPr>
            <a:r>
              <a:rPr lang="en-GB"/>
              <a:t>Can use words or topics to cluster related documents  </a:t>
            </a:r>
            <a:endParaRPr/>
          </a:p>
          <a:p>
            <a:pPr indent="0" lvl="1" marL="615950" rtl="0" algn="l">
              <a:lnSpc>
                <a:spcPct val="115000"/>
              </a:lnSpc>
              <a:spcBef>
                <a:spcPts val="0"/>
              </a:spcBef>
              <a:spcAft>
                <a:spcPts val="0"/>
              </a:spcAft>
              <a:buSzPct val="108108"/>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Sentiment Analysis</a:t>
            </a:r>
            <a:endParaRPr/>
          </a:p>
        </p:txBody>
      </p:sp>
      <p:sp>
        <p:nvSpPr>
          <p:cNvPr id="185" name="Google Shape;185;p28"/>
          <p:cNvSpPr txBox="1"/>
          <p:nvPr>
            <p:ph idx="1" type="body"/>
          </p:nvPr>
        </p:nvSpPr>
        <p:spPr>
          <a:xfrm>
            <a:off x="729450" y="2078874"/>
            <a:ext cx="7688700" cy="2615589"/>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Detect subjectivity in text. Typically used for opinion analysis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For example,  “I really liked the camera it is the best I have ever used “ -&gt; positive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Rule based: look at sentiment lexicons: “I really </a:t>
            </a:r>
            <a:r>
              <a:rPr b="1" lang="en-GB"/>
              <a:t>liked</a:t>
            </a:r>
            <a:r>
              <a:rPr lang="en-GB"/>
              <a:t> the camera it is the </a:t>
            </a:r>
            <a:r>
              <a:rPr b="1" lang="en-GB"/>
              <a:t>best</a:t>
            </a:r>
            <a:r>
              <a:rPr lang="en-GB"/>
              <a:t> I have ever used”</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Supervised Learning:  features typically words, so will pick up the same features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Aspects: Properties of an object. For example: shutter speed of a camera, for example, “the </a:t>
            </a:r>
            <a:r>
              <a:rPr i="1" lang="en-GB"/>
              <a:t>shutter speed</a:t>
            </a:r>
            <a:r>
              <a:rPr lang="en-GB"/>
              <a:t> of the </a:t>
            </a:r>
            <a:r>
              <a:rPr lang="en-GB" u="sng"/>
              <a:t>camera</a:t>
            </a:r>
            <a:r>
              <a:rPr lang="en-GB"/>
              <a:t> is really </a:t>
            </a:r>
            <a:r>
              <a:rPr b="1" lang="en-GB"/>
              <a:t>good</a:t>
            </a:r>
            <a:r>
              <a:rPr lang="en-GB"/>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593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Emotion Analysis</a:t>
            </a:r>
            <a:endParaRPr/>
          </a:p>
        </p:txBody>
      </p:sp>
      <p:sp>
        <p:nvSpPr>
          <p:cNvPr id="191" name="Google Shape;191;p29"/>
          <p:cNvSpPr txBox="1"/>
          <p:nvPr>
            <p:ph idx="1" type="body"/>
          </p:nvPr>
        </p:nvSpPr>
        <p:spPr>
          <a:xfrm>
            <a:off x="729450" y="1752303"/>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Similar to emotion analysis but instead of positive, negative and neutral we use emotions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Classify documents into emotion categories such as: anger, fear and joy</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“I </a:t>
            </a:r>
            <a:r>
              <a:rPr b="1" lang="en-GB"/>
              <a:t>hate</a:t>
            </a:r>
            <a:r>
              <a:rPr lang="en-GB"/>
              <a:t> this camera”</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Techniques such as supervised learning and rules with an emotion lexicon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7650" y="616521"/>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Issues</a:t>
            </a:r>
            <a:endParaRPr/>
          </a:p>
        </p:txBody>
      </p:sp>
      <p:sp>
        <p:nvSpPr>
          <p:cNvPr id="197" name="Google Shape;197;p30"/>
          <p:cNvSpPr txBox="1"/>
          <p:nvPr>
            <p:ph idx="1" type="body"/>
          </p:nvPr>
        </p:nvSpPr>
        <p:spPr>
          <a:xfrm>
            <a:off x="727650" y="1686990"/>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Negation: the negative of the intended emotion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For example: “her performance was </a:t>
            </a:r>
            <a:r>
              <a:rPr i="1" lang="en-GB"/>
              <a:t>not</a:t>
            </a:r>
            <a:r>
              <a:rPr lang="en-GB"/>
              <a:t> </a:t>
            </a:r>
            <a:r>
              <a:rPr b="1" lang="en-GB"/>
              <a:t>good</a:t>
            </a:r>
            <a:r>
              <a:rPr lang="en-GB"/>
              <a: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Intensifiers: “her performance was </a:t>
            </a:r>
            <a:r>
              <a:rPr i="1" lang="en-GB"/>
              <a:t>very</a:t>
            </a:r>
            <a:r>
              <a:rPr lang="en-GB"/>
              <a:t> </a:t>
            </a:r>
            <a:r>
              <a:rPr b="1" lang="en-GB"/>
              <a:t>good</a:t>
            </a:r>
            <a:r>
              <a:rPr lang="en-GB"/>
              <a:t>”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Moderators: “her performance was </a:t>
            </a:r>
            <a:r>
              <a:rPr i="1" lang="en-GB"/>
              <a:t>fairly</a:t>
            </a:r>
            <a:r>
              <a:rPr lang="en-GB"/>
              <a:t> </a:t>
            </a:r>
            <a:r>
              <a:rPr b="1" lang="en-GB"/>
              <a:t>good</a:t>
            </a:r>
            <a:r>
              <a:rPr lang="en-GB"/>
              <a:t>”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Spelling errors,  slang and unique grammars.  “She is a wicked dancer”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7650" y="600193"/>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Out of Training Documents</a:t>
            </a:r>
            <a:endParaRPr/>
          </a:p>
        </p:txBody>
      </p:sp>
      <p:sp>
        <p:nvSpPr>
          <p:cNvPr id="203" name="Google Shape;203;p31"/>
          <p:cNvSpPr txBox="1"/>
          <p:nvPr>
            <p:ph idx="1" type="body"/>
          </p:nvPr>
        </p:nvSpPr>
        <p:spPr>
          <a:xfrm>
            <a:off x="727650" y="1629839"/>
            <a:ext cx="7688700" cy="2982982"/>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This happens because there are words or phrases that are rare or are invented (neologisms) or a  spelling error. This is typical in social media.</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Word vectors where we are learning  from a whole corpus and all word vectors are an embedding layer in a neural network. (remember this from the meta-learning lecture)</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Language Models: Full neural networks learnt from massive corpora such as the common crawl</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Character Vectors:  Similar to word vectors, but each character has a vector. Generalises really well and can handle novel words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38025" y="5348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Why NLP?</a:t>
            </a:r>
            <a:endParaRPr/>
          </a:p>
        </p:txBody>
      </p:sp>
      <p:pic>
        <p:nvPicPr>
          <p:cNvPr id="93" name="Google Shape;93;p14"/>
          <p:cNvPicPr preferRelativeResize="0"/>
          <p:nvPr/>
        </p:nvPicPr>
        <p:blipFill rotWithShape="1">
          <a:blip r:embed="rId3">
            <a:alphaModFix/>
          </a:blip>
          <a:srcRect b="0" l="0" r="0" t="0"/>
          <a:stretch/>
        </p:blipFill>
        <p:spPr>
          <a:xfrm>
            <a:off x="805550" y="1157175"/>
            <a:ext cx="7463250" cy="37686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607582"/>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Practical Applications of Text Classification</a:t>
            </a:r>
            <a:endParaRPr/>
          </a:p>
        </p:txBody>
      </p:sp>
      <p:sp>
        <p:nvSpPr>
          <p:cNvPr id="209" name="Google Shape;209;p32"/>
          <p:cNvSpPr txBox="1"/>
          <p:nvPr>
            <p:ph idx="1" type="body"/>
          </p:nvPr>
        </p:nvSpPr>
        <p:spPr>
          <a:xfrm>
            <a:off x="729450" y="1638004"/>
            <a:ext cx="7688700" cy="2897914"/>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News Analytics :  Using information in news to trade. This technique plots sentiment or emotion in news on a time series graph and uses that to predict stock prices. This is because the stock market tends to overreact to news events. Therefore, news can contain alpha, which is useful trading information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Social Media:  Stock market is driven by animal spirits, i.e. it is driven by emotion and irrationality where is no practical information. Sampling social media is equivalent to sampling millions of people to get the “emotional temperature” of a country or region</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Social Media: Automated crime. Can use text classification and account profiling to identify “suckers” that can be exploited by other techniques such as language generation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76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Practical Applications of Text Classification</a:t>
            </a:r>
            <a:endParaRPr/>
          </a:p>
        </p:txBody>
      </p:sp>
      <p:sp>
        <p:nvSpPr>
          <p:cNvPr id="215" name="Google Shape;215;p33"/>
          <p:cNvSpPr txBox="1"/>
          <p:nvPr>
            <p:ph idx="1" type="body"/>
          </p:nvPr>
        </p:nvSpPr>
        <p:spPr>
          <a:xfrm>
            <a:off x="727650" y="1848354"/>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en-GB"/>
              <a:t>Inferred Mental States: </a:t>
            </a:r>
            <a:r>
              <a:rPr lang="en-GB"/>
              <a:t> From an individual’s writings it is possible to infer mental states. This can be from the amount of writing , type of writing style and content. Depression for example reduces the amount of writing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en-GB"/>
              <a:t>Mass-Scale Health Surveillance</a:t>
            </a:r>
            <a:r>
              <a:rPr lang="en-GB"/>
              <a:t>:  Social media has been used to infer country wide mental states from monitoring tweets from a single country</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en-GB"/>
              <a:t>Now-Casting Food Prices: </a:t>
            </a:r>
            <a:r>
              <a:rPr lang="en-GB"/>
              <a:t> Monitoring of trends of supermarket prices from supermarket web pages.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90922" y="611718"/>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Language Models</a:t>
            </a:r>
            <a:endParaRPr/>
          </a:p>
        </p:txBody>
      </p:sp>
      <p:sp>
        <p:nvSpPr>
          <p:cNvPr id="221" name="Google Shape;221;p34"/>
          <p:cNvSpPr txBox="1"/>
          <p:nvPr>
            <p:ph idx="1" type="body"/>
          </p:nvPr>
        </p:nvSpPr>
        <p:spPr>
          <a:xfrm>
            <a:off x="875445" y="1419896"/>
            <a:ext cx="4587903" cy="3251995"/>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Large fully trained Neural Networks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Unsupervised learning from very large corpora</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Capture relationships between words and phrases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en-GB"/>
              <a:t>Apple</a:t>
            </a:r>
            <a:r>
              <a:rPr lang="en-GB"/>
              <a:t>  has a relationship with the word </a:t>
            </a:r>
            <a:r>
              <a:rPr b="1" lang="en-GB"/>
              <a:t>tree</a:t>
            </a:r>
            <a:endParaRPr/>
          </a:p>
          <a:p>
            <a:pPr indent="-228600" lvl="0" marL="457200" rtl="0" algn="l">
              <a:lnSpc>
                <a:spcPct val="115000"/>
              </a:lnSpc>
              <a:spcBef>
                <a:spcPts val="0"/>
              </a:spcBef>
              <a:spcAft>
                <a:spcPts val="0"/>
              </a:spcAft>
              <a:buSzPts val="1300"/>
              <a:buNone/>
            </a:pPr>
            <a:r>
              <a:t/>
            </a:r>
            <a:endParaRPr b="1"/>
          </a:p>
          <a:p>
            <a:pPr indent="-298450" lvl="1" marL="914400" rtl="0" algn="l">
              <a:lnSpc>
                <a:spcPct val="115000"/>
              </a:lnSpc>
              <a:spcBef>
                <a:spcPts val="0"/>
              </a:spcBef>
              <a:spcAft>
                <a:spcPts val="0"/>
              </a:spcAft>
              <a:buSzPts val="1100"/>
              <a:buChar char="○"/>
            </a:pPr>
            <a:r>
              <a:rPr b="1" lang="en-GB"/>
              <a:t>Apple fell from the tree</a:t>
            </a:r>
            <a:endParaRPr/>
          </a:p>
          <a:p>
            <a:pPr indent="-298450" lvl="1" marL="914400" rtl="0" algn="l">
              <a:lnSpc>
                <a:spcPct val="115000"/>
              </a:lnSpc>
              <a:spcBef>
                <a:spcPts val="0"/>
              </a:spcBef>
              <a:spcAft>
                <a:spcPts val="0"/>
              </a:spcAft>
              <a:buSzPts val="1100"/>
              <a:buChar char="○"/>
            </a:pPr>
            <a:r>
              <a:rPr b="1" lang="en-GB"/>
              <a:t>Apple grew on a tree</a:t>
            </a:r>
            <a:endParaRPr/>
          </a:p>
          <a:p>
            <a:pPr indent="-228600" lvl="0" marL="457200" rtl="0" algn="l">
              <a:lnSpc>
                <a:spcPct val="115000"/>
              </a:lnSpc>
              <a:spcBef>
                <a:spcPts val="0"/>
              </a:spcBef>
              <a:spcAft>
                <a:spcPts val="0"/>
              </a:spcAft>
              <a:buSzPts val="1300"/>
              <a:buNone/>
            </a:pPr>
            <a:r>
              <a:t/>
            </a:r>
            <a:endParaRPr b="1"/>
          </a:p>
          <a:p>
            <a:pPr indent="-311150" lvl="0" marL="457200" rtl="0" algn="l">
              <a:lnSpc>
                <a:spcPct val="115000"/>
              </a:lnSpc>
              <a:spcBef>
                <a:spcPts val="0"/>
              </a:spcBef>
              <a:spcAft>
                <a:spcPts val="0"/>
              </a:spcAft>
              <a:buSzPts val="1300"/>
              <a:buChar char="●"/>
            </a:pPr>
            <a:r>
              <a:rPr b="1" lang="en-GB"/>
              <a:t>Ship </a:t>
            </a:r>
            <a:r>
              <a:rPr lang="en-GB"/>
              <a:t>is unlikely to have a relationship with the word </a:t>
            </a:r>
            <a:r>
              <a:rPr b="1" lang="en-GB"/>
              <a:t>tree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descr="Diagram&#10;&#10;Description automatically generated" id="222" name="Google Shape;222;p34"/>
          <p:cNvPicPr preferRelativeResize="0"/>
          <p:nvPr/>
        </p:nvPicPr>
        <p:blipFill rotWithShape="1">
          <a:blip r:embed="rId3">
            <a:alphaModFix/>
          </a:blip>
          <a:srcRect b="0" l="0" r="0" t="0"/>
          <a:stretch/>
        </p:blipFill>
        <p:spPr>
          <a:xfrm>
            <a:off x="6014797" y="1419896"/>
            <a:ext cx="3000375" cy="152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29450" y="64245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Language Models</a:t>
            </a:r>
            <a:endParaRPr/>
          </a:p>
        </p:txBody>
      </p:sp>
      <p:sp>
        <p:nvSpPr>
          <p:cNvPr id="228" name="Google Shape;228;p35"/>
          <p:cNvSpPr txBox="1"/>
          <p:nvPr>
            <p:ph idx="1" type="body"/>
          </p:nvPr>
        </p:nvSpPr>
        <p:spPr>
          <a:xfrm>
            <a:off x="729450" y="1322587"/>
            <a:ext cx="3150987" cy="387700"/>
          </a:xfrm>
          <a:prstGeom prst="rect">
            <a:avLst/>
          </a:prstGeom>
          <a:noFill/>
          <a:ln>
            <a:noFill/>
          </a:ln>
        </p:spPr>
        <p:txBody>
          <a:bodyPr anchorCtr="0" anchor="t" bIns="91425" lIns="91425" spcFirstLastPara="1" rIns="91425" wrap="square" tIns="91425">
            <a:normAutofit fontScale="85000" lnSpcReduction="20000"/>
          </a:bodyPr>
          <a:lstStyle/>
          <a:p>
            <a:pPr indent="0" lvl="0" marL="146050" rtl="0" algn="l">
              <a:lnSpc>
                <a:spcPct val="115000"/>
              </a:lnSpc>
              <a:spcBef>
                <a:spcPts val="0"/>
              </a:spcBef>
              <a:spcAft>
                <a:spcPts val="0"/>
              </a:spcAft>
              <a:buSzPct val="89965"/>
              <a:buNone/>
            </a:pPr>
            <a:r>
              <a:rPr b="1" lang="en-GB" sz="1700"/>
              <a:t>Masked Sentence Training</a:t>
            </a:r>
            <a:endParaRPr/>
          </a:p>
          <a:p>
            <a:pPr indent="-228600" lvl="0" marL="457200" rtl="0" algn="l">
              <a:lnSpc>
                <a:spcPct val="115000"/>
              </a:lnSpc>
              <a:spcBef>
                <a:spcPts val="0"/>
              </a:spcBef>
              <a:spcAft>
                <a:spcPts val="0"/>
              </a:spcAft>
              <a:buSzPct val="117647"/>
              <a:buNone/>
            </a:pPr>
            <a:r>
              <a:t/>
            </a:r>
            <a:endParaRPr b="1"/>
          </a:p>
        </p:txBody>
      </p:sp>
      <p:pic>
        <p:nvPicPr>
          <p:cNvPr descr="Text&#10;&#10;Description automatically generated" id="229" name="Google Shape;229;p35"/>
          <p:cNvPicPr preferRelativeResize="0"/>
          <p:nvPr/>
        </p:nvPicPr>
        <p:blipFill rotWithShape="1">
          <a:blip r:embed="rId3">
            <a:alphaModFix/>
          </a:blip>
          <a:srcRect b="0" l="0" r="0" t="0"/>
          <a:stretch/>
        </p:blipFill>
        <p:spPr>
          <a:xfrm>
            <a:off x="798607" y="1855219"/>
            <a:ext cx="6038850" cy="2952750"/>
          </a:xfrm>
          <a:prstGeom prst="rect">
            <a:avLst/>
          </a:prstGeom>
          <a:noFill/>
          <a:ln>
            <a:noFill/>
          </a:ln>
        </p:spPr>
      </p:pic>
      <p:sp>
        <p:nvSpPr>
          <p:cNvPr id="230" name="Google Shape;230;p35"/>
          <p:cNvSpPr txBox="1"/>
          <p:nvPr/>
        </p:nvSpPr>
        <p:spPr>
          <a:xfrm>
            <a:off x="3526972" y="4786478"/>
            <a:ext cx="29814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Source: medium.com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7650" y="627087"/>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BERT</a:t>
            </a:r>
            <a:endParaRPr/>
          </a:p>
        </p:txBody>
      </p:sp>
      <p:sp>
        <p:nvSpPr>
          <p:cNvPr id="236" name="Google Shape;236;p36"/>
          <p:cNvSpPr txBox="1"/>
          <p:nvPr>
            <p:ph idx="1" type="body"/>
          </p:nvPr>
        </p:nvSpPr>
        <p:spPr>
          <a:xfrm>
            <a:off x="727650" y="1733092"/>
            <a:ext cx="7688700" cy="2838907"/>
          </a:xfrm>
          <a:prstGeom prst="rect">
            <a:avLst/>
          </a:prstGeom>
          <a:noFill/>
          <a:ln>
            <a:noFill/>
          </a:ln>
        </p:spPr>
        <p:txBody>
          <a:bodyPr anchorCtr="0" anchor="t" bIns="91425" lIns="91425" spcFirstLastPara="1" rIns="91425" wrap="square" tIns="91425">
            <a:normAutofit fontScale="92500"/>
          </a:bodyPr>
          <a:lstStyle/>
          <a:p>
            <a:pPr indent="-311150" lvl="0" marL="457200" rtl="0" algn="l">
              <a:lnSpc>
                <a:spcPct val="115000"/>
              </a:lnSpc>
              <a:spcBef>
                <a:spcPts val="0"/>
              </a:spcBef>
              <a:spcAft>
                <a:spcPts val="0"/>
              </a:spcAft>
              <a:buSzPct val="108108"/>
              <a:buChar char="●"/>
            </a:pPr>
            <a:r>
              <a:rPr lang="en-GB"/>
              <a:t>BERT  (</a:t>
            </a:r>
            <a:r>
              <a:rPr b="1" i="0" lang="en-GB">
                <a:solidFill>
                  <a:srgbClr val="202122"/>
                </a:solidFill>
                <a:latin typeface="Arial"/>
                <a:ea typeface="Arial"/>
                <a:cs typeface="Arial"/>
                <a:sym typeface="Arial"/>
              </a:rPr>
              <a:t>Bidirectional Encoder Representations from Transformers)</a:t>
            </a:r>
            <a:r>
              <a:rPr b="0" i="0" lang="en-GB">
                <a:solidFill>
                  <a:srgbClr val="202122"/>
                </a:solidFill>
                <a:latin typeface="Arial"/>
                <a:ea typeface="Arial"/>
                <a:cs typeface="Arial"/>
                <a:sym typeface="Arial"/>
              </a:rPr>
              <a:t> </a:t>
            </a:r>
            <a:r>
              <a:rPr lang="en-GB"/>
              <a:t>is a frequently used language model</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GB"/>
              <a:t>Developed by Google in 2018 and is used in the Google Search Engine</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GB"/>
              <a:t>Masked Training using the bookcorpus., (around 74M sentences and 1G words) from 11038 Books </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GB"/>
              <a:t>Holds vectors for each word sense of each word</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GB"/>
              <a:t>Bidirectional: identifies relationships in both directions</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GB"/>
              <a:t>Apple and tree, the examples given on the previous slide also builds a relationship between tree and apple </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7650" y="634771"/>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BERT</a:t>
            </a:r>
            <a:endParaRPr/>
          </a:p>
        </p:txBody>
      </p:sp>
      <p:sp>
        <p:nvSpPr>
          <p:cNvPr id="242" name="Google Shape;242;p37"/>
          <p:cNvSpPr txBox="1"/>
          <p:nvPr>
            <p:ph idx="1" type="body"/>
          </p:nvPr>
        </p:nvSpPr>
        <p:spPr>
          <a:xfrm>
            <a:off x="727650" y="1756146"/>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Has been pretrained for other areas.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FinBERT:  is a pre-trained NLP model to analyze sentiment of financial text. (source:github). Trained on a large number of financial texts.  Scored state of the art on FiQA sentiment scoring</a:t>
            </a:r>
            <a:endParaRPr/>
          </a:p>
          <a:p>
            <a:pPr indent="-311150" lvl="0" marL="457200" rtl="0" algn="l">
              <a:lnSpc>
                <a:spcPct val="115000"/>
              </a:lnSpc>
              <a:spcBef>
                <a:spcPts val="0"/>
              </a:spcBef>
              <a:spcAft>
                <a:spcPts val="0"/>
              </a:spcAft>
              <a:buSzPts val="1300"/>
              <a:buChar char="●"/>
            </a:pPr>
            <a:r>
              <a:rPr lang="en-GB"/>
              <a:t>and Financial PhraseBank.</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PetroBERT released in 2022. A BERT model for Portuguese and trained on petro-chemical texts.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Causal-BERT, the masked training is between cause and effect.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6" name="Shape 246"/>
        <p:cNvGrpSpPr/>
        <p:nvPr/>
      </p:nvGrpSpPr>
      <p:grpSpPr>
        <a:xfrm>
          <a:off x="0" y="0"/>
          <a:ext cx="0" cy="0"/>
          <a:chOff x="0" y="0"/>
          <a:chExt cx="0" cy="0"/>
        </a:xfrm>
      </p:grpSpPr>
      <p:sp>
        <p:nvSpPr>
          <p:cNvPr id="247" name="Google Shape;247;p38"/>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Other Language Models</a:t>
            </a:r>
            <a:endParaRPr/>
          </a:p>
        </p:txBody>
      </p:sp>
      <p:sp>
        <p:nvSpPr>
          <p:cNvPr id="248" name="Google Shape;248;p38"/>
          <p:cNvSpPr txBox="1"/>
          <p:nvPr>
            <p:ph idx="1" type="body"/>
          </p:nvPr>
        </p:nvSpPr>
        <p:spPr>
          <a:xfrm>
            <a:off x="422089" y="1380625"/>
            <a:ext cx="7688700" cy="535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GPT-3:   </a:t>
            </a:r>
            <a:endParaRPr/>
          </a:p>
        </p:txBody>
      </p:sp>
      <p:graphicFrame>
        <p:nvGraphicFramePr>
          <p:cNvPr id="249" name="Google Shape;249;p38"/>
          <p:cNvGraphicFramePr/>
          <p:nvPr/>
        </p:nvGraphicFramePr>
        <p:xfrm>
          <a:off x="422089" y="1834980"/>
          <a:ext cx="3000000" cy="3000000"/>
        </p:xfrm>
        <a:graphic>
          <a:graphicData uri="http://schemas.openxmlformats.org/drawingml/2006/table">
            <a:tbl>
              <a:tblPr>
                <a:noFill/>
                <a:tableStyleId>{93B23F88-245A-4313-B9DA-65D8870A916E}</a:tableStyleId>
              </a:tblPr>
              <a:tblGrid>
                <a:gridCol w="2840575"/>
                <a:gridCol w="2840575"/>
                <a:gridCol w="2840575"/>
              </a:tblGrid>
              <a:tr h="304800">
                <a:tc>
                  <a:txBody>
                    <a:bodyPr/>
                    <a:lstStyle/>
                    <a:p>
                      <a:pPr indent="0" lvl="0" marL="0" marR="0" rtl="0" algn="ctr">
                        <a:lnSpc>
                          <a:spcPct val="100000"/>
                        </a:lnSpc>
                        <a:spcBef>
                          <a:spcPts val="0"/>
                        </a:spcBef>
                        <a:spcAft>
                          <a:spcPts val="0"/>
                        </a:spcAft>
                        <a:buNone/>
                      </a:pPr>
                      <a:r>
                        <a:rPr lang="en-GB" sz="1400" u="none" cap="none" strike="noStrike"/>
                        <a:t>Dataset</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c>
                  <a:txBody>
                    <a:bodyPr/>
                    <a:lstStyle/>
                    <a:p>
                      <a:pPr indent="0" lvl="0" marL="0" marR="0" rtl="0" algn="ctr">
                        <a:lnSpc>
                          <a:spcPct val="100000"/>
                        </a:lnSpc>
                        <a:spcBef>
                          <a:spcPts val="0"/>
                        </a:spcBef>
                        <a:spcAft>
                          <a:spcPts val="0"/>
                        </a:spcAft>
                        <a:buNone/>
                      </a:pPr>
                      <a:r>
                        <a:rPr lang="en-GB" sz="1400" u="none" cap="none" strike="noStrike"/>
                        <a:t># Tokens</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c>
                  <a:txBody>
                    <a:bodyPr/>
                    <a:lstStyle/>
                    <a:p>
                      <a:pPr indent="0" lvl="0" marL="0" marR="0" rtl="0" algn="ctr">
                        <a:lnSpc>
                          <a:spcPct val="100000"/>
                        </a:lnSpc>
                        <a:spcBef>
                          <a:spcPts val="0"/>
                        </a:spcBef>
                        <a:spcAft>
                          <a:spcPts val="0"/>
                        </a:spcAft>
                        <a:buNone/>
                      </a:pPr>
                      <a:r>
                        <a:rPr lang="en-GB" sz="1400" u="none" cap="none" strike="noStrike"/>
                        <a:t>Weight in Training Mix</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r>
              <a:tr h="304800">
                <a:tc>
                  <a:txBody>
                    <a:bodyPr/>
                    <a:lstStyle/>
                    <a:p>
                      <a:pPr indent="0" lvl="0" marL="0" marR="0" rtl="0" algn="l">
                        <a:lnSpc>
                          <a:spcPct val="100000"/>
                        </a:lnSpc>
                        <a:spcBef>
                          <a:spcPts val="0"/>
                        </a:spcBef>
                        <a:spcAft>
                          <a:spcPts val="0"/>
                        </a:spcAft>
                        <a:buNone/>
                      </a:pPr>
                      <a:r>
                        <a:rPr lang="en-GB" sz="1400" u="sng" cap="none" strike="noStrike">
                          <a:solidFill>
                            <a:schemeClr val="hlink"/>
                          </a:solidFill>
                          <a:hlinkClick r:id="rId3"/>
                        </a:rPr>
                        <a:t>Common Crawl</a:t>
                      </a:r>
                      <a:endParaRPr sz="1400" u="none" cap="none" strike="noStrike"/>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410 billion</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60%</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04800">
                <a:tc>
                  <a:txBody>
                    <a:bodyPr/>
                    <a:lstStyle/>
                    <a:p>
                      <a:pPr indent="0" lvl="0" marL="0" marR="0" rtl="0" algn="l">
                        <a:lnSpc>
                          <a:spcPct val="100000"/>
                        </a:lnSpc>
                        <a:spcBef>
                          <a:spcPts val="0"/>
                        </a:spcBef>
                        <a:spcAft>
                          <a:spcPts val="0"/>
                        </a:spcAft>
                        <a:buNone/>
                      </a:pPr>
                      <a:r>
                        <a:rPr lang="en-GB" sz="1400" u="none" cap="none" strike="noStrike"/>
                        <a:t>WebText2</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19 billion</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22%</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04800">
                <a:tc>
                  <a:txBody>
                    <a:bodyPr/>
                    <a:lstStyle/>
                    <a:p>
                      <a:pPr indent="0" lvl="0" marL="0" marR="0" rtl="0" algn="l">
                        <a:lnSpc>
                          <a:spcPct val="100000"/>
                        </a:lnSpc>
                        <a:spcBef>
                          <a:spcPts val="0"/>
                        </a:spcBef>
                        <a:spcAft>
                          <a:spcPts val="0"/>
                        </a:spcAft>
                        <a:buNone/>
                      </a:pPr>
                      <a:r>
                        <a:rPr lang="en-GB" sz="1400" u="none" cap="none" strike="noStrike"/>
                        <a:t>Books1</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12 billion</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8%</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04800">
                <a:tc>
                  <a:txBody>
                    <a:bodyPr/>
                    <a:lstStyle/>
                    <a:p>
                      <a:pPr indent="0" lvl="0" marL="0" marR="0" rtl="0" algn="l">
                        <a:lnSpc>
                          <a:spcPct val="100000"/>
                        </a:lnSpc>
                        <a:spcBef>
                          <a:spcPts val="0"/>
                        </a:spcBef>
                        <a:spcAft>
                          <a:spcPts val="0"/>
                        </a:spcAft>
                        <a:buNone/>
                      </a:pPr>
                      <a:r>
                        <a:rPr lang="en-GB" sz="1400" u="none" cap="none" strike="noStrike"/>
                        <a:t>Books2</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55 billion</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8%</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04800">
                <a:tc>
                  <a:txBody>
                    <a:bodyPr/>
                    <a:lstStyle/>
                    <a:p>
                      <a:pPr indent="0" lvl="0" marL="0" marR="0" rtl="0" algn="l">
                        <a:lnSpc>
                          <a:spcPct val="100000"/>
                        </a:lnSpc>
                        <a:spcBef>
                          <a:spcPts val="0"/>
                        </a:spcBef>
                        <a:spcAft>
                          <a:spcPts val="0"/>
                        </a:spcAft>
                        <a:buNone/>
                      </a:pPr>
                      <a:r>
                        <a:rPr lang="en-GB" sz="1400" u="none" cap="none" strike="noStrike"/>
                        <a:t>Wikipedia</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3 billion</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r">
                        <a:lnSpc>
                          <a:spcPct val="100000"/>
                        </a:lnSpc>
                        <a:spcBef>
                          <a:spcPts val="0"/>
                        </a:spcBef>
                        <a:spcAft>
                          <a:spcPts val="0"/>
                        </a:spcAft>
                        <a:buNone/>
                      </a:pPr>
                      <a:r>
                        <a:rPr lang="en-GB" sz="1400" u="none" cap="none" strike="noStrike"/>
                        <a:t>3%</a:t>
                      </a:r>
                      <a:endParaRPr/>
                    </a:p>
                  </a:txBody>
                  <a:tcPr marT="45725" marB="45725" marR="91450" marL="91450" anchor="ctr">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bl>
          </a:graphicData>
        </a:graphic>
      </p:graphicFrame>
      <p:sp>
        <p:nvSpPr>
          <p:cNvPr id="250" name="Google Shape;250;p38"/>
          <p:cNvSpPr txBox="1"/>
          <p:nvPr/>
        </p:nvSpPr>
        <p:spPr>
          <a:xfrm>
            <a:off x="328600" y="3881271"/>
            <a:ext cx="7688700" cy="535200"/>
          </a:xfrm>
          <a:prstGeom prst="rect">
            <a:avLst/>
          </a:prstGeom>
          <a:noFill/>
          <a:ln>
            <a:noFill/>
          </a:ln>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en-GB" sz="1300" u="none" cap="none" strike="noStrike">
                <a:solidFill>
                  <a:schemeClr val="accent1"/>
                </a:solidFill>
                <a:latin typeface="Lato"/>
                <a:ea typeface="Lato"/>
                <a:cs typeface="Lato"/>
                <a:sym typeface="Lato"/>
              </a:rPr>
              <a:t>XLM: A cross language model that uses BERT type masked training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Cross Lingual Text Classification</a:t>
            </a:r>
            <a:endParaRPr/>
          </a:p>
        </p:txBody>
      </p:sp>
      <p:sp>
        <p:nvSpPr>
          <p:cNvPr id="256" name="Google Shape;256;p39"/>
          <p:cNvSpPr txBox="1"/>
          <p:nvPr>
            <p:ph idx="1" type="body"/>
          </p:nvPr>
        </p:nvSpPr>
        <p:spPr>
          <a:xfrm>
            <a:off x="729450" y="1617833"/>
            <a:ext cx="7688700" cy="2989742"/>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It is possible to train a model in one language and have it predict values in many other languages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Laser Embeddings (Facebook / Meta) 93 Languages Supported: Its approach that it has embeddings for all languages in the training phase, but it generalises well for other languages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Multi-BERT:  (Google) supports 104 languages in the training phase.  Masked training as per usual BERT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MultiFit:  (FAST-AI):  Cross-lingual model as the teacher, weakly supervised learning, requires 100 labelled examples to get state of the art results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Laser and Multi-Bert use Zero-shot learning , so there is unlabelled examples in the training phrase, but not many of them</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Transfer Learning in NLP</a:t>
            </a:r>
            <a:endParaRPr/>
          </a:p>
        </p:txBody>
      </p:sp>
      <p:sp>
        <p:nvSpPr>
          <p:cNvPr id="262" name="Google Shape;262;p40"/>
          <p:cNvSpPr txBox="1"/>
          <p:nvPr>
            <p:ph idx="1" type="body"/>
          </p:nvPr>
        </p:nvSpPr>
        <p:spPr>
          <a:xfrm>
            <a:off x="729450" y="1710040"/>
            <a:ext cx="7688700" cy="2800487"/>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Pretraining: All the language models that have been covered, as well as embeddings such as ELMO, Glove</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However, large pretrained models (e.g. BERT-Large) are prone to degenerate performance when fine-tuned on tasks with small training sets (source: ruder.io)</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Sequential adaptation  If related tasks are available, we can fine-tune our model first on a related task with more data before fine-tuning it on the target task</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Multi-task fine-tuning  Alternatively, we can also fine-tune the model jointly on related tasks together with the target task.</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Attention Networks</a:t>
            </a:r>
            <a:endParaRPr/>
          </a:p>
        </p:txBody>
      </p:sp>
      <p:sp>
        <p:nvSpPr>
          <p:cNvPr id="268" name="Google Shape;268;p41"/>
          <p:cNvSpPr txBox="1"/>
          <p:nvPr>
            <p:ph idx="1" type="body"/>
          </p:nvPr>
        </p:nvSpPr>
        <p:spPr>
          <a:xfrm>
            <a:off x="727650" y="1656253"/>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Attention is the cognitive process of selectively concentrating on one or a few things while ignoring others (source: analyticsvidhya.com)</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Attention in NLP is choosing the relevant words that are important in the task,  and ignoring the words that are not important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Attention Networks searches for set of positions that contain the most information</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These positions are in the encoder of the RNN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524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Why NLP?</a:t>
            </a:r>
            <a:endParaRPr/>
          </a:p>
        </p:txBody>
      </p:sp>
      <p:pic>
        <p:nvPicPr>
          <p:cNvPr id="99" name="Google Shape;99;p15"/>
          <p:cNvPicPr preferRelativeResize="0"/>
          <p:nvPr/>
        </p:nvPicPr>
        <p:blipFill rotWithShape="1">
          <a:blip r:embed="rId3">
            <a:alphaModFix/>
          </a:blip>
          <a:srcRect b="0" l="0" r="0" t="0"/>
          <a:stretch/>
        </p:blipFill>
        <p:spPr>
          <a:xfrm>
            <a:off x="727650" y="1287800"/>
            <a:ext cx="7750149" cy="3651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727650" y="60403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Attention Networks </a:t>
            </a:r>
            <a:endParaRPr/>
          </a:p>
        </p:txBody>
      </p:sp>
      <p:sp>
        <p:nvSpPr>
          <p:cNvPr id="274" name="Google Shape;274;p42"/>
          <p:cNvSpPr txBox="1"/>
          <p:nvPr>
            <p:ph idx="1" type="body"/>
          </p:nvPr>
        </p:nvSpPr>
        <p:spPr>
          <a:xfrm>
            <a:off x="727650" y="1617833"/>
            <a:ext cx="7688700" cy="2815854"/>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Why is this important?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Sequential classifiers such as RNN suffering from what is called exploding gradient problem for long sequences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Exploding gradient:  “Exploding gradients are a problem where large error gradients accumulate and result in very large updates to neural network model weights during training. This has the effect of your model being unstable and unable to learn from your training data.” (source: </a:t>
            </a:r>
            <a:r>
              <a:rPr lang="en-GB" u="sng">
                <a:solidFill>
                  <a:schemeClr val="hlink"/>
                </a:solidFill>
                <a:hlinkClick r:id="rId3"/>
              </a:rPr>
              <a:t>https://machinelearningmastery.com</a:t>
            </a:r>
            <a:r>
              <a:rPr lang="en-GB"/>
              <a: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BERT has maximum sequence lengths that are available during training time</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729450" y="60403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Transformers</a:t>
            </a:r>
            <a:endParaRPr/>
          </a:p>
        </p:txBody>
      </p:sp>
      <p:sp>
        <p:nvSpPr>
          <p:cNvPr id="280" name="Google Shape;280;p43"/>
          <p:cNvSpPr txBox="1"/>
          <p:nvPr>
            <p:ph idx="1" type="body"/>
          </p:nvPr>
        </p:nvSpPr>
        <p:spPr>
          <a:xfrm>
            <a:off x="727649" y="1633201"/>
            <a:ext cx="4205499" cy="2777434"/>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GB"/>
              <a:t> “</a:t>
            </a:r>
            <a:r>
              <a:rPr b="1" lang="en-GB"/>
              <a:t>The Transformer in NLP is a novel architecture that aims to solve sequence-to-sequence tasks while handling long-range dependencies with ease</a:t>
            </a:r>
            <a:r>
              <a:rPr lang="en-GB"/>
              <a:t>.” (source: towardsdatascience.com)</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GB"/>
              <a:t> “It relies entirely on self-attention to compute representations of its input and output WITHOUT using sequence-aligned RNNs or convolution” (source: towardsdatascience.com)</a:t>
            </a:r>
            <a:endParaRPr/>
          </a:p>
        </p:txBody>
      </p:sp>
      <p:pic>
        <p:nvPicPr>
          <p:cNvPr descr="A picture containing toy, colorful, several&#10;&#10;Description automatically generated" id="281" name="Google Shape;281;p43"/>
          <p:cNvPicPr preferRelativeResize="0"/>
          <p:nvPr/>
        </p:nvPicPr>
        <p:blipFill rotWithShape="1">
          <a:blip r:embed="rId3">
            <a:alphaModFix/>
          </a:blip>
          <a:srcRect b="0" l="0" r="0" t="0"/>
          <a:stretch/>
        </p:blipFill>
        <p:spPr>
          <a:xfrm>
            <a:off x="4933149" y="604035"/>
            <a:ext cx="4064341" cy="3870955"/>
          </a:xfrm>
          <a:prstGeom prst="rect">
            <a:avLst/>
          </a:prstGeom>
          <a:noFill/>
          <a:ln>
            <a:noFill/>
          </a:ln>
        </p:spPr>
      </p:pic>
      <p:sp>
        <p:nvSpPr>
          <p:cNvPr id="282" name="Google Shape;282;p43"/>
          <p:cNvSpPr txBox="1"/>
          <p:nvPr/>
        </p:nvSpPr>
        <p:spPr>
          <a:xfrm>
            <a:off x="5298141" y="4614055"/>
            <a:ext cx="4572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Source: transformers.hasbro.com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729450" y="619403"/>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Transformers</a:t>
            </a:r>
            <a:endParaRPr/>
          </a:p>
        </p:txBody>
      </p:sp>
      <p:sp>
        <p:nvSpPr>
          <p:cNvPr id="288" name="Google Shape;288;p44"/>
          <p:cNvSpPr txBox="1"/>
          <p:nvPr>
            <p:ph idx="1" type="body"/>
          </p:nvPr>
        </p:nvSpPr>
        <p:spPr>
          <a:xfrm>
            <a:off x="729450" y="1702357"/>
            <a:ext cx="7688700" cy="282174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“Self attention, sometimes called intra-attention is an attention mechanism relating different positions of a single sequence in order to compute a representation of the sequence.” (source: towardsdatascience.com)</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“self attention helps us create similar connections but within the same sentence. “(source: towardsdatascience.com)</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Types of attention:</a:t>
            </a:r>
            <a:endParaRPr/>
          </a:p>
          <a:p>
            <a:pPr indent="-298450" lvl="1" marL="914400" rtl="0" algn="l">
              <a:lnSpc>
                <a:spcPct val="115000"/>
              </a:lnSpc>
              <a:spcBef>
                <a:spcPts val="0"/>
              </a:spcBef>
              <a:spcAft>
                <a:spcPts val="0"/>
              </a:spcAft>
              <a:buSzPts val="1100"/>
              <a:buChar char="○"/>
            </a:pPr>
            <a:r>
              <a:rPr lang="en-GB"/>
              <a:t>Encoder-Decoder Attention: Attention between the input sequence and the output sequence</a:t>
            </a:r>
            <a:endParaRPr/>
          </a:p>
          <a:p>
            <a:pPr indent="-298450" lvl="1" marL="914400" rtl="0" algn="l">
              <a:lnSpc>
                <a:spcPct val="115000"/>
              </a:lnSpc>
              <a:spcBef>
                <a:spcPts val="0"/>
              </a:spcBef>
              <a:spcAft>
                <a:spcPts val="0"/>
              </a:spcAft>
              <a:buSzPts val="1100"/>
              <a:buChar char="○"/>
            </a:pPr>
            <a:r>
              <a:rPr lang="en-GB"/>
              <a:t>Self attention in the input sequence: Attends to all the words in the input sequence</a:t>
            </a:r>
            <a:endParaRPr/>
          </a:p>
          <a:p>
            <a:pPr indent="-298450" lvl="1" marL="914400" rtl="0" algn="l">
              <a:lnSpc>
                <a:spcPct val="115000"/>
              </a:lnSpc>
              <a:spcBef>
                <a:spcPts val="0"/>
              </a:spcBef>
              <a:spcAft>
                <a:spcPts val="0"/>
              </a:spcAft>
              <a:buSzPts val="1100"/>
              <a:buChar char="○"/>
            </a:pPr>
            <a:r>
              <a:rPr lang="en-GB"/>
              <a:t>Self attention in the output sequence: The scope of self attention is limited to the words that occur before a given word. This prevents any information leaks during the training of the model. </a:t>
            </a:r>
            <a:endParaRPr/>
          </a:p>
          <a:p>
            <a:pPr indent="0" lvl="1" marL="615950" rtl="0" algn="l">
              <a:lnSpc>
                <a:spcPct val="115000"/>
              </a:lnSpc>
              <a:spcBef>
                <a:spcPts val="0"/>
              </a:spcBef>
              <a:spcAft>
                <a:spcPts val="0"/>
              </a:spcAft>
              <a:buSzPts val="1100"/>
              <a:buNone/>
            </a:pPr>
            <a:r>
              <a:rPr lang="en-GB"/>
              <a:t>(source: towardsdatascience.com)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Transformers</a:t>
            </a:r>
            <a:endParaRPr/>
          </a:p>
        </p:txBody>
      </p:sp>
      <p:pic>
        <p:nvPicPr>
          <p:cNvPr descr="Diagram&#10;&#10;Description automatically generated" id="294" name="Google Shape;294;p45"/>
          <p:cNvPicPr preferRelativeResize="0"/>
          <p:nvPr/>
        </p:nvPicPr>
        <p:blipFill rotWithShape="1">
          <a:blip r:embed="rId3">
            <a:alphaModFix/>
          </a:blip>
          <a:srcRect b="0" l="0" r="0" t="0"/>
          <a:stretch/>
        </p:blipFill>
        <p:spPr>
          <a:xfrm>
            <a:off x="729450" y="1360073"/>
            <a:ext cx="7615411" cy="3101505"/>
          </a:xfrm>
          <a:prstGeom prst="rect">
            <a:avLst/>
          </a:prstGeom>
          <a:noFill/>
          <a:ln>
            <a:noFill/>
          </a:ln>
        </p:spPr>
      </p:pic>
      <p:sp>
        <p:nvSpPr>
          <p:cNvPr id="295" name="Google Shape;295;p45"/>
          <p:cNvSpPr txBox="1"/>
          <p:nvPr/>
        </p:nvSpPr>
        <p:spPr>
          <a:xfrm>
            <a:off x="729450" y="4607575"/>
            <a:ext cx="45720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(source: towardsdatascience.com)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729450" y="657529"/>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Transformers - Advantages</a:t>
            </a:r>
            <a:endParaRPr/>
          </a:p>
        </p:txBody>
      </p:sp>
      <p:sp>
        <p:nvSpPr>
          <p:cNvPr id="301" name="Google Shape;301;p4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Can deal with longer sequences (sentences) with out the exploding gradient problem</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Can train in parallel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Massive language models would almost be impossible or would need huge amounts of compute time</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State of the art of performance on many sequential tagging tasks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727650" y="650139"/>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Information Retrieval </a:t>
            </a:r>
            <a:endParaRPr/>
          </a:p>
        </p:txBody>
      </p:sp>
      <p:sp>
        <p:nvSpPr>
          <p:cNvPr id="307" name="Google Shape;307;p47"/>
          <p:cNvSpPr txBox="1"/>
          <p:nvPr>
            <p:ph idx="1" type="body"/>
          </p:nvPr>
        </p:nvSpPr>
        <p:spPr>
          <a:xfrm>
            <a:off x="727650" y="1617833"/>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Text retrieval is used in many applications. The most common application that most people have come across is web search</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Based on two things: similarity and authority (plus several secret other things)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Authority: graph-based measures such as page rank and in degree centrality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Similarity:  A similarity between the query and the target text</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729450" y="634771"/>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Text Similarity </a:t>
            </a:r>
            <a:endParaRPr/>
          </a:p>
        </p:txBody>
      </p:sp>
      <p:sp>
        <p:nvSpPr>
          <p:cNvPr id="313" name="Google Shape;313;p48"/>
          <p:cNvSpPr txBox="1"/>
          <p:nvPr>
            <p:ph idx="1" type="body"/>
          </p:nvPr>
        </p:nvSpPr>
        <p:spPr>
          <a:xfrm>
            <a:off x="727650" y="1525623"/>
            <a:ext cx="4005715" cy="2891657"/>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Term Frequency:  The frequency of the search terms in the target document.  Favours longer documents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Normalised term-frequency: normalise term frequency by document length or by the maximum term frequency</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Inverse document frequency:  The inverse document frequency is a measure of whether a term is common or rare in a given document corpus</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descr="Table&#10;&#10;Description automatically generated" id="314" name="Google Shape;314;p48"/>
          <p:cNvPicPr preferRelativeResize="0"/>
          <p:nvPr/>
        </p:nvPicPr>
        <p:blipFill rotWithShape="1">
          <a:blip r:embed="rId3">
            <a:alphaModFix/>
          </a:blip>
          <a:srcRect b="0" l="0" r="0" t="0"/>
          <a:stretch/>
        </p:blipFill>
        <p:spPr>
          <a:xfrm>
            <a:off x="5301983" y="902371"/>
            <a:ext cx="3542340" cy="3124200"/>
          </a:xfrm>
          <a:prstGeom prst="rect">
            <a:avLst/>
          </a:prstGeom>
          <a:noFill/>
          <a:ln>
            <a:noFill/>
          </a:ln>
        </p:spPr>
      </p:pic>
      <p:sp>
        <p:nvSpPr>
          <p:cNvPr id="315" name="Google Shape;315;p48"/>
          <p:cNvSpPr txBox="1"/>
          <p:nvPr/>
        </p:nvSpPr>
        <p:spPr>
          <a:xfrm>
            <a:off x="5359614" y="4171060"/>
            <a:ext cx="318148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Source: researchgate</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727650" y="60403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Text Similarity </a:t>
            </a:r>
            <a:endParaRPr/>
          </a:p>
        </p:txBody>
      </p:sp>
      <p:sp>
        <p:nvSpPr>
          <p:cNvPr id="321" name="Google Shape;321;p49"/>
          <p:cNvSpPr txBox="1"/>
          <p:nvPr>
            <p:ph idx="1" type="body"/>
          </p:nvPr>
        </p:nvSpPr>
        <p:spPr>
          <a:xfrm>
            <a:off x="853682" y="1371943"/>
            <a:ext cx="7688700" cy="830973"/>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Computing inverse document frequency:</a:t>
            </a:r>
            <a:endParaRPr/>
          </a:p>
          <a:p>
            <a:pPr indent="-298450" lvl="1" marL="914400" rtl="0" algn="l">
              <a:lnSpc>
                <a:spcPct val="115000"/>
              </a:lnSpc>
              <a:spcBef>
                <a:spcPts val="0"/>
              </a:spcBef>
              <a:spcAft>
                <a:spcPts val="0"/>
              </a:spcAft>
              <a:buSzPts val="1100"/>
              <a:buChar char="○"/>
            </a:pPr>
            <a:r>
              <a:rPr lang="en-GB"/>
              <a:t>Number of documents in a log(corpus /  number of documents) with the  term</a:t>
            </a:r>
            <a:endParaRPr/>
          </a:p>
          <a:p>
            <a:pPr indent="-298450" lvl="1" marL="914400" rtl="0" algn="l">
              <a:lnSpc>
                <a:spcPct val="115000"/>
              </a:lnSpc>
              <a:spcBef>
                <a:spcPts val="0"/>
              </a:spcBef>
              <a:spcAft>
                <a:spcPts val="0"/>
              </a:spcAft>
              <a:buSzPts val="1100"/>
              <a:buChar char="○"/>
            </a:pPr>
            <a:r>
              <a:rPr lang="en-GB"/>
              <a:t>Low number of documents with the term the higher the IDF</a:t>
            </a:r>
            <a:endParaRPr/>
          </a:p>
          <a:p>
            <a:pPr indent="-228600" lvl="1" marL="914400" rtl="0" algn="l">
              <a:lnSpc>
                <a:spcPct val="115000"/>
              </a:lnSpc>
              <a:spcBef>
                <a:spcPts val="0"/>
              </a:spcBef>
              <a:spcAft>
                <a:spcPts val="0"/>
              </a:spcAft>
              <a:buSzPts val="1100"/>
              <a:buNone/>
            </a:pPr>
            <a:r>
              <a:t/>
            </a:r>
            <a:endParaRPr/>
          </a:p>
          <a:p>
            <a:pPr indent="-228600" lvl="1" marL="914400" rtl="0" algn="l">
              <a:lnSpc>
                <a:spcPct val="115000"/>
              </a:lnSpc>
              <a:spcBef>
                <a:spcPts val="0"/>
              </a:spcBef>
              <a:spcAft>
                <a:spcPts val="0"/>
              </a:spcAft>
              <a:buSzPts val="1100"/>
              <a:buNone/>
            </a:pPr>
            <a:r>
              <a:t/>
            </a:r>
            <a:endParaRPr/>
          </a:p>
        </p:txBody>
      </p:sp>
      <p:sp>
        <p:nvSpPr>
          <p:cNvPr id="322" name="Google Shape;322;p49"/>
          <p:cNvSpPr txBox="1"/>
          <p:nvPr/>
        </p:nvSpPr>
        <p:spPr>
          <a:xfrm>
            <a:off x="979714" y="2308553"/>
            <a:ext cx="7436636"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Tf –IDF = term_frequency * inverse document frequency</a:t>
            </a:r>
            <a:endParaRPr/>
          </a:p>
          <a:p>
            <a:pPr indent="0" lvl="0" marL="0" marR="0" rtl="0" algn="l">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chemeClr val="dk2"/>
                </a:solidFill>
                <a:latin typeface="arial"/>
                <a:ea typeface="arial"/>
                <a:cs typeface="arial"/>
                <a:sym typeface="arial"/>
              </a:rPr>
              <a:t>Worked Example</a:t>
            </a:r>
            <a:r>
              <a:rPr b="0" i="0" lang="en-GB" sz="1400" u="none" cap="none" strike="noStrike">
                <a:solidFill>
                  <a:schemeClr val="dk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The word “cat” appears in a document twelve times with a hundred words.</a:t>
            </a:r>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Cat appears in 30 documents in a corpus of a 100</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Tf IDF = 12 / 100 * log(100 / 30)</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0.12 * 0.52  = 0.06</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Tf-IDF = 0.06 for cat</a:t>
            </a:r>
            <a:endParaRPr/>
          </a:p>
          <a:p>
            <a:pPr indent="0" lvl="0" marL="0" marR="0" rtl="0" algn="l">
              <a:lnSpc>
                <a:spcPct val="100000"/>
              </a:lnSpc>
              <a:spcBef>
                <a:spcPts val="0"/>
              </a:spcBef>
              <a:spcAft>
                <a:spcPts val="0"/>
              </a:spcAft>
              <a:buNone/>
            </a:pPr>
            <a:r>
              <a:rPr b="0" i="0" lang="en-GB" sz="1400" u="none" cap="none" strike="noStrik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790922" y="65782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Ontology Information Retrieval </a:t>
            </a:r>
            <a:endParaRPr/>
          </a:p>
        </p:txBody>
      </p:sp>
      <p:sp>
        <p:nvSpPr>
          <p:cNvPr id="328" name="Google Shape;328;p50"/>
          <p:cNvSpPr txBox="1"/>
          <p:nvPr>
            <p:ph idx="1" type="body"/>
          </p:nvPr>
        </p:nvSpPr>
        <p:spPr>
          <a:xfrm>
            <a:off x="790922" y="1579412"/>
            <a:ext cx="7688700" cy="2906263"/>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Ontology is a representation of words or phrases in a domain</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Can often represent relationships, for example:  Steve jobs worked for apple</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Can be used to computed weights for terms in a domain search</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Magellan: An adaptive ontology driven “breaking financial news” recommender (Drury, Almeida, and Morais)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Dynamic Ontologies representing companies.  A central entity was assumed (based on graph measures).  Other terms weighting based upon shortest path and the probability of the link between entities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Cosine Similarity</a:t>
            </a:r>
            <a:endParaRPr/>
          </a:p>
        </p:txBody>
      </p:sp>
      <p:pic>
        <p:nvPicPr>
          <p:cNvPr descr="Diagram&#10;&#10;Description automatically generated" id="334" name="Google Shape;334;p51"/>
          <p:cNvPicPr preferRelativeResize="0"/>
          <p:nvPr/>
        </p:nvPicPr>
        <p:blipFill rotWithShape="1">
          <a:blip r:embed="rId3">
            <a:alphaModFix/>
          </a:blip>
          <a:srcRect b="0" l="0" r="0" t="0"/>
          <a:stretch/>
        </p:blipFill>
        <p:spPr>
          <a:xfrm>
            <a:off x="372054" y="1325892"/>
            <a:ext cx="7757653" cy="35828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38000" y="5871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Basic NLP Terms</a:t>
            </a:r>
            <a:endParaRPr/>
          </a:p>
        </p:txBody>
      </p:sp>
      <p:sp>
        <p:nvSpPr>
          <p:cNvPr id="105" name="Google Shape;105;p16"/>
          <p:cNvSpPr txBox="1"/>
          <p:nvPr>
            <p:ph idx="1" type="body"/>
          </p:nvPr>
        </p:nvSpPr>
        <p:spPr>
          <a:xfrm>
            <a:off x="727650" y="1441200"/>
            <a:ext cx="7688700" cy="3132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93693"/>
              <a:buNone/>
            </a:pPr>
            <a:r>
              <a:rPr b="1" lang="en-GB" sz="1500">
                <a:solidFill>
                  <a:schemeClr val="dk2"/>
                </a:solidFill>
              </a:rPr>
              <a:t>Stemming:  </a:t>
            </a:r>
            <a:r>
              <a:rPr lang="en-GB" sz="1500">
                <a:solidFill>
                  <a:schemeClr val="dk2"/>
                </a:solidFill>
              </a:rPr>
              <a:t>Reducing words to their root, for example going -&gt; go</a:t>
            </a:r>
            <a:endParaRPr sz="1500">
              <a:solidFill>
                <a:schemeClr val="dk2"/>
              </a:solidFill>
            </a:endParaRPr>
          </a:p>
          <a:p>
            <a:pPr indent="0" lvl="0" marL="0" rtl="0" algn="l">
              <a:lnSpc>
                <a:spcPct val="115000"/>
              </a:lnSpc>
              <a:spcBef>
                <a:spcPts val="1200"/>
              </a:spcBef>
              <a:spcAft>
                <a:spcPts val="0"/>
              </a:spcAft>
              <a:buSzPct val="93693"/>
              <a:buNone/>
            </a:pPr>
            <a:r>
              <a:rPr b="1" lang="en-GB" sz="1500">
                <a:solidFill>
                  <a:schemeClr val="dk2"/>
                </a:solidFill>
              </a:rPr>
              <a:t>Unigram</a:t>
            </a:r>
            <a:r>
              <a:rPr lang="en-GB" sz="1500">
                <a:solidFill>
                  <a:schemeClr val="dk2"/>
                </a:solidFill>
              </a:rPr>
              <a:t>:  Single word</a:t>
            </a:r>
            <a:endParaRPr sz="1500">
              <a:solidFill>
                <a:schemeClr val="dk2"/>
              </a:solidFill>
            </a:endParaRPr>
          </a:p>
          <a:p>
            <a:pPr indent="0" lvl="0" marL="0" rtl="0" algn="l">
              <a:lnSpc>
                <a:spcPct val="115000"/>
              </a:lnSpc>
              <a:spcBef>
                <a:spcPts val="1200"/>
              </a:spcBef>
              <a:spcAft>
                <a:spcPts val="0"/>
              </a:spcAft>
              <a:buSzPct val="93693"/>
              <a:buNone/>
            </a:pPr>
            <a:r>
              <a:rPr b="1" lang="en-GB" sz="1500">
                <a:solidFill>
                  <a:schemeClr val="dk2"/>
                </a:solidFill>
              </a:rPr>
              <a:t>Bigram</a:t>
            </a:r>
            <a:r>
              <a:rPr lang="en-GB" sz="1500">
                <a:solidFill>
                  <a:schemeClr val="dk2"/>
                </a:solidFill>
              </a:rPr>
              <a:t>: Sequence of two words</a:t>
            </a:r>
            <a:endParaRPr sz="1500">
              <a:solidFill>
                <a:schemeClr val="dk2"/>
              </a:solidFill>
            </a:endParaRPr>
          </a:p>
          <a:p>
            <a:pPr indent="0" lvl="0" marL="0" rtl="0" algn="l">
              <a:lnSpc>
                <a:spcPct val="115000"/>
              </a:lnSpc>
              <a:spcBef>
                <a:spcPts val="1200"/>
              </a:spcBef>
              <a:spcAft>
                <a:spcPts val="0"/>
              </a:spcAft>
              <a:buSzPct val="93693"/>
              <a:buNone/>
            </a:pPr>
            <a:r>
              <a:rPr b="1" lang="en-GB" sz="1500">
                <a:solidFill>
                  <a:schemeClr val="dk2"/>
                </a:solidFill>
              </a:rPr>
              <a:t>N-Grams: </a:t>
            </a:r>
            <a:r>
              <a:rPr lang="en-GB" sz="1500">
                <a:solidFill>
                  <a:schemeClr val="dk2"/>
                </a:solidFill>
              </a:rPr>
              <a:t>Sequence of word of N-Length</a:t>
            </a:r>
            <a:endParaRPr sz="1500">
              <a:solidFill>
                <a:schemeClr val="dk2"/>
              </a:solidFill>
            </a:endParaRPr>
          </a:p>
          <a:p>
            <a:pPr indent="0" lvl="0" marL="0" rtl="0" algn="l">
              <a:lnSpc>
                <a:spcPct val="115000"/>
              </a:lnSpc>
              <a:spcBef>
                <a:spcPts val="1200"/>
              </a:spcBef>
              <a:spcAft>
                <a:spcPts val="0"/>
              </a:spcAft>
              <a:buSzPct val="93693"/>
              <a:buNone/>
            </a:pPr>
            <a:r>
              <a:rPr b="1" lang="en-GB" sz="1500">
                <a:solidFill>
                  <a:schemeClr val="dk2"/>
                </a:solidFill>
              </a:rPr>
              <a:t>Stop-Words</a:t>
            </a:r>
            <a:r>
              <a:rPr lang="en-GB" sz="1500">
                <a:solidFill>
                  <a:schemeClr val="dk2"/>
                </a:solidFill>
              </a:rPr>
              <a:t>:  Very frequent words (of, the)</a:t>
            </a:r>
            <a:endParaRPr sz="1500">
              <a:solidFill>
                <a:schemeClr val="dk2"/>
              </a:solidFill>
            </a:endParaRPr>
          </a:p>
          <a:p>
            <a:pPr indent="0" lvl="0" marL="0" rtl="0" algn="l">
              <a:lnSpc>
                <a:spcPct val="115000"/>
              </a:lnSpc>
              <a:spcBef>
                <a:spcPts val="1200"/>
              </a:spcBef>
              <a:spcAft>
                <a:spcPts val="0"/>
              </a:spcAft>
              <a:buSzPct val="93693"/>
              <a:buNone/>
            </a:pPr>
            <a:r>
              <a:rPr b="1" lang="en-GB" sz="1500">
                <a:solidFill>
                  <a:schemeClr val="dk2"/>
                </a:solidFill>
              </a:rPr>
              <a:t>Sentiment / Opinion Analysis: </a:t>
            </a:r>
            <a:r>
              <a:rPr lang="en-GB" sz="1500">
                <a:solidFill>
                  <a:schemeClr val="dk2"/>
                </a:solidFill>
              </a:rPr>
              <a:t> Detection of  subjective information in text</a:t>
            </a:r>
            <a:endParaRPr sz="1500">
              <a:solidFill>
                <a:schemeClr val="dk2"/>
              </a:solidFill>
            </a:endParaRPr>
          </a:p>
          <a:p>
            <a:pPr indent="0" lvl="0" marL="0" rtl="0" algn="l">
              <a:lnSpc>
                <a:spcPct val="115000"/>
              </a:lnSpc>
              <a:spcBef>
                <a:spcPts val="1200"/>
              </a:spcBef>
              <a:spcAft>
                <a:spcPts val="1200"/>
              </a:spcAft>
              <a:buSzPct val="93693"/>
              <a:buNone/>
            </a:pPr>
            <a:r>
              <a:rPr b="1" lang="en-GB" sz="1500">
                <a:solidFill>
                  <a:schemeClr val="dk2"/>
                </a:solidFill>
              </a:rPr>
              <a:t>Dependency parsing: </a:t>
            </a:r>
            <a:r>
              <a:rPr lang="en-GB" sz="1500">
                <a:solidFill>
                  <a:schemeClr val="dk2"/>
                </a:solidFill>
              </a:rPr>
              <a:t>is the process to analyze the grammatical structure in a sentence and find out related words</a:t>
            </a:r>
            <a:endParaRPr sz="15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790922" y="619402"/>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Why study NLP	</a:t>
            </a:r>
            <a:endParaRPr/>
          </a:p>
        </p:txBody>
      </p:sp>
      <p:sp>
        <p:nvSpPr>
          <p:cNvPr id="340" name="Google Shape;340;p52"/>
          <p:cNvSpPr txBox="1"/>
          <p:nvPr>
            <p:ph idx="1" type="body"/>
          </p:nvPr>
        </p:nvSpPr>
        <p:spPr>
          <a:xfrm>
            <a:off x="727650" y="1633201"/>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Very high demand in industry and lack of skilled staff (salaries of 100k plus not uncommon)</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Very fast-moving field in the last few years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Many applications of the subject (only a few applications shown here)</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GB"/>
              <a:t>Cross-over with other domains (medicine, history, law, agriculture and finance)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64675" y="631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Dependency Trees</a:t>
            </a:r>
            <a:endParaRPr/>
          </a:p>
        </p:txBody>
      </p:sp>
      <p:pic>
        <p:nvPicPr>
          <p:cNvPr id="111" name="Google Shape;111;p17"/>
          <p:cNvPicPr preferRelativeResize="0"/>
          <p:nvPr/>
        </p:nvPicPr>
        <p:blipFill rotWithShape="1">
          <a:blip r:embed="rId3">
            <a:alphaModFix/>
          </a:blip>
          <a:srcRect b="0" l="0" r="0" t="0"/>
          <a:stretch/>
        </p:blipFill>
        <p:spPr>
          <a:xfrm>
            <a:off x="3990425" y="1167175"/>
            <a:ext cx="4834026" cy="3548775"/>
          </a:xfrm>
          <a:prstGeom prst="rect">
            <a:avLst/>
          </a:prstGeom>
          <a:noFill/>
          <a:ln>
            <a:noFill/>
          </a:ln>
        </p:spPr>
      </p:pic>
      <p:sp>
        <p:nvSpPr>
          <p:cNvPr id="112" name="Google Shape;112;p17"/>
          <p:cNvSpPr txBox="1"/>
          <p:nvPr/>
        </p:nvSpPr>
        <p:spPr>
          <a:xfrm>
            <a:off x="829175" y="1749050"/>
            <a:ext cx="30318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Dependency grammar (DG) is a class of modern grammatical theories that are all based on the dependency relations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Dependency is the notion that linguistic units, e.g. words, are connected to each other by directed links.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(source: wikipedia)</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51725" y="580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Dependency Parsing </a:t>
            </a:r>
            <a:endParaRPr/>
          </a:p>
        </p:txBody>
      </p:sp>
      <p:sp>
        <p:nvSpPr>
          <p:cNvPr id="118" name="Google Shape;118;p18"/>
          <p:cNvSpPr txBox="1"/>
          <p:nvPr>
            <p:ph idx="1" type="body"/>
          </p:nvPr>
        </p:nvSpPr>
        <p:spPr>
          <a:xfrm>
            <a:off x="727650" y="1612475"/>
            <a:ext cx="7688700" cy="3531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GB" sz="1600">
                <a:solidFill>
                  <a:srgbClr val="000000"/>
                </a:solidFill>
              </a:rPr>
              <a:t>What is used for?</a:t>
            </a:r>
            <a:endParaRPr b="1" sz="1600">
              <a:solidFill>
                <a:srgbClr val="000000"/>
              </a:solidFill>
            </a:endParaRPr>
          </a:p>
          <a:p>
            <a:pPr indent="0" lvl="0" marL="0" rtl="0" algn="l">
              <a:lnSpc>
                <a:spcPct val="115000"/>
              </a:lnSpc>
              <a:spcBef>
                <a:spcPts val="1200"/>
              </a:spcBef>
              <a:spcAft>
                <a:spcPts val="0"/>
              </a:spcAft>
              <a:buSzPts val="1300"/>
              <a:buNone/>
            </a:pPr>
            <a:r>
              <a:rPr b="1" lang="en-GB" sz="1600">
                <a:solidFill>
                  <a:srgbClr val="000000"/>
                </a:solidFill>
              </a:rPr>
              <a:t>Information Extraction</a:t>
            </a:r>
            <a:r>
              <a:rPr lang="en-GB" sz="1600">
                <a:solidFill>
                  <a:srgbClr val="000000"/>
                </a:solidFill>
              </a:rPr>
              <a:t>:  is a series of techniques used to extract information from natural language. </a:t>
            </a:r>
            <a:endParaRPr sz="1600">
              <a:solidFill>
                <a:srgbClr val="000000"/>
              </a:solidFill>
            </a:endParaRPr>
          </a:p>
          <a:p>
            <a:pPr indent="0" lvl="0" marL="0" rtl="0" algn="l">
              <a:lnSpc>
                <a:spcPct val="115000"/>
              </a:lnSpc>
              <a:spcBef>
                <a:spcPts val="1200"/>
              </a:spcBef>
              <a:spcAft>
                <a:spcPts val="0"/>
              </a:spcAft>
              <a:buSzPts val="1300"/>
              <a:buNone/>
            </a:pPr>
            <a:r>
              <a:rPr b="1" lang="en-GB" sz="1600">
                <a:solidFill>
                  <a:srgbClr val="000000"/>
                </a:solidFill>
              </a:rPr>
              <a:t>Relation Extraction</a:t>
            </a:r>
            <a:r>
              <a:rPr lang="en-GB" sz="1600">
                <a:solidFill>
                  <a:srgbClr val="000000"/>
                </a:solidFill>
              </a:rPr>
              <a:t>:  Extraction of a relation (sequence of words) from text where the sequence has some sort of meaning or theme</a:t>
            </a:r>
            <a:endParaRPr sz="1600">
              <a:solidFill>
                <a:srgbClr val="000000"/>
              </a:solidFill>
            </a:endParaRPr>
          </a:p>
          <a:p>
            <a:pPr indent="-330200" lvl="0" marL="457200" rtl="0" algn="l">
              <a:lnSpc>
                <a:spcPct val="115000"/>
              </a:lnSpc>
              <a:spcBef>
                <a:spcPts val="1200"/>
              </a:spcBef>
              <a:spcAft>
                <a:spcPts val="0"/>
              </a:spcAft>
              <a:buClr>
                <a:srgbClr val="000000"/>
              </a:buClr>
              <a:buSzPts val="1600"/>
              <a:buAutoNum type="arabicPeriod"/>
            </a:pPr>
            <a:r>
              <a:rPr lang="en-GB" sz="1600">
                <a:solidFill>
                  <a:srgbClr val="000000"/>
                </a:solidFill>
              </a:rPr>
              <a:t>Temporal Relations: A relation involving time, (The patient underwent the surgery on Tuesday)</a:t>
            </a:r>
            <a:endParaRPr sz="1600">
              <a:solidFill>
                <a:srgbClr val="000000"/>
              </a:solidFill>
            </a:endParaRPr>
          </a:p>
          <a:p>
            <a:pPr indent="-330200" lvl="0" marL="457200" rtl="0" algn="l">
              <a:lnSpc>
                <a:spcPct val="115000"/>
              </a:lnSpc>
              <a:spcBef>
                <a:spcPts val="0"/>
              </a:spcBef>
              <a:spcAft>
                <a:spcPts val="0"/>
              </a:spcAft>
              <a:buClr>
                <a:srgbClr val="000000"/>
              </a:buClr>
              <a:buSzPts val="1600"/>
              <a:buAutoNum type="arabicPeriod"/>
            </a:pPr>
            <a:r>
              <a:rPr lang="en-GB" sz="1600">
                <a:solidFill>
                  <a:srgbClr val="000000"/>
                </a:solidFill>
              </a:rPr>
              <a:t> Causal Relation: A relation where an effect has a dependency on the cause (Smoking causes cancer)</a:t>
            </a:r>
            <a:endParaRPr sz="1600">
              <a:solidFill>
                <a:srgbClr val="000000"/>
              </a:solidFill>
            </a:endParaRPr>
          </a:p>
          <a:p>
            <a:pPr indent="0" lvl="0" marL="0" rtl="0" algn="l">
              <a:lnSpc>
                <a:spcPct val="115000"/>
              </a:lnSpc>
              <a:spcBef>
                <a:spcPts val="1200"/>
              </a:spcBef>
              <a:spcAft>
                <a:spcPts val="1200"/>
              </a:spcAft>
              <a:buSzPts val="1300"/>
              <a:buNone/>
            </a:pPr>
            <a:r>
              <a:rPr lang="en-GB" sz="1600">
                <a:solidFill>
                  <a:srgbClr val="000000"/>
                </a:solidFill>
              </a:rPr>
              <a:t>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931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Dependency Parser</a:t>
            </a:r>
            <a:endParaRPr/>
          </a:p>
        </p:txBody>
      </p:sp>
      <p:pic>
        <p:nvPicPr>
          <p:cNvPr id="124" name="Google Shape;124;p19"/>
          <p:cNvPicPr preferRelativeResize="0"/>
          <p:nvPr/>
        </p:nvPicPr>
        <p:blipFill rotWithShape="1">
          <a:blip r:embed="rId3">
            <a:alphaModFix/>
          </a:blip>
          <a:srcRect b="0" l="0" r="0" t="0"/>
          <a:stretch/>
        </p:blipFill>
        <p:spPr>
          <a:xfrm>
            <a:off x="816225" y="1128300"/>
            <a:ext cx="7190526" cy="401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567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Tools</a:t>
            </a:r>
            <a:endParaRPr/>
          </a:p>
        </p:txBody>
      </p:sp>
      <p:sp>
        <p:nvSpPr>
          <p:cNvPr id="130" name="Google Shape;130;p20"/>
          <p:cNvSpPr txBox="1"/>
          <p:nvPr>
            <p:ph idx="1" type="body"/>
          </p:nvPr>
        </p:nvSpPr>
        <p:spPr>
          <a:xfrm>
            <a:off x="727650" y="1612450"/>
            <a:ext cx="7688700" cy="353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sz="1600"/>
              <a:t>Stanford Parser: </a:t>
            </a:r>
            <a:r>
              <a:rPr b="1" lang="en-GB" sz="1600" u="sng">
                <a:solidFill>
                  <a:schemeClr val="hlink"/>
                </a:solidFill>
                <a:hlinkClick r:id="rId3"/>
              </a:rPr>
              <a:t>https://nlp.stanford.edu/software/lex-parser.shtml</a:t>
            </a:r>
            <a:r>
              <a:rPr b="1" lang="en-GB" sz="1600"/>
              <a:t> </a:t>
            </a:r>
            <a:endParaRPr b="1" sz="1600"/>
          </a:p>
          <a:p>
            <a:pPr indent="0" lvl="0" marL="0" rtl="0" algn="l">
              <a:lnSpc>
                <a:spcPct val="115000"/>
              </a:lnSpc>
              <a:spcBef>
                <a:spcPts val="1200"/>
              </a:spcBef>
              <a:spcAft>
                <a:spcPts val="0"/>
              </a:spcAft>
              <a:buSzPts val="1300"/>
              <a:buNone/>
            </a:pPr>
            <a:r>
              <a:rPr b="1" lang="en-GB" sz="1600"/>
              <a:t>Tregex:  </a:t>
            </a:r>
            <a:r>
              <a:rPr lang="en-GB" sz="1600">
                <a:solidFill>
                  <a:schemeClr val="dk2"/>
                </a:solidFill>
              </a:rPr>
              <a:t>Tregex is a utility for matching patterns in trees, based on tree relationships and regular expression matches on nodes (the name is short for "tree regular expressions").</a:t>
            </a:r>
            <a:endParaRPr sz="1600">
              <a:solidFill>
                <a:schemeClr val="dk2"/>
              </a:solidFill>
            </a:endParaRPr>
          </a:p>
          <a:p>
            <a:pPr indent="0" lvl="0" marL="0" rtl="0" algn="l">
              <a:lnSpc>
                <a:spcPct val="115000"/>
              </a:lnSpc>
              <a:spcBef>
                <a:spcPts val="1200"/>
              </a:spcBef>
              <a:spcAft>
                <a:spcPts val="0"/>
              </a:spcAft>
              <a:buSzPts val="1300"/>
              <a:buNone/>
            </a:pPr>
            <a:r>
              <a:rPr lang="en-GB" sz="1600">
                <a:solidFill>
                  <a:schemeClr val="dk2"/>
                </a:solidFill>
              </a:rPr>
              <a:t>Example: NP &lt; NN would return patient and surgery from the previous example. The expression returns a singular noun from a noun-phrase</a:t>
            </a:r>
            <a:endParaRPr b="1" sz="1600"/>
          </a:p>
          <a:p>
            <a:pPr indent="0" lvl="0" marL="0" rtl="0" algn="l">
              <a:lnSpc>
                <a:spcPct val="115000"/>
              </a:lnSpc>
              <a:spcBef>
                <a:spcPts val="1200"/>
              </a:spcBef>
              <a:spcAft>
                <a:spcPts val="0"/>
              </a:spcAft>
              <a:buSzPts val="1300"/>
              <a:buNone/>
            </a:pPr>
            <a:r>
              <a:rPr b="1" lang="en-GB" sz="1600"/>
              <a:t>TSurgeon:  </a:t>
            </a:r>
            <a:r>
              <a:rPr lang="en-GB" sz="1600">
                <a:solidFill>
                  <a:srgbClr val="000000"/>
                </a:solidFill>
              </a:rPr>
              <a:t>Tsurgeon provides a way of editing trees based on a set of operations that are applied to tree locations matching a tregex pattern</a:t>
            </a:r>
            <a:endParaRPr sz="1600">
              <a:solidFill>
                <a:srgbClr val="000000"/>
              </a:solidFill>
            </a:endParaRPr>
          </a:p>
          <a:p>
            <a:pPr indent="0" lvl="0" marL="0" rtl="0" algn="l">
              <a:lnSpc>
                <a:spcPct val="115000"/>
              </a:lnSpc>
              <a:spcBef>
                <a:spcPts val="1200"/>
              </a:spcBef>
              <a:spcAft>
                <a:spcPts val="0"/>
              </a:spcAft>
              <a:buSzPts val="1300"/>
              <a:buNone/>
            </a:pPr>
            <a:r>
              <a:t/>
            </a:r>
            <a:endParaRPr sz="1600">
              <a:solidFill>
                <a:srgbClr val="000000"/>
              </a:solidFill>
            </a:endParaRPr>
          </a:p>
          <a:p>
            <a:pPr indent="0" lvl="0" marL="0" rtl="0" algn="l">
              <a:lnSpc>
                <a:spcPct val="115000"/>
              </a:lnSpc>
              <a:spcBef>
                <a:spcPts val="1200"/>
              </a:spcBef>
              <a:spcAft>
                <a:spcPts val="1200"/>
              </a:spcAft>
              <a:buSzPts val="1300"/>
              <a:buNone/>
            </a:pPr>
            <a:r>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12850" y="580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Graph Neural Networks</a:t>
            </a:r>
            <a:endParaRPr/>
          </a:p>
        </p:txBody>
      </p:sp>
      <p:sp>
        <p:nvSpPr>
          <p:cNvPr id="136" name="Google Shape;136;p21"/>
          <p:cNvSpPr txBox="1"/>
          <p:nvPr>
            <p:ph idx="1" type="body"/>
          </p:nvPr>
        </p:nvSpPr>
        <p:spPr>
          <a:xfrm>
            <a:off x="729450" y="1593575"/>
            <a:ext cx="7688700" cy="23580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SzPts val="1600"/>
              <a:buAutoNum type="arabicPeriod"/>
            </a:pPr>
            <a:r>
              <a:rPr lang="en-GB" sz="1600"/>
              <a:t>Graph Neural Networks (GNNs) are a class of deep learning methods designed to perform inference on data described by graphs. </a:t>
            </a:r>
            <a:endParaRPr sz="1600"/>
          </a:p>
          <a:p>
            <a:pPr indent="-330200" lvl="0" marL="457200" rtl="0" algn="l">
              <a:lnSpc>
                <a:spcPct val="150000"/>
              </a:lnSpc>
              <a:spcBef>
                <a:spcPts val="0"/>
              </a:spcBef>
              <a:spcAft>
                <a:spcPts val="0"/>
              </a:spcAft>
              <a:buSzPts val="1600"/>
              <a:buAutoNum type="arabicPeriod"/>
            </a:pPr>
            <a:r>
              <a:rPr lang="en-GB" sz="1600"/>
              <a:t>GNNs are neural networks that can be directly applied to graphs, and provide an easy way to do node-level, edge-level, and graph-level prediction tasks.</a:t>
            </a:r>
            <a:endParaRPr sz="1600"/>
          </a:p>
          <a:p>
            <a:pPr indent="-330200" lvl="0" marL="457200" rtl="0" algn="l">
              <a:lnSpc>
                <a:spcPct val="150000"/>
              </a:lnSpc>
              <a:spcBef>
                <a:spcPts val="0"/>
              </a:spcBef>
              <a:spcAft>
                <a:spcPts val="0"/>
              </a:spcAft>
              <a:buSzPts val="1600"/>
              <a:buAutoNum type="arabicPeriod"/>
            </a:pPr>
            <a:r>
              <a:rPr lang="en-GB" sz="1600"/>
              <a:t>GNNs can do what Convolutional Neural Networks (CNNs) failed to do.</a:t>
            </a:r>
            <a:endParaRPr sz="1600"/>
          </a:p>
          <a:p>
            <a:pPr indent="-330200" lvl="0" marL="457200" rtl="0" algn="l">
              <a:lnSpc>
                <a:spcPct val="150000"/>
              </a:lnSpc>
              <a:spcBef>
                <a:spcPts val="0"/>
              </a:spcBef>
              <a:spcAft>
                <a:spcPts val="0"/>
              </a:spcAft>
              <a:buSzPts val="1600"/>
              <a:buAutoNum type="arabicPeriod"/>
            </a:pPr>
            <a:r>
              <a:rPr lang="en-GB" sz="1600"/>
              <a:t>Dependency trees are graphs </a:t>
            </a:r>
            <a:endParaRPr sz="1600"/>
          </a:p>
        </p:txBody>
      </p:sp>
      <p:sp>
        <p:nvSpPr>
          <p:cNvPr id="137" name="Google Shape;137;p21"/>
          <p:cNvSpPr txBox="1"/>
          <p:nvPr/>
        </p:nvSpPr>
        <p:spPr>
          <a:xfrm>
            <a:off x="997600" y="4003375"/>
            <a:ext cx="199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Source: neptune.ai</a:t>
            </a:r>
            <a:endParaRPr b="0" i="0" sz="14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