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71" r:id="rId14"/>
    <p:sldId id="272" r:id="rId15"/>
    <p:sldId id="270" r:id="rId16"/>
    <p:sldId id="267" r:id="rId17"/>
    <p:sldId id="269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4" autoAdjust="0"/>
    <p:restoredTop sz="94374" autoAdjust="0"/>
  </p:normalViewPr>
  <p:slideViewPr>
    <p:cSldViewPr snapToGrid="0">
      <p:cViewPr varScale="1">
        <p:scale>
          <a:sx n="70" d="100"/>
          <a:sy n="70" d="100"/>
        </p:scale>
        <p:origin x="60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C1EFB-500C-493F-8DB5-83D9ADDADA05}" type="datetimeFigureOut">
              <a:rPr lang="it-IT" smtClean="0"/>
              <a:t>25/01/2021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D3A78-3400-4C70-967D-C272505434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8582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76E4E4-2C7E-4694-89AA-6EC8046D9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28E646E-8A18-41B1-B7F8-5613E0A33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D26AB5-A6E9-46C8-B1BE-A319A97C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6680-D7B8-44BB-B37A-D65DBCA943AA}" type="datetimeFigureOut">
              <a:rPr lang="it-IT" smtClean="0"/>
              <a:t>25/01/2021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63664E-B723-4176-8A85-A59D636A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BC3E7E-C047-4D25-8732-F1F29291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B2DF-20FB-4F14-B567-E18F4A09E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30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3E8A66-0145-47A9-9AF5-4BE00F2E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6CAB736-4922-426B-93C9-5966D1A9E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AD88CA-8DE7-41C9-B117-CD6DA798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6680-D7B8-44BB-B37A-D65DBCA943AA}" type="datetimeFigureOut">
              <a:rPr lang="it-IT" smtClean="0"/>
              <a:t>25/01/2021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9CD001-CA69-46F1-93A3-0B082380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1C11E4-1434-40E9-82A2-39848F08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B2DF-20FB-4F14-B567-E18F4A09E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214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95066B3-59F8-43FD-82E0-91BE5FC89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BFA119B-505E-430D-9603-370092917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4DCA85-3EEB-4C73-B5FC-3B4BC898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6680-D7B8-44BB-B37A-D65DBCA943AA}" type="datetimeFigureOut">
              <a:rPr lang="it-IT" smtClean="0"/>
              <a:t>25/01/2021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505FCC-8008-4F5B-9706-63A59776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6E8AE1-3B56-490A-832F-DF234E5E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B2DF-20FB-4F14-B567-E18F4A09E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1735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2480-9BBF-4BE1-A569-F97B4104D5AF}" type="datetime1">
              <a:rPr lang="it-IT" smtClean="0"/>
              <a:pPr/>
              <a:t>25/01/2021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28 Ottobre 2016                Maggi Federica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102D-AE3F-4B64-86D5-11A578F66B4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7376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49E6-E428-496A-BFC0-1251F7238C66}" type="datetime1">
              <a:rPr lang="it-IT" smtClean="0"/>
              <a:pPr/>
              <a:t>25/01/2021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28 Ottobre 2016                Maggi Federica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102D-AE3F-4B64-86D5-11A578F66B4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4970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CC24-58FE-43B9-921E-23C6A3175008}" type="datetime1">
              <a:rPr lang="it-IT" smtClean="0"/>
              <a:pPr/>
              <a:t>25/01/2021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28 Ottobre 2016                Maggi Federica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102D-AE3F-4B64-86D5-11A578F66B4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7270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2C36-4C9B-4B5A-810E-F00135CD59EE}" type="datetime1">
              <a:rPr lang="it-IT" smtClean="0"/>
              <a:pPr/>
              <a:t>25/01/2021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28 Ottobre 2016                Maggi Federica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102D-AE3F-4B64-86D5-11A578F66B4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8607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BC82-D4F2-4C37-91DE-35861E5BE0C6}" type="datetime1">
              <a:rPr lang="it-IT" smtClean="0"/>
              <a:pPr/>
              <a:t>25/01/2021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28 Ottobre 2016                Maggi Federica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102D-AE3F-4B64-86D5-11A578F66B4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8409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44AE-097F-4192-BFA5-18563C0ED11D}" type="datetime1">
              <a:rPr lang="it-IT" smtClean="0"/>
              <a:pPr/>
              <a:t>25/01/2021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28 Ottobre 2016                Maggi Federica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102D-AE3F-4B64-86D5-11A578F66B4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84896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93E9-46E1-4E89-BCAC-42CB15082B74}" type="datetime1">
              <a:rPr lang="it-IT" smtClean="0"/>
              <a:pPr/>
              <a:t>25/01/2021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28 Ottobre 2016                Maggi Federica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102D-AE3F-4B64-86D5-11A578F66B4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3597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E4FC2-8E13-4C0D-A078-4BAF215BE98D}" type="datetime1">
              <a:rPr lang="it-IT" smtClean="0"/>
              <a:pPr/>
              <a:t>25/01/2021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28 Ottobre 2016                Maggi Federica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102D-AE3F-4B64-86D5-11A578F66B4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244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ED8ED6-4F6C-4985-A37C-B8B6F7BBE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3CFABA-6D25-4B0D-8CEA-330288617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297203-CCA2-4582-AAC7-C368B557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6680-D7B8-44BB-B37A-D65DBCA943AA}" type="datetimeFigureOut">
              <a:rPr lang="it-IT" smtClean="0"/>
              <a:t>25/01/2021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A5D142-8540-42D2-94FD-F555E5D1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F19481-9506-4927-AE82-306134EC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B2DF-20FB-4F14-B567-E18F4A09E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6141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9901-D72B-4788-A29B-2F23C60B611F}" type="datetime1">
              <a:rPr lang="it-IT" smtClean="0"/>
              <a:pPr/>
              <a:t>25/01/2021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28 Ottobre 2016                Maggi Federica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102D-AE3F-4B64-86D5-11A578F66B4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7544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3391-6224-411A-8C4D-E88B9C8159EE}" type="datetime1">
              <a:rPr lang="it-IT" smtClean="0"/>
              <a:pPr/>
              <a:t>25/01/2021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28 Ottobre 2016                Maggi Federica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102D-AE3F-4B64-86D5-11A578F66B4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4349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6C00D-3DDF-47D1-8F59-525FC6DA2EBF}" type="datetime1">
              <a:rPr lang="it-IT" smtClean="0"/>
              <a:pPr/>
              <a:t>25/01/2021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28 Ottobre 2016                Maggi Federica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102D-AE3F-4B64-86D5-11A578F66B4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966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6AA59B-633D-48D8-8D58-54BAF8878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5108CE-36A2-49D3-8EEA-5725A39EB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F74890-B1EE-43C5-AEC8-1BCD469E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6680-D7B8-44BB-B37A-D65DBCA943AA}" type="datetimeFigureOut">
              <a:rPr lang="it-IT" smtClean="0"/>
              <a:t>25/01/2021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635662-4AA8-428E-9E72-59883BC1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DE2139-01E6-42BE-9938-F559B0D6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B2DF-20FB-4F14-B567-E18F4A09E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71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643FC4-09C6-4AAB-8263-C3794B40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95B680-5AEE-4690-A7E1-2F1489BEF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5D5507F-B299-4B54-A03E-389296F05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7A6143E-B618-4A96-A60D-7A5ACBE1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6680-D7B8-44BB-B37A-D65DBCA943AA}" type="datetimeFigureOut">
              <a:rPr lang="it-IT" smtClean="0"/>
              <a:t>25/01/2021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9FEBE54-5F01-453D-9554-A64D410A4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4E399E6-DA27-4136-9CAF-D6C55627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B2DF-20FB-4F14-B567-E18F4A09E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695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F6998-0685-4BFA-A597-1C85FF044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2B1139-E9FC-4D47-BD6D-420F99887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4B6B94F-744F-415A-B3A4-564E2EC0F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F958F3B-986C-4733-ABC5-D939DF357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1D61D88-4082-4872-AA2C-3452E25FE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F823326-4B10-44F4-BDB1-F5D7B7A1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6680-D7B8-44BB-B37A-D65DBCA943AA}" type="datetimeFigureOut">
              <a:rPr lang="it-IT" smtClean="0"/>
              <a:t>25/01/2021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5482F87-4D7E-40C3-AA37-D3A78410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4FF23AC-E627-4145-9096-4FBD34D1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B2DF-20FB-4F14-B567-E18F4A09E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0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8A944B-D010-45F3-83F1-FA85CB22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62E9698-1C57-4962-9B33-F09F3627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6680-D7B8-44BB-B37A-D65DBCA943AA}" type="datetimeFigureOut">
              <a:rPr lang="it-IT" smtClean="0"/>
              <a:t>25/01/2021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3D27F8-A874-4530-9597-9B6CA80D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128FEE1-7AFD-4C9C-8395-25C30BBC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B2DF-20FB-4F14-B567-E18F4A09E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801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80F4599-9629-4774-BD89-71AB657F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6680-D7B8-44BB-B37A-D65DBCA943AA}" type="datetimeFigureOut">
              <a:rPr lang="it-IT" smtClean="0"/>
              <a:t>25/01/2021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FE1A10C-4449-41BC-84C0-6B16749A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49C78F-25EC-494A-9900-7822BBCA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B2DF-20FB-4F14-B567-E18F4A09E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275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4A30D2-1C66-44FF-821C-9F2FFE46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BE655A-C997-4BE3-9C45-85254D111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B2F225A-3F35-405A-B022-5265FF868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9A213A9-504D-43D9-90A6-B6810A3C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6680-D7B8-44BB-B37A-D65DBCA943AA}" type="datetimeFigureOut">
              <a:rPr lang="it-IT" smtClean="0"/>
              <a:t>25/01/2021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9264EBC-AA94-415A-9700-17B24511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7DA5941-5524-4982-AB0D-DC3C9776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B2DF-20FB-4F14-B567-E18F4A09E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166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42F56A-CBEB-4CA9-9F86-8B1EB33A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F8FDAD7-902E-4F38-8E0B-00ECED657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E9374EA-F287-46BA-8F1D-23C37D196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CB2176-2245-4321-9FB9-9E4F7E83F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6680-D7B8-44BB-B37A-D65DBCA943AA}" type="datetimeFigureOut">
              <a:rPr lang="it-IT" smtClean="0"/>
              <a:t>25/01/2021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EA78D7-4989-4F87-AA67-5DDAF864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F8DA3EA-9DA0-4BD3-9F1E-899C16D1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B2DF-20FB-4F14-B567-E18F4A09E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38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30509EB-67A9-43A1-B140-F1544CB3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FF5C72-D50A-42DE-A3CB-1F59AB54B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A9EF22-F356-4E7B-908E-299A7C92B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6680-D7B8-44BB-B37A-D65DBCA943AA}" type="datetimeFigureOut">
              <a:rPr lang="it-IT" smtClean="0"/>
              <a:t>25/01/2021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A156A9-F018-4580-BF10-3605DB5A9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33CD0B-0E50-4E4A-8B5E-7D6F9DA75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5B2DF-20FB-4F14-B567-E18F4A09E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9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9A63A-E9CD-41CA-8436-A0AA8836F599}" type="datetime1">
              <a:rPr lang="it-IT" smtClean="0"/>
              <a:pPr/>
              <a:t>25/01/2021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28 Ottobre 2016                Maggi Federica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8102D-AE3F-4B64-86D5-11A578F66B4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352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956335" y="-303263"/>
            <a:ext cx="8823157" cy="1556085"/>
          </a:xfrm>
        </p:spPr>
        <p:txBody>
          <a:bodyPr>
            <a:noAutofit/>
          </a:bodyPr>
          <a:lstStyle/>
          <a:p>
            <a:pPr algn="l"/>
            <a:r>
              <a:rPr lang="it-IT" sz="2700" dirty="0"/>
              <a:t>Università degli studi di Camerino</a:t>
            </a:r>
            <a:br>
              <a:rPr lang="it-IT" sz="2700" dirty="0"/>
            </a:br>
            <a:r>
              <a:rPr lang="it-IT" sz="2700" dirty="0"/>
              <a:t>Facoltà di Scienze e Tecnologie</a:t>
            </a:r>
            <a:br>
              <a:rPr lang="it-IT" sz="2700" dirty="0"/>
            </a:br>
            <a:r>
              <a:rPr lang="it-IT" sz="2700" dirty="0"/>
              <a:t>Corso di Laurea in Informatica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35492" y="1831274"/>
            <a:ext cx="9413508" cy="5026726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it-IT" dirty="0">
                <a:latin typeface="+mj-lt"/>
              </a:rPr>
              <a:t>Tesi sperimentale di Laurea</a:t>
            </a:r>
          </a:p>
          <a:p>
            <a:pPr algn="ctr"/>
            <a:endParaRPr lang="it-IT" dirty="0">
              <a:latin typeface="+mj-lt"/>
            </a:endParaRPr>
          </a:p>
          <a:p>
            <a:pPr algn="ctr"/>
            <a:r>
              <a:rPr lang="en-US" sz="2600" b="1" dirty="0">
                <a:latin typeface="+mj-lt"/>
              </a:rPr>
              <a:t>PICOMP vs MQTT: benchmarking IoT protocols in a COVID-19 case study</a:t>
            </a:r>
            <a:br>
              <a:rPr lang="en-US" sz="2600" b="1" dirty="0">
                <a:latin typeface="+mj-lt"/>
              </a:rPr>
            </a:br>
            <a:endParaRPr lang="it-IT" sz="2600" b="1" dirty="0">
              <a:latin typeface="+mj-lt"/>
            </a:endParaRPr>
          </a:p>
          <a:p>
            <a:r>
              <a:rPr lang="it-IT" dirty="0">
                <a:latin typeface="+mj-lt"/>
              </a:rPr>
              <a:t>28 Gennaio 2021</a:t>
            </a:r>
          </a:p>
          <a:p>
            <a:pPr algn="r"/>
            <a:endParaRPr lang="it-IT" dirty="0">
              <a:latin typeface="+mj-lt"/>
            </a:endParaRPr>
          </a:p>
          <a:p>
            <a:r>
              <a:rPr lang="it-IT" dirty="0">
                <a:latin typeface="+mj-lt"/>
              </a:rPr>
              <a:t>           Laureando				                    Relatore</a:t>
            </a:r>
          </a:p>
          <a:p>
            <a:pPr algn="l"/>
            <a:r>
              <a:rPr lang="it-IT" dirty="0">
                <a:latin typeface="+mj-lt"/>
              </a:rPr>
              <a:t>        Francalancia Simone 098538  	                                     Mostarda Leonardo</a:t>
            </a:r>
          </a:p>
          <a:p>
            <a:pPr algn="l"/>
            <a:endParaRPr lang="it-IT" dirty="0">
              <a:latin typeface="+mj-lt"/>
            </a:endParaRPr>
          </a:p>
          <a:p>
            <a:pPr algn="l"/>
            <a:r>
              <a:rPr lang="it-IT" dirty="0">
                <a:latin typeface="+mj-lt"/>
              </a:rPr>
              <a:t>								 Correlatore</a:t>
            </a:r>
          </a:p>
          <a:p>
            <a:pPr algn="l"/>
            <a:r>
              <a:rPr lang="it-IT" dirty="0">
                <a:latin typeface="+mj-lt"/>
              </a:rPr>
              <a:t>					                	             Pagnotta Fabio</a:t>
            </a:r>
          </a:p>
          <a:p>
            <a:endParaRPr lang="it-IT" dirty="0">
              <a:latin typeface="+mj-lt"/>
            </a:endParaRPr>
          </a:p>
          <a:p>
            <a:pPr algn="ctr"/>
            <a:r>
              <a:rPr lang="it-IT" b="1" dirty="0">
                <a:latin typeface="+mj-lt"/>
              </a:rPr>
              <a:t>          </a:t>
            </a:r>
            <a:endParaRPr lang="it-IT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Immagin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17" y="141906"/>
            <a:ext cx="1492584" cy="1689368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3215639" y="6419395"/>
            <a:ext cx="598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Anno Accademico 2019/2020</a:t>
            </a:r>
          </a:p>
        </p:txBody>
      </p:sp>
    </p:spTree>
    <p:extLst>
      <p:ext uri="{BB962C8B-B14F-4D97-AF65-F5344CB8AC3E}">
        <p14:creationId xmlns:p14="http://schemas.microsoft.com/office/powerpoint/2010/main" val="158522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956335" y="-303263"/>
            <a:ext cx="5054065" cy="1556085"/>
          </a:xfrm>
        </p:spPr>
        <p:txBody>
          <a:bodyPr>
            <a:noAutofit/>
          </a:bodyPr>
          <a:lstStyle/>
          <a:p>
            <a:pPr algn="l"/>
            <a:r>
              <a:rPr lang="it-IT" sz="2700" dirty="0"/>
              <a:t>Università degli studi di Camerino</a:t>
            </a:r>
            <a:br>
              <a:rPr lang="it-IT" sz="2700" dirty="0"/>
            </a:br>
            <a:r>
              <a:rPr lang="it-IT" sz="2700" dirty="0"/>
              <a:t>Facoltà di Scienze e Tecnologie</a:t>
            </a:r>
            <a:br>
              <a:rPr lang="it-IT" sz="2700" dirty="0"/>
            </a:br>
            <a:r>
              <a:rPr lang="it-IT" sz="2700" dirty="0"/>
              <a:t>Corso di Laurea in Informatica</a:t>
            </a:r>
          </a:p>
        </p:txBody>
      </p:sp>
      <p:pic>
        <p:nvPicPr>
          <p:cNvPr id="4" name="Immagin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17" y="141906"/>
            <a:ext cx="1492584" cy="168936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2B1F09-C772-4B94-B629-7747C1C1D502}"/>
              </a:ext>
            </a:extLst>
          </p:cNvPr>
          <p:cNvSpPr txBox="1"/>
          <p:nvPr/>
        </p:nvSpPr>
        <p:spPr>
          <a:xfrm>
            <a:off x="10235665" y="478759"/>
            <a:ext cx="37394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700" b="1" dirty="0" err="1">
                <a:latin typeface="+mj-lt"/>
                <a:ea typeface="+mj-ea"/>
                <a:cs typeface="+mj-cs"/>
              </a:rPr>
              <a:t>Benchmarks</a:t>
            </a:r>
            <a:endParaRPr lang="it-IT" sz="27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047C854-DA02-4A36-9043-7C2CDA47CFC5}"/>
              </a:ext>
            </a:extLst>
          </p:cNvPr>
          <p:cNvSpPr txBox="1"/>
          <p:nvPr/>
        </p:nvSpPr>
        <p:spPr>
          <a:xfrm>
            <a:off x="208649" y="2292565"/>
            <a:ext cx="72839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2 publisher </a:t>
            </a:r>
            <a:r>
              <a:rPr lang="it-IT" dirty="0" err="1"/>
              <a:t>nodes</a:t>
            </a:r>
            <a:r>
              <a:rPr lang="it-IT" dirty="0"/>
              <a:t>, </a:t>
            </a:r>
            <a:r>
              <a:rPr lang="it-IT" dirty="0" err="1"/>
              <a:t>node</a:t>
            </a:r>
            <a:r>
              <a:rPr lang="it-IT" dirty="0"/>
              <a:t> A in </a:t>
            </a:r>
            <a:r>
              <a:rPr lang="it-IT" dirty="0" err="1"/>
              <a:t>my</a:t>
            </a:r>
            <a:r>
              <a:rPr lang="it-IT" dirty="0"/>
              <a:t> room, </a:t>
            </a:r>
            <a:r>
              <a:rPr lang="it-IT" dirty="0" err="1"/>
              <a:t>node</a:t>
            </a:r>
            <a:r>
              <a:rPr lang="it-IT" dirty="0"/>
              <a:t> B in the </a:t>
            </a:r>
            <a:r>
              <a:rPr lang="it-IT" dirty="0" err="1"/>
              <a:t>livingoom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Each</a:t>
            </a:r>
            <a:r>
              <a:rPr lang="it-IT" dirty="0"/>
              <a:t> test </a:t>
            </a:r>
            <a:r>
              <a:rPr lang="it-IT" dirty="0" err="1"/>
              <a:t>analyzed</a:t>
            </a:r>
            <a:r>
              <a:rPr lang="it-IT" dirty="0"/>
              <a:t> the indoor air for 6 hours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PICO pub/sub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PICO </a:t>
            </a:r>
            <a:r>
              <a:rPr lang="it-IT" dirty="0" err="1"/>
              <a:t>pubSmart</a:t>
            </a:r>
            <a:r>
              <a:rPr lang="it-IT" dirty="0"/>
              <a:t>/sub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MQTT pub/sub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Both</a:t>
            </a:r>
            <a:r>
              <a:rPr lang="it-IT" dirty="0"/>
              <a:t> MQTT and PICO-MP </a:t>
            </a:r>
            <a:r>
              <a:rPr lang="it-IT" dirty="0" err="1"/>
              <a:t>tests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executed</a:t>
            </a:r>
            <a:r>
              <a:rPr lang="it-IT" dirty="0"/>
              <a:t> with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preconditions</a:t>
            </a:r>
            <a:r>
              <a:rPr lang="it-IT" dirty="0"/>
              <a:t> </a:t>
            </a:r>
            <a:r>
              <a:rPr lang="it-IT" dirty="0" err="1"/>
              <a:t>but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MQTT via TCP/IP </a:t>
            </a:r>
            <a:r>
              <a:rPr lang="it-IT" dirty="0" err="1"/>
              <a:t>QoS</a:t>
            </a:r>
            <a:r>
              <a:rPr lang="it-IT" dirty="0"/>
              <a:t>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PICO-MP via UDP </a:t>
            </a:r>
            <a:r>
              <a:rPr lang="it-IT" dirty="0" err="1"/>
              <a:t>QoS</a:t>
            </a:r>
            <a:r>
              <a:rPr lang="it-IT" dirty="0"/>
              <a:t> PICO_PROTOCOL_QOS_FULL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06394474-7D5E-4FE5-9092-CB1D109A2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226" y="2292564"/>
            <a:ext cx="2769990" cy="369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74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956335" y="-303263"/>
            <a:ext cx="5054065" cy="1556085"/>
          </a:xfrm>
        </p:spPr>
        <p:txBody>
          <a:bodyPr>
            <a:noAutofit/>
          </a:bodyPr>
          <a:lstStyle/>
          <a:p>
            <a:pPr algn="l"/>
            <a:r>
              <a:rPr lang="it-IT" sz="2700" dirty="0"/>
              <a:t>Università degli studi di Camerino</a:t>
            </a:r>
            <a:br>
              <a:rPr lang="it-IT" sz="2700" dirty="0"/>
            </a:br>
            <a:r>
              <a:rPr lang="it-IT" sz="2700" dirty="0"/>
              <a:t>Facoltà di Scienze e Tecnologie</a:t>
            </a:r>
            <a:br>
              <a:rPr lang="it-IT" sz="2700" dirty="0"/>
            </a:br>
            <a:r>
              <a:rPr lang="it-IT" sz="2700" dirty="0"/>
              <a:t>Corso di Laurea in Informatica</a:t>
            </a:r>
          </a:p>
        </p:txBody>
      </p:sp>
      <p:pic>
        <p:nvPicPr>
          <p:cNvPr id="4" name="Immagin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17" y="141906"/>
            <a:ext cx="1492584" cy="1689368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3215639" y="6419395"/>
            <a:ext cx="598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Anno Accademico 2019/2020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2B1F09-C772-4B94-B629-7747C1C1D502}"/>
              </a:ext>
            </a:extLst>
          </p:cNvPr>
          <p:cNvSpPr txBox="1"/>
          <p:nvPr/>
        </p:nvSpPr>
        <p:spPr>
          <a:xfrm>
            <a:off x="9688882" y="478759"/>
            <a:ext cx="37394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700" b="1" dirty="0" err="1">
                <a:latin typeface="+mj-lt"/>
                <a:ea typeface="+mj-ea"/>
                <a:cs typeface="+mj-cs"/>
              </a:rPr>
              <a:t>Obtained</a:t>
            </a:r>
            <a:r>
              <a:rPr lang="it-IT" sz="2700" b="1" dirty="0">
                <a:latin typeface="+mj-lt"/>
                <a:ea typeface="+mj-ea"/>
                <a:cs typeface="+mj-cs"/>
              </a:rPr>
              <a:t> </a:t>
            </a:r>
            <a:r>
              <a:rPr lang="it-IT" sz="2700" b="1" dirty="0" err="1">
                <a:latin typeface="+mj-lt"/>
                <a:ea typeface="+mj-ea"/>
                <a:cs typeface="+mj-cs"/>
              </a:rPr>
              <a:t>results</a:t>
            </a:r>
            <a:endParaRPr lang="it-IT" sz="2700" b="1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0E8874A-0FD7-49CB-A5DF-83FBA2FB4311}"/>
              </a:ext>
            </a:extLst>
          </p:cNvPr>
          <p:cNvSpPr txBox="1"/>
          <p:nvPr/>
        </p:nvSpPr>
        <p:spPr>
          <a:xfrm>
            <a:off x="399717" y="2615184"/>
            <a:ext cx="83946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PICO-MP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Pub/sub, 1 predicate  -&gt;  A: 23%, B: 21%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Pub/sub, 2 </a:t>
            </a:r>
            <a:r>
              <a:rPr lang="it-IT" dirty="0" err="1"/>
              <a:t>predicates</a:t>
            </a:r>
            <a:r>
              <a:rPr lang="it-IT" dirty="0"/>
              <a:t> -&gt; A: 27%, B: 20%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pubSmart</a:t>
            </a:r>
            <a:r>
              <a:rPr lang="it-IT" dirty="0"/>
              <a:t>/sub, 1 predicate -&gt; A: 23%, B: 20% (data-filtering, «v» </a:t>
            </a:r>
            <a:r>
              <a:rPr lang="it-IT" dirty="0" err="1"/>
              <a:t>character</a:t>
            </a:r>
            <a:r>
              <a:rPr lang="it-IT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pubSmart</a:t>
            </a:r>
            <a:r>
              <a:rPr lang="it-IT" dirty="0"/>
              <a:t>/sub, 1 predicate -&gt; A: 22%, B: 26% (data-filtering, «f»  </a:t>
            </a:r>
            <a:r>
              <a:rPr lang="it-IT" dirty="0" err="1"/>
              <a:t>character</a:t>
            </a:r>
            <a:r>
              <a:rPr lang="it-IT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MQTT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Pub/sub -&gt; A: 23%, B: 21%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962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956335" y="-303263"/>
            <a:ext cx="5054065" cy="1556085"/>
          </a:xfrm>
        </p:spPr>
        <p:txBody>
          <a:bodyPr>
            <a:noAutofit/>
          </a:bodyPr>
          <a:lstStyle/>
          <a:p>
            <a:pPr algn="l"/>
            <a:r>
              <a:rPr lang="it-IT" sz="2700" dirty="0"/>
              <a:t>Università degli studi di Camerino</a:t>
            </a:r>
            <a:br>
              <a:rPr lang="it-IT" sz="2700" dirty="0"/>
            </a:br>
            <a:r>
              <a:rPr lang="it-IT" sz="2700" dirty="0"/>
              <a:t>Facoltà di Scienze e Tecnologie</a:t>
            </a:r>
            <a:br>
              <a:rPr lang="it-IT" sz="2700" dirty="0"/>
            </a:br>
            <a:r>
              <a:rPr lang="it-IT" sz="2700" dirty="0"/>
              <a:t>Corso di Laurea in Informatica</a:t>
            </a:r>
          </a:p>
        </p:txBody>
      </p:sp>
      <p:pic>
        <p:nvPicPr>
          <p:cNvPr id="4" name="Immagin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17" y="141906"/>
            <a:ext cx="1492584" cy="168936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2B1F09-C772-4B94-B629-7747C1C1D502}"/>
              </a:ext>
            </a:extLst>
          </p:cNvPr>
          <p:cNvSpPr txBox="1"/>
          <p:nvPr/>
        </p:nvSpPr>
        <p:spPr>
          <a:xfrm>
            <a:off x="9688882" y="478759"/>
            <a:ext cx="37394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700" b="1" dirty="0" err="1">
                <a:latin typeface="+mj-lt"/>
                <a:ea typeface="+mj-ea"/>
                <a:cs typeface="+mj-cs"/>
              </a:rPr>
              <a:t>Obtained</a:t>
            </a:r>
            <a:r>
              <a:rPr lang="it-IT" sz="2700" b="1" dirty="0">
                <a:latin typeface="+mj-lt"/>
                <a:ea typeface="+mj-ea"/>
                <a:cs typeface="+mj-cs"/>
              </a:rPr>
              <a:t> </a:t>
            </a:r>
            <a:r>
              <a:rPr lang="it-IT" sz="2700" b="1" dirty="0" err="1">
                <a:latin typeface="+mj-lt"/>
                <a:ea typeface="+mj-ea"/>
                <a:cs typeface="+mj-cs"/>
              </a:rPr>
              <a:t>results</a:t>
            </a:r>
            <a:endParaRPr lang="it-IT" sz="27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B9C4554-96B6-4300-BAA3-01259FE5E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1831274"/>
            <a:ext cx="107632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43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956335" y="-303263"/>
            <a:ext cx="5054065" cy="1556085"/>
          </a:xfrm>
        </p:spPr>
        <p:txBody>
          <a:bodyPr>
            <a:noAutofit/>
          </a:bodyPr>
          <a:lstStyle/>
          <a:p>
            <a:pPr algn="l"/>
            <a:r>
              <a:rPr lang="it-IT" sz="2700" dirty="0"/>
              <a:t>Università degli studi di Camerino</a:t>
            </a:r>
            <a:br>
              <a:rPr lang="it-IT" sz="2700" dirty="0"/>
            </a:br>
            <a:r>
              <a:rPr lang="it-IT" sz="2700" dirty="0"/>
              <a:t>Facoltà di Scienze e Tecnologie</a:t>
            </a:r>
            <a:br>
              <a:rPr lang="it-IT" sz="2700" dirty="0"/>
            </a:br>
            <a:r>
              <a:rPr lang="it-IT" sz="2700" dirty="0"/>
              <a:t>Corso di Laurea in Informatica</a:t>
            </a:r>
          </a:p>
        </p:txBody>
      </p:sp>
      <p:pic>
        <p:nvPicPr>
          <p:cNvPr id="4" name="Immagin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17" y="141906"/>
            <a:ext cx="1492584" cy="168936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2B1F09-C772-4B94-B629-7747C1C1D502}"/>
              </a:ext>
            </a:extLst>
          </p:cNvPr>
          <p:cNvSpPr txBox="1"/>
          <p:nvPr/>
        </p:nvSpPr>
        <p:spPr>
          <a:xfrm>
            <a:off x="9688882" y="478759"/>
            <a:ext cx="37394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700" b="1" dirty="0" err="1">
                <a:latin typeface="+mj-lt"/>
                <a:ea typeface="+mj-ea"/>
                <a:cs typeface="+mj-cs"/>
              </a:rPr>
              <a:t>Obtained</a:t>
            </a:r>
            <a:r>
              <a:rPr lang="it-IT" sz="2700" b="1" dirty="0">
                <a:latin typeface="+mj-lt"/>
                <a:ea typeface="+mj-ea"/>
                <a:cs typeface="+mj-cs"/>
              </a:rPr>
              <a:t> </a:t>
            </a:r>
            <a:r>
              <a:rPr lang="it-IT" sz="2700" b="1" dirty="0" err="1">
                <a:latin typeface="+mj-lt"/>
                <a:ea typeface="+mj-ea"/>
                <a:cs typeface="+mj-cs"/>
              </a:rPr>
              <a:t>results</a:t>
            </a:r>
            <a:endParaRPr lang="it-IT" sz="27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A2D7EBA-201E-47BF-80ED-0B202768B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25" y="2341117"/>
            <a:ext cx="11491550" cy="376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0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956335" y="-303263"/>
            <a:ext cx="5054065" cy="1556085"/>
          </a:xfrm>
        </p:spPr>
        <p:txBody>
          <a:bodyPr>
            <a:noAutofit/>
          </a:bodyPr>
          <a:lstStyle/>
          <a:p>
            <a:pPr algn="l"/>
            <a:r>
              <a:rPr lang="it-IT" sz="2700" dirty="0"/>
              <a:t>Università degli studi di Camerino</a:t>
            </a:r>
            <a:br>
              <a:rPr lang="it-IT" sz="2700" dirty="0"/>
            </a:br>
            <a:r>
              <a:rPr lang="it-IT" sz="2700" dirty="0"/>
              <a:t>Facoltà di Scienze e Tecnologie</a:t>
            </a:r>
            <a:br>
              <a:rPr lang="it-IT" sz="2700" dirty="0"/>
            </a:br>
            <a:r>
              <a:rPr lang="it-IT" sz="2700" dirty="0"/>
              <a:t>Corso di Laurea in Informatica</a:t>
            </a:r>
          </a:p>
        </p:txBody>
      </p:sp>
      <p:pic>
        <p:nvPicPr>
          <p:cNvPr id="4" name="Immagin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17" y="141906"/>
            <a:ext cx="1492584" cy="168936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2B1F09-C772-4B94-B629-7747C1C1D502}"/>
              </a:ext>
            </a:extLst>
          </p:cNvPr>
          <p:cNvSpPr txBox="1"/>
          <p:nvPr/>
        </p:nvSpPr>
        <p:spPr>
          <a:xfrm>
            <a:off x="10274098" y="478759"/>
            <a:ext cx="37394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700" b="1" dirty="0" err="1">
                <a:latin typeface="+mj-lt"/>
                <a:ea typeface="+mj-ea"/>
                <a:cs typeface="+mj-cs"/>
              </a:rPr>
              <a:t>Conclusions</a:t>
            </a:r>
            <a:endParaRPr lang="it-IT" sz="2700" b="1" dirty="0">
              <a:latin typeface="+mj-lt"/>
              <a:ea typeface="+mj-ea"/>
              <a:cs typeface="+mj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31D0DE0-5E4D-4C8F-895B-F787AA11F3D0}"/>
              </a:ext>
            </a:extLst>
          </p:cNvPr>
          <p:cNvSpPr txBox="1"/>
          <p:nvPr/>
        </p:nvSpPr>
        <p:spPr>
          <a:xfrm>
            <a:off x="319601" y="2650270"/>
            <a:ext cx="115527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The </a:t>
            </a:r>
            <a:r>
              <a:rPr lang="it-IT" sz="2400" dirty="0" err="1"/>
              <a:t>collected</a:t>
            </a:r>
            <a:r>
              <a:rPr lang="it-IT" sz="2400" dirty="0"/>
              <a:t> data shows </a:t>
            </a:r>
            <a:r>
              <a:rPr lang="it-IT" sz="2400" dirty="0" err="1"/>
              <a:t>that</a:t>
            </a:r>
            <a:r>
              <a:rPr lang="it-IT" sz="2400" dirty="0"/>
              <a:t>:</a:t>
            </a:r>
          </a:p>
          <a:p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a PICO </a:t>
            </a:r>
            <a:r>
              <a:rPr lang="it-IT" sz="2400" b="1" dirty="0"/>
              <a:t>pub</a:t>
            </a:r>
            <a:r>
              <a:rPr lang="it-IT" sz="2400" dirty="0"/>
              <a:t> </a:t>
            </a:r>
            <a:r>
              <a:rPr lang="it-IT" sz="2400" dirty="0" err="1"/>
              <a:t>node</a:t>
            </a:r>
            <a:r>
              <a:rPr lang="it-IT" sz="2400" dirty="0"/>
              <a:t> drains more or </a:t>
            </a:r>
            <a:r>
              <a:rPr lang="it-IT" sz="2400" dirty="0" err="1"/>
              <a:t>less</a:t>
            </a:r>
            <a:r>
              <a:rPr lang="it-IT" sz="2400" dirty="0"/>
              <a:t> the </a:t>
            </a:r>
            <a:r>
              <a:rPr lang="it-IT" sz="2400" dirty="0" err="1"/>
              <a:t>same</a:t>
            </a:r>
            <a:r>
              <a:rPr lang="it-IT" sz="2400" dirty="0"/>
              <a:t> </a:t>
            </a:r>
            <a:r>
              <a:rPr lang="it-IT" sz="2400" dirty="0" err="1"/>
              <a:t>amount</a:t>
            </a:r>
            <a:r>
              <a:rPr lang="it-IT" sz="2400" dirty="0"/>
              <a:t> of energy </a:t>
            </a:r>
            <a:r>
              <a:rPr lang="it-IT" sz="2400" dirty="0" err="1"/>
              <a:t>as</a:t>
            </a:r>
            <a:r>
              <a:rPr lang="it-IT" sz="2400" dirty="0"/>
              <a:t> a MQTT pub </a:t>
            </a:r>
            <a:r>
              <a:rPr lang="it-IT" sz="2400" dirty="0" err="1"/>
              <a:t>node</a:t>
            </a:r>
            <a:endParaRPr lang="it-IT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same</a:t>
            </a:r>
            <a:r>
              <a:rPr lang="it-IT" sz="2400" dirty="0"/>
              <a:t> </a:t>
            </a:r>
            <a:r>
              <a:rPr lang="it-IT" sz="2400" dirty="0" err="1"/>
              <a:t>operations</a:t>
            </a:r>
            <a:r>
              <a:rPr lang="it-IT" sz="2400" dirty="0"/>
              <a:t> are </a:t>
            </a:r>
            <a:r>
              <a:rPr lang="it-IT" sz="2400" dirty="0" err="1"/>
              <a:t>performed</a:t>
            </a:r>
            <a:r>
              <a:rPr lang="it-IT" sz="2400" dirty="0"/>
              <a:t> by </a:t>
            </a:r>
            <a:r>
              <a:rPr lang="it-IT" sz="2400" dirty="0" err="1"/>
              <a:t>both</a:t>
            </a:r>
            <a:r>
              <a:rPr lang="it-IT" sz="2400" dirty="0"/>
              <a:t> </a:t>
            </a:r>
            <a:r>
              <a:rPr lang="it-IT" sz="2400" dirty="0" err="1"/>
              <a:t>nodes</a:t>
            </a:r>
            <a:endParaRPr lang="it-IT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a PICO </a:t>
            </a:r>
            <a:r>
              <a:rPr lang="it-IT" sz="2400" b="1" dirty="0" err="1"/>
              <a:t>pubSmart</a:t>
            </a:r>
            <a:r>
              <a:rPr lang="it-IT" sz="2400" dirty="0"/>
              <a:t> </a:t>
            </a:r>
            <a:r>
              <a:rPr lang="it-IT" sz="2400" dirty="0" err="1"/>
              <a:t>node</a:t>
            </a:r>
            <a:r>
              <a:rPr lang="it-IT" sz="2400" dirty="0"/>
              <a:t> drains the </a:t>
            </a:r>
            <a:r>
              <a:rPr lang="it-IT" sz="2400" dirty="0" err="1"/>
              <a:t>same</a:t>
            </a:r>
            <a:r>
              <a:rPr lang="it-IT" sz="2400" dirty="0"/>
              <a:t>/</a:t>
            </a:r>
            <a:r>
              <a:rPr lang="it-IT" sz="2400" dirty="0" err="1"/>
              <a:t>little</a:t>
            </a:r>
            <a:r>
              <a:rPr lang="it-IT" sz="2400" dirty="0"/>
              <a:t> more </a:t>
            </a:r>
            <a:r>
              <a:rPr lang="it-IT" sz="2400" dirty="0" err="1"/>
              <a:t>battery</a:t>
            </a:r>
            <a:r>
              <a:rPr lang="it-IT" sz="2400" dirty="0"/>
              <a:t> </a:t>
            </a:r>
            <a:r>
              <a:rPr lang="it-IT" sz="2400" dirty="0" err="1"/>
              <a:t>than</a:t>
            </a:r>
            <a:r>
              <a:rPr lang="it-IT" sz="2400" dirty="0"/>
              <a:t> an MQTT pub </a:t>
            </a:r>
            <a:r>
              <a:rPr lang="it-IT" sz="2400" dirty="0" err="1"/>
              <a:t>node</a:t>
            </a:r>
            <a:endParaRPr lang="it-IT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pubSmart</a:t>
            </a:r>
            <a:r>
              <a:rPr lang="it-IT" sz="2400" dirty="0"/>
              <a:t> </a:t>
            </a:r>
            <a:r>
              <a:rPr lang="it-IT" sz="2400" dirty="0" err="1"/>
              <a:t>performs</a:t>
            </a:r>
            <a:r>
              <a:rPr lang="it-IT" sz="2400" dirty="0"/>
              <a:t> more </a:t>
            </a:r>
            <a:r>
              <a:rPr lang="it-IT" sz="2400" dirty="0" err="1"/>
              <a:t>operations</a:t>
            </a:r>
            <a:r>
              <a:rPr lang="it-IT" sz="2400" dirty="0"/>
              <a:t> </a:t>
            </a:r>
            <a:r>
              <a:rPr lang="it-IT" sz="2400" dirty="0" err="1"/>
              <a:t>than</a:t>
            </a:r>
            <a:r>
              <a:rPr lang="it-IT" sz="2400" dirty="0"/>
              <a:t> a MQTT pub </a:t>
            </a:r>
            <a:r>
              <a:rPr lang="it-IT" sz="2400" dirty="0" err="1"/>
              <a:t>node</a:t>
            </a:r>
            <a:endParaRPr lang="it-IT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optimize</a:t>
            </a:r>
            <a:r>
              <a:rPr lang="it-IT" sz="2400" dirty="0"/>
              <a:t> </a:t>
            </a:r>
            <a:r>
              <a:rPr lang="it-IT" sz="2400" dirty="0" err="1"/>
              <a:t>pubSmart</a:t>
            </a:r>
            <a:r>
              <a:rPr lang="it-IT" sz="2400" dirty="0"/>
              <a:t> </a:t>
            </a:r>
            <a:r>
              <a:rPr lang="it-IT" sz="2400" dirty="0" err="1"/>
              <a:t>node</a:t>
            </a:r>
            <a:r>
              <a:rPr lang="it-IT" sz="2400" dirty="0"/>
              <a:t> by </a:t>
            </a:r>
            <a:r>
              <a:rPr lang="it-IT" sz="2400" dirty="0" err="1"/>
              <a:t>turning</a:t>
            </a:r>
            <a:r>
              <a:rPr lang="it-IT" sz="2400" dirty="0"/>
              <a:t> off radio </a:t>
            </a:r>
            <a:r>
              <a:rPr lang="it-IT" sz="2400" dirty="0" err="1"/>
              <a:t>module</a:t>
            </a:r>
            <a:r>
              <a:rPr lang="it-IT" sz="2400" dirty="0"/>
              <a:t> </a:t>
            </a:r>
            <a:r>
              <a:rPr lang="it-IT" sz="2400" dirty="0" err="1"/>
              <a:t>when</a:t>
            </a:r>
            <a:r>
              <a:rPr lang="it-IT" sz="2400" dirty="0"/>
              <a:t>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needed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187537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956335" y="-303263"/>
            <a:ext cx="5054065" cy="1556085"/>
          </a:xfrm>
        </p:spPr>
        <p:txBody>
          <a:bodyPr>
            <a:noAutofit/>
          </a:bodyPr>
          <a:lstStyle/>
          <a:p>
            <a:pPr algn="l"/>
            <a:r>
              <a:rPr lang="it-IT" sz="2700" dirty="0"/>
              <a:t>Università degli studi di Camerino</a:t>
            </a:r>
            <a:br>
              <a:rPr lang="it-IT" sz="2700" dirty="0"/>
            </a:br>
            <a:r>
              <a:rPr lang="it-IT" sz="2700" dirty="0"/>
              <a:t>Facoltà di Scienze e Tecnologie</a:t>
            </a:r>
            <a:br>
              <a:rPr lang="it-IT" sz="2700" dirty="0"/>
            </a:br>
            <a:r>
              <a:rPr lang="it-IT" sz="2700" dirty="0"/>
              <a:t>Corso di Laurea in Informatica</a:t>
            </a:r>
          </a:p>
        </p:txBody>
      </p:sp>
      <p:pic>
        <p:nvPicPr>
          <p:cNvPr id="4" name="Immagin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17" y="141906"/>
            <a:ext cx="1492584" cy="1689368"/>
          </a:xfrm>
          <a:prstGeom prst="rect">
            <a:avLst/>
          </a:prstGeom>
        </p:spPr>
      </p:pic>
      <p:sp>
        <p:nvSpPr>
          <p:cNvPr id="7" name="Sottotitolo 6">
            <a:extLst>
              <a:ext uri="{FF2B5EF4-FFF2-40B4-BE49-F238E27FC236}">
                <a16:creationId xmlns:a16="http://schemas.microsoft.com/office/drawing/2014/main" id="{10732A31-DDC2-4FC1-B37A-1A93BEDD1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717" y="2558235"/>
            <a:ext cx="11176587" cy="3584727"/>
          </a:xfrm>
        </p:spPr>
        <p:txBody>
          <a:bodyPr>
            <a:normAutofit/>
          </a:bodyPr>
          <a:lstStyle/>
          <a:p>
            <a:pPr lvl="0" algn="l">
              <a:lnSpc>
                <a:spcPct val="107000"/>
              </a:lnSpc>
            </a:pPr>
            <a:r>
              <a:rPr lang="en-GB" sz="1800" dirty="0">
                <a:effectLst/>
                <a:latin typeface="Sitka Text" panose="02000505000000020004" pitchFamily="2" charset="0"/>
                <a:ea typeface="Calibri" panose="020F0502020204030204" pitchFamily="34" charset="0"/>
                <a:cs typeface="Calibri" panose="020F0502020204030204" pitchFamily="34" charset="0"/>
              </a:rPr>
              <a:t>How to possibly expand the project:</a:t>
            </a:r>
          </a:p>
          <a:p>
            <a:pPr marL="342900" lvl="0" indent="-342900" algn="l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GB" sz="1800" dirty="0">
              <a:effectLst/>
              <a:latin typeface="Sitka Text" panose="02000505000000020004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l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Sitka Text" panose="02000505000000020004" pitchFamily="2" charset="0"/>
                <a:ea typeface="Calibri" panose="020F0502020204030204" pitchFamily="34" charset="0"/>
                <a:cs typeface="Calibri" panose="020F0502020204030204" pitchFamily="34" charset="0"/>
              </a:rPr>
              <a:t>Make the PICO independent of the connection used, whether it’s </a:t>
            </a:r>
            <a:r>
              <a:rPr lang="en-GB" sz="1800" dirty="0" err="1">
                <a:effectLst/>
                <a:latin typeface="Sitka Text" panose="02000505000000020004" pitchFamily="2" charset="0"/>
                <a:ea typeface="Calibri" panose="020F0502020204030204" pitchFamily="34" charset="0"/>
                <a:cs typeface="Calibri" panose="020F0502020204030204" pitchFamily="34" charset="0"/>
              </a:rPr>
              <a:t>wifi</a:t>
            </a:r>
            <a:r>
              <a:rPr lang="en-GB" sz="1800" dirty="0">
                <a:effectLst/>
                <a:latin typeface="Sitka Text" panose="02000505000000020004" pitchFamily="2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800" dirty="0" err="1">
                <a:effectLst/>
                <a:latin typeface="Sitka Text" panose="02000505000000020004" pitchFamily="2" charset="0"/>
                <a:ea typeface="Calibri" panose="020F0502020204030204" pitchFamily="34" charset="0"/>
                <a:cs typeface="Calibri" panose="020F0502020204030204" pitchFamily="34" charset="0"/>
              </a:rPr>
              <a:t>bluetooth</a:t>
            </a:r>
            <a:r>
              <a:rPr lang="en-GB" sz="1800" dirty="0">
                <a:effectLst/>
                <a:latin typeface="Sitka Text" panose="02000505000000020004" pitchFamily="2" charset="0"/>
                <a:ea typeface="Calibri" panose="020F0502020204030204" pitchFamily="34" charset="0"/>
                <a:cs typeface="Calibri" panose="020F0502020204030204" pitchFamily="34" charset="0"/>
              </a:rPr>
              <a:t> or esp-now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l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Sitka Text" panose="02000505000000020004" pitchFamily="2" charset="0"/>
                <a:ea typeface="Calibri" panose="020F0502020204030204" pitchFamily="34" charset="0"/>
                <a:cs typeface="Calibri" panose="020F0502020204030204" pitchFamily="34" charset="0"/>
              </a:rPr>
              <a:t>Crypt data transfer between nodes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l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Sitka Text" panose="02000505000000020004" pitchFamily="2" charset="0"/>
                <a:ea typeface="Calibri" panose="020F0502020204030204" pitchFamily="34" charset="0"/>
                <a:cs typeface="Calibri" panose="020F0502020204030204" pitchFamily="34" charset="0"/>
              </a:rPr>
              <a:t>Use a proper DBMS for the storage of collected data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Sitka Text" panose="02000505000000020004" pitchFamily="2" charset="0"/>
                <a:ea typeface="Calibri" panose="020F0502020204030204" pitchFamily="34" charset="0"/>
                <a:cs typeface="Calibri" panose="020F0502020204030204" pitchFamily="34" charset="0"/>
              </a:rPr>
              <a:t>Use a web server for data and statistics visualization</a:t>
            </a:r>
            <a:endParaRPr lang="it-IT" sz="1800" dirty="0">
              <a:effectLst/>
              <a:latin typeface="Sitka Text" panose="02000505000000020004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1800" dirty="0" err="1">
                <a:latin typeface="Sitka Text" panose="02000505000000020004" pitchFamily="2" charset="0"/>
                <a:cs typeface="Calibri" panose="020F0502020204030204" pitchFamily="34" charset="0"/>
              </a:rPr>
              <a:t>Utilize</a:t>
            </a:r>
            <a:r>
              <a:rPr lang="it-IT" sz="1800" dirty="0">
                <a:latin typeface="Sitka Text" panose="02000505000000020004" pitchFamily="2" charset="0"/>
                <a:cs typeface="Calibri" panose="020F0502020204030204" pitchFamily="34" charset="0"/>
              </a:rPr>
              <a:t> C </a:t>
            </a:r>
            <a:r>
              <a:rPr lang="it-IT" sz="1800" dirty="0" err="1">
                <a:latin typeface="Sitka Text" panose="02000505000000020004" pitchFamily="2" charset="0"/>
                <a:cs typeface="Calibri" panose="020F0502020204030204" pitchFamily="34" charset="0"/>
              </a:rPr>
              <a:t>channel</a:t>
            </a:r>
            <a:r>
              <a:rPr lang="it-IT" sz="1800" dirty="0">
                <a:latin typeface="Sitka Text" panose="02000505000000020004" pitchFamily="2" charset="0"/>
                <a:cs typeface="Calibri" panose="020F0502020204030204" pitchFamily="34" charset="0"/>
              </a:rPr>
              <a:t> to </a:t>
            </a:r>
            <a:r>
              <a:rPr lang="it-IT" sz="1800" dirty="0" err="1">
                <a:latin typeface="Sitka Text" panose="02000505000000020004" pitchFamily="2" charset="0"/>
                <a:cs typeface="Calibri" panose="020F0502020204030204" pitchFamily="34" charset="0"/>
              </a:rPr>
              <a:t>calculate</a:t>
            </a:r>
            <a:r>
              <a:rPr lang="it-IT" sz="1800" dirty="0">
                <a:latin typeface="Sitka Text" panose="02000505000000020004" pitchFamily="2" charset="0"/>
                <a:cs typeface="Calibri" panose="020F0502020204030204" pitchFamily="34" charset="0"/>
              </a:rPr>
              <a:t> indoor IAQ</a:t>
            </a:r>
          </a:p>
          <a:p>
            <a:pPr marL="800100" lvl="1" indent="-3429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Sitka Text" panose="02000505000000020004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2B1F09-C772-4B94-B629-7747C1C1D502}"/>
              </a:ext>
            </a:extLst>
          </p:cNvPr>
          <p:cNvSpPr txBox="1"/>
          <p:nvPr/>
        </p:nvSpPr>
        <p:spPr>
          <a:xfrm>
            <a:off x="9494566" y="478759"/>
            <a:ext cx="37394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700" b="1" dirty="0">
                <a:latin typeface="+mj-lt"/>
                <a:ea typeface="+mj-ea"/>
                <a:cs typeface="+mj-cs"/>
              </a:rPr>
              <a:t>Project </a:t>
            </a:r>
            <a:r>
              <a:rPr lang="it-IT" sz="2700" b="1" dirty="0" err="1">
                <a:latin typeface="+mj-lt"/>
                <a:ea typeface="+mj-ea"/>
                <a:cs typeface="+mj-cs"/>
              </a:rPr>
              <a:t>expansion</a:t>
            </a:r>
            <a:endParaRPr lang="it-IT" sz="27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0342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956335" y="-303263"/>
            <a:ext cx="5054065" cy="1556085"/>
          </a:xfrm>
        </p:spPr>
        <p:txBody>
          <a:bodyPr>
            <a:noAutofit/>
          </a:bodyPr>
          <a:lstStyle/>
          <a:p>
            <a:pPr algn="l"/>
            <a:r>
              <a:rPr lang="it-IT" sz="2700" dirty="0"/>
              <a:t>Università degli studi di Camerino</a:t>
            </a:r>
            <a:br>
              <a:rPr lang="it-IT" sz="2700" dirty="0"/>
            </a:br>
            <a:r>
              <a:rPr lang="it-IT" sz="2700" dirty="0"/>
              <a:t>Facoltà di Scienze e Tecnologie</a:t>
            </a:r>
            <a:br>
              <a:rPr lang="it-IT" sz="2700" dirty="0"/>
            </a:br>
            <a:r>
              <a:rPr lang="it-IT" sz="2700" dirty="0"/>
              <a:t>Corso di Laurea in Informatica</a:t>
            </a:r>
          </a:p>
        </p:txBody>
      </p:sp>
      <p:pic>
        <p:nvPicPr>
          <p:cNvPr id="4" name="Immagin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17" y="141906"/>
            <a:ext cx="1492584" cy="1689368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3215639" y="6419395"/>
            <a:ext cx="598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Anno Accademico 2019/2020</a:t>
            </a:r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10732A31-DDC2-4FC1-B37A-1A93BEDD1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492" y="3008227"/>
            <a:ext cx="9144000" cy="1655762"/>
          </a:xfrm>
        </p:spPr>
        <p:txBody>
          <a:bodyPr>
            <a:normAutofit/>
          </a:bodyPr>
          <a:lstStyle/>
          <a:p>
            <a:r>
              <a:rPr lang="it-IT" sz="8000" dirty="0">
                <a:latin typeface="Bookman Old Style" panose="02050604050505020204" pitchFamily="18" charset="0"/>
              </a:rPr>
              <a:t>Thank </a:t>
            </a:r>
            <a:r>
              <a:rPr lang="it-IT" sz="8000" dirty="0" err="1">
                <a:latin typeface="Bookman Old Style" panose="02050604050505020204" pitchFamily="18" charset="0"/>
              </a:rPr>
              <a:t>you</a:t>
            </a:r>
            <a:endParaRPr lang="it-IT" sz="8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08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956335" y="-303263"/>
            <a:ext cx="5054065" cy="1556085"/>
          </a:xfrm>
        </p:spPr>
        <p:txBody>
          <a:bodyPr>
            <a:noAutofit/>
          </a:bodyPr>
          <a:lstStyle/>
          <a:p>
            <a:pPr algn="l"/>
            <a:r>
              <a:rPr lang="it-IT" sz="2700" dirty="0"/>
              <a:t>Università degli studi di Camerino</a:t>
            </a:r>
            <a:br>
              <a:rPr lang="it-IT" sz="2700" dirty="0"/>
            </a:br>
            <a:r>
              <a:rPr lang="it-IT" sz="2700" dirty="0"/>
              <a:t>Facoltà di Scienze e Tecnologie</a:t>
            </a:r>
            <a:br>
              <a:rPr lang="it-IT" sz="2700" dirty="0"/>
            </a:br>
            <a:r>
              <a:rPr lang="it-IT" sz="2700" dirty="0"/>
              <a:t>Corso di Laurea in Informatica</a:t>
            </a:r>
          </a:p>
        </p:txBody>
      </p:sp>
      <p:pic>
        <p:nvPicPr>
          <p:cNvPr id="4" name="Immagin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17" y="141906"/>
            <a:ext cx="1492584" cy="168936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2B1F09-C772-4B94-B629-7747C1C1D502}"/>
              </a:ext>
            </a:extLst>
          </p:cNvPr>
          <p:cNvSpPr txBox="1"/>
          <p:nvPr/>
        </p:nvSpPr>
        <p:spPr>
          <a:xfrm>
            <a:off x="10235665" y="474779"/>
            <a:ext cx="37394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700" b="1" dirty="0"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5D67286-BFEC-4927-91E0-8D810BE6BB23}"/>
              </a:ext>
            </a:extLst>
          </p:cNvPr>
          <p:cNvSpPr txBox="1"/>
          <p:nvPr/>
        </p:nvSpPr>
        <p:spPr>
          <a:xfrm>
            <a:off x="899388" y="2805057"/>
            <a:ext cx="106193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Analyzing indoor air quality with a WSAN network made up of small IoT devices connected to some sensors for collecting environmental data in order to detect if the air in a determinate room is dangerous from a COVID-19 point of view.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27903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956335" y="-303263"/>
            <a:ext cx="5054065" cy="1556085"/>
          </a:xfrm>
        </p:spPr>
        <p:txBody>
          <a:bodyPr>
            <a:noAutofit/>
          </a:bodyPr>
          <a:lstStyle/>
          <a:p>
            <a:pPr algn="l"/>
            <a:r>
              <a:rPr lang="it-IT" sz="2700" dirty="0"/>
              <a:t>Università degli studi di Camerino</a:t>
            </a:r>
            <a:br>
              <a:rPr lang="it-IT" sz="2700" dirty="0"/>
            </a:br>
            <a:r>
              <a:rPr lang="it-IT" sz="2700" dirty="0"/>
              <a:t>Facoltà di Scienze e Tecnologie</a:t>
            </a:r>
            <a:br>
              <a:rPr lang="it-IT" sz="2700" dirty="0"/>
            </a:br>
            <a:r>
              <a:rPr lang="it-IT" sz="2700" dirty="0"/>
              <a:t>Corso di Laurea in Informatica</a:t>
            </a:r>
          </a:p>
        </p:txBody>
      </p:sp>
      <p:pic>
        <p:nvPicPr>
          <p:cNvPr id="4" name="Immagin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17" y="141906"/>
            <a:ext cx="1492584" cy="1689368"/>
          </a:xfrm>
          <a:prstGeom prst="rect">
            <a:avLst/>
          </a:prstGeom>
        </p:spPr>
      </p:pic>
      <p:sp>
        <p:nvSpPr>
          <p:cNvPr id="7" name="Sottotitolo 6">
            <a:extLst>
              <a:ext uri="{FF2B5EF4-FFF2-40B4-BE49-F238E27FC236}">
                <a16:creationId xmlns:a16="http://schemas.microsoft.com/office/drawing/2014/main" id="{10732A31-DDC2-4FC1-B37A-1A93BEDD1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717" y="2127952"/>
            <a:ext cx="4936558" cy="4339773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1800" dirty="0"/>
              <a:t>MQTT </a:t>
            </a:r>
            <a:r>
              <a:rPr lang="it-IT" sz="1800" dirty="0" err="1"/>
              <a:t>is</a:t>
            </a:r>
            <a:r>
              <a:rPr lang="it-IT" sz="1800" dirty="0"/>
              <a:t> a standard messaging </a:t>
            </a:r>
            <a:r>
              <a:rPr lang="it-IT" sz="1800" dirty="0" err="1"/>
              <a:t>protocol</a:t>
            </a:r>
            <a:r>
              <a:rPr lang="it-IT" sz="1800" dirty="0"/>
              <a:t> for the IoT </a:t>
            </a:r>
            <a:r>
              <a:rPr lang="it-IT" sz="1800" dirty="0" err="1"/>
              <a:t>which</a:t>
            </a:r>
            <a:r>
              <a:rPr lang="it-IT" sz="1800" dirty="0"/>
              <a:t> </a:t>
            </a:r>
            <a:r>
              <a:rPr lang="it-IT" sz="1800" dirty="0" err="1"/>
              <a:t>runs</a:t>
            </a:r>
            <a:r>
              <a:rPr lang="it-IT" sz="1800" dirty="0"/>
              <a:t> over TCP/IP</a:t>
            </a:r>
          </a:p>
          <a:p>
            <a:pPr algn="just"/>
            <a:endParaRPr lang="it-IT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1800" dirty="0"/>
              <a:t>Ideal for </a:t>
            </a:r>
            <a:r>
              <a:rPr lang="it-IT" sz="1800" dirty="0" err="1"/>
              <a:t>connecting</a:t>
            </a:r>
            <a:r>
              <a:rPr lang="it-IT" sz="1800" dirty="0"/>
              <a:t> devices with a </a:t>
            </a:r>
            <a:r>
              <a:rPr lang="it-IT" sz="1800" dirty="0" err="1"/>
              <a:t>few</a:t>
            </a:r>
            <a:r>
              <a:rPr lang="it-IT" sz="1800" dirty="0"/>
              <a:t> lines of code</a:t>
            </a:r>
          </a:p>
          <a:p>
            <a:pPr algn="just"/>
            <a:endParaRPr lang="it-IT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1800" dirty="0" err="1"/>
              <a:t>Based</a:t>
            </a:r>
            <a:r>
              <a:rPr lang="it-IT" sz="1800" dirty="0"/>
              <a:t> on the </a:t>
            </a:r>
            <a:r>
              <a:rPr lang="it-IT" sz="1800" dirty="0" err="1"/>
              <a:t>publish</a:t>
            </a:r>
            <a:r>
              <a:rPr lang="it-IT" sz="1800" dirty="0"/>
              <a:t>/</a:t>
            </a:r>
            <a:r>
              <a:rPr lang="it-IT" sz="1800" dirty="0" err="1"/>
              <a:t>subscribe</a:t>
            </a:r>
            <a:r>
              <a:rPr lang="it-IT" sz="1800" dirty="0"/>
              <a:t> model</a:t>
            </a:r>
            <a:br>
              <a:rPr lang="it-IT" sz="1800" dirty="0"/>
            </a:br>
            <a:endParaRPr lang="it-IT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1800" dirty="0" err="1"/>
              <a:t>Composed</a:t>
            </a:r>
            <a:r>
              <a:rPr lang="it-IT" sz="1800" dirty="0"/>
              <a:t> of Publishers, </a:t>
            </a:r>
            <a:r>
              <a:rPr lang="it-IT" sz="1800" dirty="0" err="1"/>
              <a:t>Subscribers</a:t>
            </a:r>
            <a:r>
              <a:rPr lang="it-IT" sz="1800" dirty="0"/>
              <a:t>, Brokers and </a:t>
            </a:r>
            <a:r>
              <a:rPr lang="it-IT" sz="1800" dirty="0" err="1"/>
              <a:t>Topics</a:t>
            </a:r>
            <a:endParaRPr lang="it-IT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1800" dirty="0" err="1"/>
              <a:t>Has</a:t>
            </a:r>
            <a:r>
              <a:rPr lang="it-IT" sz="1800" dirty="0"/>
              <a:t> 3 </a:t>
            </a:r>
            <a:r>
              <a:rPr lang="it-IT" sz="1800" dirty="0" err="1"/>
              <a:t>QoS</a:t>
            </a:r>
            <a:r>
              <a:rPr lang="it-IT" sz="1800" dirty="0"/>
              <a:t> </a:t>
            </a:r>
            <a:r>
              <a:rPr lang="it-IT" sz="1800" dirty="0" err="1"/>
              <a:t>levels</a:t>
            </a:r>
            <a:endParaRPr lang="it-IT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2B1F09-C772-4B94-B629-7747C1C1D502}"/>
              </a:ext>
            </a:extLst>
          </p:cNvPr>
          <p:cNvSpPr txBox="1"/>
          <p:nvPr/>
        </p:nvSpPr>
        <p:spPr>
          <a:xfrm>
            <a:off x="11097052" y="474779"/>
            <a:ext cx="37394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700" b="1" dirty="0">
                <a:latin typeface="+mj-lt"/>
                <a:ea typeface="+mj-ea"/>
                <a:cs typeface="+mj-cs"/>
              </a:rPr>
              <a:t>MQTT</a:t>
            </a:r>
          </a:p>
        </p:txBody>
      </p:sp>
      <p:pic>
        <p:nvPicPr>
          <p:cNvPr id="1026" name="Picture 2" descr="What is MQTT? A practical introduction.">
            <a:extLst>
              <a:ext uri="{FF2B5EF4-FFF2-40B4-BE49-F238E27FC236}">
                <a16:creationId xmlns:a16="http://schemas.microsoft.com/office/drawing/2014/main" id="{F1FB3B1F-36C3-405A-B113-EE4A4B44D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048" y="2127952"/>
            <a:ext cx="6691952" cy="341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58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956335" y="-303263"/>
            <a:ext cx="5054065" cy="1556085"/>
          </a:xfrm>
        </p:spPr>
        <p:txBody>
          <a:bodyPr>
            <a:noAutofit/>
          </a:bodyPr>
          <a:lstStyle/>
          <a:p>
            <a:pPr algn="l"/>
            <a:r>
              <a:rPr lang="it-IT" sz="2700" dirty="0"/>
              <a:t>Università degli studi di Camerino</a:t>
            </a:r>
            <a:br>
              <a:rPr lang="it-IT" sz="2700" dirty="0"/>
            </a:br>
            <a:r>
              <a:rPr lang="it-IT" sz="2700" dirty="0"/>
              <a:t>Facoltà di Scienze e Tecnologie</a:t>
            </a:r>
            <a:br>
              <a:rPr lang="it-IT" sz="2700" dirty="0"/>
            </a:br>
            <a:r>
              <a:rPr lang="it-IT" sz="2700" dirty="0"/>
              <a:t>Corso di Laurea in Informatica</a:t>
            </a:r>
          </a:p>
        </p:txBody>
      </p:sp>
      <p:pic>
        <p:nvPicPr>
          <p:cNvPr id="4" name="Immagin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17" y="141906"/>
            <a:ext cx="1492584" cy="168936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2B1F09-C772-4B94-B629-7747C1C1D502}"/>
              </a:ext>
            </a:extLst>
          </p:cNvPr>
          <p:cNvSpPr txBox="1"/>
          <p:nvPr/>
        </p:nvSpPr>
        <p:spPr>
          <a:xfrm>
            <a:off x="9801652" y="474779"/>
            <a:ext cx="37394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700" b="1" dirty="0">
                <a:latin typeface="+mj-lt"/>
                <a:ea typeface="+mj-ea"/>
                <a:cs typeface="+mj-cs"/>
              </a:rPr>
              <a:t>Pub/Sub model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A944833-819F-4FFC-AF1E-B00110E29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527" y="2071752"/>
            <a:ext cx="6683473" cy="375584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2BBB7CA-634E-4CC5-A829-AF6F38B0FCC6}"/>
              </a:ext>
            </a:extLst>
          </p:cNvPr>
          <p:cNvSpPr txBox="1"/>
          <p:nvPr/>
        </p:nvSpPr>
        <p:spPr>
          <a:xfrm>
            <a:off x="399717" y="2341964"/>
            <a:ext cx="51088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Pattern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decouple</a:t>
            </a:r>
            <a:r>
              <a:rPr lang="it-IT" dirty="0"/>
              <a:t> the </a:t>
            </a:r>
            <a:r>
              <a:rPr lang="it-IT" dirty="0" err="1"/>
              <a:t>sender</a:t>
            </a:r>
            <a:r>
              <a:rPr lang="it-IT" dirty="0"/>
              <a:t> of an information (publisher) and the </a:t>
            </a:r>
            <a:r>
              <a:rPr lang="it-IT" dirty="0" err="1"/>
              <a:t>receiver</a:t>
            </a:r>
            <a:r>
              <a:rPr lang="it-IT" dirty="0"/>
              <a:t> of </a:t>
            </a:r>
            <a:r>
              <a:rPr lang="it-IT" dirty="0" err="1"/>
              <a:t>that</a:t>
            </a:r>
            <a:r>
              <a:rPr lang="it-IT" dirty="0"/>
              <a:t> information (</a:t>
            </a:r>
            <a:r>
              <a:rPr lang="it-IT" dirty="0" err="1"/>
              <a:t>subscriber</a:t>
            </a:r>
            <a:r>
              <a:rPr lang="it-IT" dirty="0"/>
              <a:t>)</a:t>
            </a:r>
          </a:p>
          <a:p>
            <a:pPr algn="just"/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 err="1"/>
              <a:t>Offers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types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filtering: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dirty="0" err="1"/>
              <a:t>Topic-based</a:t>
            </a:r>
            <a:r>
              <a:rPr lang="it-IT" dirty="0"/>
              <a:t> filtering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dirty="0"/>
              <a:t>Content-</a:t>
            </a:r>
            <a:r>
              <a:rPr lang="it-IT" dirty="0" err="1"/>
              <a:t>based</a:t>
            </a:r>
            <a:r>
              <a:rPr lang="it-IT" dirty="0"/>
              <a:t> filtering</a:t>
            </a:r>
          </a:p>
          <a:p>
            <a:pPr lvl="1"/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 err="1"/>
              <a:t>Published</a:t>
            </a:r>
            <a:r>
              <a:rPr lang="it-IT" dirty="0"/>
              <a:t> data </a:t>
            </a:r>
            <a:r>
              <a:rPr lang="it-IT" dirty="0" err="1"/>
              <a:t>gets</a:t>
            </a:r>
            <a:r>
              <a:rPr lang="it-IT" dirty="0"/>
              <a:t> </a:t>
            </a:r>
            <a:r>
              <a:rPr lang="it-IT" dirty="0" err="1"/>
              <a:t>categorized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topics</a:t>
            </a: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 err="1"/>
              <a:t>Enables</a:t>
            </a:r>
            <a:r>
              <a:rPr lang="it-IT" dirty="0"/>
              <a:t> event-</a:t>
            </a:r>
            <a:r>
              <a:rPr lang="it-IT" dirty="0" err="1"/>
              <a:t>driven</a:t>
            </a:r>
            <a:r>
              <a:rPr lang="it-IT" dirty="0"/>
              <a:t> </a:t>
            </a:r>
            <a:r>
              <a:rPr lang="it-IT" dirty="0" err="1"/>
              <a:t>architectures</a:t>
            </a:r>
            <a:r>
              <a:rPr lang="it-IT" dirty="0"/>
              <a:t>, </a:t>
            </a:r>
            <a:r>
              <a:rPr lang="it-IT" dirty="0" err="1"/>
              <a:t>improves</a:t>
            </a:r>
            <a:r>
              <a:rPr lang="it-IT" dirty="0"/>
              <a:t> reliability and </a:t>
            </a:r>
            <a:r>
              <a:rPr lang="it-IT" dirty="0" err="1"/>
              <a:t>scalability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604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956335" y="-303263"/>
            <a:ext cx="5054065" cy="1556085"/>
          </a:xfrm>
        </p:spPr>
        <p:txBody>
          <a:bodyPr>
            <a:noAutofit/>
          </a:bodyPr>
          <a:lstStyle/>
          <a:p>
            <a:pPr algn="l"/>
            <a:r>
              <a:rPr lang="it-IT" sz="2700" dirty="0"/>
              <a:t>Università degli studi di Camerino</a:t>
            </a:r>
            <a:br>
              <a:rPr lang="it-IT" sz="2700" dirty="0"/>
            </a:br>
            <a:r>
              <a:rPr lang="it-IT" sz="2700" dirty="0"/>
              <a:t>Facoltà di Scienze e Tecnologie</a:t>
            </a:r>
            <a:br>
              <a:rPr lang="it-IT" sz="2700" dirty="0"/>
            </a:br>
            <a:r>
              <a:rPr lang="it-IT" sz="2700" dirty="0"/>
              <a:t>Corso di Laurea in Informatica</a:t>
            </a:r>
          </a:p>
        </p:txBody>
      </p:sp>
      <p:pic>
        <p:nvPicPr>
          <p:cNvPr id="4" name="Immagin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17" y="141906"/>
            <a:ext cx="1492584" cy="168936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2B1F09-C772-4B94-B629-7747C1C1D502}"/>
              </a:ext>
            </a:extLst>
          </p:cNvPr>
          <p:cNvSpPr txBox="1"/>
          <p:nvPr/>
        </p:nvSpPr>
        <p:spPr>
          <a:xfrm>
            <a:off x="7162801" y="478759"/>
            <a:ext cx="52088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700" b="1" dirty="0" err="1">
                <a:latin typeface="+mj-lt"/>
                <a:ea typeface="+mj-ea"/>
                <a:cs typeface="+mj-cs"/>
              </a:rPr>
              <a:t>Turning</a:t>
            </a:r>
            <a:r>
              <a:rPr lang="it-IT" sz="2700" b="1" dirty="0">
                <a:latin typeface="+mj-lt"/>
                <a:ea typeface="+mj-ea"/>
                <a:cs typeface="+mj-cs"/>
              </a:rPr>
              <a:t> On/Off a </a:t>
            </a:r>
            <a:r>
              <a:rPr lang="it-IT" sz="2700" b="1" dirty="0" err="1">
                <a:latin typeface="+mj-lt"/>
                <a:ea typeface="+mj-ea"/>
                <a:cs typeface="+mj-cs"/>
              </a:rPr>
              <a:t>lamp</a:t>
            </a:r>
            <a:r>
              <a:rPr lang="it-IT" sz="2700" b="1" dirty="0">
                <a:latin typeface="+mj-lt"/>
                <a:ea typeface="+mj-ea"/>
                <a:cs typeface="+mj-cs"/>
              </a:rPr>
              <a:t> </a:t>
            </a:r>
            <a:r>
              <a:rPr lang="it-IT" sz="2700" b="1" dirty="0" err="1">
                <a:latin typeface="+mj-lt"/>
                <a:ea typeface="+mj-ea"/>
                <a:cs typeface="+mj-cs"/>
              </a:rPr>
              <a:t>using</a:t>
            </a:r>
            <a:r>
              <a:rPr lang="it-IT" sz="2700" b="1" dirty="0">
                <a:latin typeface="+mj-lt"/>
                <a:ea typeface="+mj-ea"/>
                <a:cs typeface="+mj-cs"/>
              </a:rPr>
              <a:t> MQTT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9B48A62-0808-40BA-8DD5-2CB846D82AA3}"/>
              </a:ext>
            </a:extLst>
          </p:cNvPr>
          <p:cNvSpPr txBox="1"/>
          <p:nvPr/>
        </p:nvSpPr>
        <p:spPr>
          <a:xfrm>
            <a:off x="412110" y="3429000"/>
            <a:ext cx="40712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it-IT" dirty="0"/>
              <a:t>Create </a:t>
            </a:r>
            <a:r>
              <a:rPr lang="it-IT" dirty="0" err="1"/>
              <a:t>topic</a:t>
            </a:r>
            <a:r>
              <a:rPr lang="it-IT" dirty="0"/>
              <a:t> to </a:t>
            </a:r>
            <a:r>
              <a:rPr lang="it-IT" dirty="0" err="1"/>
              <a:t>push</a:t>
            </a:r>
            <a:r>
              <a:rPr lang="it-IT" dirty="0"/>
              <a:t>/</a:t>
            </a:r>
            <a:r>
              <a:rPr lang="it-IT" dirty="0" err="1"/>
              <a:t>retrieve</a:t>
            </a:r>
            <a:r>
              <a:rPr lang="it-IT" dirty="0"/>
              <a:t> «On/Off» </a:t>
            </a:r>
            <a:r>
              <a:rPr lang="it-IT" dirty="0" err="1"/>
              <a:t>messages</a:t>
            </a:r>
            <a:endParaRPr lang="it-IT" dirty="0"/>
          </a:p>
          <a:p>
            <a:pPr marL="342900" indent="-342900" algn="just">
              <a:buFont typeface="+mj-lt"/>
              <a:buAutoNum type="arabicPeriod"/>
            </a:pPr>
            <a:endParaRPr lang="it-IT" dirty="0"/>
          </a:p>
          <a:p>
            <a:pPr marL="342900" indent="-342900" algn="just">
              <a:buFont typeface="+mj-lt"/>
              <a:buAutoNum type="arabicPeriod"/>
            </a:pPr>
            <a:r>
              <a:rPr lang="it-IT" dirty="0" err="1"/>
              <a:t>Subscribe</a:t>
            </a:r>
            <a:r>
              <a:rPr lang="it-IT" dirty="0"/>
              <a:t> the </a:t>
            </a:r>
            <a:r>
              <a:rPr lang="it-IT" dirty="0" err="1"/>
              <a:t>subscriber</a:t>
            </a:r>
            <a:r>
              <a:rPr lang="it-IT" dirty="0"/>
              <a:t> client to the </a:t>
            </a:r>
            <a:r>
              <a:rPr lang="it-IT" dirty="0" err="1"/>
              <a:t>topic</a:t>
            </a:r>
            <a:r>
              <a:rPr lang="it-IT" dirty="0"/>
              <a:t> and </a:t>
            </a:r>
            <a:r>
              <a:rPr lang="it-IT" dirty="0" err="1"/>
              <a:t>phisically</a:t>
            </a:r>
            <a:r>
              <a:rPr lang="it-IT" dirty="0"/>
              <a:t> </a:t>
            </a:r>
            <a:r>
              <a:rPr lang="it-IT" dirty="0" err="1"/>
              <a:t>connect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the </a:t>
            </a:r>
            <a:r>
              <a:rPr lang="it-IT" dirty="0" err="1"/>
              <a:t>lamp</a:t>
            </a:r>
            <a:endParaRPr lang="it-IT" dirty="0"/>
          </a:p>
          <a:p>
            <a:pPr marL="342900" indent="-342900" algn="just">
              <a:buFont typeface="+mj-lt"/>
              <a:buAutoNum type="arabicPeriod"/>
            </a:pPr>
            <a:endParaRPr lang="it-IT" dirty="0"/>
          </a:p>
          <a:p>
            <a:pPr marL="342900" indent="-342900" algn="just">
              <a:buFont typeface="+mj-lt"/>
              <a:buAutoNum type="arabicPeriod"/>
            </a:pPr>
            <a:r>
              <a:rPr lang="it-IT" dirty="0" err="1"/>
              <a:t>Push</a:t>
            </a:r>
            <a:r>
              <a:rPr lang="it-IT" dirty="0"/>
              <a:t> «On/Off» </a:t>
            </a:r>
            <a:r>
              <a:rPr lang="it-IT" dirty="0" err="1"/>
              <a:t>messages</a:t>
            </a:r>
            <a:r>
              <a:rPr lang="it-IT" dirty="0"/>
              <a:t> to the </a:t>
            </a:r>
            <a:r>
              <a:rPr lang="it-IT" dirty="0" err="1"/>
              <a:t>desired</a:t>
            </a:r>
            <a:r>
              <a:rPr lang="it-IT" dirty="0"/>
              <a:t> </a:t>
            </a:r>
            <a:r>
              <a:rPr lang="it-IT" dirty="0" err="1"/>
              <a:t>topic</a:t>
            </a:r>
            <a:r>
              <a:rPr lang="it-IT" dirty="0"/>
              <a:t> with the publisher device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72E3B30-71D1-4790-920D-7B2EBBC64D8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54124" y="1494510"/>
            <a:ext cx="7577142" cy="336565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43E89B9-6E6F-4982-BF43-765669667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363490"/>
            <a:ext cx="4667251" cy="58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8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956335" y="-303263"/>
            <a:ext cx="5054065" cy="1556085"/>
          </a:xfrm>
        </p:spPr>
        <p:txBody>
          <a:bodyPr>
            <a:noAutofit/>
          </a:bodyPr>
          <a:lstStyle/>
          <a:p>
            <a:pPr algn="l"/>
            <a:r>
              <a:rPr lang="it-IT" sz="2700" dirty="0"/>
              <a:t>Università degli studi di Camerino</a:t>
            </a:r>
            <a:br>
              <a:rPr lang="it-IT" sz="2700" dirty="0"/>
            </a:br>
            <a:r>
              <a:rPr lang="it-IT" sz="2700" dirty="0"/>
              <a:t>Facoltà di Scienze e Tecnologie</a:t>
            </a:r>
            <a:br>
              <a:rPr lang="it-IT" sz="2700" dirty="0"/>
            </a:br>
            <a:r>
              <a:rPr lang="it-IT" sz="2700" dirty="0"/>
              <a:t>Corso di Laurea in Informatica</a:t>
            </a:r>
          </a:p>
        </p:txBody>
      </p:sp>
      <p:pic>
        <p:nvPicPr>
          <p:cNvPr id="4" name="Immagin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17" y="141906"/>
            <a:ext cx="1492584" cy="168936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2B1F09-C772-4B94-B629-7747C1C1D502}"/>
              </a:ext>
            </a:extLst>
          </p:cNvPr>
          <p:cNvSpPr txBox="1"/>
          <p:nvPr/>
        </p:nvSpPr>
        <p:spPr>
          <a:xfrm>
            <a:off x="10668000" y="478759"/>
            <a:ext cx="37394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700" b="1" dirty="0">
                <a:latin typeface="+mj-lt"/>
                <a:ea typeface="+mj-ea"/>
                <a:cs typeface="+mj-cs"/>
              </a:rPr>
              <a:t>PICO-MP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96F3F2F-C9F0-4199-BE47-4B8E1D66EDFB}"/>
              </a:ext>
            </a:extLst>
          </p:cNvPr>
          <p:cNvSpPr txBox="1"/>
          <p:nvPr/>
        </p:nvSpPr>
        <p:spPr>
          <a:xfrm>
            <a:off x="399717" y="2494968"/>
            <a:ext cx="62533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PICOMP the first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decentralized</a:t>
            </a:r>
            <a:r>
              <a:rPr lang="it-IT" dirty="0"/>
              <a:t> messaging </a:t>
            </a:r>
            <a:r>
              <a:rPr lang="it-IT" dirty="0" err="1"/>
              <a:t>protocol</a:t>
            </a:r>
            <a:r>
              <a:rPr lang="it-IT" dirty="0"/>
              <a:t> </a:t>
            </a:r>
            <a:r>
              <a:rPr lang="it-IT" dirty="0" err="1"/>
              <a:t>tailored</a:t>
            </a:r>
            <a:r>
              <a:rPr lang="it-IT" dirty="0"/>
              <a:t> for </a:t>
            </a:r>
            <a:r>
              <a:rPr lang="it-IT" dirty="0" err="1"/>
              <a:t>WSANs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Events are expressed as a variation of a First-order logic formula and are globally computed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publish</a:t>
            </a:r>
            <a:r>
              <a:rPr lang="it-IT" dirty="0"/>
              <a:t>/</a:t>
            </a:r>
            <a:r>
              <a:rPr lang="it-IT" dirty="0" err="1"/>
              <a:t>subscribe</a:t>
            </a:r>
            <a:r>
              <a:rPr lang="it-IT" dirty="0"/>
              <a:t> model </a:t>
            </a:r>
            <a:r>
              <a:rPr lang="it-IT" dirty="0" err="1"/>
              <a:t>too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Composed</a:t>
            </a:r>
            <a:r>
              <a:rPr lang="it-IT" sz="1800" dirty="0"/>
              <a:t> of pub, </a:t>
            </a:r>
            <a:r>
              <a:rPr lang="it-IT" sz="1800" dirty="0" err="1"/>
              <a:t>pubSmart</a:t>
            </a:r>
            <a:r>
              <a:rPr lang="it-IT" sz="1800" dirty="0"/>
              <a:t>, Root and </a:t>
            </a:r>
            <a:r>
              <a:rPr lang="it-IT" sz="1800" dirty="0" err="1"/>
              <a:t>subscriber</a:t>
            </a:r>
            <a:r>
              <a:rPr lang="it-IT" sz="1800" dirty="0"/>
              <a:t> </a:t>
            </a:r>
            <a:r>
              <a:rPr lang="it-IT" sz="1800" dirty="0" err="1"/>
              <a:t>nodes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Has</a:t>
            </a:r>
            <a:r>
              <a:rPr lang="it-IT" dirty="0"/>
              <a:t> 4 </a:t>
            </a:r>
            <a:r>
              <a:rPr lang="it-IT" dirty="0" err="1"/>
              <a:t>QoS</a:t>
            </a:r>
            <a:r>
              <a:rPr lang="it-IT" dirty="0"/>
              <a:t> </a:t>
            </a:r>
            <a:r>
              <a:rPr lang="it-IT" dirty="0" err="1"/>
              <a:t>levels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48AA8A3-3414-45DB-8A57-6003B395B186}"/>
              </a:ext>
            </a:extLst>
          </p:cNvPr>
          <p:cNvSpPr txBox="1"/>
          <p:nvPr/>
        </p:nvSpPr>
        <p:spPr>
          <a:xfrm>
            <a:off x="7725803" y="2998113"/>
            <a:ext cx="4498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GB" sz="3200" dirty="0" err="1">
                <a:effectLst/>
                <a:latin typeface="Sitka Text" panose="02000505000000020004" pitchFamily="2" charset="0"/>
                <a:ea typeface="Calibri" panose="020F0502020204030204" pitchFamily="34" charset="0"/>
                <a:cs typeface="Calibri" panose="020F0502020204030204" pitchFamily="34" charset="0"/>
              </a:rPr>
              <a:t>x:T</a:t>
            </a:r>
            <a:r>
              <a:rPr lang="en-GB" sz="3200" dirty="0">
                <a:effectLst/>
                <a:latin typeface="Sitka Text" panose="02000505000000020004" pitchFamily="2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GB" sz="32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GB" sz="3200" dirty="0">
                <a:effectLst/>
                <a:latin typeface="Sitka Text" panose="02000505000000020004" pitchFamily="2" charset="0"/>
                <a:ea typeface="Calibri" panose="020F0502020204030204" pitchFamily="34" charset="0"/>
                <a:cs typeface="Calibri" panose="020F0502020204030204" pitchFamily="34" charset="0"/>
              </a:rPr>
              <a:t>y:U|P(x)</a:t>
            </a:r>
            <a:r>
              <a:rPr lang="en-GB" sz="32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en-GB" sz="3200" dirty="0">
                <a:effectLst/>
                <a:latin typeface="Sitka Text" panose="02000505000000020004" pitchFamily="2" charset="0"/>
                <a:ea typeface="Calibri" panose="020F0502020204030204" pitchFamily="34" charset="0"/>
                <a:cs typeface="Calibri" panose="020F0502020204030204" pitchFamily="34" charset="0"/>
              </a:rPr>
              <a:t>F(y)</a:t>
            </a:r>
            <a:endParaRPr lang="it-I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B784290-5C44-4BE2-A2FB-E6CA3E2F19FA}"/>
              </a:ext>
            </a:extLst>
          </p:cNvPr>
          <p:cNvSpPr txBox="1"/>
          <p:nvPr/>
        </p:nvSpPr>
        <p:spPr>
          <a:xfrm>
            <a:off x="8473864" y="2568941"/>
            <a:ext cx="269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Event-</a:t>
            </a:r>
            <a:r>
              <a:rPr lang="it-IT" dirty="0" err="1"/>
              <a:t>detection</a:t>
            </a:r>
            <a:r>
              <a:rPr lang="it-IT" dirty="0"/>
              <a:t> formula: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A23D660-17FB-464F-A5A0-757139F8E91D}"/>
              </a:ext>
            </a:extLst>
          </p:cNvPr>
          <p:cNvSpPr txBox="1"/>
          <p:nvPr/>
        </p:nvSpPr>
        <p:spPr>
          <a:xfrm>
            <a:off x="7725803" y="4875823"/>
            <a:ext cx="43464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Sitka Text" panose="02000505000000020004" pitchFamily="2" charset="0"/>
                <a:cs typeface="Calibri" panose="020F0502020204030204" pitchFamily="34" charset="0"/>
              </a:rPr>
              <a:t>∃</a:t>
            </a:r>
            <a:r>
              <a:rPr lang="fr-FR" sz="3200" dirty="0" err="1">
                <a:latin typeface="Sitka Text" panose="02000505000000020004" pitchFamily="2" charset="0"/>
                <a:cs typeface="Calibri" panose="020F0502020204030204" pitchFamily="34" charset="0"/>
              </a:rPr>
              <a:t>x:T</a:t>
            </a:r>
            <a:r>
              <a:rPr lang="fr-FR" sz="3200" dirty="0">
                <a:latin typeface="Sitka Text" panose="02000505000000020004" pitchFamily="2" charset="0"/>
                <a:cs typeface="Calibri" panose="020F0502020204030204" pitchFamily="34" charset="0"/>
              </a:rPr>
              <a:t>,∃</a:t>
            </a:r>
            <a:r>
              <a:rPr lang="fr-FR" sz="3200" dirty="0" err="1">
                <a:latin typeface="Sitka Text" panose="02000505000000020004" pitchFamily="2" charset="0"/>
                <a:cs typeface="Calibri" panose="020F0502020204030204" pitchFamily="34" charset="0"/>
              </a:rPr>
              <a:t>y:U|vP</a:t>
            </a:r>
            <a:r>
              <a:rPr lang="fr-FR" sz="3200" dirty="0">
                <a:latin typeface="Sitka Text" panose="02000505000000020004" pitchFamily="2" charset="0"/>
                <a:cs typeface="Calibri" panose="020F0502020204030204" pitchFamily="34" charset="0"/>
              </a:rPr>
              <a:t>(x)∧F(y)</a:t>
            </a:r>
            <a:br>
              <a:rPr lang="fr-FR" dirty="0"/>
            </a:b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95AA413-7A1A-4EBF-83FD-E71639A27358}"/>
              </a:ext>
            </a:extLst>
          </p:cNvPr>
          <p:cNvSpPr txBox="1"/>
          <p:nvPr/>
        </p:nvSpPr>
        <p:spPr>
          <a:xfrm>
            <a:off x="8596660" y="4446651"/>
            <a:ext cx="256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Data-filtering formula:</a:t>
            </a:r>
          </a:p>
        </p:txBody>
      </p:sp>
    </p:spTree>
    <p:extLst>
      <p:ext uri="{BB962C8B-B14F-4D97-AF65-F5344CB8AC3E}">
        <p14:creationId xmlns:p14="http://schemas.microsoft.com/office/powerpoint/2010/main" val="309906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956335" y="-303263"/>
            <a:ext cx="5054065" cy="1556085"/>
          </a:xfrm>
        </p:spPr>
        <p:txBody>
          <a:bodyPr>
            <a:noAutofit/>
          </a:bodyPr>
          <a:lstStyle/>
          <a:p>
            <a:pPr algn="l"/>
            <a:r>
              <a:rPr lang="it-IT" sz="2700" dirty="0"/>
              <a:t>Università degli studi di Camerino</a:t>
            </a:r>
            <a:br>
              <a:rPr lang="it-IT" sz="2700" dirty="0"/>
            </a:br>
            <a:r>
              <a:rPr lang="it-IT" sz="2700" dirty="0"/>
              <a:t>Facoltà di Scienze e Tecnologie</a:t>
            </a:r>
            <a:br>
              <a:rPr lang="it-IT" sz="2700" dirty="0"/>
            </a:br>
            <a:r>
              <a:rPr lang="it-IT" sz="2700" dirty="0"/>
              <a:t>Corso di Laurea in Informatica</a:t>
            </a:r>
          </a:p>
        </p:txBody>
      </p:sp>
      <p:pic>
        <p:nvPicPr>
          <p:cNvPr id="4" name="Immagin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17" y="141906"/>
            <a:ext cx="1492584" cy="168936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2B1F09-C772-4B94-B629-7747C1C1D502}"/>
              </a:ext>
            </a:extLst>
          </p:cNvPr>
          <p:cNvSpPr txBox="1"/>
          <p:nvPr/>
        </p:nvSpPr>
        <p:spPr>
          <a:xfrm>
            <a:off x="9725452" y="478759"/>
            <a:ext cx="37394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700" b="1" dirty="0" err="1">
                <a:latin typeface="+mj-lt"/>
                <a:ea typeface="+mj-ea"/>
                <a:cs typeface="+mj-cs"/>
              </a:rPr>
              <a:t>Nodes</a:t>
            </a:r>
            <a:r>
              <a:rPr lang="it-IT" sz="2700" b="1" dirty="0">
                <a:latin typeface="+mj-lt"/>
                <a:ea typeface="+mj-ea"/>
                <a:cs typeface="+mj-cs"/>
              </a:rPr>
              <a:t> </a:t>
            </a:r>
            <a:r>
              <a:rPr lang="it-IT" sz="2700" b="1" dirty="0" err="1">
                <a:latin typeface="+mj-lt"/>
                <a:ea typeface="+mj-ea"/>
                <a:cs typeface="+mj-cs"/>
              </a:rPr>
              <a:t>overview</a:t>
            </a:r>
            <a:endParaRPr lang="it-IT" sz="27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E849465-8BE5-4269-9947-78DF56E0F564}"/>
              </a:ext>
            </a:extLst>
          </p:cNvPr>
          <p:cNvSpPr txBox="1"/>
          <p:nvPr/>
        </p:nvSpPr>
        <p:spPr>
          <a:xfrm>
            <a:off x="155391" y="2283434"/>
            <a:ext cx="64105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PICO </a:t>
            </a:r>
            <a:r>
              <a:rPr lang="it-IT" dirty="0" err="1"/>
              <a:t>offers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types</a:t>
            </a:r>
            <a:r>
              <a:rPr lang="it-IT" dirty="0"/>
              <a:t> of </a:t>
            </a:r>
            <a:r>
              <a:rPr lang="it-IT" dirty="0" err="1"/>
              <a:t>nodes</a:t>
            </a:r>
            <a:r>
              <a:rPr lang="it-IT" dirty="0"/>
              <a:t>:</a:t>
            </a:r>
          </a:p>
          <a:p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Publisher:</a:t>
            </a:r>
            <a:r>
              <a:rPr lang="it-IT" dirty="0"/>
              <a:t> </a:t>
            </a:r>
            <a:r>
              <a:rPr lang="it-IT" dirty="0" err="1"/>
              <a:t>reads</a:t>
            </a:r>
            <a:r>
              <a:rPr lang="it-IT" dirty="0"/>
              <a:t> and </a:t>
            </a:r>
            <a:r>
              <a:rPr lang="it-IT" dirty="0" err="1"/>
              <a:t>publishes</a:t>
            </a:r>
            <a:r>
              <a:rPr lang="it-IT" dirty="0"/>
              <a:t> data to the </a:t>
            </a:r>
            <a:r>
              <a:rPr lang="it-IT" dirty="0" err="1"/>
              <a:t>upper</a:t>
            </a:r>
            <a:r>
              <a:rPr lang="it-IT" dirty="0"/>
              <a:t> </a:t>
            </a:r>
            <a:r>
              <a:rPr lang="it-IT" dirty="0" err="1"/>
              <a:t>node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 err="1"/>
              <a:t>PubSmart</a:t>
            </a:r>
            <a:r>
              <a:rPr lang="it-IT" b="1" dirty="0"/>
              <a:t>:</a:t>
            </a:r>
            <a:r>
              <a:rPr lang="it-IT" dirty="0"/>
              <a:t> </a:t>
            </a:r>
            <a:r>
              <a:rPr lang="it-IT" dirty="0" err="1"/>
              <a:t>advanced</a:t>
            </a:r>
            <a:r>
              <a:rPr lang="it-IT" dirty="0"/>
              <a:t> publisher </a:t>
            </a:r>
            <a:r>
              <a:rPr lang="it-IT" dirty="0" err="1"/>
              <a:t>which</a:t>
            </a:r>
            <a:r>
              <a:rPr lang="it-IT" dirty="0"/>
              <a:t> checks formula </a:t>
            </a:r>
            <a:r>
              <a:rPr lang="it-IT" dirty="0" err="1"/>
              <a:t>locally</a:t>
            </a:r>
            <a:r>
              <a:rPr lang="it-IT" dirty="0"/>
              <a:t>. </a:t>
            </a:r>
            <a:r>
              <a:rPr lang="it-IT" dirty="0" err="1"/>
              <a:t>Sends</a:t>
            </a:r>
            <a:r>
              <a:rPr lang="it-IT" dirty="0"/>
              <a:t> truth and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conditions</a:t>
            </a:r>
            <a:r>
              <a:rPr lang="it-IT" dirty="0"/>
              <a:t> are </a:t>
            </a:r>
            <a:r>
              <a:rPr lang="it-IT" dirty="0" err="1"/>
              <a:t>met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 err="1"/>
              <a:t>Subscriber</a:t>
            </a:r>
            <a:r>
              <a:rPr lang="it-IT" b="1" dirty="0"/>
              <a:t>:</a:t>
            </a:r>
            <a:r>
              <a:rPr lang="it-IT" dirty="0"/>
              <a:t> </a:t>
            </a:r>
            <a:r>
              <a:rPr lang="it-IT" dirty="0" err="1"/>
              <a:t>subscribes</a:t>
            </a:r>
            <a:r>
              <a:rPr lang="it-IT" dirty="0"/>
              <a:t> formula in the network. </a:t>
            </a:r>
            <a:r>
              <a:rPr lang="it-IT" dirty="0" err="1"/>
              <a:t>Receives</a:t>
            </a:r>
            <a:r>
              <a:rPr lang="it-IT" dirty="0"/>
              <a:t> a </a:t>
            </a:r>
            <a:r>
              <a:rPr lang="it-IT" dirty="0" err="1"/>
              <a:t>notification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formula truth </a:t>
            </a:r>
            <a:r>
              <a:rPr lang="it-IT" dirty="0" err="1"/>
              <a:t>changes</a:t>
            </a:r>
            <a:endParaRPr lang="it-IT" b="1" dirty="0"/>
          </a:p>
          <a:p>
            <a:pPr lvl="1"/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Root:</a:t>
            </a:r>
            <a:r>
              <a:rPr lang="it-IT" dirty="0"/>
              <a:t> </a:t>
            </a:r>
            <a:r>
              <a:rPr lang="en-US" dirty="0"/>
              <a:t>This node can verify the first-order logic formula globally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55439F2-AA65-449D-B12D-69339EEB2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844" y="1704982"/>
            <a:ext cx="2841501" cy="213112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C5303B5-EC30-4BF9-82BF-6C96CA6B7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345" y="3836108"/>
            <a:ext cx="2837264" cy="21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7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956335" y="-303263"/>
            <a:ext cx="5054065" cy="1556085"/>
          </a:xfrm>
        </p:spPr>
        <p:txBody>
          <a:bodyPr>
            <a:noAutofit/>
          </a:bodyPr>
          <a:lstStyle/>
          <a:p>
            <a:pPr algn="l"/>
            <a:r>
              <a:rPr lang="it-IT" sz="2700" dirty="0"/>
              <a:t>Università degli studi di Camerino</a:t>
            </a:r>
            <a:br>
              <a:rPr lang="it-IT" sz="2700" dirty="0"/>
            </a:br>
            <a:r>
              <a:rPr lang="it-IT" sz="2700" dirty="0"/>
              <a:t>Facoltà di Scienze e Tecnologie</a:t>
            </a:r>
            <a:br>
              <a:rPr lang="it-IT" sz="2700" dirty="0"/>
            </a:br>
            <a:r>
              <a:rPr lang="it-IT" sz="2700" dirty="0"/>
              <a:t>Corso di Laurea in Informatica</a:t>
            </a:r>
          </a:p>
        </p:txBody>
      </p:sp>
      <p:pic>
        <p:nvPicPr>
          <p:cNvPr id="4" name="Immagin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17" y="141906"/>
            <a:ext cx="1492584" cy="168936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2B1F09-C772-4B94-B629-7747C1C1D502}"/>
              </a:ext>
            </a:extLst>
          </p:cNvPr>
          <p:cNvSpPr txBox="1"/>
          <p:nvPr/>
        </p:nvSpPr>
        <p:spPr>
          <a:xfrm>
            <a:off x="9649252" y="478759"/>
            <a:ext cx="37394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700" b="1" dirty="0">
                <a:latin typeface="+mj-lt"/>
                <a:ea typeface="+mj-ea"/>
                <a:cs typeface="+mj-cs"/>
              </a:rPr>
              <a:t>How PICO works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42CB3BB-92C5-4AD6-A930-CEBC00933CC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65379" y="1691456"/>
            <a:ext cx="4321272" cy="4531802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02D8874-A388-4412-BE80-F740035A4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188" y="1113182"/>
            <a:ext cx="4607095" cy="511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63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956335" y="-303263"/>
            <a:ext cx="5054065" cy="1556085"/>
          </a:xfrm>
        </p:spPr>
        <p:txBody>
          <a:bodyPr>
            <a:noAutofit/>
          </a:bodyPr>
          <a:lstStyle/>
          <a:p>
            <a:pPr algn="l"/>
            <a:r>
              <a:rPr lang="it-IT" sz="2700" dirty="0"/>
              <a:t>Università degli studi di Camerino</a:t>
            </a:r>
            <a:br>
              <a:rPr lang="it-IT" sz="2700" dirty="0"/>
            </a:br>
            <a:r>
              <a:rPr lang="it-IT" sz="2700" dirty="0"/>
              <a:t>Facoltà di Scienze e Tecnologie</a:t>
            </a:r>
            <a:br>
              <a:rPr lang="it-IT" sz="2700" dirty="0"/>
            </a:br>
            <a:r>
              <a:rPr lang="it-IT" sz="2700" dirty="0"/>
              <a:t>Corso di Laurea in Informatica</a:t>
            </a:r>
          </a:p>
        </p:txBody>
      </p:sp>
      <p:pic>
        <p:nvPicPr>
          <p:cNvPr id="4" name="Immagin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17" y="141906"/>
            <a:ext cx="1492584" cy="168936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2B1F09-C772-4B94-B629-7747C1C1D502}"/>
              </a:ext>
            </a:extLst>
          </p:cNvPr>
          <p:cNvSpPr txBox="1"/>
          <p:nvPr/>
        </p:nvSpPr>
        <p:spPr>
          <a:xfrm>
            <a:off x="10068352" y="497809"/>
            <a:ext cx="37394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700" b="1" dirty="0">
                <a:latin typeface="+mj-lt"/>
                <a:ea typeface="+mj-ea"/>
                <a:cs typeface="+mj-cs"/>
              </a:rPr>
              <a:t>Case of study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B55A760-73F7-4DA6-AE86-585518918C65}"/>
              </a:ext>
            </a:extLst>
          </p:cNvPr>
          <p:cNvSpPr txBox="1"/>
          <p:nvPr/>
        </p:nvSpPr>
        <p:spPr>
          <a:xfrm>
            <a:off x="399717" y="2388190"/>
            <a:ext cx="55546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Resources</a:t>
            </a:r>
            <a:r>
              <a:rPr lang="it-IT" dirty="0"/>
              <a:t> like </a:t>
            </a:r>
            <a:r>
              <a:rPr lang="it-IT" dirty="0" err="1"/>
              <a:t>battery</a:t>
            </a:r>
            <a:r>
              <a:rPr lang="it-IT" dirty="0"/>
              <a:t> life, computing capabilities </a:t>
            </a:r>
            <a:r>
              <a:rPr lang="it-IT" dirty="0" err="1"/>
              <a:t>etc</a:t>
            </a:r>
            <a:r>
              <a:rPr lang="it-IT" dirty="0"/>
              <a:t>, of devices in </a:t>
            </a:r>
            <a:r>
              <a:rPr lang="it-IT" dirty="0" err="1"/>
              <a:t>WSANs</a:t>
            </a:r>
            <a:r>
              <a:rPr lang="it-IT" dirty="0"/>
              <a:t> are </a:t>
            </a:r>
            <a:r>
              <a:rPr lang="it-IT" dirty="0" err="1"/>
              <a:t>often</a:t>
            </a:r>
            <a:r>
              <a:rPr lang="it-IT" dirty="0"/>
              <a:t> limited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tests</a:t>
            </a:r>
            <a:r>
              <a:rPr lang="it-IT" dirty="0"/>
              <a:t> are </a:t>
            </a:r>
            <a:r>
              <a:rPr lang="it-IT" dirty="0" err="1"/>
              <a:t>needed</a:t>
            </a:r>
            <a:r>
              <a:rPr lang="it-IT" dirty="0"/>
              <a:t> to </a:t>
            </a:r>
            <a:r>
              <a:rPr lang="it-IT" dirty="0" err="1"/>
              <a:t>determine</a:t>
            </a:r>
            <a:r>
              <a:rPr lang="it-IT" dirty="0"/>
              <a:t> the more </a:t>
            </a:r>
            <a:r>
              <a:rPr lang="it-IT" dirty="0" err="1"/>
              <a:t>suitable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 for </a:t>
            </a:r>
            <a:r>
              <a:rPr lang="it-IT" dirty="0" err="1"/>
              <a:t>WSANs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</a:t>
            </a:r>
            <a:r>
              <a:rPr lang="it-IT" dirty="0" err="1"/>
              <a:t>this</a:t>
            </a:r>
            <a:r>
              <a:rPr lang="it-IT" dirty="0"/>
              <a:t> case study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analyzed</a:t>
            </a:r>
            <a:r>
              <a:rPr lang="it-IT" dirty="0"/>
              <a:t> the indoor air </a:t>
            </a:r>
            <a:r>
              <a:rPr lang="it-IT" dirty="0" err="1"/>
              <a:t>quality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benchmarking MQTT and PICO-MP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Critical temperature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below</a:t>
            </a:r>
            <a:r>
              <a:rPr lang="it-IT" dirty="0"/>
              <a:t> 17 °C and a </a:t>
            </a:r>
            <a:r>
              <a:rPr lang="it-IT" dirty="0" err="1"/>
              <a:t>critical</a:t>
            </a:r>
            <a:r>
              <a:rPr lang="it-IT" dirty="0"/>
              <a:t> relative </a:t>
            </a:r>
            <a:r>
              <a:rPr lang="it-IT" dirty="0" err="1"/>
              <a:t>humidity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below</a:t>
            </a:r>
            <a:r>
              <a:rPr lang="it-IT" dirty="0"/>
              <a:t> 30%</a:t>
            </a: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600C37BA-D8D9-4A39-A701-1310B6225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152" y="3957851"/>
            <a:ext cx="5060386" cy="2214362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FEE0A2B2-956E-45AE-BEFE-EC108D19B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393" y="1462894"/>
            <a:ext cx="2603781" cy="287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32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1036</Words>
  <Application>Microsoft Office PowerPoint</Application>
  <PresentationFormat>Widescreen</PresentationFormat>
  <Paragraphs>136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16</vt:i4>
      </vt:variant>
    </vt:vector>
  </HeadingPairs>
  <TitlesOfParts>
    <vt:vector size="24" baseType="lpstr">
      <vt:lpstr>Arial</vt:lpstr>
      <vt:lpstr>Bookman Old Style</vt:lpstr>
      <vt:lpstr>Calibri</vt:lpstr>
      <vt:lpstr>Calibri Light</vt:lpstr>
      <vt:lpstr>Cambria Math</vt:lpstr>
      <vt:lpstr>Sitka Text</vt:lpstr>
      <vt:lpstr>Tema di Office</vt:lpstr>
      <vt:lpstr>1_Tema di Office</vt:lpstr>
      <vt:lpstr>Università degli studi di Camerino Facoltà di Scienze e Tecnologie Corso di Laurea in Informatica</vt:lpstr>
      <vt:lpstr>Università degli studi di Camerino Facoltà di Scienze e Tecnologie Corso di Laurea in Informatica</vt:lpstr>
      <vt:lpstr>Università degli studi di Camerino Facoltà di Scienze e Tecnologie Corso di Laurea in Informatica</vt:lpstr>
      <vt:lpstr>Università degli studi di Camerino Facoltà di Scienze e Tecnologie Corso di Laurea in Informatica</vt:lpstr>
      <vt:lpstr>Università degli studi di Camerino Facoltà di Scienze e Tecnologie Corso di Laurea in Informatica</vt:lpstr>
      <vt:lpstr>Università degli studi di Camerino Facoltà di Scienze e Tecnologie Corso di Laurea in Informatica</vt:lpstr>
      <vt:lpstr>Università degli studi di Camerino Facoltà di Scienze e Tecnologie Corso di Laurea in Informatica</vt:lpstr>
      <vt:lpstr>Università degli studi di Camerino Facoltà di Scienze e Tecnologie Corso di Laurea in Informatica</vt:lpstr>
      <vt:lpstr>Università degli studi di Camerino Facoltà di Scienze e Tecnologie Corso di Laurea in Informatica</vt:lpstr>
      <vt:lpstr>Università degli studi di Camerino Facoltà di Scienze e Tecnologie Corso di Laurea in Informatica</vt:lpstr>
      <vt:lpstr>Università degli studi di Camerino Facoltà di Scienze e Tecnologie Corso di Laurea in Informatica</vt:lpstr>
      <vt:lpstr>Università degli studi di Camerino Facoltà di Scienze e Tecnologie Corso di Laurea in Informatica</vt:lpstr>
      <vt:lpstr>Università degli studi di Camerino Facoltà di Scienze e Tecnologie Corso di Laurea in Informatica</vt:lpstr>
      <vt:lpstr>Università degli studi di Camerino Facoltà di Scienze e Tecnologie Corso di Laurea in Informatica</vt:lpstr>
      <vt:lpstr>Università degli studi di Camerino Facoltà di Scienze e Tecnologie Corso di Laurea in Informatica</vt:lpstr>
      <vt:lpstr>Università degli studi di Camerino Facoltà di Scienze e Tecnologie Corso di Laurea in Informatica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Pico vs mqtt</dc:title>
  <dc:creator>Simone Francalancia</dc:creator>
  <cp:lastModifiedBy>Simone Francalancia</cp:lastModifiedBy>
  <cp:revision>92</cp:revision>
  <dcterms:created xsi:type="dcterms:W3CDTF">2021-01-23T13:55:17Z</dcterms:created>
  <dcterms:modified xsi:type="dcterms:W3CDTF">2021-01-25T17:07:04Z</dcterms:modified>
</cp:coreProperties>
</file>