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8"/>
  </p:notesMasterIdLst>
  <p:sldIdLst>
    <p:sldId id="34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335" r:id="rId44"/>
    <p:sldId id="334" r:id="rId45"/>
    <p:sldId id="297" r:id="rId46"/>
    <p:sldId id="299" r:id="rId47"/>
    <p:sldId id="298" r:id="rId48"/>
    <p:sldId id="336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41" r:id="rId69"/>
    <p:sldId id="320" r:id="rId70"/>
    <p:sldId id="322" r:id="rId71"/>
    <p:sldId id="323" r:id="rId72"/>
    <p:sldId id="321" r:id="rId73"/>
    <p:sldId id="324" r:id="rId74"/>
    <p:sldId id="325" r:id="rId75"/>
    <p:sldId id="326" r:id="rId76"/>
    <p:sldId id="319" r:id="rId77"/>
    <p:sldId id="327" r:id="rId78"/>
    <p:sldId id="328" r:id="rId79"/>
    <p:sldId id="329" r:id="rId80"/>
    <p:sldId id="330" r:id="rId81"/>
    <p:sldId id="331" r:id="rId82"/>
    <p:sldId id="332" r:id="rId83"/>
    <p:sldId id="337" r:id="rId84"/>
    <p:sldId id="333" r:id="rId85"/>
    <p:sldId id="339" r:id="rId86"/>
    <p:sldId id="340" r:id="rId87"/>
  </p:sldIdLst>
  <p:sldSz cx="12192000" cy="6858000"/>
  <p:notesSz cx="6796088" cy="992505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78" y="22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54063"/>
            <a:ext cx="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4875"/>
            <a:ext cx="5435600" cy="4464050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270716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931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154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23859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03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18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6982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00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9693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375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444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399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470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8997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9126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0338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600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9094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170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7295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673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617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832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120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020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0749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567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758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481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3891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2463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658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761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92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5387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2539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9828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8936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9210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7225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3943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93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6711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13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5276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34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19678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54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013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36078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0643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445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4316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9206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57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35109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77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03894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62395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7629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9953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59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478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588" y="0"/>
            <a:ext cx="1587" cy="1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1277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80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50319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00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05211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20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33566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41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3041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13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604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8103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5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88635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92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240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7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42930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9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26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551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3434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72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92072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8655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5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56720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7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5404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9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51325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1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77509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7742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6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514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069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0488" y="754063"/>
            <a:ext cx="6615112" cy="3721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7188" cy="44656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it-IT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938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5EDE0E-EA72-4186-94C5-EC3830E4E43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963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FDD2C3-CF81-49F5-96FE-1848398C937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67212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3C27F-4F9B-4B83-9650-4A81E337527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2031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686801" y="609601"/>
            <a:ext cx="2588684" cy="548481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914400" y="609601"/>
            <a:ext cx="7569200" cy="548481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191424-DF54-4722-A672-17E455F0368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50106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1" y="609601"/>
            <a:ext cx="10361084" cy="114141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CE7444-A4AB-443A-8F4B-9E6EB57F7D2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16454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74825-CC2F-40B7-8C08-3C2D85210AB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7023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6BE2E1-BF06-4A68-863A-6AC462B549A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22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914401" y="1981201"/>
            <a:ext cx="5077884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5484" y="1981201"/>
            <a:ext cx="5080000" cy="41132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B5BAB-576E-40E3-BE29-D79F5B0D758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74050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764A4-A9E6-440D-9716-01B3E2D3AAA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3839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E16E61-A762-4EEF-AAFA-1CA868FDE0F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77792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248F89-752A-4F53-8316-C5452305044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651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B91FAD-DC71-447A-8241-72A553E0F72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22910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3880A3-5AB7-4125-98DA-BED5BB6E10A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4038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609601"/>
            <a:ext cx="10361084" cy="114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Fate clic per modificare il formato del testo del titolo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1" y="1981201"/>
            <a:ext cx="10361084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it-IT"/>
              <a:t>Fate clic per modificare il formato del testo della struttura</a:t>
            </a:r>
          </a:p>
          <a:p>
            <a:pPr lvl="1"/>
            <a:r>
              <a:rPr lang="en-GB" altLang="it-IT"/>
              <a:t>Secondo livello struttura</a:t>
            </a:r>
          </a:p>
          <a:p>
            <a:pPr lvl="2"/>
            <a:r>
              <a:rPr lang="en-GB" altLang="it-IT"/>
              <a:t>Terzo livello struttura</a:t>
            </a:r>
          </a:p>
          <a:p>
            <a:pPr lvl="3"/>
            <a:r>
              <a:rPr lang="en-GB" altLang="it-IT"/>
              <a:t>Quarto livello struttura</a:t>
            </a:r>
          </a:p>
          <a:p>
            <a:pPr lvl="4"/>
            <a:r>
              <a:rPr lang="en-GB" altLang="it-IT"/>
              <a:t>Quinto livello struttura</a:t>
            </a:r>
          </a:p>
          <a:p>
            <a:pPr lvl="4"/>
            <a:r>
              <a:rPr lang="en-GB" altLang="it-IT"/>
              <a:t>Sesto livello struttura</a:t>
            </a:r>
          </a:p>
          <a:p>
            <a:pPr lvl="4"/>
            <a:r>
              <a:rPr lang="en-GB" altLang="it-IT"/>
              <a:t>Settimo livello struttura</a:t>
            </a:r>
          </a:p>
          <a:p>
            <a:pPr lvl="4"/>
            <a:r>
              <a:rPr lang="en-GB" altLang="it-IT"/>
              <a:t>Ottavo livello struttura</a:t>
            </a:r>
          </a:p>
          <a:p>
            <a:pPr lvl="4"/>
            <a:r>
              <a:rPr lang="en-GB" altLang="it-IT"/>
              <a:t>Nono livello struttura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914401" y="6248401"/>
            <a:ext cx="2537884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4165601" y="6248401"/>
            <a:ext cx="3858684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Times New Roman" pitchFamily="16" charset="0"/>
                <a:ea typeface="+mn-ea"/>
                <a:cs typeface="Lucida Sans Unicode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1" y="6248401"/>
            <a:ext cx="2537884" cy="455613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EEFF0C60-8619-4A23-802D-C24EE838820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Microsoft YaHei" charset="0"/>
          <a:cs typeface="Microsoft YaHei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Microsoft YaHei" charset="0"/>
          <a:cs typeface="Microsoft YaHei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Microsoft YaHei" charset="0"/>
          <a:cs typeface="Microsoft YaHei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Microsoft YaHei" charset="0"/>
          <a:cs typeface="Microsoft YaHei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0"/>
          <a:cs typeface="Microsoft YaHei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0"/>
          <a:cs typeface="Microsoft YaHei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0"/>
          <a:cs typeface="Microsoft YaHei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icrosoft YaHei" charset="0"/>
          <a:cs typeface="Microsoft YaHei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qiZVRTDb_Ns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Problem Solving</a:t>
            </a:r>
            <a:endParaRPr lang="it-IT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Ricerca</a:t>
            </a:r>
            <a:r>
              <a:rPr lang="en-GB" dirty="0"/>
              <a:t> </a:t>
            </a:r>
            <a:r>
              <a:rPr lang="en-GB" dirty="0" err="1"/>
              <a:t>nello</a:t>
            </a:r>
            <a:r>
              <a:rPr lang="en-GB" dirty="0"/>
              <a:t> </a:t>
            </a:r>
            <a:r>
              <a:rPr lang="en-GB" dirty="0" err="1"/>
              <a:t>Spazio</a:t>
            </a:r>
            <a:r>
              <a:rPr lang="en-GB" dirty="0"/>
              <a:t> </a:t>
            </a:r>
            <a:r>
              <a:rPr lang="en-GB" dirty="0" err="1"/>
              <a:t>degli</a:t>
            </a:r>
            <a:r>
              <a:rPr lang="en-GB" dirty="0"/>
              <a:t> </a:t>
            </a:r>
            <a:r>
              <a:rPr lang="en-GB" dirty="0" err="1"/>
              <a:t>Stati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3606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2208213" y="260350"/>
            <a:ext cx="7772400" cy="1143000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altLang="it-IT" sz="4000" b="1"/>
              <a:t>Problema nello spazio degli stati: Formulazione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557338"/>
            <a:ext cx="10591800" cy="4895850"/>
          </a:xfrm>
        </p:spPr>
        <p:txBody>
          <a:bodyPr/>
          <a:lstStyle/>
          <a:p>
            <a:pPr marL="609600" indent="-608013" eaLnBrk="1" hangingPunct="1">
              <a:lnSpc>
                <a:spcPct val="80000"/>
              </a:lnSpc>
              <a:spcBef>
                <a:spcPts val="500"/>
              </a:spcBef>
              <a:buClrTx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it-IT" sz="2400" dirty="0"/>
              <a:t>Un </a:t>
            </a:r>
            <a:r>
              <a:rPr lang="en-US" altLang="it-IT" sz="2400" dirty="0" err="1">
                <a:solidFill>
                  <a:srgbClr val="FF0000"/>
                </a:solidFill>
              </a:rPr>
              <a:t>problema</a:t>
            </a:r>
            <a:r>
              <a:rPr lang="en-US" altLang="it-IT" sz="2400" dirty="0"/>
              <a:t> e’ </a:t>
            </a:r>
            <a:r>
              <a:rPr lang="en-US" altLang="it-IT" sz="2400" dirty="0" err="1"/>
              <a:t>definito</a:t>
            </a:r>
            <a:r>
              <a:rPr lang="en-US" altLang="it-IT" sz="2400" dirty="0"/>
              <a:t> da 4 </a:t>
            </a:r>
            <a:r>
              <a:rPr lang="en-US" altLang="it-IT" sz="2400" dirty="0" err="1"/>
              <a:t>elementi</a:t>
            </a:r>
            <a:r>
              <a:rPr lang="en-US" altLang="it-IT" sz="2400" dirty="0"/>
              <a:t>:</a:t>
            </a:r>
          </a:p>
          <a:p>
            <a:pPr marL="609600" indent="-608013" eaLnBrk="1" hangingPunct="1">
              <a:lnSpc>
                <a:spcPct val="80000"/>
              </a:lnSpc>
              <a:spcBef>
                <a:spcPts val="500"/>
              </a:spcBef>
              <a:buClrTx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en-US" altLang="it-IT" sz="2400" dirty="0"/>
          </a:p>
          <a:p>
            <a:pPr marL="609600" indent="-608013" eaLnBrk="1" hangingPunct="1">
              <a:lnSpc>
                <a:spcPct val="80000"/>
              </a:lnSpc>
              <a:spcBef>
                <a:spcPts val="500"/>
              </a:spcBef>
              <a:buClr>
                <a:srgbClr val="FF0000"/>
              </a:buClr>
              <a:buFont typeface="Times New Roman" panose="02020603050405020304" pitchFamily="18" charset="0"/>
              <a:buAutoNum type="arabi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it-IT" sz="2400" dirty="0">
                <a:solidFill>
                  <a:srgbClr val="FF0000"/>
                </a:solidFill>
              </a:rPr>
              <a:t>stato </a:t>
            </a:r>
            <a:r>
              <a:rPr lang="en-US" altLang="it-IT" sz="2400" dirty="0" err="1">
                <a:solidFill>
                  <a:srgbClr val="FF0000"/>
                </a:solidFill>
              </a:rPr>
              <a:t>iniziale</a:t>
            </a:r>
            <a:r>
              <a:rPr lang="en-US" altLang="it-IT" sz="2400" dirty="0">
                <a:solidFill>
                  <a:srgbClr val="FF0000"/>
                </a:solidFill>
              </a:rPr>
              <a:t> </a:t>
            </a:r>
            <a:r>
              <a:rPr lang="en-US" altLang="it-IT" sz="2400" dirty="0"/>
              <a:t>es, “robot in A, A </a:t>
            </a:r>
            <a:r>
              <a:rPr lang="en-US" altLang="it-IT" sz="2400" dirty="0" err="1"/>
              <a:t>sporca</a:t>
            </a:r>
            <a:r>
              <a:rPr lang="en-US" altLang="it-IT" sz="2400" dirty="0"/>
              <a:t>, B </a:t>
            </a:r>
            <a:r>
              <a:rPr lang="en-US" altLang="it-IT" sz="2400" dirty="0" err="1"/>
              <a:t>sporca</a:t>
            </a:r>
            <a:r>
              <a:rPr lang="en-US" altLang="it-IT" sz="2400" dirty="0"/>
              <a:t>"</a:t>
            </a:r>
          </a:p>
          <a:p>
            <a:pPr marL="609600" indent="-608013" eaLnBrk="1" hangingPunct="1">
              <a:lnSpc>
                <a:spcPct val="80000"/>
              </a:lnSpc>
              <a:spcBef>
                <a:spcPts val="500"/>
              </a:spcBef>
              <a:buClr>
                <a:srgbClr val="FF0000"/>
              </a:buClr>
              <a:buFont typeface="Times New Roman" panose="02020603050405020304" pitchFamily="18" charset="0"/>
              <a:buAutoNum type="arabi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it-IT" sz="2400" dirty="0" err="1">
                <a:solidFill>
                  <a:srgbClr val="FF0000"/>
                </a:solidFill>
              </a:rPr>
              <a:t>azioni</a:t>
            </a:r>
            <a:r>
              <a:rPr lang="en-US" altLang="it-IT" sz="2400" dirty="0">
                <a:solidFill>
                  <a:srgbClr val="FF0000"/>
                </a:solidFill>
              </a:rPr>
              <a:t> </a:t>
            </a:r>
            <a:r>
              <a:rPr lang="en-US" altLang="it-IT" sz="2400" dirty="0"/>
              <a:t> o </a:t>
            </a:r>
            <a:r>
              <a:rPr lang="en-US" altLang="it-IT" sz="2400" dirty="0" err="1">
                <a:solidFill>
                  <a:srgbClr val="FF0000"/>
                </a:solidFill>
              </a:rPr>
              <a:t>operatori</a:t>
            </a:r>
            <a:r>
              <a:rPr lang="en-US" altLang="it-IT" sz="2400" dirty="0">
                <a:solidFill>
                  <a:srgbClr val="FF0000"/>
                </a:solidFill>
              </a:rPr>
              <a:t> </a:t>
            </a:r>
            <a:r>
              <a:rPr lang="en-US" altLang="it-IT" sz="2400" i="1" dirty="0"/>
              <a:t>(</a:t>
            </a:r>
            <a:r>
              <a:rPr lang="en-US" altLang="it-IT" sz="2400" i="1" dirty="0" err="1"/>
              <a:t>op:S</a:t>
            </a:r>
            <a:r>
              <a:rPr lang="en-US" altLang="it-IT" sz="2400" i="1" dirty="0" err="1">
                <a:latin typeface="Wingdings" panose="05000000000000000000" pitchFamily="2" charset="2"/>
              </a:rPr>
              <a:t></a:t>
            </a:r>
            <a:r>
              <a:rPr lang="en-US" altLang="it-IT" sz="2400" i="1" dirty="0" err="1"/>
              <a:t>S</a:t>
            </a:r>
            <a:r>
              <a:rPr lang="en-US" altLang="it-IT" sz="2400" i="1" dirty="0"/>
              <a:t> per single-state problem)</a:t>
            </a:r>
          </a:p>
          <a:p>
            <a:pPr marL="609600" indent="-608013" eaLnBrk="1" hangingPunct="1">
              <a:lnSpc>
                <a:spcPct val="80000"/>
              </a:lnSpc>
              <a:spcBef>
                <a:spcPts val="500"/>
              </a:spcBef>
              <a:buClr>
                <a:srgbClr val="FF0000"/>
              </a:buClr>
              <a:buFont typeface="Times New Roman" panose="02020603050405020304" pitchFamily="18" charset="0"/>
              <a:buAutoNum type="arabi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it-IT" sz="2400" dirty="0">
                <a:solidFill>
                  <a:srgbClr val="FF0000"/>
                </a:solidFill>
              </a:rPr>
              <a:t>goal test</a:t>
            </a:r>
            <a:r>
              <a:rPr lang="en-US" altLang="it-IT" sz="2400" dirty="0"/>
              <a:t>,  </a:t>
            </a:r>
            <a:r>
              <a:rPr lang="en-US" altLang="it-IT" sz="2400" dirty="0" err="1"/>
              <a:t>puo</a:t>
            </a:r>
            <a:r>
              <a:rPr lang="en-US" altLang="it-IT" sz="2400" dirty="0"/>
              <a:t>’ </a:t>
            </a:r>
            <a:r>
              <a:rPr lang="en-US" altLang="it-IT" sz="2400" dirty="0" err="1"/>
              <a:t>essere</a:t>
            </a:r>
            <a:endParaRPr lang="en-US" altLang="it-IT" sz="2400" dirty="0"/>
          </a:p>
          <a:p>
            <a:pPr marL="989013" lvl="1" indent="-531813" eaLnBrk="1" hangingPunct="1">
              <a:lnSpc>
                <a:spcPct val="80000"/>
              </a:lnSpc>
              <a:spcBef>
                <a:spcPts val="450"/>
              </a:spcBef>
              <a:buClr>
                <a:srgbClr val="FF0000"/>
              </a:buClr>
              <a:buFont typeface="Times New Roman" panose="02020603050405020304" pitchFamily="18" charset="0"/>
              <a:buChar char="–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it-IT" sz="2000" dirty="0" err="1">
                <a:solidFill>
                  <a:srgbClr val="FF0000"/>
                </a:solidFill>
              </a:rPr>
              <a:t>esplicito</a:t>
            </a:r>
            <a:r>
              <a:rPr lang="en-US" altLang="it-IT" sz="2000" dirty="0"/>
              <a:t>, es., </a:t>
            </a:r>
            <a:r>
              <a:rPr lang="en-US" altLang="it-IT" sz="2000" i="1" dirty="0"/>
              <a:t>lo stato finale e’ </a:t>
            </a:r>
            <a:r>
              <a:rPr lang="en-US" altLang="it-IT" sz="2000" b="1" i="1" dirty="0"/>
              <a:t>Sg</a:t>
            </a:r>
          </a:p>
          <a:p>
            <a:pPr marL="989013" lvl="1" indent="-531813" eaLnBrk="1" hangingPunct="1">
              <a:lnSpc>
                <a:spcPct val="80000"/>
              </a:lnSpc>
              <a:spcBef>
                <a:spcPts val="450"/>
              </a:spcBef>
              <a:buClr>
                <a:srgbClr val="FF0000"/>
              </a:buClr>
              <a:buFont typeface="Times New Roman" panose="02020603050405020304" pitchFamily="18" charset="0"/>
              <a:buChar char="–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it-IT" sz="2000" dirty="0" err="1">
                <a:solidFill>
                  <a:srgbClr val="FF0000"/>
                </a:solidFill>
              </a:rPr>
              <a:t>implicito</a:t>
            </a:r>
            <a:r>
              <a:rPr lang="en-US" altLang="it-IT" sz="2000" dirty="0"/>
              <a:t>, es., </a:t>
            </a:r>
            <a:r>
              <a:rPr lang="en-US" altLang="it-IT" sz="2000" i="1" dirty="0"/>
              <a:t>lo stato finale </a:t>
            </a:r>
            <a:r>
              <a:rPr lang="en-US" altLang="it-IT" sz="2000" i="1" dirty="0" err="1"/>
              <a:t>deve</a:t>
            </a:r>
            <a:r>
              <a:rPr lang="en-US" altLang="it-IT" sz="2000" i="1" dirty="0"/>
              <a:t> </a:t>
            </a:r>
            <a:r>
              <a:rPr lang="en-US" altLang="it-IT" sz="2000" i="1" dirty="0" err="1"/>
              <a:t>soddisfare</a:t>
            </a:r>
            <a:r>
              <a:rPr lang="en-US" altLang="it-IT" sz="2000" i="1" dirty="0"/>
              <a:t> la </a:t>
            </a:r>
            <a:r>
              <a:rPr lang="en-US" altLang="it-IT" sz="2000" i="1" dirty="0" err="1"/>
              <a:t>condizione</a:t>
            </a:r>
            <a:r>
              <a:rPr lang="en-US" altLang="it-IT" sz="2000" i="1" dirty="0"/>
              <a:t> C (es </a:t>
            </a:r>
            <a:r>
              <a:rPr lang="en-US" altLang="it-IT" sz="2000" i="1" dirty="0" err="1"/>
              <a:t>scacco</a:t>
            </a:r>
            <a:r>
              <a:rPr lang="en-US" altLang="it-IT" sz="2000" i="1" dirty="0"/>
              <a:t> </a:t>
            </a:r>
            <a:r>
              <a:rPr lang="en-US" altLang="it-IT" sz="2000" i="1" dirty="0" err="1"/>
              <a:t>matto</a:t>
            </a:r>
            <a:r>
              <a:rPr lang="en-US" altLang="it-IT" sz="2000" i="1" dirty="0"/>
              <a:t> </a:t>
            </a:r>
            <a:r>
              <a:rPr lang="en-US" altLang="it-IT" sz="2000" i="1" dirty="0" err="1"/>
              <a:t>negli</a:t>
            </a:r>
            <a:r>
              <a:rPr lang="en-US" altLang="it-IT" sz="2000" i="1" dirty="0"/>
              <a:t> </a:t>
            </a:r>
            <a:r>
              <a:rPr lang="en-US" altLang="it-IT" sz="2000" i="1" dirty="0" err="1"/>
              <a:t>scacchi</a:t>
            </a:r>
            <a:r>
              <a:rPr lang="en-US" altLang="it-IT" sz="2000" i="1" dirty="0"/>
              <a:t>)</a:t>
            </a:r>
          </a:p>
          <a:p>
            <a:pPr marL="609600" indent="-608013" eaLnBrk="1" hangingPunct="1">
              <a:lnSpc>
                <a:spcPct val="80000"/>
              </a:lnSpc>
              <a:spcBef>
                <a:spcPts val="500"/>
              </a:spcBef>
              <a:buClr>
                <a:srgbClr val="FF0000"/>
              </a:buClr>
              <a:buFont typeface="Times New Roman" panose="02020603050405020304" pitchFamily="18" charset="0"/>
              <a:buAutoNum type="arabicPeriod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it-IT" sz="2400" dirty="0" err="1">
                <a:solidFill>
                  <a:srgbClr val="FF0000"/>
                </a:solidFill>
              </a:rPr>
              <a:t>costo</a:t>
            </a:r>
            <a:r>
              <a:rPr lang="en-US" altLang="it-IT" sz="2400" dirty="0">
                <a:solidFill>
                  <a:srgbClr val="FF0000"/>
                </a:solidFill>
              </a:rPr>
              <a:t> </a:t>
            </a:r>
            <a:r>
              <a:rPr lang="en-US" altLang="it-IT" sz="2400" dirty="0" err="1">
                <a:solidFill>
                  <a:srgbClr val="FF0000"/>
                </a:solidFill>
              </a:rPr>
              <a:t>operatori</a:t>
            </a:r>
            <a:r>
              <a:rPr lang="en-US" altLang="it-IT" sz="2400" dirty="0"/>
              <a:t> (</a:t>
            </a:r>
            <a:r>
              <a:rPr lang="en-US" altLang="it-IT" sz="2400" dirty="0" err="1"/>
              <a:t>additivo</a:t>
            </a:r>
            <a:r>
              <a:rPr lang="en-US" altLang="it-IT" sz="2400" dirty="0"/>
              <a:t>).</a:t>
            </a:r>
          </a:p>
          <a:p>
            <a:pPr marL="989013" lvl="1" indent="-531813" eaLnBrk="1" hangingPunct="1">
              <a:lnSpc>
                <a:spcPct val="80000"/>
              </a:lnSpc>
              <a:spcBef>
                <a:spcPts val="450"/>
              </a:spcBef>
              <a:buFont typeface="Times New Roman" panose="02020603050405020304" pitchFamily="18" charset="0"/>
              <a:buChar char="–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it-IT" sz="2000" i="1" dirty="0"/>
              <a:t>c(</a:t>
            </a:r>
            <a:r>
              <a:rPr lang="en-US" altLang="it-IT" sz="2000" i="1" dirty="0" err="1"/>
              <a:t>x,a,y</a:t>
            </a:r>
            <a:r>
              <a:rPr lang="en-US" altLang="it-IT" sz="2000" i="1" dirty="0"/>
              <a:t>) </a:t>
            </a:r>
            <a:r>
              <a:rPr lang="en-US" altLang="it-IT" sz="2000" dirty="0" err="1"/>
              <a:t>detto</a:t>
            </a:r>
            <a:r>
              <a:rPr lang="en-US" altLang="it-IT" sz="2000" dirty="0"/>
              <a:t> </a:t>
            </a:r>
            <a:r>
              <a:rPr lang="en-US" altLang="it-IT" sz="2000" dirty="0">
                <a:solidFill>
                  <a:srgbClr val="3333CC"/>
                </a:solidFill>
              </a:rPr>
              <a:t>step cost</a:t>
            </a:r>
            <a:r>
              <a:rPr lang="en-US" altLang="it-IT" sz="2000" dirty="0"/>
              <a:t>, </a:t>
            </a:r>
            <a:r>
              <a:rPr lang="en-US" altLang="it-IT" sz="2000" dirty="0" err="1"/>
              <a:t>assunto</a:t>
            </a:r>
            <a:r>
              <a:rPr lang="en-US" altLang="it-IT" sz="2000" dirty="0"/>
              <a:t>  </a:t>
            </a:r>
            <a:r>
              <a:rPr lang="en-US" altLang="it-IT" sz="2000" dirty="0">
                <a:cs typeface="Arial" panose="020B0604020202020204" pitchFamily="34" charset="0"/>
              </a:rPr>
              <a:t>≥ </a:t>
            </a:r>
            <a:r>
              <a:rPr lang="en-US" altLang="it-IT" sz="2000" dirty="0"/>
              <a:t>0 (</a:t>
            </a:r>
            <a:r>
              <a:rPr lang="en-US" altLang="it-IT" sz="2000" dirty="0" err="1"/>
              <a:t>costo</a:t>
            </a:r>
            <a:r>
              <a:rPr lang="en-US" altLang="it-IT" sz="2000" dirty="0"/>
              <a:t> per </a:t>
            </a:r>
            <a:r>
              <a:rPr lang="en-US" altLang="it-IT" sz="2000" dirty="0" err="1"/>
              <a:t>andare</a:t>
            </a:r>
            <a:r>
              <a:rPr lang="en-US" altLang="it-IT" sz="2000" dirty="0"/>
              <a:t> da stato </a:t>
            </a:r>
            <a:r>
              <a:rPr lang="en-US" altLang="it-IT" sz="2000" i="1" dirty="0"/>
              <a:t>x</a:t>
            </a:r>
            <a:r>
              <a:rPr lang="en-US" altLang="it-IT" sz="2000" dirty="0"/>
              <a:t> a stato </a:t>
            </a:r>
            <a:r>
              <a:rPr lang="en-US" altLang="it-IT" sz="2000" i="1" dirty="0"/>
              <a:t>y</a:t>
            </a:r>
            <a:r>
              <a:rPr lang="en-US" altLang="it-IT" sz="2000" dirty="0"/>
              <a:t> </a:t>
            </a:r>
            <a:r>
              <a:rPr lang="en-US" altLang="it-IT" sz="2000" dirty="0" err="1"/>
              <a:t>usando</a:t>
            </a:r>
            <a:r>
              <a:rPr lang="en-US" altLang="it-IT" sz="2000" dirty="0"/>
              <a:t> </a:t>
            </a:r>
            <a:r>
              <a:rPr lang="en-US" altLang="it-IT" sz="2000" dirty="0" err="1"/>
              <a:t>operatore</a:t>
            </a:r>
            <a:r>
              <a:rPr lang="en-US" altLang="it-IT" sz="2000" dirty="0"/>
              <a:t>-azione </a:t>
            </a:r>
            <a:r>
              <a:rPr lang="en-US" altLang="it-IT" sz="2000" i="1" dirty="0"/>
              <a:t>a)</a:t>
            </a:r>
          </a:p>
          <a:p>
            <a:pPr marL="609600" indent="-608013" eaLnBrk="1" hangingPunct="1">
              <a:lnSpc>
                <a:spcPct val="80000"/>
              </a:lnSpc>
              <a:spcBef>
                <a:spcPts val="50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en-US" altLang="it-IT" sz="2400" dirty="0"/>
          </a:p>
          <a:p>
            <a:pPr marL="609600" indent="-608013" eaLnBrk="1" hangingPunct="1">
              <a:lnSpc>
                <a:spcPct val="80000"/>
              </a:lnSpc>
              <a:spcBef>
                <a:spcPts val="500"/>
              </a:spcBef>
              <a:buFont typeface="Times New Roman" panose="02020603050405020304" pitchFamily="18" charset="0"/>
              <a:buChar char="•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it-IT" sz="2400" dirty="0"/>
              <a:t>Una </a:t>
            </a:r>
            <a:r>
              <a:rPr lang="en-US" altLang="it-IT" sz="2400" dirty="0" err="1">
                <a:solidFill>
                  <a:srgbClr val="FF0000"/>
                </a:solidFill>
              </a:rPr>
              <a:t>soluzione</a:t>
            </a:r>
            <a:r>
              <a:rPr lang="en-US" altLang="it-IT" sz="2400" dirty="0"/>
              <a:t> e’ una </a:t>
            </a:r>
            <a:r>
              <a:rPr lang="en-US" altLang="it-IT" sz="2400" dirty="0" err="1"/>
              <a:t>sequenza</a:t>
            </a:r>
            <a:r>
              <a:rPr lang="en-US" altLang="it-IT" sz="2400" dirty="0"/>
              <a:t> di </a:t>
            </a:r>
            <a:r>
              <a:rPr lang="en-US" altLang="it-IT" sz="2400" dirty="0" err="1"/>
              <a:t>azioni</a:t>
            </a:r>
            <a:r>
              <a:rPr lang="en-US" altLang="it-IT" sz="2400" dirty="0"/>
              <a:t> (</a:t>
            </a:r>
            <a:r>
              <a:rPr lang="en-US" altLang="it-IT" sz="2400" dirty="0" err="1"/>
              <a:t>operatori</a:t>
            </a:r>
            <a:r>
              <a:rPr lang="en-US" altLang="it-IT" sz="2400" dirty="0"/>
              <a:t>) </a:t>
            </a:r>
            <a:r>
              <a:rPr lang="en-US" altLang="it-IT" sz="2400" dirty="0" err="1"/>
              <a:t>che</a:t>
            </a:r>
            <a:r>
              <a:rPr lang="en-US" altLang="it-IT" sz="2400" dirty="0"/>
              <a:t> porta </a:t>
            </a:r>
            <a:r>
              <a:rPr lang="en-US" altLang="it-IT" sz="2400" dirty="0" err="1"/>
              <a:t>dallo</a:t>
            </a:r>
            <a:r>
              <a:rPr lang="en-US" altLang="it-IT" sz="2400" dirty="0"/>
              <a:t> stato </a:t>
            </a:r>
            <a:r>
              <a:rPr lang="en-US" altLang="it-IT" sz="2400" dirty="0" err="1"/>
              <a:t>iniziale</a:t>
            </a:r>
            <a:r>
              <a:rPr lang="en-US" altLang="it-IT" sz="2400" dirty="0"/>
              <a:t> ad uno stato goal</a:t>
            </a:r>
          </a:p>
          <a:p>
            <a:pPr marL="989013" lvl="1" indent="-531813" eaLnBrk="1" hangingPunct="1">
              <a:lnSpc>
                <a:spcPct val="80000"/>
              </a:lnSpc>
              <a:spcBef>
                <a:spcPts val="450"/>
              </a:spcBef>
              <a:buClr>
                <a:srgbClr val="FF0000"/>
              </a:buClr>
              <a:buFont typeface="Times New Roman" panose="02020603050405020304" pitchFamily="18" charset="0"/>
              <a:buChar char="–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it-IT" sz="2000" dirty="0" err="1">
                <a:solidFill>
                  <a:srgbClr val="FF0000"/>
                </a:solidFill>
              </a:rPr>
              <a:t>Costo</a:t>
            </a:r>
            <a:r>
              <a:rPr lang="en-US" altLang="it-IT" sz="2000" dirty="0">
                <a:solidFill>
                  <a:srgbClr val="FF0000"/>
                </a:solidFill>
              </a:rPr>
              <a:t> </a:t>
            </a:r>
            <a:r>
              <a:rPr lang="en-US" altLang="it-IT" sz="2000" dirty="0" err="1">
                <a:solidFill>
                  <a:srgbClr val="FF0000"/>
                </a:solidFill>
              </a:rPr>
              <a:t>della</a:t>
            </a:r>
            <a:r>
              <a:rPr lang="en-US" altLang="it-IT" sz="2000" dirty="0">
                <a:solidFill>
                  <a:srgbClr val="FF0000"/>
                </a:solidFill>
              </a:rPr>
              <a:t> </a:t>
            </a:r>
            <a:r>
              <a:rPr lang="en-US" altLang="it-IT" sz="2000" dirty="0" err="1">
                <a:solidFill>
                  <a:srgbClr val="FF0000"/>
                </a:solidFill>
              </a:rPr>
              <a:t>soluzione</a:t>
            </a:r>
            <a:r>
              <a:rPr lang="en-US" altLang="it-IT" sz="2000" dirty="0"/>
              <a:t> = somma </a:t>
            </a:r>
            <a:r>
              <a:rPr lang="en-US" altLang="it-IT" sz="2000" dirty="0" err="1"/>
              <a:t>dei</a:t>
            </a:r>
            <a:r>
              <a:rPr lang="en-US" altLang="it-IT" sz="2000" dirty="0"/>
              <a:t> </a:t>
            </a:r>
            <a:r>
              <a:rPr lang="en-US" altLang="it-IT" sz="2000" dirty="0" err="1"/>
              <a:t>costi</a:t>
            </a:r>
            <a:r>
              <a:rPr lang="en-US" altLang="it-IT" sz="2000" dirty="0"/>
              <a:t> </a:t>
            </a:r>
            <a:r>
              <a:rPr lang="en-US" altLang="it-IT" sz="2000" dirty="0" err="1"/>
              <a:t>degli</a:t>
            </a:r>
            <a:r>
              <a:rPr lang="en-US" altLang="it-IT" sz="2000" dirty="0"/>
              <a:t> </a:t>
            </a:r>
            <a:r>
              <a:rPr lang="en-US" altLang="it-IT" sz="2000" dirty="0" err="1"/>
              <a:t>operatori</a:t>
            </a:r>
            <a:r>
              <a:rPr lang="en-US" altLang="it-IT" sz="2000" dirty="0"/>
              <a:t> </a:t>
            </a:r>
            <a:r>
              <a:rPr lang="en-US" altLang="it-IT" sz="2000" dirty="0" err="1"/>
              <a:t>componenti</a:t>
            </a:r>
            <a:endParaRPr lang="en-US" altLang="it-IT" sz="2000" dirty="0"/>
          </a:p>
          <a:p>
            <a:pPr marL="989013" lvl="1" indent="-531813" eaLnBrk="1" hangingPunct="1">
              <a:lnSpc>
                <a:spcPct val="80000"/>
              </a:lnSpc>
              <a:spcBef>
                <a:spcPts val="450"/>
              </a:spcBef>
              <a:buClr>
                <a:srgbClr val="FF0000"/>
              </a:buClr>
              <a:buFont typeface="Times New Roman" panose="02020603050405020304" pitchFamily="18" charset="0"/>
              <a:buChar char="–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r>
              <a:rPr lang="en-US" altLang="it-IT" sz="2000" dirty="0" err="1">
                <a:solidFill>
                  <a:srgbClr val="FF0000"/>
                </a:solidFill>
              </a:rPr>
              <a:t>Soluzione</a:t>
            </a:r>
            <a:r>
              <a:rPr lang="en-US" altLang="it-IT" sz="2000" dirty="0">
                <a:solidFill>
                  <a:srgbClr val="FF0000"/>
                </a:solidFill>
              </a:rPr>
              <a:t> </a:t>
            </a:r>
            <a:r>
              <a:rPr lang="en-US" altLang="it-IT" sz="2000" dirty="0" err="1">
                <a:solidFill>
                  <a:srgbClr val="FF0000"/>
                </a:solidFill>
              </a:rPr>
              <a:t>ottimale</a:t>
            </a:r>
            <a:r>
              <a:rPr lang="en-US" altLang="it-IT" sz="2000" dirty="0"/>
              <a:t> = </a:t>
            </a:r>
            <a:r>
              <a:rPr lang="en-US" altLang="it-IT" sz="2000" dirty="0" err="1"/>
              <a:t>soluzione</a:t>
            </a:r>
            <a:r>
              <a:rPr lang="en-US" altLang="it-IT" sz="2000" dirty="0"/>
              <a:t> </a:t>
            </a:r>
            <a:r>
              <a:rPr lang="en-US" altLang="it-IT" sz="2000" dirty="0" err="1"/>
              <a:t>avente</a:t>
            </a:r>
            <a:r>
              <a:rPr lang="en-US" altLang="it-IT" sz="2000" dirty="0"/>
              <a:t> il </a:t>
            </a:r>
            <a:r>
              <a:rPr lang="en-US" altLang="it-IT" sz="2000" dirty="0" err="1"/>
              <a:t>costo</a:t>
            </a:r>
            <a:r>
              <a:rPr lang="en-US" altLang="it-IT" sz="2000" dirty="0"/>
              <a:t> </a:t>
            </a:r>
            <a:r>
              <a:rPr lang="en-US" altLang="it-IT" sz="2000" dirty="0" err="1"/>
              <a:t>minimo</a:t>
            </a:r>
            <a:r>
              <a:rPr lang="en-US" altLang="it-IT" sz="2000" dirty="0"/>
              <a:t> tra </a:t>
            </a:r>
            <a:r>
              <a:rPr lang="en-US" altLang="it-IT" sz="2000" dirty="0" err="1"/>
              <a:t>tutte</a:t>
            </a:r>
            <a:r>
              <a:rPr lang="en-US" altLang="it-IT" sz="2000" dirty="0"/>
              <a:t> le </a:t>
            </a:r>
            <a:r>
              <a:rPr lang="en-US" altLang="it-IT" sz="2000" dirty="0" err="1"/>
              <a:t>soluzioni</a:t>
            </a:r>
            <a:r>
              <a:rPr lang="en-US" altLang="it-IT" sz="2000" dirty="0"/>
              <a:t> </a:t>
            </a:r>
            <a:r>
              <a:rPr lang="en-US" altLang="it-IT" sz="2000" dirty="0" err="1"/>
              <a:t>possibili</a:t>
            </a:r>
            <a:endParaRPr lang="en-US" altLang="it-IT" sz="2000" dirty="0"/>
          </a:p>
          <a:p>
            <a:pPr marL="609600" indent="-608013" eaLnBrk="1" hangingPunct="1">
              <a:lnSpc>
                <a:spcPct val="80000"/>
              </a:lnSpc>
              <a:spcBef>
                <a:spcPts val="450"/>
              </a:spcBef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</a:pPr>
            <a:endParaRPr lang="en-US" altLang="it-IT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it-IT" sz="4000"/>
              <a:t>Esempio: Vacuum world state space 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1148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t-IT" sz="3600"/>
          </a:p>
          <a:p>
            <a:pPr marL="341313" indent="-341313" eaLnBrk="1" hangingPunct="1">
              <a:lnSpc>
                <a:spcPct val="80000"/>
              </a:lnSpc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t-IT" sz="3600"/>
          </a:p>
          <a:p>
            <a:pPr marL="741363" lvl="1" indent="-284163" eaLnBrk="1" hangingPunct="1">
              <a:lnSpc>
                <a:spcPct val="8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t-IT" sz="3200"/>
          </a:p>
          <a:p>
            <a:pPr marL="741363" lvl="1" indent="-284163" eaLnBrk="1" hangingPunct="1">
              <a:lnSpc>
                <a:spcPct val="80000"/>
              </a:lnSpc>
              <a:spcBef>
                <a:spcPts val="8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t-IT" sz="3200"/>
          </a:p>
          <a:p>
            <a:pPr marL="341313" indent="-341313" eaLnBrk="1" hangingPunct="1">
              <a:lnSpc>
                <a:spcPct val="80000"/>
              </a:lnSpc>
              <a:spcBef>
                <a:spcPts val="9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t-IT" sz="3600"/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CC0099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800" u="sng">
                <a:solidFill>
                  <a:srgbClr val="CC0099"/>
                </a:solidFill>
              </a:rPr>
              <a:t>stati?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CC0099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800" u="sng">
                <a:solidFill>
                  <a:srgbClr val="CC0099"/>
                </a:solidFill>
              </a:rPr>
              <a:t>azioni?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CC0099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800" u="sng">
                <a:solidFill>
                  <a:srgbClr val="CC0099"/>
                </a:solidFill>
              </a:rPr>
              <a:t>goal test?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CC0099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800" u="sng">
                <a:solidFill>
                  <a:srgbClr val="CC0099"/>
                </a:solidFill>
              </a:rPr>
              <a:t>costo operatori?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600200"/>
            <a:ext cx="57054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it-IT" sz="4000"/>
              <a:t>Esempio: Vacuum world state space </a:t>
            </a: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1"/>
            <a:ext cx="8229600" cy="4525963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t-IT"/>
          </a:p>
          <a:p>
            <a:pPr marL="341313" indent="-34131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t-IT"/>
          </a:p>
          <a:p>
            <a:pPr marL="741363" lvl="1" indent="-2841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t-IT"/>
          </a:p>
          <a:p>
            <a:pPr marL="741363" lvl="1" indent="-28416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t-IT"/>
          </a:p>
          <a:p>
            <a:pPr marL="341313" indent="-341313" eaLnBrk="1" hangingPunct="1">
              <a:lnSpc>
                <a:spcPct val="9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t-IT"/>
          </a:p>
          <a:p>
            <a:pPr marL="341313" indent="-341313" eaLnBrk="1" hangingPunct="1">
              <a:lnSpc>
                <a:spcPct val="90000"/>
              </a:lnSpc>
              <a:buClr>
                <a:srgbClr val="CC0099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400" u="sng">
                <a:solidFill>
                  <a:srgbClr val="CC0099"/>
                </a:solidFill>
              </a:rPr>
              <a:t>stati?</a:t>
            </a:r>
            <a:r>
              <a:rPr lang="en-US" altLang="it-IT" sz="2400">
                <a:solidFill>
                  <a:srgbClr val="CC0099"/>
                </a:solidFill>
              </a:rPr>
              <a:t> </a:t>
            </a:r>
            <a:r>
              <a:rPr lang="en-US" altLang="it-IT" sz="2400"/>
              <a:t>Presenza sporco e  posizione robot </a:t>
            </a:r>
            <a:r>
              <a:rPr lang="en-US" altLang="it-IT"/>
              <a:t> 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400" u="sng">
                <a:solidFill>
                  <a:srgbClr val="CC0099"/>
                </a:solidFill>
              </a:rPr>
              <a:t>azioni?</a:t>
            </a:r>
            <a:r>
              <a:rPr lang="en-US" altLang="it-IT" sz="2400">
                <a:solidFill>
                  <a:srgbClr val="CC0099"/>
                </a:solidFill>
              </a:rPr>
              <a:t> </a:t>
            </a:r>
            <a:r>
              <a:rPr lang="en-US" altLang="it-IT" sz="2400" i="1"/>
              <a:t>Left</a:t>
            </a:r>
            <a:r>
              <a:rPr lang="en-US" altLang="it-IT" sz="2400"/>
              <a:t>, </a:t>
            </a:r>
            <a:r>
              <a:rPr lang="en-US" altLang="it-IT" sz="2400" i="1"/>
              <a:t>Right</a:t>
            </a:r>
            <a:r>
              <a:rPr lang="en-US" altLang="it-IT" sz="2400"/>
              <a:t>, </a:t>
            </a:r>
            <a:r>
              <a:rPr lang="en-US" altLang="it-IT" sz="2400" i="1"/>
              <a:t>Suck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400" u="sng">
                <a:solidFill>
                  <a:srgbClr val="CC0099"/>
                </a:solidFill>
              </a:rPr>
              <a:t>goal test?</a:t>
            </a:r>
            <a:r>
              <a:rPr lang="en-US" altLang="it-IT" sz="2400">
                <a:solidFill>
                  <a:srgbClr val="CC0099"/>
                </a:solidFill>
              </a:rPr>
              <a:t> </a:t>
            </a:r>
            <a:r>
              <a:rPr lang="en-US" altLang="it-IT" sz="2400"/>
              <a:t>Sporco assente in tutte le stanze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00"/>
              </a:spcBef>
              <a:buClr>
                <a:srgbClr val="CC0099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400" u="sng">
                <a:solidFill>
                  <a:srgbClr val="CC0099"/>
                </a:solidFill>
              </a:rPr>
              <a:t>costo operatori?</a:t>
            </a:r>
            <a:r>
              <a:rPr lang="en-US" altLang="it-IT" sz="2400">
                <a:solidFill>
                  <a:srgbClr val="CC0099"/>
                </a:solidFill>
              </a:rPr>
              <a:t> </a:t>
            </a:r>
            <a:r>
              <a:rPr lang="en-US" altLang="it-IT" sz="2400"/>
              <a:t>1 per action</a:t>
            </a:r>
          </a:p>
        </p:txBody>
      </p:sp>
      <p:pic>
        <p:nvPicPr>
          <p:cNvPr id="235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1" y="1600200"/>
            <a:ext cx="57054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it-IT"/>
              <a:t>Example: The 8-puzzle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indent="-341313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t-IT" sz="2800"/>
          </a:p>
          <a:p>
            <a:pPr marL="341313" indent="-341313" eaLnBrk="1" hangingPunct="1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t-IT" sz="2800"/>
          </a:p>
          <a:p>
            <a:pPr marL="741363" lvl="1" indent="-284163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t-IT" sz="2400"/>
          </a:p>
          <a:p>
            <a:pPr marL="741363" lvl="1" indent="-284163" eaLnBrk="1" hangingPunct="1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t-IT" sz="2400"/>
          </a:p>
          <a:p>
            <a:pPr marL="341313" indent="-341313" eaLnBrk="1" hangingPunct="1">
              <a:spcBef>
                <a:spcPts val="700"/>
              </a:spcBef>
              <a:buClr>
                <a:srgbClr val="CC0099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t-IT" sz="2800">
              <a:solidFill>
                <a:srgbClr val="CC0099"/>
              </a:solidFill>
            </a:endParaRPr>
          </a:p>
          <a:p>
            <a:pPr marL="341313" indent="-341313" eaLnBrk="1" hangingPunct="1">
              <a:spcBef>
                <a:spcPts val="700"/>
              </a:spcBef>
              <a:buClr>
                <a:srgbClr val="CC0099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800" u="sng">
                <a:solidFill>
                  <a:srgbClr val="CC0099"/>
                </a:solidFill>
              </a:rPr>
              <a:t>stati?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CC0099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800" u="sng">
                <a:solidFill>
                  <a:srgbClr val="CC0099"/>
                </a:solidFill>
              </a:rPr>
              <a:t>azioni?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CC0099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800" u="sng">
                <a:solidFill>
                  <a:srgbClr val="CC0099"/>
                </a:solidFill>
              </a:rPr>
              <a:t>goal test?</a:t>
            </a:r>
          </a:p>
          <a:p>
            <a:pPr marL="341313" indent="-341313" eaLnBrk="1" hangingPunct="1">
              <a:spcBef>
                <a:spcPts val="700"/>
              </a:spcBef>
              <a:buClr>
                <a:srgbClr val="CC0099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800" u="sng">
                <a:solidFill>
                  <a:srgbClr val="CC0099"/>
                </a:solidFill>
              </a:rPr>
              <a:t>costo operatori?</a:t>
            </a:r>
          </a:p>
        </p:txBody>
      </p:sp>
      <p:pic>
        <p:nvPicPr>
          <p:cNvPr id="2560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1676401"/>
            <a:ext cx="4257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>
          <a:xfrm>
            <a:off x="2063750" y="260350"/>
            <a:ext cx="7772400" cy="1143000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it-IT"/>
              <a:t>Esempio: The 8-puzzle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813435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t-IT" sz="2800"/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t-IT" sz="2800"/>
          </a:p>
          <a:p>
            <a:pPr marL="741363" lvl="1" indent="-284163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t-IT" sz="2400"/>
          </a:p>
          <a:p>
            <a:pPr marL="741363" lvl="1" indent="-284163" eaLnBrk="1" hangingPunct="1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t-IT" sz="2400"/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CC0099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it-IT" sz="2800">
              <a:solidFill>
                <a:srgbClr val="CC0099"/>
              </a:solidFill>
            </a:endParaRP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CC0099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800" u="sng">
                <a:solidFill>
                  <a:srgbClr val="CC0099"/>
                </a:solidFill>
              </a:rPr>
              <a:t>stati?</a:t>
            </a:r>
            <a:r>
              <a:rPr lang="en-US" altLang="it-IT" sz="2800">
                <a:solidFill>
                  <a:srgbClr val="CC0099"/>
                </a:solidFill>
              </a:rPr>
              <a:t> </a:t>
            </a:r>
            <a:r>
              <a:rPr lang="en-US" altLang="it-IT" sz="2800"/>
              <a:t>posizioni pedine 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CC0099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800" u="sng">
                <a:solidFill>
                  <a:srgbClr val="CC0099"/>
                </a:solidFill>
              </a:rPr>
              <a:t>azioni?</a:t>
            </a:r>
            <a:r>
              <a:rPr lang="en-US" altLang="it-IT" sz="2800">
                <a:solidFill>
                  <a:srgbClr val="CC0099"/>
                </a:solidFill>
              </a:rPr>
              <a:t> </a:t>
            </a:r>
            <a:r>
              <a:rPr lang="en-US" altLang="it-IT" sz="2800"/>
              <a:t>muovere buco left, right, up, down 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CC0099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800" u="sng">
                <a:solidFill>
                  <a:srgbClr val="CC0099"/>
                </a:solidFill>
              </a:rPr>
              <a:t>goal test?</a:t>
            </a:r>
            <a:r>
              <a:rPr lang="en-US" altLang="it-IT" sz="2800">
                <a:solidFill>
                  <a:srgbClr val="CC0099"/>
                </a:solidFill>
              </a:rPr>
              <a:t> </a:t>
            </a:r>
            <a:r>
              <a:rPr lang="en-US" altLang="it-IT" sz="2800"/>
              <a:t>= stato goal (dato esplicito)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700"/>
              </a:spcBef>
              <a:buClr>
                <a:srgbClr val="CC0099"/>
              </a:buClr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800" u="sng">
                <a:solidFill>
                  <a:srgbClr val="CC0099"/>
                </a:solidFill>
              </a:rPr>
              <a:t>Costo operatori? </a:t>
            </a:r>
            <a:r>
              <a:rPr lang="en-US" altLang="it-IT" sz="2800"/>
              <a:t>1 per mossa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400"/>
              <a:t>[Note: soluzione ottimale per problemi della famiglia             </a:t>
            </a:r>
            <a:r>
              <a:rPr lang="en-US" altLang="it-IT" sz="2400" i="1"/>
              <a:t>n</a:t>
            </a:r>
            <a:r>
              <a:rPr lang="en-US" altLang="it-IT" sz="2400"/>
              <a:t>-puzzle e’ NP-hard]</a:t>
            </a:r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976" y="1628776"/>
            <a:ext cx="42576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838201"/>
            <a:ext cx="9144000" cy="557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04800"/>
            <a:ext cx="9144000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altLang="it-IT" b="1"/>
              <a:t>Ricerche Cieche o Non Informate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5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32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</p:spPr>
        <p:txBody>
          <a:bodyPr/>
          <a:lstStyle/>
          <a:p>
            <a:pPr eaLnBrk="1" hangingPunct="1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altLang="it-IT"/>
              <a:t>Ricerca nello spazio degli Stati</a:t>
            </a: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114800"/>
          </a:xfrm>
        </p:spPr>
        <p:txBody>
          <a:bodyPr/>
          <a:lstStyle/>
          <a:p>
            <a:pPr marL="341313" indent="-341313" eaLnBrk="1" hangingPunct="1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it-IT" dirty="0"/>
              <a:t>Motivazioni: moltissimi problemi di IA richiedono ricerca in uno spazio (anche molto grande, in alcuni casi infinito) di possibili </a:t>
            </a:r>
            <a:r>
              <a:rPr lang="it-IT" altLang="it-IT" b="1" i="1" dirty="0"/>
              <a:t>stati </a:t>
            </a:r>
            <a:r>
              <a:rPr lang="it-IT" altLang="it-IT" dirty="0"/>
              <a:t>o </a:t>
            </a:r>
            <a:r>
              <a:rPr lang="it-IT" altLang="it-IT" b="1" i="1" dirty="0"/>
              <a:t>configurazioni</a:t>
            </a:r>
          </a:p>
          <a:p>
            <a:pPr marL="341313" indent="-341313" eaLnBrk="1" hangingPunct="1"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t-IT" altLang="it-IT" dirty="0"/>
              <a:t>Occorre quindi studiare opportuni algoritmi di ricerca (</a:t>
            </a:r>
            <a:r>
              <a:rPr lang="it-IT" altLang="it-IT" i="1" dirty="0"/>
              <a:t>search strategies</a:t>
            </a:r>
            <a:r>
              <a:rPr lang="it-IT" altLang="it-IT" dirty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85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95400"/>
            <a:ext cx="9144000" cy="413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1"/>
            <a:ext cx="9525000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2667000" y="381000"/>
            <a:ext cx="7239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1750"/>
              </a:spcBef>
              <a:buSzPct val="100000"/>
            </a:pPr>
            <a:r>
              <a:rPr lang="en-US" altLang="it-IT" sz="2800" b="1">
                <a:solidFill>
                  <a:srgbClr val="000000"/>
                </a:solidFill>
              </a:rPr>
              <a:t>Ricerca in Ampiezza (Breadth-First Search)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/>
          </p:nvPr>
        </p:nvSpPr>
        <p:spPr>
          <a:xfrm>
            <a:off x="2719389" y="0"/>
            <a:ext cx="6611937" cy="1143000"/>
          </a:xfrm>
        </p:spPr>
        <p:txBody>
          <a:bodyPr vert="horz" wrap="square" lIns="90360" tIns="44280" rIns="90360" bIns="4428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altLang="it-IT"/>
              <a:t>Ricerca in ampiezza</a:t>
            </a:r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743200" y="990600"/>
            <a:ext cx="7772400" cy="5257800"/>
          </a:xfrm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marL="285750" indent="-284163" eaLnBrk="1" hangingPunct="1">
              <a:lnSpc>
                <a:spcPct val="90000"/>
              </a:lnSpc>
              <a:spcBef>
                <a:spcPts val="700"/>
              </a:spcBef>
              <a:buClrTx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r>
              <a:rPr lang="it-IT" altLang="it-IT" sz="2800" dirty="0"/>
              <a:t>Assunzioni: </a:t>
            </a:r>
          </a:p>
          <a:p>
            <a:pPr marL="685800" lvl="1" indent="-228600" eaLnBrk="1" hangingPunct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r>
              <a:rPr lang="it-IT" altLang="it-IT" sz="2400" dirty="0"/>
              <a:t>branching factor=10, 1000 nodi/sec, 100 bytes/nodo</a:t>
            </a:r>
          </a:p>
          <a:p>
            <a:pPr marL="285750" indent="-284163" eaLnBrk="1" hangingPunct="1">
              <a:lnSpc>
                <a:spcPct val="90000"/>
              </a:lnSpc>
              <a:spcBef>
                <a:spcPts val="700"/>
              </a:spcBef>
              <a:buClrTx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r>
              <a:rPr lang="it-IT" altLang="it-IT" sz="2800" b="1" dirty="0"/>
              <a:t>Profondita’	</a:t>
            </a:r>
            <a:r>
              <a:rPr lang="en-US" altLang="it-IT" sz="2800" b="1" dirty="0"/>
              <a:t>       </a:t>
            </a:r>
            <a:r>
              <a:rPr lang="it-IT" altLang="it-IT" sz="2800" b="1" dirty="0"/>
              <a:t># nodi	Tempo	Memoria</a:t>
            </a:r>
          </a:p>
          <a:p>
            <a:pPr marL="285750" indent="-284163" eaLnBrk="1" hangingPunct="1">
              <a:lnSpc>
                <a:spcPct val="90000"/>
              </a:lnSpc>
              <a:spcBef>
                <a:spcPts val="700"/>
              </a:spcBef>
              <a:buClrTx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r>
              <a:rPr lang="it-IT" altLang="it-IT" sz="2800" dirty="0"/>
              <a:t>          0		1	  1 msec	100 bytes</a:t>
            </a:r>
          </a:p>
          <a:p>
            <a:pPr marL="285750" indent="-284163" eaLnBrk="1" hangingPunct="1">
              <a:lnSpc>
                <a:spcPct val="90000"/>
              </a:lnSpc>
              <a:spcBef>
                <a:spcPts val="700"/>
              </a:spcBef>
              <a:buClrTx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r>
              <a:rPr lang="it-IT" altLang="it-IT" sz="2800" dirty="0"/>
              <a:t>   		2		111	  0.1 sec	11 kbytes</a:t>
            </a:r>
          </a:p>
          <a:p>
            <a:pPr marL="285750" indent="-284163" eaLnBrk="1" hangingPunct="1">
              <a:lnSpc>
                <a:spcPct val="90000"/>
              </a:lnSpc>
              <a:spcBef>
                <a:spcPts val="700"/>
              </a:spcBef>
              <a:buClrTx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r>
              <a:rPr lang="it-IT" altLang="it-IT" sz="2800" dirty="0"/>
              <a:t>  		4		11.111 11 sec	1 Mbyte</a:t>
            </a:r>
          </a:p>
          <a:p>
            <a:pPr marL="285750" indent="-284163" eaLnBrk="1" hangingPunct="1">
              <a:lnSpc>
                <a:spcPct val="90000"/>
              </a:lnSpc>
              <a:spcBef>
                <a:spcPts val="700"/>
              </a:spcBef>
              <a:buClrTx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r>
              <a:rPr lang="it-IT" altLang="it-IT" sz="2800" dirty="0"/>
              <a:t>   		6		10</a:t>
            </a:r>
            <a:r>
              <a:rPr lang="it-IT" altLang="it-IT" sz="2800" baseline="30000" dirty="0"/>
              <a:t>6</a:t>
            </a:r>
            <a:r>
              <a:rPr lang="it-IT" altLang="it-IT" sz="2800" dirty="0"/>
              <a:t>	  18 min	</a:t>
            </a:r>
            <a:r>
              <a:rPr lang="en-US" altLang="it-IT" sz="2800" dirty="0"/>
              <a:t> </a:t>
            </a:r>
            <a:r>
              <a:rPr lang="it-IT" altLang="it-IT" sz="2800" dirty="0"/>
              <a:t>111 Mbytes</a:t>
            </a:r>
          </a:p>
          <a:p>
            <a:pPr marL="285750" indent="-284163" eaLnBrk="1" hangingPunct="1">
              <a:lnSpc>
                <a:spcPct val="90000"/>
              </a:lnSpc>
              <a:spcBef>
                <a:spcPts val="700"/>
              </a:spcBef>
              <a:buClrTx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r>
              <a:rPr lang="it-IT" altLang="it-IT" sz="2800" dirty="0"/>
              <a:t>  		8		10</a:t>
            </a:r>
            <a:r>
              <a:rPr lang="it-IT" altLang="it-IT" sz="2800" baseline="30000" dirty="0"/>
              <a:t>8</a:t>
            </a:r>
            <a:r>
              <a:rPr lang="it-IT" altLang="it-IT" sz="2800" dirty="0"/>
              <a:t>	  31 h		11 Gbytes</a:t>
            </a:r>
          </a:p>
          <a:p>
            <a:pPr marL="285750" indent="-284163" eaLnBrk="1" hangingPunct="1">
              <a:lnSpc>
                <a:spcPct val="90000"/>
              </a:lnSpc>
              <a:spcBef>
                <a:spcPts val="700"/>
              </a:spcBef>
              <a:buClrTx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r>
              <a:rPr lang="it-IT" altLang="it-IT" sz="2800" dirty="0"/>
              <a:t>  		10		10</a:t>
            </a:r>
            <a:r>
              <a:rPr lang="it-IT" altLang="it-IT" sz="2800" baseline="30000" dirty="0"/>
              <a:t>10</a:t>
            </a:r>
            <a:r>
              <a:rPr lang="it-IT" altLang="it-IT" sz="2800" dirty="0"/>
              <a:t>	  128 d	1 Tbyte</a:t>
            </a:r>
          </a:p>
          <a:p>
            <a:pPr marL="285750" indent="-284163" eaLnBrk="1" hangingPunct="1">
              <a:lnSpc>
                <a:spcPct val="90000"/>
              </a:lnSpc>
              <a:spcBef>
                <a:spcPts val="700"/>
              </a:spcBef>
              <a:buClrTx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r>
              <a:rPr lang="it-IT" altLang="it-IT" sz="2800" dirty="0"/>
              <a:t>  		12		10</a:t>
            </a:r>
            <a:r>
              <a:rPr lang="it-IT" altLang="it-IT" sz="2800" baseline="30000" dirty="0"/>
              <a:t>12</a:t>
            </a:r>
            <a:r>
              <a:rPr lang="it-IT" altLang="it-IT" sz="2800" dirty="0"/>
              <a:t>	  35 y		111 Tbytes</a:t>
            </a:r>
          </a:p>
          <a:p>
            <a:pPr marL="285750" indent="-284163" eaLnBrk="1" hangingPunct="1">
              <a:lnSpc>
                <a:spcPct val="90000"/>
              </a:lnSpc>
              <a:spcBef>
                <a:spcPts val="700"/>
              </a:spcBef>
              <a:buClrTx/>
              <a:tabLst>
                <a:tab pos="855663" algn="l"/>
                <a:tab pos="1770063" algn="l"/>
                <a:tab pos="2684463" algn="l"/>
                <a:tab pos="3598863" algn="l"/>
                <a:tab pos="4513263" algn="l"/>
                <a:tab pos="5427663" algn="l"/>
                <a:tab pos="6342063" algn="l"/>
                <a:tab pos="7256463" algn="l"/>
                <a:tab pos="8170863" algn="l"/>
                <a:tab pos="9085263" algn="l"/>
                <a:tab pos="9999663" algn="l"/>
              </a:tabLst>
            </a:pPr>
            <a:r>
              <a:rPr lang="it-IT" altLang="it-IT" sz="2800" dirty="0"/>
              <a:t>   		14		10</a:t>
            </a:r>
            <a:r>
              <a:rPr lang="it-IT" altLang="it-IT" sz="2800" baseline="30000" dirty="0"/>
              <a:t>14</a:t>
            </a:r>
            <a:r>
              <a:rPr lang="it-IT" altLang="it-IT" sz="2800" dirty="0"/>
              <a:t>	  3500 y	11.111</a:t>
            </a:r>
            <a:r>
              <a:rPr lang="en-US" altLang="it-IT" sz="2800" dirty="0"/>
              <a:t> </a:t>
            </a:r>
            <a:r>
              <a:rPr lang="it-IT" altLang="it-IT" sz="2800" dirty="0"/>
              <a:t>Tbytes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87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263525"/>
            <a:ext cx="8777288" cy="637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96258" name="Picture 2" descr="Aspirapolvere robot intelligente BowAI OB8s - 1600Pa, 6W">
            <a:extLst>
              <a:ext uri="{FF2B5EF4-FFF2-40B4-BE49-F238E27FC236}">
                <a16:creationId xmlns:a16="http://schemas.microsoft.com/office/drawing/2014/main" id="{5D928817-6D55-B558-6606-E05BF49E3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1975" y="39624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25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47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51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00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68611" name="Text Box 2"/>
          <p:cNvSpPr txBox="1">
            <a:spLocks noChangeArrowheads="1"/>
          </p:cNvSpPr>
          <p:nvPr/>
        </p:nvSpPr>
        <p:spPr bwMode="auto">
          <a:xfrm>
            <a:off x="4403726" y="5451476"/>
            <a:ext cx="8921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ecc…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-1143000"/>
            <a:ext cx="10515600" cy="743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70659" name="Text Box 2"/>
          <p:cNvSpPr txBox="1">
            <a:spLocks noChangeArrowheads="1"/>
          </p:cNvSpPr>
          <p:nvPr/>
        </p:nvSpPr>
        <p:spPr bwMode="auto">
          <a:xfrm>
            <a:off x="2667000" y="381000"/>
            <a:ext cx="72390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spcBef>
                <a:spcPts val="1750"/>
              </a:spcBef>
              <a:buSzPct val="100000"/>
            </a:pPr>
            <a:r>
              <a:rPr lang="en-US" altLang="it-IT" sz="2800" b="1">
                <a:solidFill>
                  <a:srgbClr val="000000"/>
                </a:solidFill>
              </a:rPr>
              <a:t>Ricerca in Profondita’ (Depth-First Search)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1"/>
            <a:ext cx="8915400" cy="419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484189"/>
            <a:ext cx="9031288" cy="593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29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2130426"/>
            <a:ext cx="7772400" cy="1470025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altLang="it-IT" b="1"/>
              <a:t>Ricerche Euristiche o Informate</a:t>
            </a: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2895600" y="3886200"/>
            <a:ext cx="6400800" cy="1752600"/>
          </a:xfrm>
        </p:spPr>
        <p:txBody>
          <a:bodyPr/>
          <a:lstStyle/>
          <a:p>
            <a:pPr marL="0" indent="0" algn="ctr"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altLang="it-IT"/>
              <a:t>Best-First 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Best-First Search</a:t>
            </a:r>
          </a:p>
        </p:txBody>
      </p:sp>
      <p:sp>
        <p:nvSpPr>
          <p:cNvPr id="87043" name="Segnaposto contenut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it-IT"/>
              <a:t>Si associa ad ogni nodo (stato) una valutazione di costo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altLang="it-IT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it-IT"/>
              <a:t>Si seleziona come nodo da espandare il nodo a valore minimo di valutazione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it-IT"/>
              <a:t>Diverse funzioni di valutazione danno luogo ad algoritmi (strategie) diverse</a:t>
            </a:r>
          </a:p>
        </p:txBody>
      </p:sp>
      <p:graphicFrame>
        <p:nvGraphicFramePr>
          <p:cNvPr id="87044" name="Object 2"/>
          <p:cNvGraphicFramePr>
            <a:graphicFrameLocks noChangeAspect="1"/>
          </p:cNvGraphicFramePr>
          <p:nvPr/>
        </p:nvGraphicFramePr>
        <p:xfrm>
          <a:off x="4419600" y="3048000"/>
          <a:ext cx="20510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723586" imgH="228501" progId="Equation.3">
                  <p:embed/>
                </p:oleObj>
              </mc:Choice>
              <mc:Fallback>
                <p:oleObj name="Equazione" r:id="rId2" imgW="723586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048000"/>
                        <a:ext cx="20510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Strategia Costo Uniforme</a:t>
            </a:r>
            <a:br>
              <a:rPr lang="en-US" altLang="it-IT"/>
            </a:br>
            <a:r>
              <a:rPr lang="en-US" altLang="it-IT"/>
              <a:t>(Uniform Cost)</a:t>
            </a:r>
          </a:p>
        </p:txBody>
      </p:sp>
      <p:sp>
        <p:nvSpPr>
          <p:cNvPr id="88067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it-IT"/>
              <a:t>La valutazione di un nodo corrisponde al costo corrispondente al cammino dal nodo iniziale al nodo stesso</a:t>
            </a:r>
          </a:p>
        </p:txBody>
      </p:sp>
      <p:graphicFrame>
        <p:nvGraphicFramePr>
          <p:cNvPr id="88068" name="Object 2"/>
          <p:cNvGraphicFramePr>
            <a:graphicFrameLocks noChangeAspect="1"/>
          </p:cNvGraphicFramePr>
          <p:nvPr/>
        </p:nvGraphicFramePr>
        <p:xfrm>
          <a:off x="2895601" y="3886200"/>
          <a:ext cx="657066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2463800" imgH="457200" progId="Equation.3">
                  <p:embed/>
                </p:oleObj>
              </mc:Choice>
              <mc:Fallback>
                <p:oleObj name="Equazione" r:id="rId2" imgW="24638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886200"/>
                        <a:ext cx="657066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CasellaDiTesto 4"/>
          <p:cNvSpPr txBox="1">
            <a:spLocks noChangeArrowheads="1"/>
          </p:cNvSpPr>
          <p:nvPr/>
        </p:nvSpPr>
        <p:spPr bwMode="auto">
          <a:xfrm>
            <a:off x="3886201" y="5867401"/>
            <a:ext cx="43529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it-IT">
                <a:solidFill>
                  <a:schemeClr val="tx1"/>
                </a:solidFill>
              </a:rPr>
              <a:t>costo azione per andare da </a:t>
            </a:r>
            <a:r>
              <a:rPr lang="en-US" altLang="it-IT" i="1">
                <a:solidFill>
                  <a:schemeClr val="tx1"/>
                </a:solidFill>
              </a:rPr>
              <a:t>n’</a:t>
            </a:r>
            <a:r>
              <a:rPr lang="en-US" altLang="it-IT">
                <a:solidFill>
                  <a:schemeClr val="tx1"/>
                </a:solidFill>
              </a:rPr>
              <a:t> ad </a:t>
            </a:r>
            <a:r>
              <a:rPr lang="en-US" altLang="it-IT" i="1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7" name="Connettore 2 6"/>
          <p:cNvCxnSpPr/>
          <p:nvPr/>
        </p:nvCxnSpPr>
        <p:spPr bwMode="auto">
          <a:xfrm flipV="1">
            <a:off x="5791200" y="5181600"/>
            <a:ext cx="304800" cy="76200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9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Oval 1"/>
          <p:cNvSpPr>
            <a:spLocks noChangeArrowheads="1"/>
          </p:cNvSpPr>
          <p:nvPr/>
        </p:nvSpPr>
        <p:spPr bwMode="auto">
          <a:xfrm>
            <a:off x="5334000" y="5334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7106" name="Oval 2"/>
          <p:cNvSpPr>
            <a:spLocks noChangeArrowheads="1"/>
          </p:cNvSpPr>
          <p:nvPr/>
        </p:nvSpPr>
        <p:spPr bwMode="auto">
          <a:xfrm>
            <a:off x="3429000" y="12954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47107" name="Oval 3"/>
          <p:cNvSpPr>
            <a:spLocks noChangeArrowheads="1"/>
          </p:cNvSpPr>
          <p:nvPr/>
        </p:nvSpPr>
        <p:spPr bwMode="auto">
          <a:xfrm>
            <a:off x="5334000" y="12954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47108" name="Oval 4"/>
          <p:cNvSpPr>
            <a:spLocks noChangeArrowheads="1"/>
          </p:cNvSpPr>
          <p:nvPr/>
        </p:nvSpPr>
        <p:spPr bwMode="auto">
          <a:xfrm>
            <a:off x="7010400" y="12954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47109" name="Line 5"/>
          <p:cNvSpPr>
            <a:spLocks noChangeShapeType="1"/>
          </p:cNvSpPr>
          <p:nvPr/>
        </p:nvSpPr>
        <p:spPr bwMode="auto">
          <a:xfrm flipH="1">
            <a:off x="4037014" y="838200"/>
            <a:ext cx="1374775" cy="457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10" name="Line 6"/>
          <p:cNvSpPr>
            <a:spLocks noChangeShapeType="1"/>
          </p:cNvSpPr>
          <p:nvPr/>
        </p:nvSpPr>
        <p:spPr bwMode="auto">
          <a:xfrm>
            <a:off x="5791200" y="914400"/>
            <a:ext cx="1588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11" name="Line 7"/>
          <p:cNvSpPr>
            <a:spLocks noChangeShapeType="1"/>
          </p:cNvSpPr>
          <p:nvPr/>
        </p:nvSpPr>
        <p:spPr bwMode="auto">
          <a:xfrm>
            <a:off x="6019800" y="838200"/>
            <a:ext cx="1219200" cy="457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096001" y="304801"/>
            <a:ext cx="333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3260726" y="1028700"/>
            <a:ext cx="409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800">
                <a:solidFill>
                  <a:srgbClr val="000000"/>
                </a:solidFill>
              </a:rPr>
              <a:t>75</a:t>
            </a:r>
          </a:p>
        </p:txBody>
      </p:sp>
      <p:sp>
        <p:nvSpPr>
          <p:cNvPr id="47114" name="Text Box 10"/>
          <p:cNvSpPr txBox="1">
            <a:spLocks noChangeArrowheads="1"/>
          </p:cNvSpPr>
          <p:nvPr/>
        </p:nvSpPr>
        <p:spPr bwMode="auto">
          <a:xfrm>
            <a:off x="7696201" y="1066800"/>
            <a:ext cx="523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800">
                <a:solidFill>
                  <a:srgbClr val="000000"/>
                </a:solidFill>
              </a:rPr>
              <a:t>140</a:t>
            </a:r>
          </a:p>
        </p:txBody>
      </p:sp>
      <p:sp>
        <p:nvSpPr>
          <p:cNvPr id="47115" name="Text Box 11"/>
          <p:cNvSpPr txBox="1">
            <a:spLocks noChangeArrowheads="1"/>
          </p:cNvSpPr>
          <p:nvPr/>
        </p:nvSpPr>
        <p:spPr bwMode="auto">
          <a:xfrm>
            <a:off x="5943601" y="990600"/>
            <a:ext cx="5238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800">
                <a:solidFill>
                  <a:srgbClr val="000000"/>
                </a:solidFill>
              </a:rPr>
              <a:t>118</a:t>
            </a:r>
          </a:p>
        </p:txBody>
      </p:sp>
      <p:sp>
        <p:nvSpPr>
          <p:cNvPr id="47116" name="AutoShape 12"/>
          <p:cNvSpPr>
            <a:spLocks noChangeArrowheads="1"/>
          </p:cNvSpPr>
          <p:nvPr/>
        </p:nvSpPr>
        <p:spPr bwMode="auto">
          <a:xfrm>
            <a:off x="3048000" y="14478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47117" name="Oval 13"/>
          <p:cNvSpPr>
            <a:spLocks noChangeArrowheads="1"/>
          </p:cNvSpPr>
          <p:nvPr/>
        </p:nvSpPr>
        <p:spPr bwMode="auto">
          <a:xfrm>
            <a:off x="3429000" y="22098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47118" name="Line 14"/>
          <p:cNvSpPr>
            <a:spLocks noChangeShapeType="1"/>
          </p:cNvSpPr>
          <p:nvPr/>
        </p:nvSpPr>
        <p:spPr bwMode="auto">
          <a:xfrm>
            <a:off x="3886200" y="1676400"/>
            <a:ext cx="1588" cy="5334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19" name="Text Box 15"/>
          <p:cNvSpPr txBox="1">
            <a:spLocks noChangeArrowheads="1"/>
          </p:cNvSpPr>
          <p:nvPr/>
        </p:nvSpPr>
        <p:spPr bwMode="auto">
          <a:xfrm>
            <a:off x="2819400" y="1981201"/>
            <a:ext cx="1130736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146=71+75</a:t>
            </a:r>
          </a:p>
        </p:txBody>
      </p:sp>
      <p:sp>
        <p:nvSpPr>
          <p:cNvPr id="47120" name="Oval 16"/>
          <p:cNvSpPr>
            <a:spLocks noChangeArrowheads="1"/>
          </p:cNvSpPr>
          <p:nvPr/>
        </p:nvSpPr>
        <p:spPr bwMode="auto">
          <a:xfrm>
            <a:off x="5410200" y="21336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L</a:t>
            </a:r>
          </a:p>
        </p:txBody>
      </p:sp>
      <p:sp>
        <p:nvSpPr>
          <p:cNvPr id="47121" name="AutoShape 17"/>
          <p:cNvSpPr>
            <a:spLocks noChangeArrowheads="1"/>
          </p:cNvSpPr>
          <p:nvPr/>
        </p:nvSpPr>
        <p:spPr bwMode="auto">
          <a:xfrm>
            <a:off x="4953000" y="14478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5791200" y="1676400"/>
            <a:ext cx="1588" cy="457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23" name="Text Box 19"/>
          <p:cNvSpPr txBox="1">
            <a:spLocks noChangeArrowheads="1"/>
          </p:cNvSpPr>
          <p:nvPr/>
        </p:nvSpPr>
        <p:spPr bwMode="auto">
          <a:xfrm>
            <a:off x="5867400" y="1905001"/>
            <a:ext cx="131303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229=118+111</a:t>
            </a:r>
          </a:p>
        </p:txBody>
      </p:sp>
      <p:sp>
        <p:nvSpPr>
          <p:cNvPr id="47124" name="AutoShape 20"/>
          <p:cNvSpPr>
            <a:spLocks noChangeArrowheads="1"/>
          </p:cNvSpPr>
          <p:nvPr/>
        </p:nvSpPr>
        <p:spPr bwMode="auto">
          <a:xfrm>
            <a:off x="6629400" y="14478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47125" name="Oval 21"/>
          <p:cNvSpPr>
            <a:spLocks noChangeArrowheads="1"/>
          </p:cNvSpPr>
          <p:nvPr/>
        </p:nvSpPr>
        <p:spPr bwMode="auto">
          <a:xfrm>
            <a:off x="6934200" y="21336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O</a:t>
            </a:r>
          </a:p>
        </p:txBody>
      </p:sp>
      <p:sp>
        <p:nvSpPr>
          <p:cNvPr id="47126" name="Oval 22"/>
          <p:cNvSpPr>
            <a:spLocks noChangeArrowheads="1"/>
          </p:cNvSpPr>
          <p:nvPr/>
        </p:nvSpPr>
        <p:spPr bwMode="auto">
          <a:xfrm>
            <a:off x="8001000" y="21336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47127" name="Oval 23"/>
          <p:cNvSpPr>
            <a:spLocks noChangeArrowheads="1"/>
          </p:cNvSpPr>
          <p:nvPr/>
        </p:nvSpPr>
        <p:spPr bwMode="auto">
          <a:xfrm>
            <a:off x="9067800" y="21336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RV</a:t>
            </a:r>
          </a:p>
        </p:txBody>
      </p:sp>
      <p:sp>
        <p:nvSpPr>
          <p:cNvPr id="47128" name="Line 24"/>
          <p:cNvSpPr>
            <a:spLocks noChangeShapeType="1"/>
          </p:cNvSpPr>
          <p:nvPr/>
        </p:nvSpPr>
        <p:spPr bwMode="auto">
          <a:xfrm flipH="1">
            <a:off x="7237414" y="1676400"/>
            <a:ext cx="155575" cy="457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29" name="Line 25"/>
          <p:cNvSpPr>
            <a:spLocks noChangeShapeType="1"/>
          </p:cNvSpPr>
          <p:nvPr/>
        </p:nvSpPr>
        <p:spPr bwMode="auto">
          <a:xfrm>
            <a:off x="7391400" y="1676400"/>
            <a:ext cx="990600" cy="457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30" name="Line 26"/>
          <p:cNvSpPr>
            <a:spLocks noChangeShapeType="1"/>
          </p:cNvSpPr>
          <p:nvPr/>
        </p:nvSpPr>
        <p:spPr bwMode="auto">
          <a:xfrm>
            <a:off x="7391400" y="1676400"/>
            <a:ext cx="1981200" cy="457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6705600" y="2514601"/>
            <a:ext cx="133592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291=140+151</a:t>
            </a: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7908925" y="1814514"/>
            <a:ext cx="123332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239=140+99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9128125" y="2500314"/>
            <a:ext cx="123332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220=140+80</a:t>
            </a:r>
          </a:p>
        </p:txBody>
      </p:sp>
      <p:sp>
        <p:nvSpPr>
          <p:cNvPr id="47134" name="AutoShape 30"/>
          <p:cNvSpPr>
            <a:spLocks noChangeArrowheads="1"/>
          </p:cNvSpPr>
          <p:nvPr/>
        </p:nvSpPr>
        <p:spPr bwMode="auto">
          <a:xfrm>
            <a:off x="3048000" y="23622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47135" name="Oval 31"/>
          <p:cNvSpPr>
            <a:spLocks noChangeArrowheads="1"/>
          </p:cNvSpPr>
          <p:nvPr/>
        </p:nvSpPr>
        <p:spPr bwMode="auto">
          <a:xfrm>
            <a:off x="3429000" y="32004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47136" name="Line 32"/>
          <p:cNvSpPr>
            <a:spLocks noChangeShapeType="1"/>
          </p:cNvSpPr>
          <p:nvPr/>
        </p:nvSpPr>
        <p:spPr bwMode="auto">
          <a:xfrm>
            <a:off x="3886200" y="2590800"/>
            <a:ext cx="1588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37" name="Text Box 33"/>
          <p:cNvSpPr txBox="1">
            <a:spLocks noChangeArrowheads="1"/>
          </p:cNvSpPr>
          <p:nvPr/>
        </p:nvSpPr>
        <p:spPr bwMode="auto">
          <a:xfrm>
            <a:off x="2574925" y="2957514"/>
            <a:ext cx="133592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297=146+151</a:t>
            </a:r>
          </a:p>
        </p:txBody>
      </p:sp>
      <p:sp>
        <p:nvSpPr>
          <p:cNvPr id="47138" name="Oval 34"/>
          <p:cNvSpPr>
            <a:spLocks noChangeArrowheads="1"/>
          </p:cNvSpPr>
          <p:nvPr/>
        </p:nvSpPr>
        <p:spPr bwMode="auto">
          <a:xfrm>
            <a:off x="8610600" y="33528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47139" name="Oval 35"/>
          <p:cNvSpPr>
            <a:spLocks noChangeArrowheads="1"/>
          </p:cNvSpPr>
          <p:nvPr/>
        </p:nvSpPr>
        <p:spPr bwMode="auto">
          <a:xfrm>
            <a:off x="9601200" y="33528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7140" name="Line 36"/>
          <p:cNvSpPr>
            <a:spLocks noChangeShapeType="1"/>
          </p:cNvSpPr>
          <p:nvPr/>
        </p:nvSpPr>
        <p:spPr bwMode="auto">
          <a:xfrm flipH="1">
            <a:off x="9066214" y="2514600"/>
            <a:ext cx="384175" cy="9144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41" name="Line 37"/>
          <p:cNvSpPr>
            <a:spLocks noChangeShapeType="1"/>
          </p:cNvSpPr>
          <p:nvPr/>
        </p:nvSpPr>
        <p:spPr bwMode="auto">
          <a:xfrm>
            <a:off x="9448800" y="2514600"/>
            <a:ext cx="685800" cy="838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42" name="AutoShape 38"/>
          <p:cNvSpPr>
            <a:spLocks noChangeArrowheads="1"/>
          </p:cNvSpPr>
          <p:nvPr/>
        </p:nvSpPr>
        <p:spPr bwMode="auto">
          <a:xfrm>
            <a:off x="8839200" y="24384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47143" name="Text Box 39"/>
          <p:cNvSpPr txBox="1">
            <a:spLocks noChangeArrowheads="1"/>
          </p:cNvSpPr>
          <p:nvPr/>
        </p:nvSpPr>
        <p:spPr bwMode="auto">
          <a:xfrm>
            <a:off x="8610600" y="3657601"/>
            <a:ext cx="123332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317=220+97</a:t>
            </a:r>
          </a:p>
        </p:txBody>
      </p:sp>
      <p:sp>
        <p:nvSpPr>
          <p:cNvPr id="47144" name="Text Box 40"/>
          <p:cNvSpPr txBox="1">
            <a:spLocks noChangeArrowheads="1"/>
          </p:cNvSpPr>
          <p:nvPr/>
        </p:nvSpPr>
        <p:spPr bwMode="auto">
          <a:xfrm>
            <a:off x="9340850" y="3048001"/>
            <a:ext cx="133592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366=220+146</a:t>
            </a:r>
          </a:p>
        </p:txBody>
      </p:sp>
      <p:sp>
        <p:nvSpPr>
          <p:cNvPr id="47145" name="AutoShape 41"/>
          <p:cNvSpPr>
            <a:spLocks noChangeArrowheads="1"/>
          </p:cNvSpPr>
          <p:nvPr/>
        </p:nvSpPr>
        <p:spPr bwMode="auto">
          <a:xfrm>
            <a:off x="7696200" y="22098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47146" name="Oval 42"/>
          <p:cNvSpPr>
            <a:spLocks noChangeArrowheads="1"/>
          </p:cNvSpPr>
          <p:nvPr/>
        </p:nvSpPr>
        <p:spPr bwMode="auto">
          <a:xfrm>
            <a:off x="7924800" y="29718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7147" name="Line 43"/>
          <p:cNvSpPr>
            <a:spLocks noChangeShapeType="1"/>
          </p:cNvSpPr>
          <p:nvPr/>
        </p:nvSpPr>
        <p:spPr bwMode="auto">
          <a:xfrm>
            <a:off x="8305800" y="2514600"/>
            <a:ext cx="76200" cy="457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48" name="Text Box 44"/>
          <p:cNvSpPr txBox="1">
            <a:spLocks noChangeArrowheads="1"/>
          </p:cNvSpPr>
          <p:nvPr/>
        </p:nvSpPr>
        <p:spPr bwMode="auto">
          <a:xfrm>
            <a:off x="7467600" y="3276601"/>
            <a:ext cx="132829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450=239+211</a:t>
            </a:r>
          </a:p>
        </p:txBody>
      </p:sp>
      <p:sp>
        <p:nvSpPr>
          <p:cNvPr id="47149" name="Oval 45"/>
          <p:cNvSpPr>
            <a:spLocks noChangeArrowheads="1"/>
          </p:cNvSpPr>
          <p:nvPr/>
        </p:nvSpPr>
        <p:spPr bwMode="auto">
          <a:xfrm>
            <a:off x="5105400" y="29718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M</a:t>
            </a:r>
          </a:p>
        </p:txBody>
      </p:sp>
      <p:sp>
        <p:nvSpPr>
          <p:cNvPr id="47150" name="Line 46"/>
          <p:cNvSpPr>
            <a:spLocks noChangeShapeType="1"/>
          </p:cNvSpPr>
          <p:nvPr/>
        </p:nvSpPr>
        <p:spPr bwMode="auto">
          <a:xfrm flipH="1">
            <a:off x="5484814" y="2514600"/>
            <a:ext cx="384175" cy="457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51" name="Text Box 47"/>
          <p:cNvSpPr txBox="1">
            <a:spLocks noChangeArrowheads="1"/>
          </p:cNvSpPr>
          <p:nvPr/>
        </p:nvSpPr>
        <p:spPr bwMode="auto">
          <a:xfrm>
            <a:off x="4495800" y="2590801"/>
            <a:ext cx="123332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299=229+70</a:t>
            </a:r>
          </a:p>
        </p:txBody>
      </p:sp>
      <p:sp>
        <p:nvSpPr>
          <p:cNvPr id="47152" name="AutoShape 48"/>
          <p:cNvSpPr>
            <a:spLocks noChangeArrowheads="1"/>
          </p:cNvSpPr>
          <p:nvPr/>
        </p:nvSpPr>
        <p:spPr bwMode="auto">
          <a:xfrm>
            <a:off x="5029200" y="22860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47153" name="AutoShape 49"/>
          <p:cNvSpPr>
            <a:spLocks noChangeArrowheads="1"/>
          </p:cNvSpPr>
          <p:nvPr/>
        </p:nvSpPr>
        <p:spPr bwMode="auto">
          <a:xfrm>
            <a:off x="6553200" y="22860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47154" name="Oval 50"/>
          <p:cNvSpPr>
            <a:spLocks noChangeArrowheads="1"/>
          </p:cNvSpPr>
          <p:nvPr/>
        </p:nvSpPr>
        <p:spPr bwMode="auto">
          <a:xfrm>
            <a:off x="6629400" y="29718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Z</a:t>
            </a:r>
          </a:p>
        </p:txBody>
      </p:sp>
      <p:sp>
        <p:nvSpPr>
          <p:cNvPr id="47155" name="Line 51"/>
          <p:cNvSpPr>
            <a:spLocks noChangeShapeType="1"/>
          </p:cNvSpPr>
          <p:nvPr/>
        </p:nvSpPr>
        <p:spPr bwMode="auto">
          <a:xfrm flipH="1">
            <a:off x="7085014" y="2514600"/>
            <a:ext cx="231775" cy="457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56" name="Text Box 52"/>
          <p:cNvSpPr txBox="1">
            <a:spLocks noChangeArrowheads="1"/>
          </p:cNvSpPr>
          <p:nvPr/>
        </p:nvSpPr>
        <p:spPr bwMode="auto">
          <a:xfrm>
            <a:off x="6096000" y="3276601"/>
            <a:ext cx="123332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362=291+71</a:t>
            </a:r>
          </a:p>
        </p:txBody>
      </p:sp>
      <p:sp>
        <p:nvSpPr>
          <p:cNvPr id="47157" name="AutoShape 53"/>
          <p:cNvSpPr>
            <a:spLocks noChangeArrowheads="1"/>
          </p:cNvSpPr>
          <p:nvPr/>
        </p:nvSpPr>
        <p:spPr bwMode="auto">
          <a:xfrm>
            <a:off x="3048000" y="33528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47158" name="Oval 54"/>
          <p:cNvSpPr>
            <a:spLocks noChangeArrowheads="1"/>
          </p:cNvSpPr>
          <p:nvPr/>
        </p:nvSpPr>
        <p:spPr bwMode="auto">
          <a:xfrm>
            <a:off x="1752600" y="39624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F</a:t>
            </a:r>
          </a:p>
        </p:txBody>
      </p:sp>
      <p:sp>
        <p:nvSpPr>
          <p:cNvPr id="47159" name="Oval 55"/>
          <p:cNvSpPr>
            <a:spLocks noChangeArrowheads="1"/>
          </p:cNvSpPr>
          <p:nvPr/>
        </p:nvSpPr>
        <p:spPr bwMode="auto">
          <a:xfrm>
            <a:off x="3124200" y="39624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RV</a:t>
            </a:r>
          </a:p>
        </p:txBody>
      </p:sp>
      <p:sp>
        <p:nvSpPr>
          <p:cNvPr id="47160" name="Oval 56"/>
          <p:cNvSpPr>
            <a:spLocks noChangeArrowheads="1"/>
          </p:cNvSpPr>
          <p:nvPr/>
        </p:nvSpPr>
        <p:spPr bwMode="auto">
          <a:xfrm>
            <a:off x="4572000" y="39624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7161" name="Line 57"/>
          <p:cNvSpPr>
            <a:spLocks noChangeShapeType="1"/>
          </p:cNvSpPr>
          <p:nvPr/>
        </p:nvSpPr>
        <p:spPr bwMode="auto">
          <a:xfrm flipH="1">
            <a:off x="2284414" y="3581400"/>
            <a:ext cx="1450975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62" name="Line 58"/>
          <p:cNvSpPr>
            <a:spLocks noChangeShapeType="1"/>
          </p:cNvSpPr>
          <p:nvPr/>
        </p:nvSpPr>
        <p:spPr bwMode="auto">
          <a:xfrm flipH="1">
            <a:off x="3656014" y="3581400"/>
            <a:ext cx="79375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63" name="Line 59"/>
          <p:cNvSpPr>
            <a:spLocks noChangeShapeType="1"/>
          </p:cNvSpPr>
          <p:nvPr/>
        </p:nvSpPr>
        <p:spPr bwMode="auto">
          <a:xfrm>
            <a:off x="3657600" y="3581400"/>
            <a:ext cx="1143000" cy="457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64" name="Text Box 60"/>
          <p:cNvSpPr txBox="1">
            <a:spLocks noChangeArrowheads="1"/>
          </p:cNvSpPr>
          <p:nvPr/>
        </p:nvSpPr>
        <p:spPr bwMode="auto">
          <a:xfrm>
            <a:off x="1812925" y="4405314"/>
            <a:ext cx="123332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396=297+99</a:t>
            </a:r>
          </a:p>
        </p:txBody>
      </p:sp>
      <p:sp>
        <p:nvSpPr>
          <p:cNvPr id="47165" name="Text Box 61"/>
          <p:cNvSpPr txBox="1">
            <a:spLocks noChangeArrowheads="1"/>
          </p:cNvSpPr>
          <p:nvPr/>
        </p:nvSpPr>
        <p:spPr bwMode="auto">
          <a:xfrm>
            <a:off x="3260725" y="4329114"/>
            <a:ext cx="123332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377=297+80</a:t>
            </a:r>
          </a:p>
        </p:txBody>
      </p:sp>
      <p:sp>
        <p:nvSpPr>
          <p:cNvPr id="47166" name="Text Box 62"/>
          <p:cNvSpPr txBox="1">
            <a:spLocks noChangeArrowheads="1"/>
          </p:cNvSpPr>
          <p:nvPr/>
        </p:nvSpPr>
        <p:spPr bwMode="auto">
          <a:xfrm>
            <a:off x="4708525" y="4329114"/>
            <a:ext cx="133592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437=297+140</a:t>
            </a:r>
          </a:p>
        </p:txBody>
      </p:sp>
      <p:sp>
        <p:nvSpPr>
          <p:cNvPr id="47167" name="AutoShape 63"/>
          <p:cNvSpPr>
            <a:spLocks noChangeArrowheads="1"/>
          </p:cNvSpPr>
          <p:nvPr/>
        </p:nvSpPr>
        <p:spPr bwMode="auto">
          <a:xfrm>
            <a:off x="8229600" y="35814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47168" name="Oval 64"/>
          <p:cNvSpPr>
            <a:spLocks noChangeArrowheads="1"/>
          </p:cNvSpPr>
          <p:nvPr/>
        </p:nvSpPr>
        <p:spPr bwMode="auto">
          <a:xfrm>
            <a:off x="8686800" y="42672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7169" name="Line 65"/>
          <p:cNvSpPr>
            <a:spLocks noChangeShapeType="1"/>
          </p:cNvSpPr>
          <p:nvPr/>
        </p:nvSpPr>
        <p:spPr bwMode="auto">
          <a:xfrm>
            <a:off x="8991600" y="3733800"/>
            <a:ext cx="76200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70" name="Text Box 66"/>
          <p:cNvSpPr txBox="1">
            <a:spLocks noChangeArrowheads="1"/>
          </p:cNvSpPr>
          <p:nvPr/>
        </p:nvSpPr>
        <p:spPr bwMode="auto">
          <a:xfrm>
            <a:off x="8458200" y="4648201"/>
            <a:ext cx="133592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418=317+101</a:t>
            </a:r>
          </a:p>
        </p:txBody>
      </p:sp>
      <p:sp>
        <p:nvSpPr>
          <p:cNvPr id="47171" name="AutoShape 67"/>
          <p:cNvSpPr>
            <a:spLocks noChangeArrowheads="1"/>
          </p:cNvSpPr>
          <p:nvPr/>
        </p:nvSpPr>
        <p:spPr bwMode="auto">
          <a:xfrm>
            <a:off x="6248400" y="31242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47172" name="Oval 68"/>
          <p:cNvSpPr>
            <a:spLocks noChangeArrowheads="1"/>
          </p:cNvSpPr>
          <p:nvPr/>
        </p:nvSpPr>
        <p:spPr bwMode="auto">
          <a:xfrm>
            <a:off x="6629400" y="38862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7173" name="Line 69"/>
          <p:cNvSpPr>
            <a:spLocks noChangeShapeType="1"/>
          </p:cNvSpPr>
          <p:nvPr/>
        </p:nvSpPr>
        <p:spPr bwMode="auto">
          <a:xfrm>
            <a:off x="7086600" y="3352800"/>
            <a:ext cx="1588" cy="5334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74" name="Text Box 70"/>
          <p:cNvSpPr txBox="1">
            <a:spLocks noChangeArrowheads="1"/>
          </p:cNvSpPr>
          <p:nvPr/>
        </p:nvSpPr>
        <p:spPr bwMode="auto">
          <a:xfrm>
            <a:off x="6537325" y="4252914"/>
            <a:ext cx="123332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437=362+75</a:t>
            </a:r>
          </a:p>
        </p:txBody>
      </p:sp>
      <p:sp>
        <p:nvSpPr>
          <p:cNvPr id="47175" name="AutoShape 71"/>
          <p:cNvSpPr>
            <a:spLocks noChangeArrowheads="1"/>
          </p:cNvSpPr>
          <p:nvPr/>
        </p:nvSpPr>
        <p:spPr bwMode="auto">
          <a:xfrm>
            <a:off x="9448800" y="33528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47176" name="Oval 72"/>
          <p:cNvSpPr>
            <a:spLocks noChangeArrowheads="1"/>
          </p:cNvSpPr>
          <p:nvPr/>
        </p:nvSpPr>
        <p:spPr bwMode="auto">
          <a:xfrm>
            <a:off x="8915400" y="54864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47177" name="Oval 73"/>
          <p:cNvSpPr>
            <a:spLocks noChangeArrowheads="1"/>
          </p:cNvSpPr>
          <p:nvPr/>
        </p:nvSpPr>
        <p:spPr bwMode="auto">
          <a:xfrm>
            <a:off x="9829800" y="53340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7178" name="Line 74"/>
          <p:cNvSpPr>
            <a:spLocks noChangeShapeType="1"/>
          </p:cNvSpPr>
          <p:nvPr/>
        </p:nvSpPr>
        <p:spPr bwMode="auto">
          <a:xfrm flipH="1">
            <a:off x="9371014" y="3733800"/>
            <a:ext cx="612775" cy="1752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79" name="Line 75"/>
          <p:cNvSpPr>
            <a:spLocks noChangeShapeType="1"/>
          </p:cNvSpPr>
          <p:nvPr/>
        </p:nvSpPr>
        <p:spPr bwMode="auto">
          <a:xfrm>
            <a:off x="9982200" y="3733800"/>
            <a:ext cx="228600" cy="1600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80" name="Text Box 76"/>
          <p:cNvSpPr txBox="1">
            <a:spLocks noChangeArrowheads="1"/>
          </p:cNvSpPr>
          <p:nvPr/>
        </p:nvSpPr>
        <p:spPr bwMode="auto">
          <a:xfrm>
            <a:off x="8747125" y="5929314"/>
            <a:ext cx="133592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504=366+138</a:t>
            </a:r>
          </a:p>
        </p:txBody>
      </p:sp>
      <p:sp>
        <p:nvSpPr>
          <p:cNvPr id="47181" name="Text Box 77"/>
          <p:cNvSpPr txBox="1">
            <a:spLocks noChangeArrowheads="1"/>
          </p:cNvSpPr>
          <p:nvPr/>
        </p:nvSpPr>
        <p:spPr bwMode="auto">
          <a:xfrm>
            <a:off x="9340850" y="5105401"/>
            <a:ext cx="133592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486=366+120</a:t>
            </a:r>
          </a:p>
        </p:txBody>
      </p:sp>
      <p:sp>
        <p:nvSpPr>
          <p:cNvPr id="47182" name="AutoShape 78"/>
          <p:cNvSpPr>
            <a:spLocks noChangeArrowheads="1"/>
          </p:cNvSpPr>
          <p:nvPr/>
        </p:nvSpPr>
        <p:spPr bwMode="auto">
          <a:xfrm>
            <a:off x="4800600" y="29718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47183" name="Oval 79"/>
          <p:cNvSpPr>
            <a:spLocks noChangeArrowheads="1"/>
          </p:cNvSpPr>
          <p:nvPr/>
        </p:nvSpPr>
        <p:spPr bwMode="auto">
          <a:xfrm>
            <a:off x="5257800" y="46482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7184" name="Line 80"/>
          <p:cNvSpPr>
            <a:spLocks noChangeShapeType="1"/>
          </p:cNvSpPr>
          <p:nvPr/>
        </p:nvSpPr>
        <p:spPr bwMode="auto">
          <a:xfrm>
            <a:off x="5562600" y="3352800"/>
            <a:ext cx="152400" cy="12954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85" name="Text Box 81"/>
          <p:cNvSpPr txBox="1">
            <a:spLocks noChangeArrowheads="1"/>
          </p:cNvSpPr>
          <p:nvPr/>
        </p:nvSpPr>
        <p:spPr bwMode="auto">
          <a:xfrm>
            <a:off x="6019800" y="4648201"/>
            <a:ext cx="123332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374=299+75</a:t>
            </a:r>
          </a:p>
        </p:txBody>
      </p:sp>
      <p:sp>
        <p:nvSpPr>
          <p:cNvPr id="47186" name="AutoShape 82"/>
          <p:cNvSpPr>
            <a:spLocks noChangeArrowheads="1"/>
          </p:cNvSpPr>
          <p:nvPr/>
        </p:nvSpPr>
        <p:spPr bwMode="auto">
          <a:xfrm>
            <a:off x="4876800" y="48006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47187" name="Oval 83"/>
          <p:cNvSpPr>
            <a:spLocks noChangeArrowheads="1"/>
          </p:cNvSpPr>
          <p:nvPr/>
        </p:nvSpPr>
        <p:spPr bwMode="auto">
          <a:xfrm>
            <a:off x="5257800" y="54102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7188" name="Line 84"/>
          <p:cNvSpPr>
            <a:spLocks noChangeShapeType="1"/>
          </p:cNvSpPr>
          <p:nvPr/>
        </p:nvSpPr>
        <p:spPr bwMode="auto">
          <a:xfrm>
            <a:off x="5715000" y="5029200"/>
            <a:ext cx="1588" cy="3810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89" name="Text Box 85"/>
          <p:cNvSpPr txBox="1">
            <a:spLocks noChangeArrowheads="1"/>
          </p:cNvSpPr>
          <p:nvPr/>
        </p:nvSpPr>
        <p:spPr bwMode="auto">
          <a:xfrm>
            <a:off x="6096000" y="5410201"/>
            <a:ext cx="133592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494=374+120</a:t>
            </a:r>
          </a:p>
        </p:txBody>
      </p:sp>
      <p:sp>
        <p:nvSpPr>
          <p:cNvPr id="47190" name="AutoShape 86"/>
          <p:cNvSpPr>
            <a:spLocks noChangeArrowheads="1"/>
          </p:cNvSpPr>
          <p:nvPr/>
        </p:nvSpPr>
        <p:spPr bwMode="auto">
          <a:xfrm>
            <a:off x="2743200" y="41148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47191" name="Line 87"/>
          <p:cNvSpPr>
            <a:spLocks noChangeShapeType="1"/>
          </p:cNvSpPr>
          <p:nvPr/>
        </p:nvSpPr>
        <p:spPr bwMode="auto">
          <a:xfrm flipH="1">
            <a:off x="3046414" y="4343400"/>
            <a:ext cx="384175" cy="9144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92" name="Line 88"/>
          <p:cNvSpPr>
            <a:spLocks noChangeShapeType="1"/>
          </p:cNvSpPr>
          <p:nvPr/>
        </p:nvSpPr>
        <p:spPr bwMode="auto">
          <a:xfrm>
            <a:off x="3429000" y="4343400"/>
            <a:ext cx="685800" cy="8382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93" name="Oval 89"/>
          <p:cNvSpPr>
            <a:spLocks noChangeArrowheads="1"/>
          </p:cNvSpPr>
          <p:nvPr/>
        </p:nvSpPr>
        <p:spPr bwMode="auto">
          <a:xfrm>
            <a:off x="2514600" y="52578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P</a:t>
            </a:r>
          </a:p>
        </p:txBody>
      </p:sp>
      <p:sp>
        <p:nvSpPr>
          <p:cNvPr id="47194" name="Oval 90"/>
          <p:cNvSpPr>
            <a:spLocks noChangeArrowheads="1"/>
          </p:cNvSpPr>
          <p:nvPr/>
        </p:nvSpPr>
        <p:spPr bwMode="auto">
          <a:xfrm>
            <a:off x="3657600" y="51816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7195" name="Text Box 91"/>
          <p:cNvSpPr txBox="1">
            <a:spLocks noChangeArrowheads="1"/>
          </p:cNvSpPr>
          <p:nvPr/>
        </p:nvSpPr>
        <p:spPr bwMode="auto">
          <a:xfrm>
            <a:off x="2362200" y="5562601"/>
            <a:ext cx="1233328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457=377+80</a:t>
            </a:r>
          </a:p>
        </p:txBody>
      </p:sp>
      <p:sp>
        <p:nvSpPr>
          <p:cNvPr id="47196" name="Text Box 92"/>
          <p:cNvSpPr txBox="1">
            <a:spLocks noChangeArrowheads="1"/>
          </p:cNvSpPr>
          <p:nvPr/>
        </p:nvSpPr>
        <p:spPr bwMode="auto">
          <a:xfrm>
            <a:off x="3489325" y="5548314"/>
            <a:ext cx="133592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523=377+146</a:t>
            </a:r>
          </a:p>
        </p:txBody>
      </p:sp>
      <p:sp>
        <p:nvSpPr>
          <p:cNvPr id="47197" name="Oval 93"/>
          <p:cNvSpPr>
            <a:spLocks noChangeArrowheads="1"/>
          </p:cNvSpPr>
          <p:nvPr/>
        </p:nvSpPr>
        <p:spPr bwMode="auto">
          <a:xfrm>
            <a:off x="1752600" y="4953000"/>
            <a:ext cx="838200" cy="3810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7198" name="Line 94"/>
          <p:cNvSpPr>
            <a:spLocks noChangeShapeType="1"/>
          </p:cNvSpPr>
          <p:nvPr/>
        </p:nvSpPr>
        <p:spPr bwMode="auto">
          <a:xfrm>
            <a:off x="2133600" y="4343400"/>
            <a:ext cx="1588" cy="609600"/>
          </a:xfrm>
          <a:prstGeom prst="line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199" name="Text Box 95"/>
          <p:cNvSpPr txBox="1">
            <a:spLocks noChangeArrowheads="1"/>
          </p:cNvSpPr>
          <p:nvPr/>
        </p:nvSpPr>
        <p:spPr bwMode="auto">
          <a:xfrm>
            <a:off x="2193925" y="4710114"/>
            <a:ext cx="1328290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607=396+211</a:t>
            </a:r>
          </a:p>
        </p:txBody>
      </p:sp>
      <p:sp>
        <p:nvSpPr>
          <p:cNvPr id="47200" name="AutoShape 96"/>
          <p:cNvSpPr>
            <a:spLocks noChangeArrowheads="1"/>
          </p:cNvSpPr>
          <p:nvPr/>
        </p:nvSpPr>
        <p:spPr bwMode="auto">
          <a:xfrm>
            <a:off x="1676400" y="38862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47201" name="AutoShape 97"/>
          <p:cNvSpPr>
            <a:spLocks noChangeArrowheads="1"/>
          </p:cNvSpPr>
          <p:nvPr/>
        </p:nvSpPr>
        <p:spPr bwMode="auto">
          <a:xfrm>
            <a:off x="7848600" y="4267200"/>
            <a:ext cx="838200" cy="457200"/>
          </a:xfrm>
          <a:prstGeom prst="rightArrowCallout">
            <a:avLst>
              <a:gd name="adj1" fmla="val 25000"/>
              <a:gd name="adj2" fmla="val 25000"/>
              <a:gd name="adj3" fmla="val 30556"/>
              <a:gd name="adj4" fmla="val 66667"/>
            </a:avLst>
          </a:prstGeom>
          <a:solidFill>
            <a:srgbClr val="FF0000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 eaLnBrk="1" hangingPunct="1">
              <a:buSzPct val="100000"/>
            </a:pPr>
            <a:r>
              <a:rPr lang="en-US" altLang="it-IT" sz="1600">
                <a:solidFill>
                  <a:srgbClr val="000000"/>
                </a:solidFill>
              </a:rPr>
              <a:t>GOAL</a:t>
            </a:r>
          </a:p>
        </p:txBody>
      </p:sp>
      <p:sp>
        <p:nvSpPr>
          <p:cNvPr id="47202" name="Line 98"/>
          <p:cNvSpPr>
            <a:spLocks noChangeShapeType="1"/>
          </p:cNvSpPr>
          <p:nvPr/>
        </p:nvSpPr>
        <p:spPr bwMode="auto">
          <a:xfrm>
            <a:off x="6324600" y="838200"/>
            <a:ext cx="609600" cy="228600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203" name="Line 99"/>
          <p:cNvSpPr>
            <a:spLocks noChangeShapeType="1"/>
          </p:cNvSpPr>
          <p:nvPr/>
        </p:nvSpPr>
        <p:spPr bwMode="auto">
          <a:xfrm>
            <a:off x="8077200" y="1600200"/>
            <a:ext cx="685800" cy="152400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204" name="Line 100"/>
          <p:cNvSpPr>
            <a:spLocks noChangeShapeType="1"/>
          </p:cNvSpPr>
          <p:nvPr/>
        </p:nvSpPr>
        <p:spPr bwMode="auto">
          <a:xfrm flipH="1">
            <a:off x="8990014" y="2743200"/>
            <a:ext cx="231775" cy="609600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47205" name="Line 101"/>
          <p:cNvSpPr>
            <a:spLocks noChangeShapeType="1"/>
          </p:cNvSpPr>
          <p:nvPr/>
        </p:nvSpPr>
        <p:spPr bwMode="auto">
          <a:xfrm>
            <a:off x="8686800" y="3886200"/>
            <a:ext cx="1588" cy="457200"/>
          </a:xfrm>
          <a:prstGeom prst="line">
            <a:avLst/>
          </a:prstGeom>
          <a:noFill/>
          <a:ln w="5724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" dur="500"/>
                                        <p:tgtEl>
                                          <p:spTgt spid="47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18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3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28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33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38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43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7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7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7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66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1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76" dur="500"/>
                                        <p:tgtEl>
                                          <p:spTgt spid="4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7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87" dur="500"/>
                                        <p:tgtEl>
                                          <p:spTgt spid="47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 additive="repl">
                                        <p:cTn id="92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7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7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7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7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47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 nodeType="clickPar">
                      <p:stCondLst>
                        <p:cond delay="indefinite"/>
                      </p:stCondLst>
                      <p:childTnLst>
                        <p:par>
                          <p:cTn id="1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7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7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7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7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47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7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47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47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47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47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47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 nodeType="clickPar">
                      <p:stCondLst>
                        <p:cond delay="indefinite"/>
                      </p:stCondLst>
                      <p:childTnLst>
                        <p:par>
                          <p:cTn id="1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47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47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47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47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4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4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 nodeType="clickPar">
                      <p:stCondLst>
                        <p:cond delay="indefinite"/>
                      </p:stCondLst>
                      <p:childTnLst>
                        <p:par>
                          <p:cTn id="2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47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500" fill="hold"/>
                                        <p:tgtEl>
                                          <p:spTgt spid="47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 nodeType="clickPar">
                      <p:stCondLst>
                        <p:cond delay="indefinite"/>
                      </p:stCondLst>
                      <p:childTnLst>
                        <p:par>
                          <p:cTn id="2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47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47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47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47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 nodeType="clickPar">
                      <p:stCondLst>
                        <p:cond delay="indefinite"/>
                      </p:stCondLst>
                      <p:childTnLst>
                        <p:par>
                          <p:cTn id="2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47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47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 nodeType="clickPar">
                      <p:stCondLst>
                        <p:cond delay="indefinite"/>
                      </p:stCondLst>
                      <p:childTnLst>
                        <p:par>
                          <p:cTn id="2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47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6" dur="500" fill="hold"/>
                                        <p:tgtEl>
                                          <p:spTgt spid="47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 nodeType="clickPar">
                      <p:stCondLst>
                        <p:cond delay="indefinite"/>
                      </p:stCondLst>
                      <p:childTnLst>
                        <p:par>
                          <p:cTn id="2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47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47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47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47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 nodeType="clickPar">
                      <p:stCondLst>
                        <p:cond delay="indefinite"/>
                      </p:stCondLst>
                      <p:childTnLst>
                        <p:par>
                          <p:cTn id="2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500" fill="hold"/>
                                        <p:tgtEl>
                                          <p:spTgt spid="47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47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 nodeType="clickPar">
                      <p:stCondLst>
                        <p:cond delay="indefinite"/>
                      </p:stCondLst>
                      <p:childTnLst>
                        <p:par>
                          <p:cTn id="2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47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 nodeType="clickPar">
                      <p:stCondLst>
                        <p:cond delay="indefinite"/>
                      </p:stCondLst>
                      <p:childTnLst>
                        <p:par>
                          <p:cTn id="2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47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47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47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500" fill="hold"/>
                                        <p:tgtEl>
                                          <p:spTgt spid="47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 nodeType="clickPar">
                      <p:stCondLst>
                        <p:cond delay="indefinite"/>
                      </p:stCondLst>
                      <p:childTnLst>
                        <p:par>
                          <p:cTn id="2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500" fill="hold"/>
                                        <p:tgtEl>
                                          <p:spTgt spid="47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500" fill="hold"/>
                                        <p:tgtEl>
                                          <p:spTgt spid="47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 nodeType="clickPar">
                      <p:stCondLst>
                        <p:cond delay="indefinite"/>
                      </p:stCondLst>
                      <p:childTnLst>
                        <p:par>
                          <p:cTn id="2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500" fill="hold"/>
                                        <p:tgtEl>
                                          <p:spTgt spid="47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47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47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47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 nodeType="clickPar">
                      <p:stCondLst>
                        <p:cond delay="indefinite"/>
                      </p:stCondLst>
                      <p:childTnLst>
                        <p:par>
                          <p:cTn id="2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47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47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47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47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 nodeType="clickPar">
                      <p:stCondLst>
                        <p:cond delay="indefinite"/>
                      </p:stCondLst>
                      <p:childTnLst>
                        <p:par>
                          <p:cTn id="3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500" fill="hold"/>
                                        <p:tgtEl>
                                          <p:spTgt spid="47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47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 nodeType="clickPar">
                      <p:stCondLst>
                        <p:cond delay="indefinite"/>
                      </p:stCondLst>
                      <p:childTnLst>
                        <p:par>
                          <p:cTn id="3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47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47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 nodeType="clickPar">
                      <p:stCondLst>
                        <p:cond delay="indefinite"/>
                      </p:stCondLst>
                      <p:childTnLst>
                        <p:par>
                          <p:cTn id="3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47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7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 nodeType="clickPar">
                      <p:stCondLst>
                        <p:cond delay="indefinite"/>
                      </p:stCondLst>
                      <p:childTnLst>
                        <p:par>
                          <p:cTn id="3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47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47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 nodeType="clickPar">
                      <p:stCondLst>
                        <p:cond delay="indefinite"/>
                      </p:stCondLst>
                      <p:childTnLst>
                        <p:par>
                          <p:cTn id="3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47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47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 nodeType="clickPar">
                      <p:stCondLst>
                        <p:cond delay="indefinite"/>
                      </p:stCondLst>
                      <p:childTnLst>
                        <p:par>
                          <p:cTn id="3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500" fill="hold"/>
                                        <p:tgtEl>
                                          <p:spTgt spid="4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 fill="hold"/>
                                        <p:tgtEl>
                                          <p:spTgt spid="4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 nodeType="clickPar">
                      <p:stCondLst>
                        <p:cond delay="indefinite"/>
                      </p:stCondLst>
                      <p:childTnLst>
                        <p:par>
                          <p:cTn id="3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500" fill="hold"/>
                                        <p:tgtEl>
                                          <p:spTgt spid="47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47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47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47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 nodeType="clickPar">
                      <p:stCondLst>
                        <p:cond delay="indefinite"/>
                      </p:stCondLst>
                      <p:childTnLst>
                        <p:par>
                          <p:cTn id="3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47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500" fill="hold"/>
                                        <p:tgtEl>
                                          <p:spTgt spid="47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 nodeType="clickPar">
                      <p:stCondLst>
                        <p:cond delay="indefinite"/>
                      </p:stCondLst>
                      <p:childTnLst>
                        <p:par>
                          <p:cTn id="3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500" fill="hold"/>
                                        <p:tgtEl>
                                          <p:spTgt spid="47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2" dur="500" fill="hold"/>
                                        <p:tgtEl>
                                          <p:spTgt spid="47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3" fill="hold" nodeType="clickPar">
                      <p:stCondLst>
                        <p:cond delay="indefinite"/>
                      </p:stCondLst>
                      <p:childTnLst>
                        <p:par>
                          <p:cTn id="3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500" fill="hold"/>
                                        <p:tgtEl>
                                          <p:spTgt spid="47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500" fill="hold"/>
                                        <p:tgtEl>
                                          <p:spTgt spid="47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9" fill="hold" nodeType="clickPar">
                      <p:stCondLst>
                        <p:cond delay="indefinite"/>
                      </p:stCondLst>
                      <p:childTnLst>
                        <p:par>
                          <p:cTn id="3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500" fill="hold"/>
                                        <p:tgtEl>
                                          <p:spTgt spid="47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47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 nodeType="clickPar">
                      <p:stCondLst>
                        <p:cond delay="indefinite"/>
                      </p:stCondLst>
                      <p:childTnLst>
                        <p:par>
                          <p:cTn id="3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47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47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 nodeType="clickPar">
                      <p:stCondLst>
                        <p:cond delay="indefinite"/>
                      </p:stCondLst>
                      <p:childTnLst>
                        <p:par>
                          <p:cTn id="3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47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500" fill="hold"/>
                                        <p:tgtEl>
                                          <p:spTgt spid="47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 nodeType="clickPar">
                      <p:stCondLst>
                        <p:cond delay="indefinite"/>
                      </p:stCondLst>
                      <p:childTnLst>
                        <p:par>
                          <p:cTn id="3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500" fill="hold"/>
                                        <p:tgtEl>
                                          <p:spTgt spid="47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2" dur="500" fill="hold"/>
                                        <p:tgtEl>
                                          <p:spTgt spid="47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3" fill="hold" nodeType="clickPar">
                      <p:stCondLst>
                        <p:cond delay="indefinite"/>
                      </p:stCondLst>
                      <p:childTnLst>
                        <p:par>
                          <p:cTn id="3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7" dur="500" fill="hold"/>
                                        <p:tgtEl>
                                          <p:spTgt spid="47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8" dur="500" fill="hold"/>
                                        <p:tgtEl>
                                          <p:spTgt spid="47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9" fill="hold" nodeType="clickPar">
                      <p:stCondLst>
                        <p:cond delay="indefinite"/>
                      </p:stCondLst>
                      <p:childTnLst>
                        <p:par>
                          <p:cTn id="4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3" dur="500" fill="hold"/>
                                        <p:tgtEl>
                                          <p:spTgt spid="47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4" dur="500" fill="hold"/>
                                        <p:tgtEl>
                                          <p:spTgt spid="47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 nodeType="clickPar">
                      <p:stCondLst>
                        <p:cond delay="indefinite"/>
                      </p:stCondLst>
                      <p:childTnLst>
                        <p:par>
                          <p:cTn id="4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9" dur="500" fill="hold"/>
                                        <p:tgtEl>
                                          <p:spTgt spid="4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0" dur="500" fill="hold"/>
                                        <p:tgtEl>
                                          <p:spTgt spid="4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 nodeType="clickPar">
                      <p:stCondLst>
                        <p:cond delay="indefinite"/>
                      </p:stCondLst>
                      <p:childTnLst>
                        <p:par>
                          <p:cTn id="4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4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500" fill="hold"/>
                                        <p:tgtEl>
                                          <p:spTgt spid="4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 nodeType="clickPar">
                      <p:stCondLst>
                        <p:cond delay="indefinite"/>
                      </p:stCondLst>
                      <p:childTnLst>
                        <p:par>
                          <p:cTn id="4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1" dur="500" fill="hold"/>
                                        <p:tgtEl>
                                          <p:spTgt spid="4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2" dur="500" fill="hold"/>
                                        <p:tgtEl>
                                          <p:spTgt spid="4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 nodeType="clickPar">
                      <p:stCondLst>
                        <p:cond delay="indefinite"/>
                      </p:stCondLst>
                      <p:childTnLst>
                        <p:par>
                          <p:cTn id="4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7" dur="500" fill="hold"/>
                                        <p:tgtEl>
                                          <p:spTgt spid="4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500" fill="hold"/>
                                        <p:tgtEl>
                                          <p:spTgt spid="4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9" fill="hold" nodeType="clickPar">
                      <p:stCondLst>
                        <p:cond delay="indefinite"/>
                      </p:stCondLst>
                      <p:childTnLst>
                        <p:par>
                          <p:cTn id="4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3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500" fill="hold"/>
                                        <p:tgtEl>
                                          <p:spTgt spid="4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5" fill="hold" nodeType="clickPar">
                      <p:stCondLst>
                        <p:cond delay="indefinite"/>
                      </p:stCondLst>
                      <p:childTnLst>
                        <p:par>
                          <p:cTn id="4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9" dur="500" fill="hold"/>
                                        <p:tgtEl>
                                          <p:spTgt spid="47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0" dur="500" fill="hold"/>
                                        <p:tgtEl>
                                          <p:spTgt spid="47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 nodeType="clickPar">
                      <p:stCondLst>
                        <p:cond delay="indefinite"/>
                      </p:stCondLst>
                      <p:childTnLst>
                        <p:par>
                          <p:cTn id="4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5" dur="500" fill="hold"/>
                                        <p:tgtEl>
                                          <p:spTgt spid="47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6" dur="500" fill="hold"/>
                                        <p:tgtEl>
                                          <p:spTgt spid="47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7" fill="hold" nodeType="clickPar">
                      <p:stCondLst>
                        <p:cond delay="indefinite"/>
                      </p:stCondLst>
                      <p:childTnLst>
                        <p:par>
                          <p:cTn id="4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1" dur="500" fill="hold"/>
                                        <p:tgtEl>
                                          <p:spTgt spid="47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2" dur="500" fill="hold"/>
                                        <p:tgtEl>
                                          <p:spTgt spid="47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 nodeType="clickPar">
                      <p:stCondLst>
                        <p:cond delay="indefinite"/>
                      </p:stCondLst>
                      <p:childTnLst>
                        <p:par>
                          <p:cTn id="4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7" dur="500" fill="hold"/>
                                        <p:tgtEl>
                                          <p:spTgt spid="4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8" dur="500" fill="hold"/>
                                        <p:tgtEl>
                                          <p:spTgt spid="4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9" fill="hold" nodeType="clickPar">
                      <p:stCondLst>
                        <p:cond delay="indefinite"/>
                      </p:stCondLst>
                      <p:childTnLst>
                        <p:par>
                          <p:cTn id="4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3" dur="500" fill="hold"/>
                                        <p:tgtEl>
                                          <p:spTgt spid="47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500" fill="hold"/>
                                        <p:tgtEl>
                                          <p:spTgt spid="47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 nodeType="clickPar">
                      <p:stCondLst>
                        <p:cond delay="indefinite"/>
                      </p:stCondLst>
                      <p:childTnLst>
                        <p:par>
                          <p:cTn id="4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9" dur="500" fill="hold"/>
                                        <p:tgtEl>
                                          <p:spTgt spid="4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0" dur="500" fill="hold"/>
                                        <p:tgtEl>
                                          <p:spTgt spid="4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 nodeType="clickPar">
                      <p:stCondLst>
                        <p:cond delay="indefinite"/>
                      </p:stCondLst>
                      <p:childTnLst>
                        <p:par>
                          <p:cTn id="4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5" dur="500" fill="hold"/>
                                        <p:tgtEl>
                                          <p:spTgt spid="47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500" fill="hold"/>
                                        <p:tgtEl>
                                          <p:spTgt spid="47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 nodeType="clickPar">
                      <p:stCondLst>
                        <p:cond delay="indefinite"/>
                      </p:stCondLst>
                      <p:childTnLst>
                        <p:par>
                          <p:cTn id="4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1" dur="500" fill="hold"/>
                                        <p:tgtEl>
                                          <p:spTgt spid="4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2" dur="500" fill="hold"/>
                                        <p:tgtEl>
                                          <p:spTgt spid="4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 nodeType="clickPar">
                      <p:stCondLst>
                        <p:cond delay="indefinite"/>
                      </p:stCondLst>
                      <p:childTnLst>
                        <p:par>
                          <p:cTn id="4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7" dur="500" fill="hold"/>
                                        <p:tgtEl>
                                          <p:spTgt spid="47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8" dur="500" fill="hold"/>
                                        <p:tgtEl>
                                          <p:spTgt spid="47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9" fill="hold" nodeType="clickPar">
                      <p:stCondLst>
                        <p:cond delay="indefinite"/>
                      </p:stCondLst>
                      <p:childTnLst>
                        <p:par>
                          <p:cTn id="4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3" dur="500" fill="hold"/>
                                        <p:tgtEl>
                                          <p:spTgt spid="4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4" dur="500" fill="hold"/>
                                        <p:tgtEl>
                                          <p:spTgt spid="4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5" fill="hold" nodeType="clickPar">
                      <p:stCondLst>
                        <p:cond delay="indefinite"/>
                      </p:stCondLst>
                      <p:childTnLst>
                        <p:par>
                          <p:cTn id="4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9" dur="500" fill="hold"/>
                                        <p:tgtEl>
                                          <p:spTgt spid="4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0" dur="500" fill="hold"/>
                                        <p:tgtEl>
                                          <p:spTgt spid="4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1" fill="hold" nodeType="clickPar">
                      <p:stCondLst>
                        <p:cond delay="indefinite"/>
                      </p:stCondLst>
                      <p:childTnLst>
                        <p:par>
                          <p:cTn id="5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5" dur="500" fill="hold"/>
                                        <p:tgtEl>
                                          <p:spTgt spid="47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500" fill="hold"/>
                                        <p:tgtEl>
                                          <p:spTgt spid="47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7" fill="hold" nodeType="clickPar">
                      <p:stCondLst>
                        <p:cond delay="indefinite"/>
                      </p:stCondLst>
                      <p:childTnLst>
                        <p:par>
                          <p:cTn id="5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47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2" dur="500" fill="hold"/>
                                        <p:tgtEl>
                                          <p:spTgt spid="47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 nodeType="clickPar">
                      <p:stCondLst>
                        <p:cond delay="indefinite"/>
                      </p:stCondLst>
                      <p:childTnLst>
                        <p:par>
                          <p:cTn id="5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7" dur="500" fill="hold"/>
                                        <p:tgtEl>
                                          <p:spTgt spid="47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8" dur="500" fill="hold"/>
                                        <p:tgtEl>
                                          <p:spTgt spid="47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9" fill="hold" nodeType="clickPar">
                      <p:stCondLst>
                        <p:cond delay="indefinite"/>
                      </p:stCondLst>
                      <p:childTnLst>
                        <p:par>
                          <p:cTn id="5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3" dur="500" fill="hold"/>
                                        <p:tgtEl>
                                          <p:spTgt spid="47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47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5" fill="hold" nodeType="clickPar">
                      <p:stCondLst>
                        <p:cond delay="indefinite"/>
                      </p:stCondLst>
                      <p:childTnLst>
                        <p:par>
                          <p:cTn id="5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500" fill="hold"/>
                                        <p:tgtEl>
                                          <p:spTgt spid="47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500" fill="hold"/>
                                        <p:tgtEl>
                                          <p:spTgt spid="47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 nodeType="clickPar">
                      <p:stCondLst>
                        <p:cond delay="indefinite"/>
                      </p:stCondLst>
                      <p:childTnLst>
                        <p:par>
                          <p:cTn id="5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5" dur="500" fill="hold"/>
                                        <p:tgtEl>
                                          <p:spTgt spid="47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6" dur="500" fill="hold"/>
                                        <p:tgtEl>
                                          <p:spTgt spid="47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7" fill="hold" nodeType="clickPar">
                      <p:stCondLst>
                        <p:cond delay="indefinite"/>
                      </p:stCondLst>
                      <p:childTnLst>
                        <p:par>
                          <p:cTn id="5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1" dur="500" fill="hold"/>
                                        <p:tgtEl>
                                          <p:spTgt spid="47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2" dur="500" fill="hold"/>
                                        <p:tgtEl>
                                          <p:spTgt spid="47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 nodeType="clickPar">
                      <p:stCondLst>
                        <p:cond delay="indefinite"/>
                      </p:stCondLst>
                      <p:childTnLst>
                        <p:par>
                          <p:cTn id="5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500" fill="hold"/>
                                        <p:tgtEl>
                                          <p:spTgt spid="47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500" fill="hold"/>
                                        <p:tgtEl>
                                          <p:spTgt spid="47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 nodeType="clickPar">
                      <p:stCondLst>
                        <p:cond delay="indefinite"/>
                      </p:stCondLst>
                      <p:childTnLst>
                        <p:par>
                          <p:cTn id="5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3" dur="500" fill="hold"/>
                                        <p:tgtEl>
                                          <p:spTgt spid="47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4" dur="500" fill="hold"/>
                                        <p:tgtEl>
                                          <p:spTgt spid="47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5" fill="hold" nodeType="clickPar">
                      <p:stCondLst>
                        <p:cond delay="indefinite"/>
                      </p:stCondLst>
                      <p:childTnLst>
                        <p:par>
                          <p:cTn id="5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9" dur="500" fill="hold"/>
                                        <p:tgtEl>
                                          <p:spTgt spid="47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0" dur="500" fill="hold"/>
                                        <p:tgtEl>
                                          <p:spTgt spid="47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1" fill="hold" nodeType="clickPar">
                      <p:stCondLst>
                        <p:cond delay="indefinite"/>
                      </p:stCondLst>
                      <p:childTnLst>
                        <p:par>
                          <p:cTn id="5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500" fill="hold"/>
                                        <p:tgtEl>
                                          <p:spTgt spid="47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500" fill="hold"/>
                                        <p:tgtEl>
                                          <p:spTgt spid="47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 nodeType="clickPar">
                      <p:stCondLst>
                        <p:cond delay="indefinite"/>
                      </p:stCondLst>
                      <p:childTnLst>
                        <p:par>
                          <p:cTn id="5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1" dur="500" fill="hold"/>
                                        <p:tgtEl>
                                          <p:spTgt spid="472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2" dur="500" fill="hold"/>
                                        <p:tgtEl>
                                          <p:spTgt spid="47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 nodeType="clickPar">
                      <p:stCondLst>
                        <p:cond delay="indefinite"/>
                      </p:stCondLst>
                      <p:childTnLst>
                        <p:par>
                          <p:cTn id="5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7" dur="500" fill="hold"/>
                                        <p:tgtEl>
                                          <p:spTgt spid="47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8" dur="500" fill="hold"/>
                                        <p:tgtEl>
                                          <p:spTgt spid="47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9" fill="hold" nodeType="clickPar">
                      <p:stCondLst>
                        <p:cond delay="indefinite"/>
                      </p:stCondLst>
                      <p:childTnLst>
                        <p:par>
                          <p:cTn id="5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500" fill="hold"/>
                                        <p:tgtEl>
                                          <p:spTgt spid="47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500" fill="hold"/>
                                        <p:tgtEl>
                                          <p:spTgt spid="47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5" fill="hold" nodeType="clickPar">
                      <p:stCondLst>
                        <p:cond delay="indefinite"/>
                      </p:stCondLst>
                      <p:childTnLst>
                        <p:par>
                          <p:cTn id="5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9" dur="500" fill="hold"/>
                                        <p:tgtEl>
                                          <p:spTgt spid="4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0" dur="500" fill="hold"/>
                                        <p:tgtEl>
                                          <p:spTgt spid="4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1" fill="hold" nodeType="clickPar">
                      <p:stCondLst>
                        <p:cond delay="indefinite"/>
                      </p:stCondLst>
                      <p:childTnLst>
                        <p:par>
                          <p:cTn id="5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5" dur="500" fill="hold"/>
                                        <p:tgtEl>
                                          <p:spTgt spid="47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0-#ppt_w/2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6" dur="500" fill="hold"/>
                                        <p:tgtEl>
                                          <p:spTgt spid="47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9" grpId="0" animBg="1"/>
      <p:bldP spid="47110" grpId="0" animBg="1"/>
      <p:bldP spid="47111" grpId="0" animBg="1"/>
      <p:bldP spid="47116" grpId="0" animBg="1"/>
      <p:bldP spid="47118" grpId="0" animBg="1"/>
      <p:bldP spid="47121" grpId="0" animBg="1"/>
      <p:bldP spid="47122" grpId="0" animBg="1"/>
      <p:bldP spid="47124" grpId="0" animBg="1"/>
      <p:bldP spid="47128" grpId="0" animBg="1"/>
      <p:bldP spid="47129" grpId="0" animBg="1"/>
      <p:bldP spid="47130" grpId="0" animBg="1"/>
      <p:bldP spid="47134" grpId="0" animBg="1"/>
      <p:bldP spid="47136" grpId="0" animBg="1"/>
      <p:bldP spid="47140" grpId="0" animBg="1"/>
      <p:bldP spid="47141" grpId="0" animBg="1"/>
      <p:bldP spid="47142" grpId="0" animBg="1"/>
      <p:bldP spid="47145" grpId="0" animBg="1"/>
      <p:bldP spid="47147" grpId="0" animBg="1"/>
      <p:bldP spid="47150" grpId="0" animBg="1"/>
      <p:bldP spid="47152" grpId="0" animBg="1"/>
      <p:bldP spid="47153" grpId="0" animBg="1"/>
      <p:bldP spid="47155" grpId="0" animBg="1"/>
      <p:bldP spid="47157" grpId="0" animBg="1"/>
      <p:bldP spid="47161" grpId="0" animBg="1"/>
      <p:bldP spid="47162" grpId="0" animBg="1"/>
      <p:bldP spid="47163" grpId="0" animBg="1"/>
      <p:bldP spid="47167" grpId="0" animBg="1"/>
      <p:bldP spid="47169" grpId="0" animBg="1"/>
      <p:bldP spid="47171" grpId="0" animBg="1"/>
      <p:bldP spid="47173" grpId="0" animBg="1"/>
      <p:bldP spid="47175" grpId="0" animBg="1"/>
      <p:bldP spid="47178" grpId="0" animBg="1"/>
      <p:bldP spid="47179" grpId="0" animBg="1"/>
      <p:bldP spid="47182" grpId="0" animBg="1"/>
      <p:bldP spid="47184" grpId="0" animBg="1"/>
      <p:bldP spid="47186" grpId="0" animBg="1"/>
      <p:bldP spid="47188" grpId="0" animBg="1"/>
      <p:bldP spid="47190" grpId="0" animBg="1"/>
      <p:bldP spid="47191" grpId="0" animBg="1"/>
      <p:bldP spid="47192" grpId="0" animBg="1"/>
      <p:bldP spid="47198" grpId="0" animBg="1"/>
      <p:bldP spid="47200" grpId="0" animBg="1"/>
      <p:bldP spid="47202" grpId="0" animBg="1"/>
      <p:bldP spid="47203" grpId="0" animBg="1"/>
      <p:bldP spid="47204" grpId="0" animBg="1"/>
      <p:bldP spid="4720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82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3187" name="CasellaDiTesto 4"/>
          <p:cNvSpPr txBox="1">
            <a:spLocks noChangeArrowheads="1"/>
          </p:cNvSpPr>
          <p:nvPr/>
        </p:nvSpPr>
        <p:spPr bwMode="auto">
          <a:xfrm>
            <a:off x="7799388" y="2514601"/>
            <a:ext cx="28686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it-IT">
                <a:solidFill>
                  <a:schemeClr val="tx1"/>
                </a:solidFill>
              </a:rPr>
              <a:t>Worst-case: degenera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it-IT">
                <a:solidFill>
                  <a:schemeClr val="tx1"/>
                </a:solidFill>
              </a:rPr>
              <a:t>In ampiezza </a:t>
            </a:r>
            <a:r>
              <a:rPr lang="en-US" altLang="it-IT" b="1" i="1">
                <a:solidFill>
                  <a:schemeClr val="tx1"/>
                </a:solidFill>
              </a:rPr>
              <a:t>O(b</a:t>
            </a:r>
            <a:r>
              <a:rPr lang="en-US" altLang="it-IT" b="1" i="1" baseline="30000">
                <a:solidFill>
                  <a:schemeClr val="tx1"/>
                </a:solidFill>
              </a:rPr>
              <a:t>d+1</a:t>
            </a:r>
            <a:r>
              <a:rPr lang="en-US" altLang="it-IT" b="1" i="1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93188" name="Connettore 2 6"/>
          <p:cNvCxnSpPr>
            <a:cxnSpLocks noChangeShapeType="1"/>
          </p:cNvCxnSpPr>
          <p:nvPr/>
        </p:nvCxnSpPr>
        <p:spPr bwMode="auto">
          <a:xfrm flipH="1">
            <a:off x="8763000" y="3276600"/>
            <a:ext cx="30480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189" name="Connettore 2 8"/>
          <p:cNvCxnSpPr>
            <a:cxnSpLocks noChangeShapeType="1"/>
          </p:cNvCxnSpPr>
          <p:nvPr/>
        </p:nvCxnSpPr>
        <p:spPr bwMode="auto">
          <a:xfrm flipH="1">
            <a:off x="9448800" y="3276600"/>
            <a:ext cx="381000" cy="11430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/>
              <a:t>Funzione Euristica</a:t>
            </a:r>
            <a:br>
              <a:rPr lang="en-US" altLang="it-IT"/>
            </a:br>
            <a:r>
              <a:rPr lang="en-US" altLang="it-IT"/>
              <a:t>(Heuristic Function)</a:t>
            </a:r>
          </a:p>
        </p:txBody>
      </p:sp>
      <p:sp>
        <p:nvSpPr>
          <p:cNvPr id="95235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it-IT" b="1"/>
              <a:t>Funzione euristica</a:t>
            </a:r>
            <a:r>
              <a:rPr lang="en-US" altLang="it-IT"/>
              <a:t>: funzione che ci permetta di capire quanto devo ancora spendere per arrivare alla soluzione (</a:t>
            </a:r>
            <a:r>
              <a:rPr lang="en-US" altLang="it-IT">
                <a:solidFill>
                  <a:schemeClr val="tx1"/>
                </a:solidFill>
              </a:rPr>
              <a:t>possibilmente</a:t>
            </a:r>
            <a:r>
              <a:rPr lang="en-US" altLang="it-IT"/>
              <a:t> ottimale)</a:t>
            </a:r>
          </a:p>
        </p:txBody>
      </p:sp>
      <p:graphicFrame>
        <p:nvGraphicFramePr>
          <p:cNvPr id="95236" name="Object 2"/>
          <p:cNvGraphicFramePr>
            <a:graphicFrameLocks noChangeAspect="1"/>
          </p:cNvGraphicFramePr>
          <p:nvPr/>
        </p:nvGraphicFramePr>
        <p:xfrm>
          <a:off x="4191000" y="4267200"/>
          <a:ext cx="32210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zione" r:id="rId2" imgW="927100" imgH="241300" progId="Equation.3">
                  <p:embed/>
                </p:oleObj>
              </mc:Choice>
              <mc:Fallback>
                <p:oleObj name="Equazione" r:id="rId2" imgW="927100" imgH="2413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267200"/>
                        <a:ext cx="3221038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7" name="CasellaDiTesto 4"/>
          <p:cNvSpPr txBox="1">
            <a:spLocks noChangeArrowheads="1"/>
          </p:cNvSpPr>
          <p:nvPr/>
        </p:nvSpPr>
        <p:spPr bwMode="auto">
          <a:xfrm>
            <a:off x="3810001" y="5943601"/>
            <a:ext cx="2079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it-IT">
                <a:solidFill>
                  <a:schemeClr val="tx1"/>
                </a:solidFill>
              </a:rPr>
              <a:t>Stima del costo</a:t>
            </a:r>
          </a:p>
        </p:txBody>
      </p:sp>
      <p:cxnSp>
        <p:nvCxnSpPr>
          <p:cNvPr id="95238" name="Connettore 2 6"/>
          <p:cNvCxnSpPr>
            <a:cxnSpLocks noChangeShapeType="1"/>
          </p:cNvCxnSpPr>
          <p:nvPr/>
        </p:nvCxnSpPr>
        <p:spPr bwMode="auto">
          <a:xfrm flipV="1">
            <a:off x="4876800" y="4876800"/>
            <a:ext cx="990600" cy="9906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476250"/>
            <a:ext cx="83439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419101"/>
            <a:ext cx="9144000" cy="591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476250"/>
            <a:ext cx="83439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it-IT" b="1"/>
              <a:t>Creazione euristiche</a:t>
            </a: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1148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/>
              <a:t>Rilassamento di alcuni vincoli del problema</a:t>
            </a:r>
          </a:p>
          <a:p>
            <a:pPr marL="341313" indent="-341313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/>
              <a:t>Calcolo del valore esatto di </a:t>
            </a:r>
            <a:r>
              <a:rPr lang="en-US" altLang="it-IT" i="1"/>
              <a:t>h’(S)</a:t>
            </a:r>
            <a:r>
              <a:rPr lang="en-US" altLang="it-IT"/>
              <a:t> per problema rilassato (problema di partenza con meno vincoli)</a:t>
            </a:r>
          </a:p>
          <a:p>
            <a:pPr marL="341313" indent="-341313"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/>
              <a:t>Maggiore e’ il rilassamento (piu’ vincoli tolgo) piu’ facile e calcolare </a:t>
            </a:r>
            <a:r>
              <a:rPr lang="en-US" altLang="it-IT" i="1"/>
              <a:t>h’(S),</a:t>
            </a:r>
            <a:r>
              <a:rPr lang="en-US" altLang="it-IT"/>
              <a:t> meno precisa e’ </a:t>
            </a:r>
            <a:r>
              <a:rPr lang="en-US" altLang="it-IT" i="1"/>
              <a:t>h’(S)</a:t>
            </a:r>
            <a:r>
              <a:rPr lang="en-US" altLang="it-IT"/>
              <a:t> come stima per il problema di partenza (e viceversa)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"/>
          <p:cNvSpPr>
            <a:spLocks noGrp="1" noChangeArrowheads="1"/>
          </p:cNvSpPr>
          <p:nvPr>
            <p:ph type="title"/>
          </p:nvPr>
        </p:nvSpPr>
        <p:spPr>
          <a:xfrm>
            <a:off x="2063750" y="260350"/>
            <a:ext cx="7772400" cy="1143000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it-IT" b="1"/>
              <a:t>Esempio 8-puzzle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3550" y="1447800"/>
            <a:ext cx="10972800" cy="4114800"/>
          </a:xfrm>
        </p:spPr>
        <p:txBody>
          <a:bodyPr/>
          <a:lstStyle/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/>
              <a:t>h1=</a:t>
            </a:r>
            <a:r>
              <a:rPr lang="en-US" sz="2800" dirty="0" err="1"/>
              <a:t>numero</a:t>
            </a:r>
            <a:r>
              <a:rPr lang="en-US" sz="2800" dirty="0"/>
              <a:t> di </a:t>
            </a:r>
            <a:r>
              <a:rPr lang="en-US" sz="2800" dirty="0" err="1"/>
              <a:t>tessere</a:t>
            </a:r>
            <a:r>
              <a:rPr lang="en-US" sz="2800" dirty="0"/>
              <a:t> </a:t>
            </a:r>
            <a:r>
              <a:rPr lang="en-US" sz="2800" dirty="0" err="1"/>
              <a:t>fuori</a:t>
            </a:r>
            <a:r>
              <a:rPr lang="en-US" sz="2800" dirty="0"/>
              <a:t> </a:t>
            </a:r>
            <a:r>
              <a:rPr lang="en-US" sz="2800" dirty="0" err="1"/>
              <a:t>posto</a:t>
            </a:r>
            <a:endParaRPr lang="en-US" sz="2800" dirty="0"/>
          </a:p>
          <a:p>
            <a:pPr marL="741363" lvl="1" indent="-284163" eaLnBrk="1" hangingPunct="1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/>
              <a:t>Problema</a:t>
            </a:r>
            <a:r>
              <a:rPr lang="en-US" sz="2400" dirty="0"/>
              <a:t> di </a:t>
            </a:r>
            <a:r>
              <a:rPr lang="en-US" sz="2400" dirty="0" err="1"/>
              <a:t>partenza</a:t>
            </a:r>
            <a:r>
              <a:rPr lang="en-US" sz="2400" dirty="0"/>
              <a:t> </a:t>
            </a:r>
            <a:r>
              <a:rPr lang="en-US" sz="2400" dirty="0" err="1"/>
              <a:t>rilassato</a:t>
            </a:r>
            <a:r>
              <a:rPr lang="en-US" sz="2400" dirty="0"/>
              <a:t> in modo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ogni</a:t>
            </a:r>
            <a:r>
              <a:rPr lang="en-US" sz="2400" dirty="0"/>
              <a:t> </a:t>
            </a:r>
            <a:r>
              <a:rPr lang="en-US" sz="2400" dirty="0" err="1"/>
              <a:t>tessera</a:t>
            </a:r>
            <a:r>
              <a:rPr lang="en-US" sz="2400" dirty="0"/>
              <a:t> </a:t>
            </a:r>
            <a:r>
              <a:rPr lang="en-US" sz="2400" dirty="0" err="1"/>
              <a:t>possa</a:t>
            </a:r>
            <a:r>
              <a:rPr lang="en-US" sz="2400" dirty="0"/>
              <a:t> </a:t>
            </a:r>
            <a:r>
              <a:rPr lang="en-US" sz="2400" dirty="0" err="1"/>
              <a:t>muoversi</a:t>
            </a:r>
            <a:r>
              <a:rPr lang="en-US" sz="2400" dirty="0"/>
              <a:t> </a:t>
            </a:r>
            <a:r>
              <a:rPr lang="en-US" sz="2400" dirty="0" err="1"/>
              <a:t>dalla</a:t>
            </a:r>
            <a:r>
              <a:rPr lang="en-US" sz="2400" dirty="0"/>
              <a:t> </a:t>
            </a:r>
            <a:r>
              <a:rPr lang="en-US" sz="2400" dirty="0" err="1"/>
              <a:t>posizione</a:t>
            </a:r>
            <a:r>
              <a:rPr lang="en-US" sz="2400" dirty="0"/>
              <a:t> </a:t>
            </a:r>
            <a:r>
              <a:rPr lang="en-US" sz="2400" dirty="0" err="1"/>
              <a:t>attuale</a:t>
            </a:r>
            <a:r>
              <a:rPr lang="en-US" sz="2400" dirty="0"/>
              <a:t> ad una </a:t>
            </a:r>
            <a:r>
              <a:rPr lang="en-US" sz="2400" dirty="0" err="1"/>
              <a:t>qualsiasi</a:t>
            </a:r>
            <a:endParaRPr lang="en-US" sz="2400" dirty="0"/>
          </a:p>
          <a:p>
            <a:pPr marL="741363" lvl="1" indent="-284163" eaLnBrk="1" hangingPunct="1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/>
              <a:t>h1 e’ </a:t>
            </a:r>
            <a:r>
              <a:rPr lang="en-US" sz="2400" dirty="0" err="1"/>
              <a:t>valore</a:t>
            </a:r>
            <a:r>
              <a:rPr lang="en-US" sz="2400" dirty="0"/>
              <a:t> </a:t>
            </a:r>
            <a:r>
              <a:rPr lang="en-US" sz="2400" dirty="0" err="1"/>
              <a:t>esatto</a:t>
            </a:r>
            <a:r>
              <a:rPr lang="en-US" sz="2400" dirty="0"/>
              <a:t> per </a:t>
            </a:r>
            <a:r>
              <a:rPr lang="en-US" sz="2400" dirty="0" err="1"/>
              <a:t>problema</a:t>
            </a:r>
            <a:r>
              <a:rPr lang="en-US" sz="2400" dirty="0"/>
              <a:t> </a:t>
            </a:r>
            <a:r>
              <a:rPr lang="en-US" sz="2400" dirty="0" err="1"/>
              <a:t>rilassato</a:t>
            </a:r>
            <a:r>
              <a:rPr lang="en-US" sz="2400" dirty="0"/>
              <a:t>, ma poco </a:t>
            </a:r>
            <a:r>
              <a:rPr lang="en-US" sz="2400" dirty="0" err="1"/>
              <a:t>preciso</a:t>
            </a:r>
            <a:r>
              <a:rPr lang="en-US" sz="2400" dirty="0"/>
              <a:t> per </a:t>
            </a:r>
            <a:r>
              <a:rPr lang="en-US" sz="2400" dirty="0" err="1"/>
              <a:t>problema</a:t>
            </a:r>
            <a:r>
              <a:rPr lang="en-US" sz="2400" dirty="0"/>
              <a:t> di </a:t>
            </a:r>
            <a:r>
              <a:rPr lang="en-US" sz="2400" dirty="0" err="1"/>
              <a:t>partenza</a:t>
            </a:r>
            <a:endParaRPr lang="en-US" sz="2400" dirty="0"/>
          </a:p>
          <a:p>
            <a:pPr marL="741363" lvl="1" indent="-284163" eaLnBrk="1" hangingPunct="1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/>
              <a:t>h1=7 </a:t>
            </a:r>
            <a:r>
              <a:rPr lang="en-US" sz="2400" dirty="0">
                <a:latin typeface="Wingdings" charset="2"/>
                <a:ea typeface="Wingdings" charset="2"/>
                <a:cs typeface="Wingdings" charset="2"/>
              </a:rPr>
              <a:t></a:t>
            </a:r>
            <a:r>
              <a:rPr lang="en-US" sz="2400" dirty="0"/>
              <a:t> devo </a:t>
            </a:r>
            <a:r>
              <a:rPr lang="en-US" sz="2400" dirty="0" err="1"/>
              <a:t>compiere</a:t>
            </a:r>
            <a:r>
              <a:rPr lang="en-US" sz="2400" dirty="0"/>
              <a:t> </a:t>
            </a:r>
            <a:r>
              <a:rPr lang="en-US" sz="2400" dirty="0" err="1"/>
              <a:t>almeno</a:t>
            </a:r>
            <a:r>
              <a:rPr lang="en-US" sz="2400" dirty="0"/>
              <a:t> 7 </a:t>
            </a:r>
            <a:r>
              <a:rPr lang="en-US" sz="2400" dirty="0" err="1"/>
              <a:t>passi</a:t>
            </a:r>
            <a:r>
              <a:rPr lang="en-US" sz="2400" dirty="0"/>
              <a:t> per </a:t>
            </a:r>
            <a:r>
              <a:rPr lang="en-US" sz="2400" dirty="0" err="1"/>
              <a:t>arrivare</a:t>
            </a:r>
            <a:r>
              <a:rPr lang="en-US" sz="2400" dirty="0"/>
              <a:t> al goal</a:t>
            </a:r>
          </a:p>
          <a:p>
            <a:pPr marL="341313" indent="-341313" eaLnBrk="1" hangingPunct="1">
              <a:lnSpc>
                <a:spcPct val="80000"/>
              </a:lnSpc>
              <a:spcBef>
                <a:spcPts val="600"/>
              </a:spcBef>
              <a:buFont typeface="Times New Roman" pitchFamily="16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dirty="0"/>
              <a:t>h2=</a:t>
            </a:r>
            <a:r>
              <a:rPr lang="en-US" sz="2800" dirty="0" err="1"/>
              <a:t>distanza</a:t>
            </a:r>
            <a:r>
              <a:rPr lang="en-US" sz="2800" dirty="0"/>
              <a:t> di Manhattan (somma, per </a:t>
            </a:r>
            <a:r>
              <a:rPr lang="en-US" sz="2800" dirty="0" err="1"/>
              <a:t>ogni</a:t>
            </a:r>
            <a:r>
              <a:rPr lang="en-US" sz="2800" dirty="0"/>
              <a:t> </a:t>
            </a:r>
            <a:r>
              <a:rPr lang="en-US" sz="2800" dirty="0" err="1"/>
              <a:t>tessera</a:t>
            </a:r>
            <a:r>
              <a:rPr lang="en-US" sz="2800" dirty="0"/>
              <a:t> di </a:t>
            </a:r>
            <a:r>
              <a:rPr lang="en-US" sz="2800" dirty="0" err="1"/>
              <a:t>quante</a:t>
            </a:r>
            <a:r>
              <a:rPr lang="en-US" sz="2800" dirty="0"/>
              <a:t> </a:t>
            </a:r>
            <a:r>
              <a:rPr lang="en-US" sz="2800" dirty="0" err="1"/>
              <a:t>posizioni</a:t>
            </a:r>
            <a:r>
              <a:rPr lang="en-US" sz="2800" dirty="0"/>
              <a:t> mi devo </a:t>
            </a:r>
            <a:r>
              <a:rPr lang="en-US" sz="2800" dirty="0" err="1"/>
              <a:t>spostare</a:t>
            </a:r>
            <a:r>
              <a:rPr lang="en-US" sz="2800" dirty="0"/>
              <a:t> in </a:t>
            </a:r>
            <a:r>
              <a:rPr lang="en-US" sz="2800" dirty="0" err="1"/>
              <a:t>orizzontale</a:t>
            </a:r>
            <a:r>
              <a:rPr lang="en-US" sz="2800" dirty="0"/>
              <a:t> e in </a:t>
            </a:r>
            <a:r>
              <a:rPr lang="en-US" sz="2800" dirty="0" err="1"/>
              <a:t>verticale</a:t>
            </a:r>
            <a:r>
              <a:rPr lang="en-US" sz="2800" dirty="0"/>
              <a:t> per </a:t>
            </a:r>
            <a:r>
              <a:rPr lang="en-US" sz="2800" dirty="0" err="1"/>
              <a:t>portarla</a:t>
            </a:r>
            <a:r>
              <a:rPr lang="en-US" sz="2800" dirty="0"/>
              <a:t> </a:t>
            </a:r>
            <a:r>
              <a:rPr lang="en-US" sz="2800" dirty="0" err="1"/>
              <a:t>alla</a:t>
            </a:r>
            <a:r>
              <a:rPr lang="en-US" sz="2800" dirty="0"/>
              <a:t> </a:t>
            </a:r>
            <a:r>
              <a:rPr lang="en-US" sz="2800" dirty="0" err="1"/>
              <a:t>posizione</a:t>
            </a:r>
            <a:r>
              <a:rPr lang="en-US" sz="2800" dirty="0"/>
              <a:t> finale</a:t>
            </a:r>
          </a:p>
          <a:p>
            <a:pPr marL="741363" lvl="1" indent="-284163" eaLnBrk="1" hangingPunct="1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 err="1"/>
              <a:t>Problema</a:t>
            </a:r>
            <a:r>
              <a:rPr lang="en-US" sz="2400" dirty="0"/>
              <a:t> </a:t>
            </a:r>
            <a:r>
              <a:rPr lang="en-US" sz="2400" dirty="0" err="1"/>
              <a:t>rilassato</a:t>
            </a:r>
            <a:r>
              <a:rPr lang="en-US" sz="2400" dirty="0"/>
              <a:t> in modo </a:t>
            </a:r>
            <a:r>
              <a:rPr lang="en-US" sz="2400" dirty="0" err="1"/>
              <a:t>che</a:t>
            </a:r>
            <a:r>
              <a:rPr lang="en-US" sz="2400" dirty="0"/>
              <a:t> </a:t>
            </a:r>
            <a:r>
              <a:rPr lang="en-US" sz="2400" dirty="0" err="1"/>
              <a:t>ogni</a:t>
            </a:r>
            <a:r>
              <a:rPr lang="en-US" sz="2400" dirty="0"/>
              <a:t> </a:t>
            </a:r>
            <a:r>
              <a:rPr lang="en-US" sz="2400" dirty="0" err="1"/>
              <a:t>tessera</a:t>
            </a:r>
            <a:r>
              <a:rPr lang="en-US" sz="2400" dirty="0"/>
              <a:t> </a:t>
            </a:r>
            <a:r>
              <a:rPr lang="en-US" sz="2400" dirty="0" err="1"/>
              <a:t>possa</a:t>
            </a:r>
            <a:r>
              <a:rPr lang="en-US" sz="2400" dirty="0"/>
              <a:t> </a:t>
            </a:r>
            <a:r>
              <a:rPr lang="en-US" sz="2400" dirty="0" err="1"/>
              <a:t>muoversi</a:t>
            </a:r>
            <a:r>
              <a:rPr lang="en-US" sz="2400" dirty="0"/>
              <a:t> in </a:t>
            </a:r>
            <a:r>
              <a:rPr lang="en-US" sz="2400" dirty="0" err="1"/>
              <a:t>orizzontale</a:t>
            </a:r>
            <a:r>
              <a:rPr lang="en-US" sz="2400" dirty="0"/>
              <a:t> e </a:t>
            </a:r>
            <a:r>
              <a:rPr lang="en-US" sz="2400" dirty="0" err="1"/>
              <a:t>verticale</a:t>
            </a:r>
            <a:r>
              <a:rPr lang="en-US" sz="2400" dirty="0"/>
              <a:t> </a:t>
            </a:r>
            <a:r>
              <a:rPr lang="en-US" sz="2400" dirty="0" err="1"/>
              <a:t>indipendentemente</a:t>
            </a:r>
            <a:r>
              <a:rPr lang="en-US" sz="2400" dirty="0"/>
              <a:t> </a:t>
            </a:r>
            <a:r>
              <a:rPr lang="en-US" sz="2400" dirty="0" err="1"/>
              <a:t>dalla</a:t>
            </a:r>
            <a:r>
              <a:rPr lang="en-US" sz="2400" dirty="0"/>
              <a:t> </a:t>
            </a:r>
            <a:r>
              <a:rPr lang="en-US" sz="2400" dirty="0" err="1"/>
              <a:t>presenza</a:t>
            </a:r>
            <a:r>
              <a:rPr lang="en-US" sz="2400" dirty="0"/>
              <a:t> </a:t>
            </a:r>
            <a:r>
              <a:rPr lang="en-US" sz="2400" dirty="0" err="1"/>
              <a:t>delle</a:t>
            </a:r>
            <a:r>
              <a:rPr lang="en-US" sz="2400" dirty="0"/>
              <a:t> </a:t>
            </a:r>
            <a:r>
              <a:rPr lang="en-US" sz="2400" dirty="0" err="1"/>
              <a:t>altre</a:t>
            </a:r>
            <a:endParaRPr lang="en-US" sz="2400" dirty="0"/>
          </a:p>
          <a:p>
            <a:pPr marL="741363" lvl="1" indent="-284163" eaLnBrk="1" hangingPunct="1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/>
              <a:t>h2= </a:t>
            </a:r>
            <a:r>
              <a:rPr lang="en-US" sz="2400" dirty="0" err="1"/>
              <a:t>valore</a:t>
            </a:r>
            <a:r>
              <a:rPr lang="en-US" sz="2400" dirty="0"/>
              <a:t> </a:t>
            </a:r>
            <a:r>
              <a:rPr lang="en-US" sz="2400" dirty="0" err="1"/>
              <a:t>esatto</a:t>
            </a:r>
            <a:r>
              <a:rPr lang="en-US" sz="2400" dirty="0"/>
              <a:t> per </a:t>
            </a:r>
            <a:r>
              <a:rPr lang="en-US" sz="2400" dirty="0" err="1"/>
              <a:t>problema</a:t>
            </a:r>
            <a:r>
              <a:rPr lang="en-US" sz="2400" dirty="0"/>
              <a:t> </a:t>
            </a:r>
            <a:r>
              <a:rPr lang="en-US" sz="2400" dirty="0" err="1"/>
              <a:t>rilassato</a:t>
            </a:r>
            <a:r>
              <a:rPr lang="en-US" sz="2400" dirty="0"/>
              <a:t>, piu’ </a:t>
            </a:r>
            <a:r>
              <a:rPr lang="en-US" sz="2400" dirty="0" err="1"/>
              <a:t>complicato</a:t>
            </a:r>
            <a:r>
              <a:rPr lang="en-US" sz="2400" dirty="0"/>
              <a:t> da </a:t>
            </a:r>
            <a:r>
              <a:rPr lang="en-US" sz="2400" dirty="0" err="1"/>
              <a:t>calcolare</a:t>
            </a:r>
            <a:r>
              <a:rPr lang="en-US" sz="2400" dirty="0"/>
              <a:t> del caso </a:t>
            </a:r>
            <a:r>
              <a:rPr lang="en-US" sz="2400" dirty="0" err="1"/>
              <a:t>precedente</a:t>
            </a:r>
            <a:r>
              <a:rPr lang="en-US" sz="2400" dirty="0"/>
              <a:t>, ma piu’ </a:t>
            </a:r>
            <a:r>
              <a:rPr lang="en-US" sz="2400" dirty="0" err="1"/>
              <a:t>preciso</a:t>
            </a:r>
            <a:r>
              <a:rPr lang="en-US" sz="2400" dirty="0"/>
              <a:t> come </a:t>
            </a:r>
            <a:r>
              <a:rPr lang="en-US" sz="2400" dirty="0" err="1"/>
              <a:t>stima</a:t>
            </a:r>
            <a:r>
              <a:rPr lang="en-US" sz="2400" dirty="0"/>
              <a:t> del </a:t>
            </a:r>
            <a:r>
              <a:rPr lang="en-US" sz="2400" dirty="0" err="1"/>
              <a:t>problema</a:t>
            </a:r>
            <a:r>
              <a:rPr lang="en-US" sz="2400" dirty="0"/>
              <a:t> di </a:t>
            </a:r>
            <a:r>
              <a:rPr lang="en-US" sz="2400" dirty="0" err="1"/>
              <a:t>partenza</a:t>
            </a:r>
            <a:endParaRPr lang="en-US" sz="2400" dirty="0"/>
          </a:p>
          <a:p>
            <a:pPr marL="741363" lvl="1" indent="-284163" eaLnBrk="1" hangingPunct="1">
              <a:lnSpc>
                <a:spcPct val="80000"/>
              </a:lnSpc>
              <a:spcBef>
                <a:spcPts val="500"/>
              </a:spcBef>
              <a:buFont typeface="Times New Roman" pitchFamily="16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dirty="0"/>
              <a:t>h2=18 </a:t>
            </a:r>
            <a:r>
              <a:rPr lang="en-US" sz="2400" dirty="0">
                <a:latin typeface="Wingdings" charset="2"/>
                <a:ea typeface="Wingdings" charset="2"/>
                <a:cs typeface="Wingdings" charset="2"/>
              </a:rPr>
              <a:t></a:t>
            </a:r>
            <a:r>
              <a:rPr lang="en-US" sz="2400" dirty="0"/>
              <a:t> devo </a:t>
            </a:r>
            <a:r>
              <a:rPr lang="en-US" sz="2400" dirty="0" err="1"/>
              <a:t>compiere</a:t>
            </a:r>
            <a:r>
              <a:rPr lang="en-US" sz="2400" dirty="0"/>
              <a:t> </a:t>
            </a:r>
            <a:r>
              <a:rPr lang="en-US" sz="2400" dirty="0" err="1"/>
              <a:t>almeno</a:t>
            </a:r>
            <a:r>
              <a:rPr lang="en-US" sz="2400" dirty="0"/>
              <a:t> 18 </a:t>
            </a:r>
            <a:r>
              <a:rPr lang="en-US" sz="2400" dirty="0" err="1"/>
              <a:t>passi</a:t>
            </a:r>
            <a:r>
              <a:rPr lang="en-US" sz="2400" dirty="0"/>
              <a:t> per </a:t>
            </a:r>
            <a:r>
              <a:rPr lang="en-US" sz="2400" dirty="0" err="1"/>
              <a:t>arrivare</a:t>
            </a:r>
            <a:r>
              <a:rPr lang="en-US" sz="2400" dirty="0"/>
              <a:t> al goal</a:t>
            </a:r>
          </a:p>
          <a:p>
            <a:pPr marL="341313" indent="-339725" algn="ctr" eaLnBrk="1" hangingPunct="1">
              <a:lnSpc>
                <a:spcPct val="80000"/>
              </a:lnSpc>
              <a:spcBef>
                <a:spcPts val="600"/>
              </a:spcBef>
              <a:buClr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800" b="1" dirty="0"/>
              <a:t>h2 ==&gt; h1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476250"/>
            <a:ext cx="83439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476250"/>
            <a:ext cx="83439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4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268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348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6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443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1"/>
            <a:ext cx="91440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16739" name="Text Box 2"/>
          <p:cNvSpPr txBox="1">
            <a:spLocks noChangeArrowheads="1"/>
          </p:cNvSpPr>
          <p:nvPr/>
        </p:nvSpPr>
        <p:spPr bwMode="auto">
          <a:xfrm>
            <a:off x="6934201" y="1981201"/>
            <a:ext cx="2495981" cy="340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SzPct val="100000"/>
            </a:pPr>
            <a:r>
              <a:rPr lang="en-US" altLang="it-IT" sz="1600" b="1">
                <a:solidFill>
                  <a:srgbClr val="000000"/>
                </a:solidFill>
              </a:rPr>
              <a:t>going from Iasi to Fagaras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460375"/>
            <a:ext cx="8726488" cy="5983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7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579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</p:spPr>
        <p:txBody>
          <a:bodyPr vert="horz" wrap="square" lIns="90360" tIns="44280" rIns="90360" bIns="4428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altLang="it-IT"/>
              <a:t>Albero di ricerca A*</a:t>
            </a:r>
          </a:p>
        </p:txBody>
      </p:sp>
      <p:sp>
        <p:nvSpPr>
          <p:cNvPr id="120835" name="Rectangle 2"/>
          <p:cNvSpPr>
            <a:spLocks noChangeArrowheads="1"/>
          </p:cNvSpPr>
          <p:nvPr/>
        </p:nvSpPr>
        <p:spPr bwMode="auto">
          <a:xfrm>
            <a:off x="6786563" y="2249488"/>
            <a:ext cx="88460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Arad</a:t>
            </a:r>
          </a:p>
        </p:txBody>
      </p:sp>
      <p:sp>
        <p:nvSpPr>
          <p:cNvPr id="120836" name="Rectangle 3"/>
          <p:cNvSpPr>
            <a:spLocks noChangeArrowheads="1"/>
          </p:cNvSpPr>
          <p:nvPr/>
        </p:nvSpPr>
        <p:spPr bwMode="auto">
          <a:xfrm>
            <a:off x="7770814" y="2289175"/>
            <a:ext cx="16922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2000">
                <a:solidFill>
                  <a:srgbClr val="000000"/>
                </a:solidFill>
                <a:latin typeface="Arial" panose="020B0604020202020204" pitchFamily="34" charset="0"/>
              </a:rPr>
              <a:t>f=0+366=</a:t>
            </a:r>
            <a:r>
              <a:rPr lang="it-IT" altLang="it-IT" sz="2000" b="1">
                <a:solidFill>
                  <a:srgbClr val="000000"/>
                </a:solidFill>
                <a:latin typeface="Arial" panose="020B0604020202020204" pitchFamily="34" charset="0"/>
              </a:rPr>
              <a:t>366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</p:spPr>
        <p:txBody>
          <a:bodyPr vert="horz" wrap="square" lIns="90360" tIns="44280" rIns="90360" bIns="4428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altLang="it-IT"/>
              <a:t>Albero di ricerca A*</a:t>
            </a:r>
          </a:p>
        </p:txBody>
      </p:sp>
      <p:sp>
        <p:nvSpPr>
          <p:cNvPr id="122883" name="Rectangle 2"/>
          <p:cNvSpPr>
            <a:spLocks noChangeArrowheads="1"/>
          </p:cNvSpPr>
          <p:nvPr/>
        </p:nvSpPr>
        <p:spPr bwMode="auto">
          <a:xfrm>
            <a:off x="6786563" y="2249488"/>
            <a:ext cx="833304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Arad</a:t>
            </a:r>
          </a:p>
        </p:txBody>
      </p:sp>
      <p:sp>
        <p:nvSpPr>
          <p:cNvPr id="122884" name="Rectangle 3"/>
          <p:cNvSpPr>
            <a:spLocks noChangeArrowheads="1"/>
          </p:cNvSpPr>
          <p:nvPr/>
        </p:nvSpPr>
        <p:spPr bwMode="auto">
          <a:xfrm>
            <a:off x="5075238" y="3221038"/>
            <a:ext cx="93269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Sibiu</a:t>
            </a:r>
          </a:p>
        </p:txBody>
      </p:sp>
      <p:sp>
        <p:nvSpPr>
          <p:cNvPr id="122885" name="Rectangle 4"/>
          <p:cNvSpPr>
            <a:spLocks noChangeArrowheads="1"/>
          </p:cNvSpPr>
          <p:nvPr/>
        </p:nvSpPr>
        <p:spPr bwMode="auto">
          <a:xfrm>
            <a:off x="6410325" y="3221038"/>
            <a:ext cx="163083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Timisoara</a:t>
            </a:r>
          </a:p>
        </p:txBody>
      </p:sp>
      <p:sp>
        <p:nvSpPr>
          <p:cNvPr id="122886" name="Rectangle 5"/>
          <p:cNvSpPr>
            <a:spLocks noChangeArrowheads="1"/>
          </p:cNvSpPr>
          <p:nvPr/>
        </p:nvSpPr>
        <p:spPr bwMode="auto">
          <a:xfrm>
            <a:off x="8497889" y="3221038"/>
            <a:ext cx="1121845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Zerind</a:t>
            </a:r>
          </a:p>
        </p:txBody>
      </p:sp>
      <p:sp>
        <p:nvSpPr>
          <p:cNvPr id="122887" name="Line 6"/>
          <p:cNvSpPr>
            <a:spLocks noChangeShapeType="1"/>
          </p:cNvSpPr>
          <p:nvPr/>
        </p:nvSpPr>
        <p:spPr bwMode="auto">
          <a:xfrm flipH="1">
            <a:off x="5859463" y="2692400"/>
            <a:ext cx="1200150" cy="5334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2888" name="Line 7"/>
          <p:cNvSpPr>
            <a:spLocks noChangeShapeType="1"/>
          </p:cNvSpPr>
          <p:nvPr/>
        </p:nvSpPr>
        <p:spPr bwMode="auto">
          <a:xfrm>
            <a:off x="7173914" y="2692400"/>
            <a:ext cx="1587" cy="5842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2889" name="Line 8"/>
          <p:cNvSpPr>
            <a:spLocks noChangeShapeType="1"/>
          </p:cNvSpPr>
          <p:nvPr/>
        </p:nvSpPr>
        <p:spPr bwMode="auto">
          <a:xfrm>
            <a:off x="7267576" y="2667000"/>
            <a:ext cx="1266825" cy="558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2890" name="Rectangle 9"/>
          <p:cNvSpPr>
            <a:spLocks noChangeArrowheads="1"/>
          </p:cNvSpPr>
          <p:nvPr/>
        </p:nvSpPr>
        <p:spPr bwMode="auto">
          <a:xfrm>
            <a:off x="4487863" y="36306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f=140+253=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393</a:t>
            </a:r>
          </a:p>
        </p:txBody>
      </p:sp>
      <p:sp>
        <p:nvSpPr>
          <p:cNvPr id="122891" name="Rectangle 10"/>
          <p:cNvSpPr>
            <a:spLocks noChangeArrowheads="1"/>
          </p:cNvSpPr>
          <p:nvPr/>
        </p:nvSpPr>
        <p:spPr bwMode="auto">
          <a:xfrm>
            <a:off x="6316663" y="3630613"/>
            <a:ext cx="178760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f=118+329=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447</a:t>
            </a:r>
          </a:p>
        </p:txBody>
      </p:sp>
      <p:sp>
        <p:nvSpPr>
          <p:cNvPr id="122892" name="Rectangle 11"/>
          <p:cNvSpPr>
            <a:spLocks noChangeArrowheads="1"/>
          </p:cNvSpPr>
          <p:nvPr/>
        </p:nvSpPr>
        <p:spPr bwMode="auto">
          <a:xfrm>
            <a:off x="8310563" y="3630613"/>
            <a:ext cx="167648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f=75+374=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</p:spPr>
        <p:txBody>
          <a:bodyPr vert="horz" wrap="square" lIns="90360" tIns="44280" rIns="90360" bIns="4428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altLang="it-IT"/>
              <a:t>Albero di ricerca A*</a:t>
            </a:r>
          </a:p>
        </p:txBody>
      </p:sp>
      <p:sp>
        <p:nvSpPr>
          <p:cNvPr id="124931" name="Rectangle 2"/>
          <p:cNvSpPr>
            <a:spLocks noChangeArrowheads="1"/>
          </p:cNvSpPr>
          <p:nvPr/>
        </p:nvSpPr>
        <p:spPr bwMode="auto">
          <a:xfrm>
            <a:off x="6786563" y="2249488"/>
            <a:ext cx="833304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Arad</a:t>
            </a:r>
          </a:p>
        </p:txBody>
      </p:sp>
      <p:sp>
        <p:nvSpPr>
          <p:cNvPr id="124932" name="Rectangle 3"/>
          <p:cNvSpPr>
            <a:spLocks noChangeArrowheads="1"/>
          </p:cNvSpPr>
          <p:nvPr/>
        </p:nvSpPr>
        <p:spPr bwMode="auto">
          <a:xfrm>
            <a:off x="5075238" y="3221038"/>
            <a:ext cx="86857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Sibiu</a:t>
            </a:r>
          </a:p>
        </p:txBody>
      </p:sp>
      <p:sp>
        <p:nvSpPr>
          <p:cNvPr id="124933" name="Rectangle 4"/>
          <p:cNvSpPr>
            <a:spLocks noChangeArrowheads="1"/>
          </p:cNvSpPr>
          <p:nvPr/>
        </p:nvSpPr>
        <p:spPr bwMode="auto">
          <a:xfrm>
            <a:off x="6410325" y="3221038"/>
            <a:ext cx="163083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Timisoara</a:t>
            </a:r>
          </a:p>
        </p:txBody>
      </p:sp>
      <p:sp>
        <p:nvSpPr>
          <p:cNvPr id="124934" name="Rectangle 5"/>
          <p:cNvSpPr>
            <a:spLocks noChangeArrowheads="1"/>
          </p:cNvSpPr>
          <p:nvPr/>
        </p:nvSpPr>
        <p:spPr bwMode="auto">
          <a:xfrm>
            <a:off x="8497889" y="3221038"/>
            <a:ext cx="1121845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Zerind</a:t>
            </a:r>
          </a:p>
        </p:txBody>
      </p:sp>
      <p:sp>
        <p:nvSpPr>
          <p:cNvPr id="124936" name="Rectangle 7"/>
          <p:cNvSpPr>
            <a:spLocks noChangeArrowheads="1"/>
          </p:cNvSpPr>
          <p:nvPr/>
        </p:nvSpPr>
        <p:spPr bwMode="auto">
          <a:xfrm>
            <a:off x="3597276" y="4586288"/>
            <a:ext cx="1363899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Fagaras</a:t>
            </a:r>
          </a:p>
        </p:txBody>
      </p:sp>
      <p:sp>
        <p:nvSpPr>
          <p:cNvPr id="124937" name="Rectangle 8"/>
          <p:cNvSpPr>
            <a:spLocks noChangeArrowheads="1"/>
          </p:cNvSpPr>
          <p:nvPr/>
        </p:nvSpPr>
        <p:spPr bwMode="auto">
          <a:xfrm>
            <a:off x="5402264" y="4586288"/>
            <a:ext cx="1243673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Oradea</a:t>
            </a:r>
          </a:p>
        </p:txBody>
      </p:sp>
      <p:sp>
        <p:nvSpPr>
          <p:cNvPr id="124938" name="Rectangle 9"/>
          <p:cNvSpPr>
            <a:spLocks noChangeArrowheads="1"/>
          </p:cNvSpPr>
          <p:nvPr/>
        </p:nvSpPr>
        <p:spPr bwMode="auto">
          <a:xfrm>
            <a:off x="6926264" y="4586288"/>
            <a:ext cx="2365005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Rimnicu Vilcea</a:t>
            </a:r>
          </a:p>
        </p:txBody>
      </p:sp>
      <p:sp>
        <p:nvSpPr>
          <p:cNvPr id="124939" name="Line 10"/>
          <p:cNvSpPr>
            <a:spLocks noChangeShapeType="1"/>
          </p:cNvSpPr>
          <p:nvPr/>
        </p:nvSpPr>
        <p:spPr bwMode="auto">
          <a:xfrm flipH="1">
            <a:off x="5859463" y="2692400"/>
            <a:ext cx="1200150" cy="5334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4940" name="Line 11"/>
          <p:cNvSpPr>
            <a:spLocks noChangeShapeType="1"/>
          </p:cNvSpPr>
          <p:nvPr/>
        </p:nvSpPr>
        <p:spPr bwMode="auto">
          <a:xfrm>
            <a:off x="7173914" y="2692400"/>
            <a:ext cx="1587" cy="5842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4941" name="Line 12"/>
          <p:cNvSpPr>
            <a:spLocks noChangeShapeType="1"/>
          </p:cNvSpPr>
          <p:nvPr/>
        </p:nvSpPr>
        <p:spPr bwMode="auto">
          <a:xfrm>
            <a:off x="7267576" y="2667000"/>
            <a:ext cx="1266825" cy="558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4943" name="Line 14"/>
          <p:cNvSpPr>
            <a:spLocks noChangeShapeType="1"/>
          </p:cNvSpPr>
          <p:nvPr/>
        </p:nvSpPr>
        <p:spPr bwMode="auto">
          <a:xfrm flipH="1">
            <a:off x="4594225" y="3657600"/>
            <a:ext cx="846138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4944" name="Line 15"/>
          <p:cNvSpPr>
            <a:spLocks noChangeShapeType="1"/>
          </p:cNvSpPr>
          <p:nvPr/>
        </p:nvSpPr>
        <p:spPr bwMode="auto">
          <a:xfrm>
            <a:off x="5603875" y="3657600"/>
            <a:ext cx="211138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4945" name="Line 16"/>
          <p:cNvSpPr>
            <a:spLocks noChangeShapeType="1"/>
          </p:cNvSpPr>
          <p:nvPr/>
        </p:nvSpPr>
        <p:spPr bwMode="auto">
          <a:xfrm>
            <a:off x="5743575" y="3632200"/>
            <a:ext cx="1524000" cy="9652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4947" name="Rectangle 18"/>
          <p:cNvSpPr>
            <a:spLocks noChangeArrowheads="1"/>
          </p:cNvSpPr>
          <p:nvPr/>
        </p:nvSpPr>
        <p:spPr bwMode="auto">
          <a:xfrm>
            <a:off x="3457575" y="50022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f=239+178=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417</a:t>
            </a:r>
          </a:p>
        </p:txBody>
      </p:sp>
      <p:sp>
        <p:nvSpPr>
          <p:cNvPr id="124948" name="Rectangle 19"/>
          <p:cNvSpPr>
            <a:spLocks noChangeArrowheads="1"/>
          </p:cNvSpPr>
          <p:nvPr/>
        </p:nvSpPr>
        <p:spPr bwMode="auto">
          <a:xfrm>
            <a:off x="5214938" y="50022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f=146+380=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526</a:t>
            </a:r>
          </a:p>
        </p:txBody>
      </p:sp>
      <p:sp>
        <p:nvSpPr>
          <p:cNvPr id="124949" name="Rectangle 20"/>
          <p:cNvSpPr>
            <a:spLocks noChangeArrowheads="1"/>
          </p:cNvSpPr>
          <p:nvPr/>
        </p:nvSpPr>
        <p:spPr bwMode="auto">
          <a:xfrm>
            <a:off x="7254875" y="50022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f=220+193=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413</a:t>
            </a:r>
          </a:p>
        </p:txBody>
      </p:sp>
      <p:sp>
        <p:nvSpPr>
          <p:cNvPr id="124950" name="Rectangle 21"/>
          <p:cNvSpPr>
            <a:spLocks noChangeArrowheads="1"/>
          </p:cNvSpPr>
          <p:nvPr/>
        </p:nvSpPr>
        <p:spPr bwMode="auto">
          <a:xfrm>
            <a:off x="6316663" y="3630613"/>
            <a:ext cx="178760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f=118+329=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447</a:t>
            </a:r>
          </a:p>
        </p:txBody>
      </p:sp>
      <p:sp>
        <p:nvSpPr>
          <p:cNvPr id="124951" name="Rectangle 22"/>
          <p:cNvSpPr>
            <a:spLocks noChangeArrowheads="1"/>
          </p:cNvSpPr>
          <p:nvPr/>
        </p:nvSpPr>
        <p:spPr bwMode="auto">
          <a:xfrm>
            <a:off x="8310563" y="3630613"/>
            <a:ext cx="167648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f=75+374=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"/>
          <p:cNvSpPr>
            <a:spLocks noGrp="1" noChangeArrowheads="1"/>
          </p:cNvSpPr>
          <p:nvPr>
            <p:ph type="title"/>
          </p:nvPr>
        </p:nvSpPr>
        <p:spPr>
          <a:xfrm>
            <a:off x="2790825" y="177800"/>
            <a:ext cx="6610350" cy="1143000"/>
          </a:xfrm>
        </p:spPr>
        <p:txBody>
          <a:bodyPr vert="horz" wrap="square" lIns="90360" tIns="44280" rIns="90360" bIns="4428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altLang="it-IT"/>
              <a:t>Albero di ricerca A*</a:t>
            </a:r>
          </a:p>
        </p:txBody>
      </p:sp>
      <p:sp>
        <p:nvSpPr>
          <p:cNvPr id="126979" name="Rectangle 2"/>
          <p:cNvSpPr>
            <a:spLocks noChangeArrowheads="1"/>
          </p:cNvSpPr>
          <p:nvPr/>
        </p:nvSpPr>
        <p:spPr bwMode="auto">
          <a:xfrm>
            <a:off x="6786563" y="1462088"/>
            <a:ext cx="833304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Arad</a:t>
            </a:r>
          </a:p>
        </p:txBody>
      </p:sp>
      <p:sp>
        <p:nvSpPr>
          <p:cNvPr id="126980" name="Rectangle 3"/>
          <p:cNvSpPr>
            <a:spLocks noChangeArrowheads="1"/>
          </p:cNvSpPr>
          <p:nvPr/>
        </p:nvSpPr>
        <p:spPr bwMode="auto">
          <a:xfrm>
            <a:off x="5075238" y="2433638"/>
            <a:ext cx="86857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Sibiu</a:t>
            </a:r>
          </a:p>
        </p:txBody>
      </p:sp>
      <p:sp>
        <p:nvSpPr>
          <p:cNvPr id="126981" name="Rectangle 4"/>
          <p:cNvSpPr>
            <a:spLocks noChangeArrowheads="1"/>
          </p:cNvSpPr>
          <p:nvPr/>
        </p:nvSpPr>
        <p:spPr bwMode="auto">
          <a:xfrm>
            <a:off x="6410325" y="2433638"/>
            <a:ext cx="163083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Timisoara</a:t>
            </a:r>
          </a:p>
        </p:txBody>
      </p:sp>
      <p:sp>
        <p:nvSpPr>
          <p:cNvPr id="126982" name="Rectangle 5"/>
          <p:cNvSpPr>
            <a:spLocks noChangeArrowheads="1"/>
          </p:cNvSpPr>
          <p:nvPr/>
        </p:nvSpPr>
        <p:spPr bwMode="auto">
          <a:xfrm>
            <a:off x="8497889" y="2433638"/>
            <a:ext cx="1121845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Zerind</a:t>
            </a:r>
          </a:p>
        </p:txBody>
      </p:sp>
      <p:sp>
        <p:nvSpPr>
          <p:cNvPr id="126984" name="Rectangle 7"/>
          <p:cNvSpPr>
            <a:spLocks noChangeArrowheads="1"/>
          </p:cNvSpPr>
          <p:nvPr/>
        </p:nvSpPr>
        <p:spPr bwMode="auto">
          <a:xfrm>
            <a:off x="3597276" y="3798888"/>
            <a:ext cx="1363899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Fagaras</a:t>
            </a:r>
          </a:p>
        </p:txBody>
      </p:sp>
      <p:sp>
        <p:nvSpPr>
          <p:cNvPr id="126985" name="Rectangle 8"/>
          <p:cNvSpPr>
            <a:spLocks noChangeArrowheads="1"/>
          </p:cNvSpPr>
          <p:nvPr/>
        </p:nvSpPr>
        <p:spPr bwMode="auto">
          <a:xfrm>
            <a:off x="5402264" y="3798888"/>
            <a:ext cx="1243673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Oradea</a:t>
            </a:r>
          </a:p>
        </p:txBody>
      </p:sp>
      <p:sp>
        <p:nvSpPr>
          <p:cNvPr id="126986" name="Rectangle 9"/>
          <p:cNvSpPr>
            <a:spLocks noChangeArrowheads="1"/>
          </p:cNvSpPr>
          <p:nvPr/>
        </p:nvSpPr>
        <p:spPr bwMode="auto">
          <a:xfrm>
            <a:off x="6926264" y="3798888"/>
            <a:ext cx="2215927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Rimnicu Vilcea</a:t>
            </a:r>
          </a:p>
        </p:txBody>
      </p:sp>
      <p:sp>
        <p:nvSpPr>
          <p:cNvPr id="126987" name="Line 10"/>
          <p:cNvSpPr>
            <a:spLocks noChangeShapeType="1"/>
          </p:cNvSpPr>
          <p:nvPr/>
        </p:nvSpPr>
        <p:spPr bwMode="auto">
          <a:xfrm flipH="1">
            <a:off x="5859463" y="1905000"/>
            <a:ext cx="1200150" cy="5334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6988" name="Line 11"/>
          <p:cNvSpPr>
            <a:spLocks noChangeShapeType="1"/>
          </p:cNvSpPr>
          <p:nvPr/>
        </p:nvSpPr>
        <p:spPr bwMode="auto">
          <a:xfrm>
            <a:off x="7173914" y="1905000"/>
            <a:ext cx="1587" cy="5842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6989" name="Line 12"/>
          <p:cNvSpPr>
            <a:spLocks noChangeShapeType="1"/>
          </p:cNvSpPr>
          <p:nvPr/>
        </p:nvSpPr>
        <p:spPr bwMode="auto">
          <a:xfrm>
            <a:off x="7267576" y="1879600"/>
            <a:ext cx="1266825" cy="558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6991" name="Line 14"/>
          <p:cNvSpPr>
            <a:spLocks noChangeShapeType="1"/>
          </p:cNvSpPr>
          <p:nvPr/>
        </p:nvSpPr>
        <p:spPr bwMode="auto">
          <a:xfrm flipH="1">
            <a:off x="4594225" y="2870200"/>
            <a:ext cx="846138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6992" name="Line 15"/>
          <p:cNvSpPr>
            <a:spLocks noChangeShapeType="1"/>
          </p:cNvSpPr>
          <p:nvPr/>
        </p:nvSpPr>
        <p:spPr bwMode="auto">
          <a:xfrm>
            <a:off x="5603875" y="2870200"/>
            <a:ext cx="211138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6993" name="Line 16"/>
          <p:cNvSpPr>
            <a:spLocks noChangeShapeType="1"/>
          </p:cNvSpPr>
          <p:nvPr/>
        </p:nvSpPr>
        <p:spPr bwMode="auto">
          <a:xfrm>
            <a:off x="5743575" y="2844800"/>
            <a:ext cx="1524000" cy="9652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6995" name="Rectangle 18"/>
          <p:cNvSpPr>
            <a:spLocks noChangeArrowheads="1"/>
          </p:cNvSpPr>
          <p:nvPr/>
        </p:nvSpPr>
        <p:spPr bwMode="auto">
          <a:xfrm>
            <a:off x="3457575" y="42148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f=239+178=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417</a:t>
            </a:r>
          </a:p>
        </p:txBody>
      </p:sp>
      <p:sp>
        <p:nvSpPr>
          <p:cNvPr id="126996" name="Rectangle 19"/>
          <p:cNvSpPr>
            <a:spLocks noChangeArrowheads="1"/>
          </p:cNvSpPr>
          <p:nvPr/>
        </p:nvSpPr>
        <p:spPr bwMode="auto">
          <a:xfrm>
            <a:off x="5214938" y="42148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f=146+380=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526</a:t>
            </a:r>
          </a:p>
        </p:txBody>
      </p:sp>
      <p:sp>
        <p:nvSpPr>
          <p:cNvPr id="126997" name="Rectangle 20"/>
          <p:cNvSpPr>
            <a:spLocks noChangeArrowheads="1"/>
          </p:cNvSpPr>
          <p:nvPr/>
        </p:nvSpPr>
        <p:spPr bwMode="auto">
          <a:xfrm>
            <a:off x="6316663" y="2843213"/>
            <a:ext cx="178760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f=118+329=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447</a:t>
            </a:r>
          </a:p>
        </p:txBody>
      </p:sp>
      <p:sp>
        <p:nvSpPr>
          <p:cNvPr id="126998" name="Rectangle 21"/>
          <p:cNvSpPr>
            <a:spLocks noChangeArrowheads="1"/>
          </p:cNvSpPr>
          <p:nvPr/>
        </p:nvSpPr>
        <p:spPr bwMode="auto">
          <a:xfrm>
            <a:off x="8310563" y="2843213"/>
            <a:ext cx="167648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f=75+374=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449</a:t>
            </a:r>
          </a:p>
        </p:txBody>
      </p:sp>
      <p:sp>
        <p:nvSpPr>
          <p:cNvPr id="126999" name="Rectangle 22"/>
          <p:cNvSpPr>
            <a:spLocks noChangeArrowheads="1"/>
          </p:cNvSpPr>
          <p:nvPr/>
        </p:nvSpPr>
        <p:spPr bwMode="auto">
          <a:xfrm>
            <a:off x="5286375" y="5145088"/>
            <a:ext cx="1312602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Craiova</a:t>
            </a:r>
          </a:p>
        </p:txBody>
      </p:sp>
      <p:sp>
        <p:nvSpPr>
          <p:cNvPr id="127001" name="Rectangle 24"/>
          <p:cNvSpPr>
            <a:spLocks noChangeArrowheads="1"/>
          </p:cNvSpPr>
          <p:nvPr/>
        </p:nvSpPr>
        <p:spPr bwMode="auto">
          <a:xfrm>
            <a:off x="7419976" y="5145088"/>
            <a:ext cx="1105815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Pitesti</a:t>
            </a:r>
          </a:p>
        </p:txBody>
      </p:sp>
      <p:sp>
        <p:nvSpPr>
          <p:cNvPr id="127002" name="Rectangle 25"/>
          <p:cNvSpPr>
            <a:spLocks noChangeArrowheads="1"/>
          </p:cNvSpPr>
          <p:nvPr/>
        </p:nvSpPr>
        <p:spPr bwMode="auto">
          <a:xfrm>
            <a:off x="5051425" y="55610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f=366+160=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526</a:t>
            </a:r>
          </a:p>
        </p:txBody>
      </p:sp>
      <p:sp>
        <p:nvSpPr>
          <p:cNvPr id="127004" name="Line 27"/>
          <p:cNvSpPr>
            <a:spLocks noChangeShapeType="1"/>
          </p:cNvSpPr>
          <p:nvPr/>
        </p:nvSpPr>
        <p:spPr bwMode="auto">
          <a:xfrm flipH="1">
            <a:off x="6142038" y="4241800"/>
            <a:ext cx="1409700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7005" name="Line 28"/>
          <p:cNvSpPr>
            <a:spLocks noChangeShapeType="1"/>
          </p:cNvSpPr>
          <p:nvPr/>
        </p:nvSpPr>
        <p:spPr bwMode="auto">
          <a:xfrm>
            <a:off x="7877176" y="4216400"/>
            <a:ext cx="47625" cy="9144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7007" name="Rectangle 30"/>
          <p:cNvSpPr>
            <a:spLocks noChangeArrowheads="1"/>
          </p:cNvSpPr>
          <p:nvPr/>
        </p:nvSpPr>
        <p:spPr bwMode="auto">
          <a:xfrm>
            <a:off x="7161213" y="5561013"/>
            <a:ext cx="167648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f=317+98=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1"/>
          <p:cNvSpPr>
            <a:spLocks noGrp="1" noChangeArrowheads="1"/>
          </p:cNvSpPr>
          <p:nvPr>
            <p:ph type="title"/>
          </p:nvPr>
        </p:nvSpPr>
        <p:spPr>
          <a:xfrm>
            <a:off x="2790825" y="0"/>
            <a:ext cx="6610350" cy="1143000"/>
          </a:xfrm>
        </p:spPr>
        <p:txBody>
          <a:bodyPr vert="horz" wrap="square" lIns="90360" tIns="44280" rIns="90360" bIns="4428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altLang="it-IT"/>
              <a:t>Albero di ricerca A*</a:t>
            </a:r>
          </a:p>
        </p:txBody>
      </p:sp>
      <p:sp>
        <p:nvSpPr>
          <p:cNvPr id="129027" name="Rectangle 2"/>
          <p:cNvSpPr>
            <a:spLocks noChangeArrowheads="1"/>
          </p:cNvSpPr>
          <p:nvPr/>
        </p:nvSpPr>
        <p:spPr bwMode="auto">
          <a:xfrm>
            <a:off x="6715125" y="1157288"/>
            <a:ext cx="833304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Arad</a:t>
            </a:r>
          </a:p>
        </p:txBody>
      </p:sp>
      <p:sp>
        <p:nvSpPr>
          <p:cNvPr id="129028" name="Rectangle 3"/>
          <p:cNvSpPr>
            <a:spLocks noChangeArrowheads="1"/>
          </p:cNvSpPr>
          <p:nvPr/>
        </p:nvSpPr>
        <p:spPr bwMode="auto">
          <a:xfrm>
            <a:off x="5003800" y="2128838"/>
            <a:ext cx="86857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Sibiu</a:t>
            </a:r>
          </a:p>
        </p:txBody>
      </p:sp>
      <p:sp>
        <p:nvSpPr>
          <p:cNvPr id="129029" name="Rectangle 4"/>
          <p:cNvSpPr>
            <a:spLocks noChangeArrowheads="1"/>
          </p:cNvSpPr>
          <p:nvPr/>
        </p:nvSpPr>
        <p:spPr bwMode="auto">
          <a:xfrm>
            <a:off x="6340475" y="2128838"/>
            <a:ext cx="163083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Timisoara</a:t>
            </a:r>
          </a:p>
        </p:txBody>
      </p:sp>
      <p:sp>
        <p:nvSpPr>
          <p:cNvPr id="129030" name="Rectangle 5"/>
          <p:cNvSpPr>
            <a:spLocks noChangeArrowheads="1"/>
          </p:cNvSpPr>
          <p:nvPr/>
        </p:nvSpPr>
        <p:spPr bwMode="auto">
          <a:xfrm>
            <a:off x="8428039" y="2128838"/>
            <a:ext cx="1121845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Zerind</a:t>
            </a:r>
          </a:p>
        </p:txBody>
      </p:sp>
      <p:sp>
        <p:nvSpPr>
          <p:cNvPr id="129032" name="Rectangle 7"/>
          <p:cNvSpPr>
            <a:spLocks noChangeArrowheads="1"/>
          </p:cNvSpPr>
          <p:nvPr/>
        </p:nvSpPr>
        <p:spPr bwMode="auto">
          <a:xfrm>
            <a:off x="3527426" y="3494088"/>
            <a:ext cx="1363899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Fagaras</a:t>
            </a:r>
          </a:p>
        </p:txBody>
      </p:sp>
      <p:sp>
        <p:nvSpPr>
          <p:cNvPr id="129033" name="Rectangle 8"/>
          <p:cNvSpPr>
            <a:spLocks noChangeArrowheads="1"/>
          </p:cNvSpPr>
          <p:nvPr/>
        </p:nvSpPr>
        <p:spPr bwMode="auto">
          <a:xfrm>
            <a:off x="5332414" y="3494088"/>
            <a:ext cx="1243673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Oradea</a:t>
            </a:r>
          </a:p>
        </p:txBody>
      </p:sp>
      <p:sp>
        <p:nvSpPr>
          <p:cNvPr id="129034" name="Rectangle 9"/>
          <p:cNvSpPr>
            <a:spLocks noChangeArrowheads="1"/>
          </p:cNvSpPr>
          <p:nvPr/>
        </p:nvSpPr>
        <p:spPr bwMode="auto">
          <a:xfrm>
            <a:off x="6856414" y="3494088"/>
            <a:ext cx="2215927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Rimnicu Vilcea</a:t>
            </a:r>
          </a:p>
        </p:txBody>
      </p:sp>
      <p:sp>
        <p:nvSpPr>
          <p:cNvPr id="129035" name="Line 10"/>
          <p:cNvSpPr>
            <a:spLocks noChangeShapeType="1"/>
          </p:cNvSpPr>
          <p:nvPr/>
        </p:nvSpPr>
        <p:spPr bwMode="auto">
          <a:xfrm flipH="1">
            <a:off x="5789613" y="1600200"/>
            <a:ext cx="1198562" cy="5334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9036" name="Line 11"/>
          <p:cNvSpPr>
            <a:spLocks noChangeShapeType="1"/>
          </p:cNvSpPr>
          <p:nvPr/>
        </p:nvSpPr>
        <p:spPr bwMode="auto">
          <a:xfrm>
            <a:off x="7104064" y="1600200"/>
            <a:ext cx="1587" cy="5842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9037" name="Line 12"/>
          <p:cNvSpPr>
            <a:spLocks noChangeShapeType="1"/>
          </p:cNvSpPr>
          <p:nvPr/>
        </p:nvSpPr>
        <p:spPr bwMode="auto">
          <a:xfrm>
            <a:off x="7197726" y="1574800"/>
            <a:ext cx="1266825" cy="558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9039" name="Line 14"/>
          <p:cNvSpPr>
            <a:spLocks noChangeShapeType="1"/>
          </p:cNvSpPr>
          <p:nvPr/>
        </p:nvSpPr>
        <p:spPr bwMode="auto">
          <a:xfrm flipH="1">
            <a:off x="4522789" y="2565400"/>
            <a:ext cx="847725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9040" name="Line 15"/>
          <p:cNvSpPr>
            <a:spLocks noChangeShapeType="1"/>
          </p:cNvSpPr>
          <p:nvPr/>
        </p:nvSpPr>
        <p:spPr bwMode="auto">
          <a:xfrm>
            <a:off x="5534025" y="2565400"/>
            <a:ext cx="209550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9041" name="Line 16"/>
          <p:cNvSpPr>
            <a:spLocks noChangeShapeType="1"/>
          </p:cNvSpPr>
          <p:nvPr/>
        </p:nvSpPr>
        <p:spPr bwMode="auto">
          <a:xfrm>
            <a:off x="5673725" y="2540000"/>
            <a:ext cx="1524000" cy="9652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9043" name="Rectangle 18"/>
          <p:cNvSpPr>
            <a:spLocks noChangeArrowheads="1"/>
          </p:cNvSpPr>
          <p:nvPr/>
        </p:nvSpPr>
        <p:spPr bwMode="auto">
          <a:xfrm>
            <a:off x="3386138" y="39100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f=239+178=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417</a:t>
            </a:r>
          </a:p>
        </p:txBody>
      </p:sp>
      <p:sp>
        <p:nvSpPr>
          <p:cNvPr id="129044" name="Rectangle 19"/>
          <p:cNvSpPr>
            <a:spLocks noChangeArrowheads="1"/>
          </p:cNvSpPr>
          <p:nvPr/>
        </p:nvSpPr>
        <p:spPr bwMode="auto">
          <a:xfrm>
            <a:off x="5145088" y="39100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f=146+380=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526</a:t>
            </a:r>
          </a:p>
        </p:txBody>
      </p:sp>
      <p:sp>
        <p:nvSpPr>
          <p:cNvPr id="129045" name="Rectangle 20"/>
          <p:cNvSpPr>
            <a:spLocks noChangeArrowheads="1"/>
          </p:cNvSpPr>
          <p:nvPr/>
        </p:nvSpPr>
        <p:spPr bwMode="auto">
          <a:xfrm>
            <a:off x="6246813" y="2538413"/>
            <a:ext cx="178760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f=118+329=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447</a:t>
            </a:r>
          </a:p>
        </p:txBody>
      </p:sp>
      <p:sp>
        <p:nvSpPr>
          <p:cNvPr id="129046" name="Rectangle 21"/>
          <p:cNvSpPr>
            <a:spLocks noChangeArrowheads="1"/>
          </p:cNvSpPr>
          <p:nvPr/>
        </p:nvSpPr>
        <p:spPr bwMode="auto">
          <a:xfrm>
            <a:off x="8239125" y="2538413"/>
            <a:ext cx="167648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f=75+374=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449</a:t>
            </a:r>
          </a:p>
        </p:txBody>
      </p:sp>
      <p:sp>
        <p:nvSpPr>
          <p:cNvPr id="129047" name="Rectangle 22"/>
          <p:cNvSpPr>
            <a:spLocks noChangeArrowheads="1"/>
          </p:cNvSpPr>
          <p:nvPr/>
        </p:nvSpPr>
        <p:spPr bwMode="auto">
          <a:xfrm>
            <a:off x="5214938" y="4840288"/>
            <a:ext cx="1312602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Craiova</a:t>
            </a:r>
          </a:p>
        </p:txBody>
      </p:sp>
      <p:sp>
        <p:nvSpPr>
          <p:cNvPr id="129049" name="Rectangle 24"/>
          <p:cNvSpPr>
            <a:spLocks noChangeArrowheads="1"/>
          </p:cNvSpPr>
          <p:nvPr/>
        </p:nvSpPr>
        <p:spPr bwMode="auto">
          <a:xfrm>
            <a:off x="7348538" y="4840288"/>
            <a:ext cx="1020856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Pitesti</a:t>
            </a:r>
          </a:p>
        </p:txBody>
      </p:sp>
      <p:sp>
        <p:nvSpPr>
          <p:cNvPr id="129050" name="Rectangle 25"/>
          <p:cNvSpPr>
            <a:spLocks noChangeArrowheads="1"/>
          </p:cNvSpPr>
          <p:nvPr/>
        </p:nvSpPr>
        <p:spPr bwMode="auto">
          <a:xfrm>
            <a:off x="4981575" y="52562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f=366+160=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526</a:t>
            </a:r>
          </a:p>
        </p:txBody>
      </p:sp>
      <p:sp>
        <p:nvSpPr>
          <p:cNvPr id="129052" name="Line 27"/>
          <p:cNvSpPr>
            <a:spLocks noChangeShapeType="1"/>
          </p:cNvSpPr>
          <p:nvPr/>
        </p:nvSpPr>
        <p:spPr bwMode="auto">
          <a:xfrm flipH="1">
            <a:off x="6070600" y="3937000"/>
            <a:ext cx="1409700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9053" name="Line 28"/>
          <p:cNvSpPr>
            <a:spLocks noChangeShapeType="1"/>
          </p:cNvSpPr>
          <p:nvPr/>
        </p:nvSpPr>
        <p:spPr bwMode="auto">
          <a:xfrm>
            <a:off x="7807326" y="3911600"/>
            <a:ext cx="47625" cy="9144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9056" name="Rectangle 31"/>
          <p:cNvSpPr>
            <a:spLocks noChangeArrowheads="1"/>
          </p:cNvSpPr>
          <p:nvPr/>
        </p:nvSpPr>
        <p:spPr bwMode="auto">
          <a:xfrm>
            <a:off x="6762750" y="6121400"/>
            <a:ext cx="1312602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Craiova</a:t>
            </a:r>
          </a:p>
        </p:txBody>
      </p:sp>
      <p:sp>
        <p:nvSpPr>
          <p:cNvPr id="129057" name="Rectangle 32"/>
          <p:cNvSpPr>
            <a:spLocks noChangeArrowheads="1"/>
          </p:cNvSpPr>
          <p:nvPr/>
        </p:nvSpPr>
        <p:spPr bwMode="auto">
          <a:xfrm>
            <a:off x="4816476" y="6121400"/>
            <a:ext cx="1501757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Bucarest</a:t>
            </a:r>
          </a:p>
        </p:txBody>
      </p:sp>
      <p:sp>
        <p:nvSpPr>
          <p:cNvPr id="129058" name="Line 33"/>
          <p:cNvSpPr>
            <a:spLocks noChangeShapeType="1"/>
          </p:cNvSpPr>
          <p:nvPr/>
        </p:nvSpPr>
        <p:spPr bwMode="auto">
          <a:xfrm flipH="1">
            <a:off x="5976939" y="5232400"/>
            <a:ext cx="1692275" cy="9144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9059" name="Line 34"/>
          <p:cNvSpPr>
            <a:spLocks noChangeShapeType="1"/>
          </p:cNvSpPr>
          <p:nvPr/>
        </p:nvSpPr>
        <p:spPr bwMode="auto">
          <a:xfrm flipH="1">
            <a:off x="7454901" y="5257800"/>
            <a:ext cx="354013" cy="8636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29061" name="Rectangle 36"/>
          <p:cNvSpPr>
            <a:spLocks noChangeArrowheads="1"/>
          </p:cNvSpPr>
          <p:nvPr/>
        </p:nvSpPr>
        <p:spPr bwMode="auto">
          <a:xfrm>
            <a:off x="4792664" y="6507163"/>
            <a:ext cx="1548243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f=418+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418</a:t>
            </a:r>
          </a:p>
        </p:txBody>
      </p:sp>
      <p:sp>
        <p:nvSpPr>
          <p:cNvPr id="129062" name="Rectangle 37"/>
          <p:cNvSpPr>
            <a:spLocks noChangeArrowheads="1"/>
          </p:cNvSpPr>
          <p:nvPr/>
        </p:nvSpPr>
        <p:spPr bwMode="auto">
          <a:xfrm>
            <a:off x="6527800" y="650716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f=455+160=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615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"/>
          <p:cNvSpPr>
            <a:spLocks noGrp="1" noChangeArrowheads="1"/>
          </p:cNvSpPr>
          <p:nvPr>
            <p:ph type="title"/>
          </p:nvPr>
        </p:nvSpPr>
        <p:spPr>
          <a:xfrm>
            <a:off x="2790825" y="0"/>
            <a:ext cx="6610350" cy="1143000"/>
          </a:xfrm>
        </p:spPr>
        <p:txBody>
          <a:bodyPr vert="horz" wrap="square" lIns="90360" tIns="44280" rIns="90360" bIns="4428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altLang="it-IT"/>
              <a:t>Albero di ricerca A*</a:t>
            </a:r>
          </a:p>
        </p:txBody>
      </p:sp>
      <p:sp>
        <p:nvSpPr>
          <p:cNvPr id="131075" name="Rectangle 2"/>
          <p:cNvSpPr>
            <a:spLocks noChangeArrowheads="1"/>
          </p:cNvSpPr>
          <p:nvPr/>
        </p:nvSpPr>
        <p:spPr bwMode="auto">
          <a:xfrm>
            <a:off x="6715125" y="1157288"/>
            <a:ext cx="833304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Arad</a:t>
            </a:r>
          </a:p>
        </p:txBody>
      </p:sp>
      <p:sp>
        <p:nvSpPr>
          <p:cNvPr id="131076" name="Rectangle 3"/>
          <p:cNvSpPr>
            <a:spLocks noChangeArrowheads="1"/>
          </p:cNvSpPr>
          <p:nvPr/>
        </p:nvSpPr>
        <p:spPr bwMode="auto">
          <a:xfrm>
            <a:off x="5003800" y="2128838"/>
            <a:ext cx="86857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Sibiu</a:t>
            </a:r>
          </a:p>
        </p:txBody>
      </p:sp>
      <p:sp>
        <p:nvSpPr>
          <p:cNvPr id="131077" name="Rectangle 4"/>
          <p:cNvSpPr>
            <a:spLocks noChangeArrowheads="1"/>
          </p:cNvSpPr>
          <p:nvPr/>
        </p:nvSpPr>
        <p:spPr bwMode="auto">
          <a:xfrm>
            <a:off x="6340475" y="2128838"/>
            <a:ext cx="163083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Timisoara</a:t>
            </a:r>
          </a:p>
        </p:txBody>
      </p:sp>
      <p:sp>
        <p:nvSpPr>
          <p:cNvPr id="131078" name="Rectangle 5"/>
          <p:cNvSpPr>
            <a:spLocks noChangeArrowheads="1"/>
          </p:cNvSpPr>
          <p:nvPr/>
        </p:nvSpPr>
        <p:spPr bwMode="auto">
          <a:xfrm>
            <a:off x="8428039" y="2128838"/>
            <a:ext cx="1121845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Zerind</a:t>
            </a:r>
          </a:p>
        </p:txBody>
      </p:sp>
      <p:sp>
        <p:nvSpPr>
          <p:cNvPr id="131080" name="Rectangle 7"/>
          <p:cNvSpPr>
            <a:spLocks noChangeArrowheads="1"/>
          </p:cNvSpPr>
          <p:nvPr/>
        </p:nvSpPr>
        <p:spPr bwMode="auto">
          <a:xfrm>
            <a:off x="3527425" y="3494088"/>
            <a:ext cx="1312602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Fagaras</a:t>
            </a:r>
          </a:p>
        </p:txBody>
      </p:sp>
      <p:sp>
        <p:nvSpPr>
          <p:cNvPr id="131081" name="Rectangle 8"/>
          <p:cNvSpPr>
            <a:spLocks noChangeArrowheads="1"/>
          </p:cNvSpPr>
          <p:nvPr/>
        </p:nvSpPr>
        <p:spPr bwMode="auto">
          <a:xfrm>
            <a:off x="5332414" y="3494088"/>
            <a:ext cx="1243673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Oradea</a:t>
            </a:r>
          </a:p>
        </p:txBody>
      </p:sp>
      <p:sp>
        <p:nvSpPr>
          <p:cNvPr id="131082" name="Rectangle 9"/>
          <p:cNvSpPr>
            <a:spLocks noChangeArrowheads="1"/>
          </p:cNvSpPr>
          <p:nvPr/>
        </p:nvSpPr>
        <p:spPr bwMode="auto">
          <a:xfrm>
            <a:off x="6856414" y="3494088"/>
            <a:ext cx="2215927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Rimnicu Vilcea</a:t>
            </a:r>
          </a:p>
        </p:txBody>
      </p:sp>
      <p:sp>
        <p:nvSpPr>
          <p:cNvPr id="131083" name="Line 10"/>
          <p:cNvSpPr>
            <a:spLocks noChangeShapeType="1"/>
          </p:cNvSpPr>
          <p:nvPr/>
        </p:nvSpPr>
        <p:spPr bwMode="auto">
          <a:xfrm flipH="1">
            <a:off x="5789613" y="1600200"/>
            <a:ext cx="1198562" cy="5334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1084" name="Line 11"/>
          <p:cNvSpPr>
            <a:spLocks noChangeShapeType="1"/>
          </p:cNvSpPr>
          <p:nvPr/>
        </p:nvSpPr>
        <p:spPr bwMode="auto">
          <a:xfrm>
            <a:off x="7104064" y="1600200"/>
            <a:ext cx="1587" cy="5842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1085" name="Line 12"/>
          <p:cNvSpPr>
            <a:spLocks noChangeShapeType="1"/>
          </p:cNvSpPr>
          <p:nvPr/>
        </p:nvSpPr>
        <p:spPr bwMode="auto">
          <a:xfrm>
            <a:off x="7197726" y="1574800"/>
            <a:ext cx="1266825" cy="558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1087" name="Line 14"/>
          <p:cNvSpPr>
            <a:spLocks noChangeShapeType="1"/>
          </p:cNvSpPr>
          <p:nvPr/>
        </p:nvSpPr>
        <p:spPr bwMode="auto">
          <a:xfrm flipH="1">
            <a:off x="4522789" y="2565400"/>
            <a:ext cx="847725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1088" name="Line 15"/>
          <p:cNvSpPr>
            <a:spLocks noChangeShapeType="1"/>
          </p:cNvSpPr>
          <p:nvPr/>
        </p:nvSpPr>
        <p:spPr bwMode="auto">
          <a:xfrm>
            <a:off x="5534025" y="2565400"/>
            <a:ext cx="209550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1089" name="Line 16"/>
          <p:cNvSpPr>
            <a:spLocks noChangeShapeType="1"/>
          </p:cNvSpPr>
          <p:nvPr/>
        </p:nvSpPr>
        <p:spPr bwMode="auto">
          <a:xfrm>
            <a:off x="5673725" y="2540000"/>
            <a:ext cx="1524000" cy="9652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1092" name="Rectangle 19"/>
          <p:cNvSpPr>
            <a:spLocks noChangeArrowheads="1"/>
          </p:cNvSpPr>
          <p:nvPr/>
        </p:nvSpPr>
        <p:spPr bwMode="auto">
          <a:xfrm>
            <a:off x="5145088" y="39100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f=146+380=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526</a:t>
            </a:r>
          </a:p>
        </p:txBody>
      </p:sp>
      <p:sp>
        <p:nvSpPr>
          <p:cNvPr id="131093" name="Rectangle 20"/>
          <p:cNvSpPr>
            <a:spLocks noChangeArrowheads="1"/>
          </p:cNvSpPr>
          <p:nvPr/>
        </p:nvSpPr>
        <p:spPr bwMode="auto">
          <a:xfrm>
            <a:off x="6246813" y="2538413"/>
            <a:ext cx="178760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f=118+329=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447</a:t>
            </a:r>
          </a:p>
        </p:txBody>
      </p:sp>
      <p:sp>
        <p:nvSpPr>
          <p:cNvPr id="131094" name="Rectangle 21"/>
          <p:cNvSpPr>
            <a:spLocks noChangeArrowheads="1"/>
          </p:cNvSpPr>
          <p:nvPr/>
        </p:nvSpPr>
        <p:spPr bwMode="auto">
          <a:xfrm>
            <a:off x="8239125" y="2538413"/>
            <a:ext cx="167648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f=75+374=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449</a:t>
            </a:r>
          </a:p>
        </p:txBody>
      </p:sp>
      <p:sp>
        <p:nvSpPr>
          <p:cNvPr id="131095" name="Rectangle 22"/>
          <p:cNvSpPr>
            <a:spLocks noChangeArrowheads="1"/>
          </p:cNvSpPr>
          <p:nvPr/>
        </p:nvSpPr>
        <p:spPr bwMode="auto">
          <a:xfrm>
            <a:off x="5800725" y="4840288"/>
            <a:ext cx="1312602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Craiova</a:t>
            </a:r>
          </a:p>
        </p:txBody>
      </p:sp>
      <p:sp>
        <p:nvSpPr>
          <p:cNvPr id="131097" name="Rectangle 24"/>
          <p:cNvSpPr>
            <a:spLocks noChangeArrowheads="1"/>
          </p:cNvSpPr>
          <p:nvPr/>
        </p:nvSpPr>
        <p:spPr bwMode="auto">
          <a:xfrm>
            <a:off x="7348538" y="4840288"/>
            <a:ext cx="1020856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Pitesti</a:t>
            </a:r>
          </a:p>
        </p:txBody>
      </p:sp>
      <p:sp>
        <p:nvSpPr>
          <p:cNvPr id="131098" name="Rectangle 25"/>
          <p:cNvSpPr>
            <a:spLocks noChangeArrowheads="1"/>
          </p:cNvSpPr>
          <p:nvPr/>
        </p:nvSpPr>
        <p:spPr bwMode="auto">
          <a:xfrm>
            <a:off x="5567363" y="52562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f=366+160=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526</a:t>
            </a:r>
          </a:p>
        </p:txBody>
      </p:sp>
      <p:sp>
        <p:nvSpPr>
          <p:cNvPr id="131100" name="Line 27"/>
          <p:cNvSpPr>
            <a:spLocks noChangeShapeType="1"/>
          </p:cNvSpPr>
          <p:nvPr/>
        </p:nvSpPr>
        <p:spPr bwMode="auto">
          <a:xfrm flipH="1">
            <a:off x="6610350" y="3937000"/>
            <a:ext cx="869950" cy="9144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1101" name="Line 28"/>
          <p:cNvSpPr>
            <a:spLocks noChangeShapeType="1"/>
          </p:cNvSpPr>
          <p:nvPr/>
        </p:nvSpPr>
        <p:spPr bwMode="auto">
          <a:xfrm>
            <a:off x="7807326" y="3911600"/>
            <a:ext cx="47625" cy="9144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1104" name="Rectangle 31"/>
          <p:cNvSpPr>
            <a:spLocks noChangeArrowheads="1"/>
          </p:cNvSpPr>
          <p:nvPr/>
        </p:nvSpPr>
        <p:spPr bwMode="auto">
          <a:xfrm>
            <a:off x="6762750" y="6121400"/>
            <a:ext cx="1312602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Craiova</a:t>
            </a:r>
          </a:p>
        </p:txBody>
      </p:sp>
      <p:sp>
        <p:nvSpPr>
          <p:cNvPr id="131105" name="Rectangle 32"/>
          <p:cNvSpPr>
            <a:spLocks noChangeArrowheads="1"/>
          </p:cNvSpPr>
          <p:nvPr/>
        </p:nvSpPr>
        <p:spPr bwMode="auto">
          <a:xfrm>
            <a:off x="4816476" y="6121400"/>
            <a:ext cx="1501757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Bucarest</a:t>
            </a:r>
          </a:p>
        </p:txBody>
      </p:sp>
      <p:sp>
        <p:nvSpPr>
          <p:cNvPr id="131106" name="Line 33"/>
          <p:cNvSpPr>
            <a:spLocks noChangeShapeType="1"/>
          </p:cNvSpPr>
          <p:nvPr/>
        </p:nvSpPr>
        <p:spPr bwMode="auto">
          <a:xfrm flipH="1">
            <a:off x="5976939" y="5232400"/>
            <a:ext cx="1692275" cy="9144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1107" name="Line 34"/>
          <p:cNvSpPr>
            <a:spLocks noChangeShapeType="1"/>
          </p:cNvSpPr>
          <p:nvPr/>
        </p:nvSpPr>
        <p:spPr bwMode="auto">
          <a:xfrm flipH="1">
            <a:off x="7454901" y="5257800"/>
            <a:ext cx="354013" cy="8636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1109" name="Rectangle 36"/>
          <p:cNvSpPr>
            <a:spLocks noChangeArrowheads="1"/>
          </p:cNvSpPr>
          <p:nvPr/>
        </p:nvSpPr>
        <p:spPr bwMode="auto">
          <a:xfrm>
            <a:off x="4792664" y="6507163"/>
            <a:ext cx="1548243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f=418+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418</a:t>
            </a:r>
          </a:p>
        </p:txBody>
      </p:sp>
      <p:sp>
        <p:nvSpPr>
          <p:cNvPr id="131110" name="Rectangle 37"/>
          <p:cNvSpPr>
            <a:spLocks noChangeArrowheads="1"/>
          </p:cNvSpPr>
          <p:nvPr/>
        </p:nvSpPr>
        <p:spPr bwMode="auto">
          <a:xfrm>
            <a:off x="6527800" y="650716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f=455+160=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615</a:t>
            </a:r>
          </a:p>
        </p:txBody>
      </p:sp>
      <p:sp>
        <p:nvSpPr>
          <p:cNvPr id="131113" name="Rectangle 40"/>
          <p:cNvSpPr>
            <a:spLocks noChangeArrowheads="1"/>
          </p:cNvSpPr>
          <p:nvPr/>
        </p:nvSpPr>
        <p:spPr bwMode="auto">
          <a:xfrm>
            <a:off x="3832226" y="4851400"/>
            <a:ext cx="1501757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Bucarest</a:t>
            </a:r>
          </a:p>
        </p:txBody>
      </p:sp>
      <p:sp>
        <p:nvSpPr>
          <p:cNvPr id="131115" name="Line 42"/>
          <p:cNvSpPr>
            <a:spLocks noChangeShapeType="1"/>
          </p:cNvSpPr>
          <p:nvPr/>
        </p:nvSpPr>
        <p:spPr bwMode="auto">
          <a:xfrm>
            <a:off x="4267200" y="3911600"/>
            <a:ext cx="211138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1116" name="Rectangle 43"/>
          <p:cNvSpPr>
            <a:spLocks noChangeArrowheads="1"/>
          </p:cNvSpPr>
          <p:nvPr/>
        </p:nvSpPr>
        <p:spPr bwMode="auto">
          <a:xfrm>
            <a:off x="3832226" y="5281613"/>
            <a:ext cx="1548243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f=450+0=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450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Oval 1"/>
          <p:cNvSpPr>
            <a:spLocks noChangeArrowheads="1"/>
          </p:cNvSpPr>
          <p:nvPr/>
        </p:nvSpPr>
        <p:spPr bwMode="auto">
          <a:xfrm>
            <a:off x="4724400" y="6019800"/>
            <a:ext cx="1524000" cy="5334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133123" name="Rectangle 2"/>
          <p:cNvSpPr>
            <a:spLocks noChangeArrowheads="1"/>
          </p:cNvSpPr>
          <p:nvPr/>
        </p:nvSpPr>
        <p:spPr bwMode="auto">
          <a:xfrm>
            <a:off x="2790825" y="0"/>
            <a:ext cx="6610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buSzPct val="100000"/>
            </a:pPr>
            <a:r>
              <a:rPr lang="it-IT" altLang="it-IT" sz="3600" b="1">
                <a:solidFill>
                  <a:srgbClr val="000000"/>
                </a:solidFill>
                <a:latin typeface="Arial" panose="020B0604020202020204" pitchFamily="34" charset="0"/>
              </a:rPr>
              <a:t>Albero di ricerca A*: goal!</a:t>
            </a:r>
          </a:p>
        </p:txBody>
      </p:sp>
      <p:sp>
        <p:nvSpPr>
          <p:cNvPr id="133124" name="Rectangle 3"/>
          <p:cNvSpPr>
            <a:spLocks noChangeArrowheads="1"/>
          </p:cNvSpPr>
          <p:nvPr/>
        </p:nvSpPr>
        <p:spPr bwMode="auto">
          <a:xfrm>
            <a:off x="6715125" y="1157288"/>
            <a:ext cx="833304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Arad</a:t>
            </a:r>
          </a:p>
        </p:txBody>
      </p:sp>
      <p:sp>
        <p:nvSpPr>
          <p:cNvPr id="133125" name="Rectangle 4"/>
          <p:cNvSpPr>
            <a:spLocks noChangeArrowheads="1"/>
          </p:cNvSpPr>
          <p:nvPr/>
        </p:nvSpPr>
        <p:spPr bwMode="auto">
          <a:xfrm>
            <a:off x="5003800" y="2128838"/>
            <a:ext cx="86857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Sibiu</a:t>
            </a:r>
          </a:p>
        </p:txBody>
      </p:sp>
      <p:sp>
        <p:nvSpPr>
          <p:cNvPr id="133126" name="Rectangle 5"/>
          <p:cNvSpPr>
            <a:spLocks noChangeArrowheads="1"/>
          </p:cNvSpPr>
          <p:nvPr/>
        </p:nvSpPr>
        <p:spPr bwMode="auto">
          <a:xfrm>
            <a:off x="6340475" y="2128838"/>
            <a:ext cx="163083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Timisoara</a:t>
            </a:r>
          </a:p>
        </p:txBody>
      </p:sp>
      <p:sp>
        <p:nvSpPr>
          <p:cNvPr id="133127" name="Rectangle 6"/>
          <p:cNvSpPr>
            <a:spLocks noChangeArrowheads="1"/>
          </p:cNvSpPr>
          <p:nvPr/>
        </p:nvSpPr>
        <p:spPr bwMode="auto">
          <a:xfrm>
            <a:off x="8428039" y="2128838"/>
            <a:ext cx="1121845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Zerind</a:t>
            </a:r>
          </a:p>
        </p:txBody>
      </p:sp>
      <p:sp>
        <p:nvSpPr>
          <p:cNvPr id="133129" name="Rectangle 8"/>
          <p:cNvSpPr>
            <a:spLocks noChangeArrowheads="1"/>
          </p:cNvSpPr>
          <p:nvPr/>
        </p:nvSpPr>
        <p:spPr bwMode="auto">
          <a:xfrm>
            <a:off x="3527425" y="3494088"/>
            <a:ext cx="1312602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Fagaras</a:t>
            </a:r>
          </a:p>
        </p:txBody>
      </p:sp>
      <p:sp>
        <p:nvSpPr>
          <p:cNvPr id="133130" name="Rectangle 9"/>
          <p:cNvSpPr>
            <a:spLocks noChangeArrowheads="1"/>
          </p:cNvSpPr>
          <p:nvPr/>
        </p:nvSpPr>
        <p:spPr bwMode="auto">
          <a:xfrm>
            <a:off x="5332414" y="3494088"/>
            <a:ext cx="1243673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Oradea</a:t>
            </a:r>
          </a:p>
        </p:txBody>
      </p:sp>
      <p:sp>
        <p:nvSpPr>
          <p:cNvPr id="133131" name="Rectangle 10"/>
          <p:cNvSpPr>
            <a:spLocks noChangeArrowheads="1"/>
          </p:cNvSpPr>
          <p:nvPr/>
        </p:nvSpPr>
        <p:spPr bwMode="auto">
          <a:xfrm>
            <a:off x="6856414" y="3494088"/>
            <a:ext cx="2215927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Rimnicu Vilcea</a:t>
            </a:r>
          </a:p>
        </p:txBody>
      </p:sp>
      <p:sp>
        <p:nvSpPr>
          <p:cNvPr id="133132" name="Line 11"/>
          <p:cNvSpPr>
            <a:spLocks noChangeShapeType="1"/>
          </p:cNvSpPr>
          <p:nvPr/>
        </p:nvSpPr>
        <p:spPr bwMode="auto">
          <a:xfrm flipH="1">
            <a:off x="5789613" y="1600200"/>
            <a:ext cx="1198562" cy="533400"/>
          </a:xfrm>
          <a:prstGeom prst="line">
            <a:avLst/>
          </a:prstGeom>
          <a:noFill/>
          <a:ln w="50760" cap="sq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3133" name="Line 12"/>
          <p:cNvSpPr>
            <a:spLocks noChangeShapeType="1"/>
          </p:cNvSpPr>
          <p:nvPr/>
        </p:nvSpPr>
        <p:spPr bwMode="auto">
          <a:xfrm>
            <a:off x="7104064" y="1600200"/>
            <a:ext cx="1587" cy="5842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3134" name="Line 13"/>
          <p:cNvSpPr>
            <a:spLocks noChangeShapeType="1"/>
          </p:cNvSpPr>
          <p:nvPr/>
        </p:nvSpPr>
        <p:spPr bwMode="auto">
          <a:xfrm>
            <a:off x="7197726" y="1574800"/>
            <a:ext cx="1266825" cy="558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3136" name="Line 15"/>
          <p:cNvSpPr>
            <a:spLocks noChangeShapeType="1"/>
          </p:cNvSpPr>
          <p:nvPr/>
        </p:nvSpPr>
        <p:spPr bwMode="auto">
          <a:xfrm flipH="1">
            <a:off x="4522789" y="2565400"/>
            <a:ext cx="847725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3137" name="Line 16"/>
          <p:cNvSpPr>
            <a:spLocks noChangeShapeType="1"/>
          </p:cNvSpPr>
          <p:nvPr/>
        </p:nvSpPr>
        <p:spPr bwMode="auto">
          <a:xfrm>
            <a:off x="5534025" y="2565400"/>
            <a:ext cx="209550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3138" name="Line 17"/>
          <p:cNvSpPr>
            <a:spLocks noChangeShapeType="1"/>
          </p:cNvSpPr>
          <p:nvPr/>
        </p:nvSpPr>
        <p:spPr bwMode="auto">
          <a:xfrm>
            <a:off x="5673725" y="2540000"/>
            <a:ext cx="1524000" cy="965200"/>
          </a:xfrm>
          <a:prstGeom prst="line">
            <a:avLst/>
          </a:prstGeom>
          <a:noFill/>
          <a:ln w="50760" cap="sq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3141" name="Rectangle 20"/>
          <p:cNvSpPr>
            <a:spLocks noChangeArrowheads="1"/>
          </p:cNvSpPr>
          <p:nvPr/>
        </p:nvSpPr>
        <p:spPr bwMode="auto">
          <a:xfrm>
            <a:off x="5145088" y="39100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f=146+380=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526</a:t>
            </a:r>
          </a:p>
        </p:txBody>
      </p:sp>
      <p:sp>
        <p:nvSpPr>
          <p:cNvPr id="133142" name="Rectangle 21"/>
          <p:cNvSpPr>
            <a:spLocks noChangeArrowheads="1"/>
          </p:cNvSpPr>
          <p:nvPr/>
        </p:nvSpPr>
        <p:spPr bwMode="auto">
          <a:xfrm>
            <a:off x="6246813" y="2538413"/>
            <a:ext cx="178760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f=118+329=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447</a:t>
            </a:r>
          </a:p>
        </p:txBody>
      </p:sp>
      <p:sp>
        <p:nvSpPr>
          <p:cNvPr id="133143" name="Rectangle 22"/>
          <p:cNvSpPr>
            <a:spLocks noChangeArrowheads="1"/>
          </p:cNvSpPr>
          <p:nvPr/>
        </p:nvSpPr>
        <p:spPr bwMode="auto">
          <a:xfrm>
            <a:off x="8239125" y="2538413"/>
            <a:ext cx="167648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f=75+374=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449</a:t>
            </a:r>
          </a:p>
        </p:txBody>
      </p:sp>
      <p:sp>
        <p:nvSpPr>
          <p:cNvPr id="133144" name="Rectangle 23"/>
          <p:cNvSpPr>
            <a:spLocks noChangeArrowheads="1"/>
          </p:cNvSpPr>
          <p:nvPr/>
        </p:nvSpPr>
        <p:spPr bwMode="auto">
          <a:xfrm>
            <a:off x="5800725" y="4840288"/>
            <a:ext cx="1312602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Craiova</a:t>
            </a:r>
          </a:p>
        </p:txBody>
      </p:sp>
      <p:sp>
        <p:nvSpPr>
          <p:cNvPr id="133146" name="Rectangle 25"/>
          <p:cNvSpPr>
            <a:spLocks noChangeArrowheads="1"/>
          </p:cNvSpPr>
          <p:nvPr/>
        </p:nvSpPr>
        <p:spPr bwMode="auto">
          <a:xfrm>
            <a:off x="7348538" y="4840288"/>
            <a:ext cx="1020856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Pitesti</a:t>
            </a:r>
          </a:p>
        </p:txBody>
      </p:sp>
      <p:sp>
        <p:nvSpPr>
          <p:cNvPr id="133147" name="Rectangle 26"/>
          <p:cNvSpPr>
            <a:spLocks noChangeArrowheads="1"/>
          </p:cNvSpPr>
          <p:nvPr/>
        </p:nvSpPr>
        <p:spPr bwMode="auto">
          <a:xfrm>
            <a:off x="5567363" y="52562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f=366+160=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526</a:t>
            </a:r>
          </a:p>
        </p:txBody>
      </p:sp>
      <p:sp>
        <p:nvSpPr>
          <p:cNvPr id="133149" name="Line 28"/>
          <p:cNvSpPr>
            <a:spLocks noChangeShapeType="1"/>
          </p:cNvSpPr>
          <p:nvPr/>
        </p:nvSpPr>
        <p:spPr bwMode="auto">
          <a:xfrm flipH="1">
            <a:off x="6610350" y="3937000"/>
            <a:ext cx="869950" cy="9144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3150" name="Line 29"/>
          <p:cNvSpPr>
            <a:spLocks noChangeShapeType="1"/>
          </p:cNvSpPr>
          <p:nvPr/>
        </p:nvSpPr>
        <p:spPr bwMode="auto">
          <a:xfrm>
            <a:off x="7807326" y="3911600"/>
            <a:ext cx="47625" cy="914400"/>
          </a:xfrm>
          <a:prstGeom prst="line">
            <a:avLst/>
          </a:prstGeom>
          <a:noFill/>
          <a:ln w="50760" cap="sq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3153" name="Rectangle 32"/>
          <p:cNvSpPr>
            <a:spLocks noChangeArrowheads="1"/>
          </p:cNvSpPr>
          <p:nvPr/>
        </p:nvSpPr>
        <p:spPr bwMode="auto">
          <a:xfrm>
            <a:off x="6762750" y="6121400"/>
            <a:ext cx="1312602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Craiova</a:t>
            </a:r>
          </a:p>
        </p:txBody>
      </p:sp>
      <p:sp>
        <p:nvSpPr>
          <p:cNvPr id="133154" name="Rectangle 33"/>
          <p:cNvSpPr>
            <a:spLocks noChangeArrowheads="1"/>
          </p:cNvSpPr>
          <p:nvPr/>
        </p:nvSpPr>
        <p:spPr bwMode="auto">
          <a:xfrm>
            <a:off x="4816476" y="6121400"/>
            <a:ext cx="1397561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Bucarest</a:t>
            </a:r>
          </a:p>
        </p:txBody>
      </p:sp>
      <p:sp>
        <p:nvSpPr>
          <p:cNvPr id="133155" name="Line 34"/>
          <p:cNvSpPr>
            <a:spLocks noChangeShapeType="1"/>
          </p:cNvSpPr>
          <p:nvPr/>
        </p:nvSpPr>
        <p:spPr bwMode="auto">
          <a:xfrm flipH="1">
            <a:off x="5976939" y="5232400"/>
            <a:ext cx="1692275" cy="914400"/>
          </a:xfrm>
          <a:prstGeom prst="line">
            <a:avLst/>
          </a:prstGeom>
          <a:noFill/>
          <a:ln w="50760" cap="sq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3156" name="Line 35"/>
          <p:cNvSpPr>
            <a:spLocks noChangeShapeType="1"/>
          </p:cNvSpPr>
          <p:nvPr/>
        </p:nvSpPr>
        <p:spPr bwMode="auto">
          <a:xfrm flipH="1">
            <a:off x="7454901" y="5257800"/>
            <a:ext cx="354013" cy="8636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3158" name="Rectangle 37"/>
          <p:cNvSpPr>
            <a:spLocks noChangeArrowheads="1"/>
          </p:cNvSpPr>
          <p:nvPr/>
        </p:nvSpPr>
        <p:spPr bwMode="auto">
          <a:xfrm>
            <a:off x="4699001" y="6507163"/>
            <a:ext cx="1548243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f=418+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418</a:t>
            </a:r>
          </a:p>
        </p:txBody>
      </p:sp>
      <p:sp>
        <p:nvSpPr>
          <p:cNvPr id="133159" name="Rectangle 38"/>
          <p:cNvSpPr>
            <a:spLocks noChangeArrowheads="1"/>
          </p:cNvSpPr>
          <p:nvPr/>
        </p:nvSpPr>
        <p:spPr bwMode="auto">
          <a:xfrm>
            <a:off x="6527800" y="650716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f=455+160=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615</a:t>
            </a:r>
          </a:p>
        </p:txBody>
      </p:sp>
      <p:sp>
        <p:nvSpPr>
          <p:cNvPr id="133162" name="Rectangle 41"/>
          <p:cNvSpPr>
            <a:spLocks noChangeArrowheads="1"/>
          </p:cNvSpPr>
          <p:nvPr/>
        </p:nvSpPr>
        <p:spPr bwMode="auto">
          <a:xfrm>
            <a:off x="3832226" y="4851400"/>
            <a:ext cx="1501757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Bucarest</a:t>
            </a:r>
          </a:p>
        </p:txBody>
      </p:sp>
      <p:sp>
        <p:nvSpPr>
          <p:cNvPr id="133164" name="Line 43"/>
          <p:cNvSpPr>
            <a:spLocks noChangeShapeType="1"/>
          </p:cNvSpPr>
          <p:nvPr/>
        </p:nvSpPr>
        <p:spPr bwMode="auto">
          <a:xfrm>
            <a:off x="4267200" y="3911600"/>
            <a:ext cx="211138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33165" name="Rectangle 44"/>
          <p:cNvSpPr>
            <a:spLocks noChangeArrowheads="1"/>
          </p:cNvSpPr>
          <p:nvPr/>
        </p:nvSpPr>
        <p:spPr bwMode="auto">
          <a:xfrm>
            <a:off x="3832226" y="5281613"/>
            <a:ext cx="1548243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f=450+0=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450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qiZVRTDb_Ns"/>
          <p:cNvPicPr>
            <a:picLocks noRot="1" noChangeAspect="1"/>
          </p:cNvPicPr>
          <p:nvPr>
            <a:videoFile r:link="rId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013" y="1519238"/>
            <a:ext cx="8940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5171" name="Title 4"/>
          <p:cNvSpPr>
            <a:spLocks noGrp="1"/>
          </p:cNvSpPr>
          <p:nvPr>
            <p:ph type="title"/>
          </p:nvPr>
        </p:nvSpPr>
        <p:spPr>
          <a:xfrm>
            <a:off x="2209801" y="377826"/>
            <a:ext cx="7770813" cy="1141413"/>
          </a:xfrm>
        </p:spPr>
        <p:txBody>
          <a:bodyPr/>
          <a:lstStyle/>
          <a:p>
            <a:r>
              <a:rPr lang="en-GB" altLang="it-IT"/>
              <a:t>Visualizzazione A* (pathfinding)</a:t>
            </a:r>
            <a:endParaRPr lang="it-IT" alt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9144000" cy="681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0291" name="Text Box 2"/>
          <p:cNvSpPr txBox="1">
            <a:spLocks noChangeArrowheads="1"/>
          </p:cNvSpPr>
          <p:nvPr/>
        </p:nvSpPr>
        <p:spPr bwMode="auto">
          <a:xfrm>
            <a:off x="3886200" y="3962401"/>
            <a:ext cx="3048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625"/>
              </a:spcBef>
              <a:buSzPct val="100000"/>
            </a:pPr>
            <a:r>
              <a:rPr lang="en-US" altLang="it-IT" sz="1000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1811339" y="4794251"/>
            <a:ext cx="8567737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t-IT" altLang="it-IT" b="1">
                <a:solidFill>
                  <a:srgbClr val="000000"/>
                </a:solidFill>
              </a:rPr>
              <a:t>Focus: classical search problems</a:t>
            </a:r>
            <a:r>
              <a:rPr lang="it-IT" altLang="it-IT">
                <a:solidFill>
                  <a:srgbClr val="000000"/>
                </a:solidFill>
              </a:rPr>
              <a:t> (</a:t>
            </a:r>
            <a:r>
              <a:rPr lang="it-IT" altLang="it-IT">
                <a:solidFill>
                  <a:srgbClr val="FF0000"/>
                </a:solidFill>
              </a:rPr>
              <a:t>deterministic, fully observable</a:t>
            </a:r>
            <a:r>
              <a:rPr lang="it-IT" altLang="it-IT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133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989" y="207963"/>
            <a:ext cx="8574087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3179763" y="3671888"/>
            <a:ext cx="48958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it-IT" altLang="it-IT" i="1">
                <a:solidFill>
                  <a:srgbClr val="000000"/>
                </a:solidFill>
              </a:rPr>
              <a:t>can be performed in the first 3 cases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57200"/>
            <a:ext cx="9144000" cy="492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2339" name="CasellaDiTesto 2"/>
          <p:cNvSpPr txBox="1">
            <a:spLocks noChangeArrowheads="1"/>
          </p:cNvSpPr>
          <p:nvPr/>
        </p:nvSpPr>
        <p:spPr bwMode="auto">
          <a:xfrm>
            <a:off x="2438400" y="5562601"/>
            <a:ext cx="6629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it-IT">
                <a:solidFill>
                  <a:schemeClr val="tx1"/>
                </a:solidFill>
              </a:rPr>
              <a:t>Se </a:t>
            </a:r>
            <a:r>
              <a:rPr lang="en-US" altLang="it-IT" i="1">
                <a:solidFill>
                  <a:schemeClr val="tx1"/>
                </a:solidFill>
              </a:rPr>
              <a:t>h </a:t>
            </a:r>
            <a:r>
              <a:rPr lang="en-US" altLang="it-IT">
                <a:solidFill>
                  <a:schemeClr val="tx1"/>
                </a:solidFill>
              </a:rPr>
              <a:t>e’ consistente, allora </a:t>
            </a:r>
            <a:r>
              <a:rPr lang="en-US" altLang="it-IT" i="1">
                <a:solidFill>
                  <a:schemeClr val="tx1"/>
                </a:solidFill>
              </a:rPr>
              <a:t>h</a:t>
            </a:r>
            <a:r>
              <a:rPr lang="en-US" altLang="it-IT">
                <a:solidFill>
                  <a:schemeClr val="tx1"/>
                </a:solidFill>
              </a:rPr>
              <a:t> e’ ammissibile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it-IT">
                <a:solidFill>
                  <a:schemeClr val="tx1"/>
                </a:solidFill>
              </a:rPr>
              <a:t>(il viceversa non e’ detto)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386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742950"/>
            <a:ext cx="9144000" cy="611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44387" name="Text Box 2"/>
          <p:cNvSpPr txBox="1">
            <a:spLocks noChangeArrowheads="1"/>
          </p:cNvSpPr>
          <p:nvPr/>
        </p:nvSpPr>
        <p:spPr bwMode="auto">
          <a:xfrm>
            <a:off x="3200400" y="304800"/>
            <a:ext cx="6248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750"/>
              </a:spcBef>
              <a:buSzPct val="100000"/>
            </a:pPr>
            <a:r>
              <a:rPr lang="en-US" altLang="it-IT" sz="2800" b="1">
                <a:solidFill>
                  <a:srgbClr val="000000"/>
                </a:solidFill>
              </a:rPr>
              <a:t>EQUAZIONE DI PATHMAX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066801"/>
            <a:ext cx="9144000" cy="535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38243" name="Text Box 2"/>
          <p:cNvSpPr txBox="1">
            <a:spLocks noChangeArrowheads="1"/>
          </p:cNvSpPr>
          <p:nvPr/>
        </p:nvSpPr>
        <p:spPr bwMode="auto">
          <a:xfrm>
            <a:off x="3200400" y="304800"/>
            <a:ext cx="6248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750"/>
              </a:spcBef>
              <a:buSzPct val="100000"/>
            </a:pPr>
            <a:r>
              <a:rPr lang="en-US" altLang="it-IT" sz="2800" b="1">
                <a:solidFill>
                  <a:srgbClr val="000000"/>
                </a:solidFill>
              </a:rPr>
              <a:t>A*: CONTORNI DI ESPANSIONE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43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476250"/>
            <a:ext cx="8343900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2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1"/>
            <a:ext cx="9144000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530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9601"/>
            <a:ext cx="91440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85800"/>
            <a:ext cx="9144000" cy="457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 vert="horz" wrap="square" lIns="90360" tIns="44280" rIns="90360" bIns="4428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it-IT"/>
              <a:t>ID</a:t>
            </a:r>
            <a:r>
              <a:rPr lang="it-IT" altLang="it-IT"/>
              <a:t>A*</a:t>
            </a:r>
            <a:r>
              <a:rPr lang="en-US" altLang="it-IT"/>
              <a:t> (Iterative Deepening A*)</a:t>
            </a:r>
          </a:p>
        </p:txBody>
      </p:sp>
      <p:sp>
        <p:nvSpPr>
          <p:cNvPr id="152579" name="Rectangle 2"/>
          <p:cNvSpPr>
            <a:spLocks noChangeArrowheads="1"/>
          </p:cNvSpPr>
          <p:nvPr/>
        </p:nvSpPr>
        <p:spPr bwMode="auto">
          <a:xfrm>
            <a:off x="6786563" y="2249488"/>
            <a:ext cx="833304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Arad</a:t>
            </a:r>
          </a:p>
        </p:txBody>
      </p:sp>
      <p:sp>
        <p:nvSpPr>
          <p:cNvPr id="152580" name="Rectangle 3"/>
          <p:cNvSpPr>
            <a:spLocks noChangeArrowheads="1"/>
          </p:cNvSpPr>
          <p:nvPr/>
        </p:nvSpPr>
        <p:spPr bwMode="auto">
          <a:xfrm>
            <a:off x="5075238" y="3221038"/>
            <a:ext cx="93269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Sibiu</a:t>
            </a:r>
          </a:p>
        </p:txBody>
      </p:sp>
      <p:sp>
        <p:nvSpPr>
          <p:cNvPr id="152581" name="Rectangle 4"/>
          <p:cNvSpPr>
            <a:spLocks noChangeArrowheads="1"/>
          </p:cNvSpPr>
          <p:nvPr/>
        </p:nvSpPr>
        <p:spPr bwMode="auto">
          <a:xfrm>
            <a:off x="6410325" y="3221038"/>
            <a:ext cx="163083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Timisoara</a:t>
            </a:r>
          </a:p>
        </p:txBody>
      </p:sp>
      <p:sp>
        <p:nvSpPr>
          <p:cNvPr id="152582" name="Rectangle 5"/>
          <p:cNvSpPr>
            <a:spLocks noChangeArrowheads="1"/>
          </p:cNvSpPr>
          <p:nvPr/>
        </p:nvSpPr>
        <p:spPr bwMode="auto">
          <a:xfrm>
            <a:off x="8497889" y="3221038"/>
            <a:ext cx="1121845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Zerind</a:t>
            </a:r>
          </a:p>
        </p:txBody>
      </p:sp>
      <p:sp>
        <p:nvSpPr>
          <p:cNvPr id="152583" name="Line 6"/>
          <p:cNvSpPr>
            <a:spLocks noChangeShapeType="1"/>
          </p:cNvSpPr>
          <p:nvPr/>
        </p:nvSpPr>
        <p:spPr bwMode="auto">
          <a:xfrm flipH="1">
            <a:off x="5859463" y="2692400"/>
            <a:ext cx="1200150" cy="5334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2584" name="Line 7"/>
          <p:cNvSpPr>
            <a:spLocks noChangeShapeType="1"/>
          </p:cNvSpPr>
          <p:nvPr/>
        </p:nvSpPr>
        <p:spPr bwMode="auto">
          <a:xfrm>
            <a:off x="7173914" y="2692400"/>
            <a:ext cx="1587" cy="5842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2585" name="Line 8"/>
          <p:cNvSpPr>
            <a:spLocks noChangeShapeType="1"/>
          </p:cNvSpPr>
          <p:nvPr/>
        </p:nvSpPr>
        <p:spPr bwMode="auto">
          <a:xfrm>
            <a:off x="7267576" y="2667000"/>
            <a:ext cx="1266825" cy="558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2586" name="Rectangle 9"/>
          <p:cNvSpPr>
            <a:spLocks noChangeArrowheads="1"/>
          </p:cNvSpPr>
          <p:nvPr/>
        </p:nvSpPr>
        <p:spPr bwMode="auto">
          <a:xfrm>
            <a:off x="4487863" y="36306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f=140+253=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393</a:t>
            </a:r>
          </a:p>
        </p:txBody>
      </p:sp>
      <p:sp>
        <p:nvSpPr>
          <p:cNvPr id="152587" name="Rectangle 10"/>
          <p:cNvSpPr>
            <a:spLocks noChangeArrowheads="1"/>
          </p:cNvSpPr>
          <p:nvPr/>
        </p:nvSpPr>
        <p:spPr bwMode="auto">
          <a:xfrm>
            <a:off x="6316663" y="3630613"/>
            <a:ext cx="178760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f=118+329=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447</a:t>
            </a:r>
          </a:p>
        </p:txBody>
      </p:sp>
      <p:sp>
        <p:nvSpPr>
          <p:cNvPr id="152588" name="Rectangle 11"/>
          <p:cNvSpPr>
            <a:spLocks noChangeArrowheads="1"/>
          </p:cNvSpPr>
          <p:nvPr/>
        </p:nvSpPr>
        <p:spPr bwMode="auto">
          <a:xfrm>
            <a:off x="8310563" y="3630613"/>
            <a:ext cx="167648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f=75+374=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449</a:t>
            </a:r>
          </a:p>
        </p:txBody>
      </p:sp>
      <p:sp>
        <p:nvSpPr>
          <p:cNvPr id="152589" name="Text Box 12"/>
          <p:cNvSpPr txBox="1">
            <a:spLocks noChangeArrowheads="1"/>
          </p:cNvSpPr>
          <p:nvPr/>
        </p:nvSpPr>
        <p:spPr bwMode="auto">
          <a:xfrm>
            <a:off x="2057400" y="2362200"/>
            <a:ext cx="2895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500"/>
              </a:spcBef>
              <a:buSzPct val="100000"/>
            </a:pPr>
            <a:r>
              <a:rPr lang="en-US" altLang="it-IT">
                <a:solidFill>
                  <a:srgbClr val="000000"/>
                </a:solidFill>
              </a:rPr>
              <a:t>Current cut-off=366 Next cut-off=393</a:t>
            </a:r>
          </a:p>
        </p:txBody>
      </p:sp>
      <p:sp>
        <p:nvSpPr>
          <p:cNvPr id="152590" name="Rectangle 13"/>
          <p:cNvSpPr>
            <a:spLocks noChangeArrowheads="1"/>
          </p:cNvSpPr>
          <p:nvPr/>
        </p:nvSpPr>
        <p:spPr bwMode="auto">
          <a:xfrm>
            <a:off x="7543801" y="2286000"/>
            <a:ext cx="1548243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f=0+</a:t>
            </a:r>
            <a:r>
              <a:rPr lang="en-US" altLang="it-IT" sz="1800">
                <a:solidFill>
                  <a:srgbClr val="000000"/>
                </a:solidFill>
                <a:latin typeface="Arial" panose="020B0604020202020204" pitchFamily="34" charset="0"/>
              </a:rPr>
              <a:t>366</a:t>
            </a: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66</a:t>
            </a:r>
          </a:p>
        </p:txBody>
      </p:sp>
      <p:sp>
        <p:nvSpPr>
          <p:cNvPr id="152591" name="Text Box 14"/>
          <p:cNvSpPr txBox="1">
            <a:spLocks noChangeArrowheads="1"/>
          </p:cNvSpPr>
          <p:nvPr/>
        </p:nvSpPr>
        <p:spPr bwMode="auto">
          <a:xfrm>
            <a:off x="2971800" y="1143000"/>
            <a:ext cx="60198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500"/>
              </a:spcBef>
              <a:buSzPct val="100000"/>
            </a:pPr>
            <a:r>
              <a:rPr lang="en-US" altLang="it-IT" b="1">
                <a:solidFill>
                  <a:srgbClr val="000000"/>
                </a:solidFill>
              </a:rPr>
              <a:t>DFS </a:t>
            </a:r>
            <a:r>
              <a:rPr lang="en-US" altLang="it-IT">
                <a:solidFill>
                  <a:srgbClr val="000000"/>
                </a:solidFill>
              </a:rPr>
              <a:t>Iterata con cut-off sulla funzione </a:t>
            </a:r>
            <a:r>
              <a:rPr lang="en-US" altLang="it-IT" i="1">
                <a:solidFill>
                  <a:srgbClr val="000000"/>
                </a:solidFill>
              </a:rPr>
              <a:t>f(n) </a:t>
            </a:r>
            <a:r>
              <a:rPr lang="en-US" altLang="it-IT">
                <a:solidFill>
                  <a:srgbClr val="000000"/>
                </a:solidFill>
              </a:rPr>
              <a:t>(il minimo valore raggiunto nell’iterazione)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1"/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1143000"/>
          </a:xfrm>
        </p:spPr>
        <p:txBody>
          <a:bodyPr vert="horz" wrap="square" lIns="90360" tIns="44280" rIns="90360" bIns="4428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it-IT"/>
              <a:t>ID</a:t>
            </a:r>
            <a:r>
              <a:rPr lang="it-IT" altLang="it-IT"/>
              <a:t>A*</a:t>
            </a:r>
          </a:p>
        </p:txBody>
      </p:sp>
      <p:sp>
        <p:nvSpPr>
          <p:cNvPr id="154627" name="Rectangle 2"/>
          <p:cNvSpPr>
            <a:spLocks noChangeArrowheads="1"/>
          </p:cNvSpPr>
          <p:nvPr/>
        </p:nvSpPr>
        <p:spPr bwMode="auto">
          <a:xfrm>
            <a:off x="6786563" y="2249488"/>
            <a:ext cx="833304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Arad</a:t>
            </a:r>
          </a:p>
        </p:txBody>
      </p:sp>
      <p:sp>
        <p:nvSpPr>
          <p:cNvPr id="154628" name="Rectangle 3"/>
          <p:cNvSpPr>
            <a:spLocks noChangeArrowheads="1"/>
          </p:cNvSpPr>
          <p:nvPr/>
        </p:nvSpPr>
        <p:spPr bwMode="auto">
          <a:xfrm>
            <a:off x="5075238" y="3221038"/>
            <a:ext cx="86857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Sibiu</a:t>
            </a:r>
          </a:p>
        </p:txBody>
      </p:sp>
      <p:sp>
        <p:nvSpPr>
          <p:cNvPr id="154629" name="Rectangle 4"/>
          <p:cNvSpPr>
            <a:spLocks noChangeArrowheads="1"/>
          </p:cNvSpPr>
          <p:nvPr/>
        </p:nvSpPr>
        <p:spPr bwMode="auto">
          <a:xfrm>
            <a:off x="6410325" y="3221038"/>
            <a:ext cx="163083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Timisoara</a:t>
            </a:r>
          </a:p>
        </p:txBody>
      </p:sp>
      <p:sp>
        <p:nvSpPr>
          <p:cNvPr id="154630" name="Rectangle 5"/>
          <p:cNvSpPr>
            <a:spLocks noChangeArrowheads="1"/>
          </p:cNvSpPr>
          <p:nvPr/>
        </p:nvSpPr>
        <p:spPr bwMode="auto">
          <a:xfrm>
            <a:off x="8497889" y="3221038"/>
            <a:ext cx="1121845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Zerind</a:t>
            </a:r>
          </a:p>
        </p:txBody>
      </p:sp>
      <p:sp>
        <p:nvSpPr>
          <p:cNvPr id="154632" name="Rectangle 7"/>
          <p:cNvSpPr>
            <a:spLocks noChangeArrowheads="1"/>
          </p:cNvSpPr>
          <p:nvPr/>
        </p:nvSpPr>
        <p:spPr bwMode="auto">
          <a:xfrm>
            <a:off x="3597276" y="4586288"/>
            <a:ext cx="1363899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Fagaras</a:t>
            </a:r>
          </a:p>
        </p:txBody>
      </p:sp>
      <p:sp>
        <p:nvSpPr>
          <p:cNvPr id="154633" name="Rectangle 8"/>
          <p:cNvSpPr>
            <a:spLocks noChangeArrowheads="1"/>
          </p:cNvSpPr>
          <p:nvPr/>
        </p:nvSpPr>
        <p:spPr bwMode="auto">
          <a:xfrm>
            <a:off x="5402264" y="4586288"/>
            <a:ext cx="1243673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Oradea</a:t>
            </a:r>
          </a:p>
        </p:txBody>
      </p:sp>
      <p:sp>
        <p:nvSpPr>
          <p:cNvPr id="154634" name="Rectangle 9"/>
          <p:cNvSpPr>
            <a:spLocks noChangeArrowheads="1"/>
          </p:cNvSpPr>
          <p:nvPr/>
        </p:nvSpPr>
        <p:spPr bwMode="auto">
          <a:xfrm>
            <a:off x="6926264" y="4586288"/>
            <a:ext cx="2365005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Rimnicu Vilcea</a:t>
            </a:r>
          </a:p>
        </p:txBody>
      </p:sp>
      <p:sp>
        <p:nvSpPr>
          <p:cNvPr id="154635" name="Line 10"/>
          <p:cNvSpPr>
            <a:spLocks noChangeShapeType="1"/>
          </p:cNvSpPr>
          <p:nvPr/>
        </p:nvSpPr>
        <p:spPr bwMode="auto">
          <a:xfrm flipH="1">
            <a:off x="5859463" y="2692400"/>
            <a:ext cx="1200150" cy="5334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636" name="Line 11"/>
          <p:cNvSpPr>
            <a:spLocks noChangeShapeType="1"/>
          </p:cNvSpPr>
          <p:nvPr/>
        </p:nvSpPr>
        <p:spPr bwMode="auto">
          <a:xfrm>
            <a:off x="7173914" y="2692400"/>
            <a:ext cx="1587" cy="5842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637" name="Line 12"/>
          <p:cNvSpPr>
            <a:spLocks noChangeShapeType="1"/>
          </p:cNvSpPr>
          <p:nvPr/>
        </p:nvSpPr>
        <p:spPr bwMode="auto">
          <a:xfrm>
            <a:off x="7267576" y="2667000"/>
            <a:ext cx="1266825" cy="558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639" name="Line 14"/>
          <p:cNvSpPr>
            <a:spLocks noChangeShapeType="1"/>
          </p:cNvSpPr>
          <p:nvPr/>
        </p:nvSpPr>
        <p:spPr bwMode="auto">
          <a:xfrm flipH="1">
            <a:off x="4594225" y="3657600"/>
            <a:ext cx="846138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640" name="Line 15"/>
          <p:cNvSpPr>
            <a:spLocks noChangeShapeType="1"/>
          </p:cNvSpPr>
          <p:nvPr/>
        </p:nvSpPr>
        <p:spPr bwMode="auto">
          <a:xfrm>
            <a:off x="5603875" y="3657600"/>
            <a:ext cx="211138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641" name="Line 16"/>
          <p:cNvSpPr>
            <a:spLocks noChangeShapeType="1"/>
          </p:cNvSpPr>
          <p:nvPr/>
        </p:nvSpPr>
        <p:spPr bwMode="auto">
          <a:xfrm>
            <a:off x="5743575" y="3632200"/>
            <a:ext cx="1524000" cy="9652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643" name="Rectangle 18"/>
          <p:cNvSpPr>
            <a:spLocks noChangeArrowheads="1"/>
          </p:cNvSpPr>
          <p:nvPr/>
        </p:nvSpPr>
        <p:spPr bwMode="auto">
          <a:xfrm>
            <a:off x="3457575" y="50022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f=239+178=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417</a:t>
            </a:r>
          </a:p>
        </p:txBody>
      </p:sp>
      <p:sp>
        <p:nvSpPr>
          <p:cNvPr id="154644" name="Rectangle 19"/>
          <p:cNvSpPr>
            <a:spLocks noChangeArrowheads="1"/>
          </p:cNvSpPr>
          <p:nvPr/>
        </p:nvSpPr>
        <p:spPr bwMode="auto">
          <a:xfrm>
            <a:off x="5214938" y="50022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f=146+380=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526</a:t>
            </a:r>
          </a:p>
        </p:txBody>
      </p:sp>
      <p:sp>
        <p:nvSpPr>
          <p:cNvPr id="154645" name="Rectangle 20"/>
          <p:cNvSpPr>
            <a:spLocks noChangeArrowheads="1"/>
          </p:cNvSpPr>
          <p:nvPr/>
        </p:nvSpPr>
        <p:spPr bwMode="auto">
          <a:xfrm>
            <a:off x="7254875" y="50022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f=220+193=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413</a:t>
            </a:r>
          </a:p>
        </p:txBody>
      </p:sp>
      <p:sp>
        <p:nvSpPr>
          <p:cNvPr id="154646" name="Rectangle 21"/>
          <p:cNvSpPr>
            <a:spLocks noChangeArrowheads="1"/>
          </p:cNvSpPr>
          <p:nvPr/>
        </p:nvSpPr>
        <p:spPr bwMode="auto">
          <a:xfrm>
            <a:off x="6316663" y="3630613"/>
            <a:ext cx="178760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f=118+329=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447</a:t>
            </a:r>
          </a:p>
        </p:txBody>
      </p:sp>
      <p:sp>
        <p:nvSpPr>
          <p:cNvPr id="154647" name="Rectangle 22"/>
          <p:cNvSpPr>
            <a:spLocks noChangeArrowheads="1"/>
          </p:cNvSpPr>
          <p:nvPr/>
        </p:nvSpPr>
        <p:spPr bwMode="auto">
          <a:xfrm>
            <a:off x="8310563" y="3630613"/>
            <a:ext cx="167648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f=75+374=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449</a:t>
            </a:r>
          </a:p>
        </p:txBody>
      </p:sp>
      <p:sp>
        <p:nvSpPr>
          <p:cNvPr id="154648" name="Text Box 23"/>
          <p:cNvSpPr txBox="1">
            <a:spLocks noChangeArrowheads="1"/>
          </p:cNvSpPr>
          <p:nvPr/>
        </p:nvSpPr>
        <p:spPr bwMode="auto">
          <a:xfrm>
            <a:off x="1981200" y="2057400"/>
            <a:ext cx="2895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500"/>
              </a:spcBef>
              <a:buSzPct val="100000"/>
            </a:pPr>
            <a:r>
              <a:rPr lang="en-US" altLang="it-IT">
                <a:solidFill>
                  <a:srgbClr val="000000"/>
                </a:solidFill>
              </a:rPr>
              <a:t>Current cut-off=393 Next cut-off=413</a:t>
            </a:r>
          </a:p>
        </p:txBody>
      </p:sp>
      <p:sp>
        <p:nvSpPr>
          <p:cNvPr id="154649" name="Rectangle 24"/>
          <p:cNvSpPr>
            <a:spLocks noChangeArrowheads="1"/>
          </p:cNvSpPr>
          <p:nvPr/>
        </p:nvSpPr>
        <p:spPr bwMode="auto">
          <a:xfrm>
            <a:off x="7543800" y="2286000"/>
            <a:ext cx="567206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US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366</a:t>
            </a:r>
          </a:p>
        </p:txBody>
      </p:sp>
      <p:sp>
        <p:nvSpPr>
          <p:cNvPr id="154650" name="Rectangle 25"/>
          <p:cNvSpPr>
            <a:spLocks noChangeArrowheads="1"/>
          </p:cNvSpPr>
          <p:nvPr/>
        </p:nvSpPr>
        <p:spPr bwMode="auto">
          <a:xfrm>
            <a:off x="4572000" y="3276600"/>
            <a:ext cx="567206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US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393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1"/>
          <p:cNvSpPr>
            <a:spLocks noGrp="1" noChangeArrowheads="1"/>
          </p:cNvSpPr>
          <p:nvPr>
            <p:ph type="title"/>
          </p:nvPr>
        </p:nvSpPr>
        <p:spPr>
          <a:xfrm>
            <a:off x="2790825" y="177800"/>
            <a:ext cx="6610350" cy="1143000"/>
          </a:xfrm>
        </p:spPr>
        <p:txBody>
          <a:bodyPr vert="horz" wrap="square" lIns="90360" tIns="44280" rIns="90360" bIns="4428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it-IT"/>
              <a:t>ID</a:t>
            </a:r>
            <a:r>
              <a:rPr lang="it-IT" altLang="it-IT"/>
              <a:t>A*</a:t>
            </a:r>
          </a:p>
        </p:txBody>
      </p:sp>
      <p:sp>
        <p:nvSpPr>
          <p:cNvPr id="156675" name="Rectangle 2"/>
          <p:cNvSpPr>
            <a:spLocks noChangeArrowheads="1"/>
          </p:cNvSpPr>
          <p:nvPr/>
        </p:nvSpPr>
        <p:spPr bwMode="auto">
          <a:xfrm>
            <a:off x="6786563" y="1462088"/>
            <a:ext cx="833304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Arad</a:t>
            </a:r>
          </a:p>
        </p:txBody>
      </p:sp>
      <p:sp>
        <p:nvSpPr>
          <p:cNvPr id="156676" name="Rectangle 3"/>
          <p:cNvSpPr>
            <a:spLocks noChangeArrowheads="1"/>
          </p:cNvSpPr>
          <p:nvPr/>
        </p:nvSpPr>
        <p:spPr bwMode="auto">
          <a:xfrm>
            <a:off x="5075238" y="2433638"/>
            <a:ext cx="86857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Sibiu</a:t>
            </a:r>
          </a:p>
        </p:txBody>
      </p:sp>
      <p:sp>
        <p:nvSpPr>
          <p:cNvPr id="156677" name="Rectangle 4"/>
          <p:cNvSpPr>
            <a:spLocks noChangeArrowheads="1"/>
          </p:cNvSpPr>
          <p:nvPr/>
        </p:nvSpPr>
        <p:spPr bwMode="auto">
          <a:xfrm>
            <a:off x="6410325" y="2433638"/>
            <a:ext cx="163083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Timisoara</a:t>
            </a:r>
          </a:p>
        </p:txBody>
      </p:sp>
      <p:sp>
        <p:nvSpPr>
          <p:cNvPr id="156678" name="Rectangle 5"/>
          <p:cNvSpPr>
            <a:spLocks noChangeArrowheads="1"/>
          </p:cNvSpPr>
          <p:nvPr/>
        </p:nvSpPr>
        <p:spPr bwMode="auto">
          <a:xfrm>
            <a:off x="8497889" y="2433638"/>
            <a:ext cx="1121845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Zerind</a:t>
            </a:r>
          </a:p>
        </p:txBody>
      </p:sp>
      <p:sp>
        <p:nvSpPr>
          <p:cNvPr id="156680" name="Rectangle 7"/>
          <p:cNvSpPr>
            <a:spLocks noChangeArrowheads="1"/>
          </p:cNvSpPr>
          <p:nvPr/>
        </p:nvSpPr>
        <p:spPr bwMode="auto">
          <a:xfrm>
            <a:off x="3597276" y="3798888"/>
            <a:ext cx="1363899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Fagaras</a:t>
            </a:r>
          </a:p>
        </p:txBody>
      </p:sp>
      <p:sp>
        <p:nvSpPr>
          <p:cNvPr id="156681" name="Rectangle 8"/>
          <p:cNvSpPr>
            <a:spLocks noChangeArrowheads="1"/>
          </p:cNvSpPr>
          <p:nvPr/>
        </p:nvSpPr>
        <p:spPr bwMode="auto">
          <a:xfrm>
            <a:off x="5402264" y="3798888"/>
            <a:ext cx="1243673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Oradea</a:t>
            </a:r>
          </a:p>
        </p:txBody>
      </p:sp>
      <p:sp>
        <p:nvSpPr>
          <p:cNvPr id="156682" name="Rectangle 9"/>
          <p:cNvSpPr>
            <a:spLocks noChangeArrowheads="1"/>
          </p:cNvSpPr>
          <p:nvPr/>
        </p:nvSpPr>
        <p:spPr bwMode="auto">
          <a:xfrm>
            <a:off x="6926264" y="3798888"/>
            <a:ext cx="2215927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Rimnicu Vilcea</a:t>
            </a:r>
          </a:p>
        </p:txBody>
      </p:sp>
      <p:sp>
        <p:nvSpPr>
          <p:cNvPr id="156683" name="Line 10"/>
          <p:cNvSpPr>
            <a:spLocks noChangeShapeType="1"/>
          </p:cNvSpPr>
          <p:nvPr/>
        </p:nvSpPr>
        <p:spPr bwMode="auto">
          <a:xfrm flipH="1">
            <a:off x="5859463" y="1905000"/>
            <a:ext cx="1200150" cy="5334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6684" name="Line 11"/>
          <p:cNvSpPr>
            <a:spLocks noChangeShapeType="1"/>
          </p:cNvSpPr>
          <p:nvPr/>
        </p:nvSpPr>
        <p:spPr bwMode="auto">
          <a:xfrm>
            <a:off x="7173914" y="1905000"/>
            <a:ext cx="1587" cy="5842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6685" name="Line 12"/>
          <p:cNvSpPr>
            <a:spLocks noChangeShapeType="1"/>
          </p:cNvSpPr>
          <p:nvPr/>
        </p:nvSpPr>
        <p:spPr bwMode="auto">
          <a:xfrm>
            <a:off x="7267576" y="1879600"/>
            <a:ext cx="1266825" cy="558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6687" name="Line 14"/>
          <p:cNvSpPr>
            <a:spLocks noChangeShapeType="1"/>
          </p:cNvSpPr>
          <p:nvPr/>
        </p:nvSpPr>
        <p:spPr bwMode="auto">
          <a:xfrm flipH="1">
            <a:off x="4594225" y="2870200"/>
            <a:ext cx="846138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6688" name="Line 15"/>
          <p:cNvSpPr>
            <a:spLocks noChangeShapeType="1"/>
          </p:cNvSpPr>
          <p:nvPr/>
        </p:nvSpPr>
        <p:spPr bwMode="auto">
          <a:xfrm>
            <a:off x="5603875" y="2870200"/>
            <a:ext cx="211138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6689" name="Line 16"/>
          <p:cNvSpPr>
            <a:spLocks noChangeShapeType="1"/>
          </p:cNvSpPr>
          <p:nvPr/>
        </p:nvSpPr>
        <p:spPr bwMode="auto">
          <a:xfrm>
            <a:off x="5743575" y="2844800"/>
            <a:ext cx="1524000" cy="9652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6691" name="Rectangle 18"/>
          <p:cNvSpPr>
            <a:spLocks noChangeArrowheads="1"/>
          </p:cNvSpPr>
          <p:nvPr/>
        </p:nvSpPr>
        <p:spPr bwMode="auto">
          <a:xfrm>
            <a:off x="3457575" y="42148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f=239+178=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417</a:t>
            </a:r>
          </a:p>
        </p:txBody>
      </p:sp>
      <p:sp>
        <p:nvSpPr>
          <p:cNvPr id="156692" name="Rectangle 19"/>
          <p:cNvSpPr>
            <a:spLocks noChangeArrowheads="1"/>
          </p:cNvSpPr>
          <p:nvPr/>
        </p:nvSpPr>
        <p:spPr bwMode="auto">
          <a:xfrm>
            <a:off x="5214938" y="42148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f=146+380=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526</a:t>
            </a:r>
          </a:p>
        </p:txBody>
      </p:sp>
      <p:sp>
        <p:nvSpPr>
          <p:cNvPr id="156693" name="Rectangle 20"/>
          <p:cNvSpPr>
            <a:spLocks noChangeArrowheads="1"/>
          </p:cNvSpPr>
          <p:nvPr/>
        </p:nvSpPr>
        <p:spPr bwMode="auto">
          <a:xfrm>
            <a:off x="6316663" y="2843213"/>
            <a:ext cx="178760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f=118+329=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447</a:t>
            </a:r>
          </a:p>
        </p:txBody>
      </p:sp>
      <p:sp>
        <p:nvSpPr>
          <p:cNvPr id="156694" name="Rectangle 21"/>
          <p:cNvSpPr>
            <a:spLocks noChangeArrowheads="1"/>
          </p:cNvSpPr>
          <p:nvPr/>
        </p:nvSpPr>
        <p:spPr bwMode="auto">
          <a:xfrm>
            <a:off x="8310563" y="2843213"/>
            <a:ext cx="167648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f=75+374=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449</a:t>
            </a:r>
          </a:p>
        </p:txBody>
      </p:sp>
      <p:sp>
        <p:nvSpPr>
          <p:cNvPr id="156695" name="Rectangle 22"/>
          <p:cNvSpPr>
            <a:spLocks noChangeArrowheads="1"/>
          </p:cNvSpPr>
          <p:nvPr/>
        </p:nvSpPr>
        <p:spPr bwMode="auto">
          <a:xfrm>
            <a:off x="5286375" y="5145088"/>
            <a:ext cx="1312602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Craiova</a:t>
            </a:r>
          </a:p>
        </p:txBody>
      </p:sp>
      <p:sp>
        <p:nvSpPr>
          <p:cNvPr id="156697" name="Rectangle 24"/>
          <p:cNvSpPr>
            <a:spLocks noChangeArrowheads="1"/>
          </p:cNvSpPr>
          <p:nvPr/>
        </p:nvSpPr>
        <p:spPr bwMode="auto">
          <a:xfrm>
            <a:off x="7419976" y="5145088"/>
            <a:ext cx="1105815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Pitesti</a:t>
            </a:r>
          </a:p>
        </p:txBody>
      </p:sp>
      <p:sp>
        <p:nvSpPr>
          <p:cNvPr id="156698" name="Rectangle 25"/>
          <p:cNvSpPr>
            <a:spLocks noChangeArrowheads="1"/>
          </p:cNvSpPr>
          <p:nvPr/>
        </p:nvSpPr>
        <p:spPr bwMode="auto">
          <a:xfrm>
            <a:off x="5051425" y="55610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f=366+160=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526</a:t>
            </a:r>
          </a:p>
        </p:txBody>
      </p:sp>
      <p:sp>
        <p:nvSpPr>
          <p:cNvPr id="156700" name="Line 27"/>
          <p:cNvSpPr>
            <a:spLocks noChangeShapeType="1"/>
          </p:cNvSpPr>
          <p:nvPr/>
        </p:nvSpPr>
        <p:spPr bwMode="auto">
          <a:xfrm flipH="1">
            <a:off x="6142038" y="4241800"/>
            <a:ext cx="1409700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6701" name="Line 28"/>
          <p:cNvSpPr>
            <a:spLocks noChangeShapeType="1"/>
          </p:cNvSpPr>
          <p:nvPr/>
        </p:nvSpPr>
        <p:spPr bwMode="auto">
          <a:xfrm>
            <a:off x="7877176" y="4216400"/>
            <a:ext cx="47625" cy="9144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6703" name="Rectangle 30"/>
          <p:cNvSpPr>
            <a:spLocks noChangeArrowheads="1"/>
          </p:cNvSpPr>
          <p:nvPr/>
        </p:nvSpPr>
        <p:spPr bwMode="auto">
          <a:xfrm>
            <a:off x="7161213" y="5561013"/>
            <a:ext cx="167648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f=317+98=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415</a:t>
            </a:r>
          </a:p>
        </p:txBody>
      </p:sp>
      <p:sp>
        <p:nvSpPr>
          <p:cNvPr id="156704" name="Text Box 31"/>
          <p:cNvSpPr txBox="1">
            <a:spLocks noChangeArrowheads="1"/>
          </p:cNvSpPr>
          <p:nvPr/>
        </p:nvSpPr>
        <p:spPr bwMode="auto">
          <a:xfrm>
            <a:off x="1981200" y="1524000"/>
            <a:ext cx="2895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500"/>
              </a:spcBef>
              <a:buSzPct val="100000"/>
            </a:pPr>
            <a:r>
              <a:rPr lang="en-US" altLang="it-IT">
                <a:solidFill>
                  <a:srgbClr val="000000"/>
                </a:solidFill>
              </a:rPr>
              <a:t>Current cut-off=413 Next cut-off=415</a:t>
            </a:r>
          </a:p>
        </p:txBody>
      </p:sp>
      <p:sp>
        <p:nvSpPr>
          <p:cNvPr id="156705" name="Rectangle 32"/>
          <p:cNvSpPr>
            <a:spLocks noChangeArrowheads="1"/>
          </p:cNvSpPr>
          <p:nvPr/>
        </p:nvSpPr>
        <p:spPr bwMode="auto">
          <a:xfrm>
            <a:off x="4572000" y="2438400"/>
            <a:ext cx="567206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US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393</a:t>
            </a:r>
          </a:p>
        </p:txBody>
      </p:sp>
      <p:sp>
        <p:nvSpPr>
          <p:cNvPr id="156706" name="Rectangle 33"/>
          <p:cNvSpPr>
            <a:spLocks noChangeArrowheads="1"/>
          </p:cNvSpPr>
          <p:nvPr/>
        </p:nvSpPr>
        <p:spPr bwMode="auto">
          <a:xfrm>
            <a:off x="7620000" y="1447800"/>
            <a:ext cx="567206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US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366</a:t>
            </a:r>
          </a:p>
        </p:txBody>
      </p:sp>
      <p:sp>
        <p:nvSpPr>
          <p:cNvPr id="156707" name="Rectangle 34"/>
          <p:cNvSpPr>
            <a:spLocks noChangeArrowheads="1"/>
          </p:cNvSpPr>
          <p:nvPr/>
        </p:nvSpPr>
        <p:spPr bwMode="auto">
          <a:xfrm>
            <a:off x="9067800" y="3810000"/>
            <a:ext cx="567206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US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Grp="1" noChangeArrowheads="1"/>
          </p:cNvSpPr>
          <p:nvPr>
            <p:ph type="title"/>
          </p:nvPr>
        </p:nvSpPr>
        <p:spPr>
          <a:xfrm>
            <a:off x="2790825" y="0"/>
            <a:ext cx="6610350" cy="1143000"/>
          </a:xfrm>
        </p:spPr>
        <p:txBody>
          <a:bodyPr vert="horz" wrap="square" lIns="90360" tIns="44280" rIns="90360" bIns="4428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altLang="it-IT" sz="3200"/>
              <a:t>Spazio degli stati (problema a stato singolo)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4322763" y="1346201"/>
            <a:ext cx="1346200" cy="715963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grpSp>
        <p:nvGrpSpPr>
          <p:cNvPr id="15364" name="Group 3"/>
          <p:cNvGrpSpPr>
            <a:grpSpLocks/>
          </p:cNvGrpSpPr>
          <p:nvPr/>
        </p:nvGrpSpPr>
        <p:grpSpPr bwMode="auto">
          <a:xfrm>
            <a:off x="4471988" y="1765301"/>
            <a:ext cx="303212" cy="214313"/>
            <a:chOff x="1857" y="1112"/>
            <a:chExt cx="191" cy="135"/>
          </a:xfrm>
        </p:grpSpPr>
        <p:sp>
          <p:nvSpPr>
            <p:cNvPr id="15570" name="Oval 4"/>
            <p:cNvSpPr>
              <a:spLocks noChangeArrowheads="1"/>
            </p:cNvSpPr>
            <p:nvPr/>
          </p:nvSpPr>
          <p:spPr bwMode="auto">
            <a:xfrm>
              <a:off x="1857" y="1148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71" name="Oval 5"/>
            <p:cNvSpPr>
              <a:spLocks noChangeArrowheads="1"/>
            </p:cNvSpPr>
            <p:nvPr/>
          </p:nvSpPr>
          <p:spPr bwMode="auto">
            <a:xfrm>
              <a:off x="1957" y="1184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72" name="Oval 6"/>
            <p:cNvSpPr>
              <a:spLocks noChangeArrowheads="1"/>
            </p:cNvSpPr>
            <p:nvPr/>
          </p:nvSpPr>
          <p:spPr bwMode="auto">
            <a:xfrm>
              <a:off x="1923" y="1220"/>
              <a:ext cx="58" cy="27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73" name="Oval 7"/>
            <p:cNvSpPr>
              <a:spLocks noChangeArrowheads="1"/>
            </p:cNvSpPr>
            <p:nvPr/>
          </p:nvSpPr>
          <p:spPr bwMode="auto">
            <a:xfrm>
              <a:off x="2023" y="1184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74" name="Oval 8"/>
            <p:cNvSpPr>
              <a:spLocks noChangeArrowheads="1"/>
            </p:cNvSpPr>
            <p:nvPr/>
          </p:nvSpPr>
          <p:spPr bwMode="auto">
            <a:xfrm>
              <a:off x="1923" y="1148"/>
              <a:ext cx="25" cy="63"/>
            </a:xfrm>
            <a:prstGeom prst="ellipse">
              <a:avLst/>
            </a:prstGeom>
            <a:solidFill>
              <a:srgbClr val="80808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75" name="Oval 9"/>
            <p:cNvSpPr>
              <a:spLocks noChangeArrowheads="1"/>
            </p:cNvSpPr>
            <p:nvPr/>
          </p:nvSpPr>
          <p:spPr bwMode="auto">
            <a:xfrm>
              <a:off x="1890" y="1112"/>
              <a:ext cx="58" cy="27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76" name="Oval 10"/>
            <p:cNvSpPr>
              <a:spLocks noChangeArrowheads="1"/>
            </p:cNvSpPr>
            <p:nvPr/>
          </p:nvSpPr>
          <p:spPr bwMode="auto">
            <a:xfrm>
              <a:off x="1957" y="1112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77" name="Oval 11"/>
            <p:cNvSpPr>
              <a:spLocks noChangeArrowheads="1"/>
            </p:cNvSpPr>
            <p:nvPr/>
          </p:nvSpPr>
          <p:spPr bwMode="auto">
            <a:xfrm>
              <a:off x="1990" y="1148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78" name="Oval 12"/>
            <p:cNvSpPr>
              <a:spLocks noChangeArrowheads="1"/>
            </p:cNvSpPr>
            <p:nvPr/>
          </p:nvSpPr>
          <p:spPr bwMode="auto">
            <a:xfrm>
              <a:off x="1890" y="1184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</p:grpSp>
      <p:grpSp>
        <p:nvGrpSpPr>
          <p:cNvPr id="15365" name="Group 13"/>
          <p:cNvGrpSpPr>
            <a:grpSpLocks/>
          </p:cNvGrpSpPr>
          <p:nvPr/>
        </p:nvGrpSpPr>
        <p:grpSpPr bwMode="auto">
          <a:xfrm>
            <a:off x="4325938" y="1381126"/>
            <a:ext cx="601662" cy="265113"/>
            <a:chOff x="1765" y="870"/>
            <a:chExt cx="379" cy="167"/>
          </a:xfrm>
        </p:grpSpPr>
        <p:sp>
          <p:nvSpPr>
            <p:cNvPr id="15565" name="Oval 14"/>
            <p:cNvSpPr>
              <a:spLocks noChangeArrowheads="1"/>
            </p:cNvSpPr>
            <p:nvPr/>
          </p:nvSpPr>
          <p:spPr bwMode="auto">
            <a:xfrm>
              <a:off x="2053" y="1010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66" name="Oval 15"/>
            <p:cNvSpPr>
              <a:spLocks noChangeArrowheads="1"/>
            </p:cNvSpPr>
            <p:nvPr/>
          </p:nvSpPr>
          <p:spPr bwMode="auto">
            <a:xfrm>
              <a:off x="2119" y="1010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67" name="AutoShape 16"/>
            <p:cNvSpPr>
              <a:spLocks noChangeArrowheads="1"/>
            </p:cNvSpPr>
            <p:nvPr/>
          </p:nvSpPr>
          <p:spPr bwMode="auto">
            <a:xfrm flipV="1">
              <a:off x="2056" y="869"/>
              <a:ext cx="84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29 w 21600"/>
                <a:gd name="T13" fmla="*/ 4422 h 21600"/>
                <a:gd name="T14" fmla="*/ 17229 w 21600"/>
                <a:gd name="T15" fmla="*/ 1717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568" name="AutoShape 17"/>
            <p:cNvSpPr>
              <a:spLocks noChangeArrowheads="1"/>
            </p:cNvSpPr>
            <p:nvPr/>
          </p:nvSpPr>
          <p:spPr bwMode="auto">
            <a:xfrm>
              <a:off x="1765" y="986"/>
              <a:ext cx="268" cy="39"/>
            </a:xfrm>
            <a:prstGeom prst="triangle">
              <a:avLst>
                <a:gd name="adj" fmla="val 49995"/>
              </a:avLst>
            </a:prstGeom>
            <a:solidFill>
              <a:srgbClr val="FFFFFF"/>
            </a:solidFill>
            <a:ln w="507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69" name="Line 18"/>
            <p:cNvSpPr>
              <a:spLocks noChangeShapeType="1"/>
            </p:cNvSpPr>
            <p:nvPr/>
          </p:nvSpPr>
          <p:spPr bwMode="auto">
            <a:xfrm flipV="1">
              <a:off x="1916" y="933"/>
              <a:ext cx="132" cy="37"/>
            </a:xfrm>
            <a:prstGeom prst="line">
              <a:avLst/>
            </a:prstGeom>
            <a:noFill/>
            <a:ln w="507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5366" name="Line 19"/>
          <p:cNvSpPr>
            <a:spLocks noChangeShapeType="1"/>
          </p:cNvSpPr>
          <p:nvPr/>
        </p:nvSpPr>
        <p:spPr bwMode="auto">
          <a:xfrm>
            <a:off x="4981575" y="1344614"/>
            <a:ext cx="1588" cy="71437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15367" name="Group 20"/>
          <p:cNvGrpSpPr>
            <a:grpSpLocks/>
          </p:cNvGrpSpPr>
          <p:nvPr/>
        </p:nvGrpSpPr>
        <p:grpSpPr bwMode="auto">
          <a:xfrm>
            <a:off x="5199063" y="1784351"/>
            <a:ext cx="303212" cy="214313"/>
            <a:chOff x="2315" y="1124"/>
            <a:chExt cx="191" cy="135"/>
          </a:xfrm>
        </p:grpSpPr>
        <p:sp>
          <p:nvSpPr>
            <p:cNvPr id="15556" name="Oval 21"/>
            <p:cNvSpPr>
              <a:spLocks noChangeArrowheads="1"/>
            </p:cNvSpPr>
            <p:nvPr/>
          </p:nvSpPr>
          <p:spPr bwMode="auto">
            <a:xfrm>
              <a:off x="2315" y="1160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57" name="Oval 22"/>
            <p:cNvSpPr>
              <a:spLocks noChangeArrowheads="1"/>
            </p:cNvSpPr>
            <p:nvPr/>
          </p:nvSpPr>
          <p:spPr bwMode="auto">
            <a:xfrm>
              <a:off x="2415" y="1196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58" name="Oval 23"/>
            <p:cNvSpPr>
              <a:spLocks noChangeArrowheads="1"/>
            </p:cNvSpPr>
            <p:nvPr/>
          </p:nvSpPr>
          <p:spPr bwMode="auto">
            <a:xfrm>
              <a:off x="2381" y="1232"/>
              <a:ext cx="58" cy="27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59" name="Oval 24"/>
            <p:cNvSpPr>
              <a:spLocks noChangeArrowheads="1"/>
            </p:cNvSpPr>
            <p:nvPr/>
          </p:nvSpPr>
          <p:spPr bwMode="auto">
            <a:xfrm>
              <a:off x="2481" y="1196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60" name="Oval 25"/>
            <p:cNvSpPr>
              <a:spLocks noChangeArrowheads="1"/>
            </p:cNvSpPr>
            <p:nvPr/>
          </p:nvSpPr>
          <p:spPr bwMode="auto">
            <a:xfrm>
              <a:off x="2381" y="1160"/>
              <a:ext cx="25" cy="63"/>
            </a:xfrm>
            <a:prstGeom prst="ellipse">
              <a:avLst/>
            </a:prstGeom>
            <a:solidFill>
              <a:srgbClr val="80808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61" name="Oval 26"/>
            <p:cNvSpPr>
              <a:spLocks noChangeArrowheads="1"/>
            </p:cNvSpPr>
            <p:nvPr/>
          </p:nvSpPr>
          <p:spPr bwMode="auto">
            <a:xfrm>
              <a:off x="2348" y="1124"/>
              <a:ext cx="58" cy="27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62" name="Oval 27"/>
            <p:cNvSpPr>
              <a:spLocks noChangeArrowheads="1"/>
            </p:cNvSpPr>
            <p:nvPr/>
          </p:nvSpPr>
          <p:spPr bwMode="auto">
            <a:xfrm>
              <a:off x="2415" y="1124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63" name="Oval 28"/>
            <p:cNvSpPr>
              <a:spLocks noChangeArrowheads="1"/>
            </p:cNvSpPr>
            <p:nvPr/>
          </p:nvSpPr>
          <p:spPr bwMode="auto">
            <a:xfrm>
              <a:off x="2448" y="1160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64" name="Oval 29"/>
            <p:cNvSpPr>
              <a:spLocks noChangeArrowheads="1"/>
            </p:cNvSpPr>
            <p:nvPr/>
          </p:nvSpPr>
          <p:spPr bwMode="auto">
            <a:xfrm>
              <a:off x="2348" y="1196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</p:grpSp>
      <p:sp>
        <p:nvSpPr>
          <p:cNvPr id="15368" name="Line 30"/>
          <p:cNvSpPr>
            <a:spLocks noChangeShapeType="1"/>
          </p:cNvSpPr>
          <p:nvPr/>
        </p:nvSpPr>
        <p:spPr bwMode="auto">
          <a:xfrm>
            <a:off x="5819775" y="1498600"/>
            <a:ext cx="4572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69" name="Line 31"/>
          <p:cNvSpPr>
            <a:spLocks noChangeShapeType="1"/>
          </p:cNvSpPr>
          <p:nvPr/>
        </p:nvSpPr>
        <p:spPr bwMode="auto">
          <a:xfrm flipH="1">
            <a:off x="5795964" y="1955800"/>
            <a:ext cx="460375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70" name="Rectangle 32"/>
          <p:cNvSpPr>
            <a:spLocks noChangeArrowheads="1"/>
          </p:cNvSpPr>
          <p:nvPr/>
        </p:nvSpPr>
        <p:spPr bwMode="auto">
          <a:xfrm>
            <a:off x="6421438" y="1346201"/>
            <a:ext cx="1346200" cy="715963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grpSp>
        <p:nvGrpSpPr>
          <p:cNvPr id="15371" name="Group 33"/>
          <p:cNvGrpSpPr>
            <a:grpSpLocks/>
          </p:cNvGrpSpPr>
          <p:nvPr/>
        </p:nvGrpSpPr>
        <p:grpSpPr bwMode="auto">
          <a:xfrm>
            <a:off x="6570663" y="1790701"/>
            <a:ext cx="303212" cy="214313"/>
            <a:chOff x="3179" y="1128"/>
            <a:chExt cx="191" cy="135"/>
          </a:xfrm>
        </p:grpSpPr>
        <p:sp>
          <p:nvSpPr>
            <p:cNvPr id="15547" name="Oval 34"/>
            <p:cNvSpPr>
              <a:spLocks noChangeArrowheads="1"/>
            </p:cNvSpPr>
            <p:nvPr/>
          </p:nvSpPr>
          <p:spPr bwMode="auto">
            <a:xfrm>
              <a:off x="3179" y="1164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48" name="Oval 35"/>
            <p:cNvSpPr>
              <a:spLocks noChangeArrowheads="1"/>
            </p:cNvSpPr>
            <p:nvPr/>
          </p:nvSpPr>
          <p:spPr bwMode="auto">
            <a:xfrm>
              <a:off x="3279" y="1200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49" name="Oval 36"/>
            <p:cNvSpPr>
              <a:spLocks noChangeArrowheads="1"/>
            </p:cNvSpPr>
            <p:nvPr/>
          </p:nvSpPr>
          <p:spPr bwMode="auto">
            <a:xfrm>
              <a:off x="3246" y="1236"/>
              <a:ext cx="58" cy="27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50" name="Oval 37"/>
            <p:cNvSpPr>
              <a:spLocks noChangeArrowheads="1"/>
            </p:cNvSpPr>
            <p:nvPr/>
          </p:nvSpPr>
          <p:spPr bwMode="auto">
            <a:xfrm>
              <a:off x="3345" y="1200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51" name="Oval 38"/>
            <p:cNvSpPr>
              <a:spLocks noChangeArrowheads="1"/>
            </p:cNvSpPr>
            <p:nvPr/>
          </p:nvSpPr>
          <p:spPr bwMode="auto">
            <a:xfrm>
              <a:off x="3246" y="1164"/>
              <a:ext cx="25" cy="63"/>
            </a:xfrm>
            <a:prstGeom prst="ellipse">
              <a:avLst/>
            </a:prstGeom>
            <a:solidFill>
              <a:srgbClr val="80808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52" name="Oval 39"/>
            <p:cNvSpPr>
              <a:spLocks noChangeArrowheads="1"/>
            </p:cNvSpPr>
            <p:nvPr/>
          </p:nvSpPr>
          <p:spPr bwMode="auto">
            <a:xfrm>
              <a:off x="3212" y="1128"/>
              <a:ext cx="58" cy="27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53" name="Oval 40"/>
            <p:cNvSpPr>
              <a:spLocks noChangeArrowheads="1"/>
            </p:cNvSpPr>
            <p:nvPr/>
          </p:nvSpPr>
          <p:spPr bwMode="auto">
            <a:xfrm>
              <a:off x="3279" y="1128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54" name="Oval 41"/>
            <p:cNvSpPr>
              <a:spLocks noChangeArrowheads="1"/>
            </p:cNvSpPr>
            <p:nvPr/>
          </p:nvSpPr>
          <p:spPr bwMode="auto">
            <a:xfrm>
              <a:off x="3312" y="1164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55" name="Oval 42"/>
            <p:cNvSpPr>
              <a:spLocks noChangeArrowheads="1"/>
            </p:cNvSpPr>
            <p:nvPr/>
          </p:nvSpPr>
          <p:spPr bwMode="auto">
            <a:xfrm>
              <a:off x="3212" y="1200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</p:grpSp>
      <p:grpSp>
        <p:nvGrpSpPr>
          <p:cNvPr id="15372" name="Group 43"/>
          <p:cNvGrpSpPr>
            <a:grpSpLocks/>
          </p:cNvGrpSpPr>
          <p:nvPr/>
        </p:nvGrpSpPr>
        <p:grpSpPr bwMode="auto">
          <a:xfrm>
            <a:off x="7051676" y="1387476"/>
            <a:ext cx="601663" cy="265113"/>
            <a:chOff x="3482" y="874"/>
            <a:chExt cx="379" cy="167"/>
          </a:xfrm>
        </p:grpSpPr>
        <p:sp>
          <p:nvSpPr>
            <p:cNvPr id="15542" name="Oval 44"/>
            <p:cNvSpPr>
              <a:spLocks noChangeArrowheads="1"/>
            </p:cNvSpPr>
            <p:nvPr/>
          </p:nvSpPr>
          <p:spPr bwMode="auto">
            <a:xfrm>
              <a:off x="3770" y="1014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43" name="Oval 45"/>
            <p:cNvSpPr>
              <a:spLocks noChangeArrowheads="1"/>
            </p:cNvSpPr>
            <p:nvPr/>
          </p:nvSpPr>
          <p:spPr bwMode="auto">
            <a:xfrm>
              <a:off x="3836" y="1014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44" name="AutoShape 46"/>
            <p:cNvSpPr>
              <a:spLocks noChangeArrowheads="1"/>
            </p:cNvSpPr>
            <p:nvPr/>
          </p:nvSpPr>
          <p:spPr bwMode="auto">
            <a:xfrm flipV="1">
              <a:off x="3773" y="874"/>
              <a:ext cx="84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29 w 21600"/>
                <a:gd name="T13" fmla="*/ 4422 h 21600"/>
                <a:gd name="T14" fmla="*/ 17229 w 21600"/>
                <a:gd name="T15" fmla="*/ 1717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545" name="AutoShape 47"/>
            <p:cNvSpPr>
              <a:spLocks noChangeArrowheads="1"/>
            </p:cNvSpPr>
            <p:nvPr/>
          </p:nvSpPr>
          <p:spPr bwMode="auto">
            <a:xfrm>
              <a:off x="3482" y="990"/>
              <a:ext cx="268" cy="39"/>
            </a:xfrm>
            <a:prstGeom prst="triangle">
              <a:avLst>
                <a:gd name="adj" fmla="val 49995"/>
              </a:avLst>
            </a:prstGeom>
            <a:solidFill>
              <a:srgbClr val="FFFFFF"/>
            </a:solidFill>
            <a:ln w="507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46" name="Line 48"/>
            <p:cNvSpPr>
              <a:spLocks noChangeShapeType="1"/>
            </p:cNvSpPr>
            <p:nvPr/>
          </p:nvSpPr>
          <p:spPr bwMode="auto">
            <a:xfrm flipV="1">
              <a:off x="3633" y="937"/>
              <a:ext cx="132" cy="37"/>
            </a:xfrm>
            <a:prstGeom prst="line">
              <a:avLst/>
            </a:prstGeom>
            <a:noFill/>
            <a:ln w="507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5373" name="Line 49"/>
          <p:cNvSpPr>
            <a:spLocks noChangeShapeType="1"/>
          </p:cNvSpPr>
          <p:nvPr/>
        </p:nvSpPr>
        <p:spPr bwMode="auto">
          <a:xfrm>
            <a:off x="7080250" y="1344614"/>
            <a:ext cx="1588" cy="71437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15374" name="Group 50"/>
          <p:cNvGrpSpPr>
            <a:grpSpLocks/>
          </p:cNvGrpSpPr>
          <p:nvPr/>
        </p:nvGrpSpPr>
        <p:grpSpPr bwMode="auto">
          <a:xfrm>
            <a:off x="7343776" y="1784351"/>
            <a:ext cx="303213" cy="214313"/>
            <a:chOff x="3666" y="1124"/>
            <a:chExt cx="191" cy="135"/>
          </a:xfrm>
        </p:grpSpPr>
        <p:sp>
          <p:nvSpPr>
            <p:cNvPr id="15533" name="Oval 51"/>
            <p:cNvSpPr>
              <a:spLocks noChangeArrowheads="1"/>
            </p:cNvSpPr>
            <p:nvPr/>
          </p:nvSpPr>
          <p:spPr bwMode="auto">
            <a:xfrm>
              <a:off x="3666" y="1160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34" name="Oval 52"/>
            <p:cNvSpPr>
              <a:spLocks noChangeArrowheads="1"/>
            </p:cNvSpPr>
            <p:nvPr/>
          </p:nvSpPr>
          <p:spPr bwMode="auto">
            <a:xfrm>
              <a:off x="3766" y="1196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35" name="Oval 53"/>
            <p:cNvSpPr>
              <a:spLocks noChangeArrowheads="1"/>
            </p:cNvSpPr>
            <p:nvPr/>
          </p:nvSpPr>
          <p:spPr bwMode="auto">
            <a:xfrm>
              <a:off x="3732" y="1232"/>
              <a:ext cx="58" cy="27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36" name="Oval 54"/>
            <p:cNvSpPr>
              <a:spLocks noChangeArrowheads="1"/>
            </p:cNvSpPr>
            <p:nvPr/>
          </p:nvSpPr>
          <p:spPr bwMode="auto">
            <a:xfrm>
              <a:off x="3832" y="1196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37" name="Oval 55"/>
            <p:cNvSpPr>
              <a:spLocks noChangeArrowheads="1"/>
            </p:cNvSpPr>
            <p:nvPr/>
          </p:nvSpPr>
          <p:spPr bwMode="auto">
            <a:xfrm>
              <a:off x="3732" y="1160"/>
              <a:ext cx="25" cy="63"/>
            </a:xfrm>
            <a:prstGeom prst="ellipse">
              <a:avLst/>
            </a:prstGeom>
            <a:solidFill>
              <a:srgbClr val="80808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38" name="Oval 56"/>
            <p:cNvSpPr>
              <a:spLocks noChangeArrowheads="1"/>
            </p:cNvSpPr>
            <p:nvPr/>
          </p:nvSpPr>
          <p:spPr bwMode="auto">
            <a:xfrm>
              <a:off x="3699" y="1124"/>
              <a:ext cx="58" cy="27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39" name="Oval 57"/>
            <p:cNvSpPr>
              <a:spLocks noChangeArrowheads="1"/>
            </p:cNvSpPr>
            <p:nvPr/>
          </p:nvSpPr>
          <p:spPr bwMode="auto">
            <a:xfrm>
              <a:off x="3766" y="1124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40" name="Oval 58"/>
            <p:cNvSpPr>
              <a:spLocks noChangeArrowheads="1"/>
            </p:cNvSpPr>
            <p:nvPr/>
          </p:nvSpPr>
          <p:spPr bwMode="auto">
            <a:xfrm>
              <a:off x="3799" y="1160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41" name="Oval 59"/>
            <p:cNvSpPr>
              <a:spLocks noChangeArrowheads="1"/>
            </p:cNvSpPr>
            <p:nvPr/>
          </p:nvSpPr>
          <p:spPr bwMode="auto">
            <a:xfrm>
              <a:off x="3699" y="1196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</p:grpSp>
      <p:sp>
        <p:nvSpPr>
          <p:cNvPr id="15375" name="Rectangle 60"/>
          <p:cNvSpPr>
            <a:spLocks noChangeArrowheads="1"/>
          </p:cNvSpPr>
          <p:nvPr/>
        </p:nvSpPr>
        <p:spPr bwMode="auto">
          <a:xfrm>
            <a:off x="5894388" y="1233489"/>
            <a:ext cx="28050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15376" name="Rectangle 61"/>
          <p:cNvSpPr>
            <a:spLocks noChangeArrowheads="1"/>
          </p:cNvSpPr>
          <p:nvPr/>
        </p:nvSpPr>
        <p:spPr bwMode="auto">
          <a:xfrm>
            <a:off x="5959475" y="2071689"/>
            <a:ext cx="24844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5377" name="Rectangle 62"/>
          <p:cNvSpPr>
            <a:spLocks noChangeArrowheads="1"/>
          </p:cNvSpPr>
          <p:nvPr/>
        </p:nvSpPr>
        <p:spPr bwMode="auto">
          <a:xfrm>
            <a:off x="2043113" y="3676651"/>
            <a:ext cx="1346200" cy="715963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grpSp>
        <p:nvGrpSpPr>
          <p:cNvPr id="15378" name="Group 63"/>
          <p:cNvGrpSpPr>
            <a:grpSpLocks/>
          </p:cNvGrpSpPr>
          <p:nvPr/>
        </p:nvGrpSpPr>
        <p:grpSpPr bwMode="auto">
          <a:xfrm>
            <a:off x="2046288" y="3736976"/>
            <a:ext cx="601662" cy="265113"/>
            <a:chOff x="329" y="2354"/>
            <a:chExt cx="379" cy="167"/>
          </a:xfrm>
        </p:grpSpPr>
        <p:sp>
          <p:nvSpPr>
            <p:cNvPr id="15528" name="Oval 64"/>
            <p:cNvSpPr>
              <a:spLocks noChangeArrowheads="1"/>
            </p:cNvSpPr>
            <p:nvPr/>
          </p:nvSpPr>
          <p:spPr bwMode="auto">
            <a:xfrm>
              <a:off x="617" y="2494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29" name="Oval 65"/>
            <p:cNvSpPr>
              <a:spLocks noChangeArrowheads="1"/>
            </p:cNvSpPr>
            <p:nvPr/>
          </p:nvSpPr>
          <p:spPr bwMode="auto">
            <a:xfrm>
              <a:off x="683" y="2494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30" name="AutoShape 66"/>
            <p:cNvSpPr>
              <a:spLocks noChangeArrowheads="1"/>
            </p:cNvSpPr>
            <p:nvPr/>
          </p:nvSpPr>
          <p:spPr bwMode="auto">
            <a:xfrm flipV="1">
              <a:off x="620" y="2353"/>
              <a:ext cx="84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29 w 21600"/>
                <a:gd name="T13" fmla="*/ 4422 h 21600"/>
                <a:gd name="T14" fmla="*/ 17229 w 21600"/>
                <a:gd name="T15" fmla="*/ 1717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531" name="AutoShape 67"/>
            <p:cNvSpPr>
              <a:spLocks noChangeArrowheads="1"/>
            </p:cNvSpPr>
            <p:nvPr/>
          </p:nvSpPr>
          <p:spPr bwMode="auto">
            <a:xfrm>
              <a:off x="329" y="2470"/>
              <a:ext cx="268" cy="39"/>
            </a:xfrm>
            <a:prstGeom prst="triangle">
              <a:avLst>
                <a:gd name="adj" fmla="val 49995"/>
              </a:avLst>
            </a:prstGeom>
            <a:solidFill>
              <a:srgbClr val="FFFFFF"/>
            </a:solidFill>
            <a:ln w="507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32" name="Line 68"/>
            <p:cNvSpPr>
              <a:spLocks noChangeShapeType="1"/>
            </p:cNvSpPr>
            <p:nvPr/>
          </p:nvSpPr>
          <p:spPr bwMode="auto">
            <a:xfrm flipV="1">
              <a:off x="480" y="2417"/>
              <a:ext cx="132" cy="37"/>
            </a:xfrm>
            <a:prstGeom prst="line">
              <a:avLst/>
            </a:prstGeom>
            <a:noFill/>
            <a:ln w="507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5379" name="Line 69"/>
          <p:cNvSpPr>
            <a:spLocks noChangeShapeType="1"/>
          </p:cNvSpPr>
          <p:nvPr/>
        </p:nvSpPr>
        <p:spPr bwMode="auto">
          <a:xfrm>
            <a:off x="2701925" y="3675064"/>
            <a:ext cx="1588" cy="71437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15380" name="Group 70"/>
          <p:cNvGrpSpPr>
            <a:grpSpLocks/>
          </p:cNvGrpSpPr>
          <p:nvPr/>
        </p:nvGrpSpPr>
        <p:grpSpPr bwMode="auto">
          <a:xfrm>
            <a:off x="2895601" y="4089401"/>
            <a:ext cx="303213" cy="214313"/>
            <a:chOff x="864" y="2576"/>
            <a:chExt cx="191" cy="135"/>
          </a:xfrm>
        </p:grpSpPr>
        <p:sp>
          <p:nvSpPr>
            <p:cNvPr id="15519" name="Oval 71"/>
            <p:cNvSpPr>
              <a:spLocks noChangeArrowheads="1"/>
            </p:cNvSpPr>
            <p:nvPr/>
          </p:nvSpPr>
          <p:spPr bwMode="auto">
            <a:xfrm>
              <a:off x="864" y="2612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20" name="Oval 72"/>
            <p:cNvSpPr>
              <a:spLocks noChangeArrowheads="1"/>
            </p:cNvSpPr>
            <p:nvPr/>
          </p:nvSpPr>
          <p:spPr bwMode="auto">
            <a:xfrm>
              <a:off x="964" y="2648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21" name="Oval 73"/>
            <p:cNvSpPr>
              <a:spLocks noChangeArrowheads="1"/>
            </p:cNvSpPr>
            <p:nvPr/>
          </p:nvSpPr>
          <p:spPr bwMode="auto">
            <a:xfrm>
              <a:off x="930" y="2684"/>
              <a:ext cx="58" cy="27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22" name="Oval 74"/>
            <p:cNvSpPr>
              <a:spLocks noChangeArrowheads="1"/>
            </p:cNvSpPr>
            <p:nvPr/>
          </p:nvSpPr>
          <p:spPr bwMode="auto">
            <a:xfrm>
              <a:off x="1030" y="2648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23" name="Oval 75"/>
            <p:cNvSpPr>
              <a:spLocks noChangeArrowheads="1"/>
            </p:cNvSpPr>
            <p:nvPr/>
          </p:nvSpPr>
          <p:spPr bwMode="auto">
            <a:xfrm>
              <a:off x="930" y="2612"/>
              <a:ext cx="25" cy="63"/>
            </a:xfrm>
            <a:prstGeom prst="ellipse">
              <a:avLst/>
            </a:prstGeom>
            <a:solidFill>
              <a:srgbClr val="80808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24" name="Oval 76"/>
            <p:cNvSpPr>
              <a:spLocks noChangeArrowheads="1"/>
            </p:cNvSpPr>
            <p:nvPr/>
          </p:nvSpPr>
          <p:spPr bwMode="auto">
            <a:xfrm>
              <a:off x="897" y="2576"/>
              <a:ext cx="58" cy="27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25" name="Oval 77"/>
            <p:cNvSpPr>
              <a:spLocks noChangeArrowheads="1"/>
            </p:cNvSpPr>
            <p:nvPr/>
          </p:nvSpPr>
          <p:spPr bwMode="auto">
            <a:xfrm>
              <a:off x="964" y="2576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26" name="Oval 78"/>
            <p:cNvSpPr>
              <a:spLocks noChangeArrowheads="1"/>
            </p:cNvSpPr>
            <p:nvPr/>
          </p:nvSpPr>
          <p:spPr bwMode="auto">
            <a:xfrm>
              <a:off x="997" y="2612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27" name="Oval 79"/>
            <p:cNvSpPr>
              <a:spLocks noChangeArrowheads="1"/>
            </p:cNvSpPr>
            <p:nvPr/>
          </p:nvSpPr>
          <p:spPr bwMode="auto">
            <a:xfrm>
              <a:off x="897" y="2648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</p:grpSp>
      <p:sp>
        <p:nvSpPr>
          <p:cNvPr id="15381" name="Rectangle 80"/>
          <p:cNvSpPr>
            <a:spLocks noChangeArrowheads="1"/>
          </p:cNvSpPr>
          <p:nvPr/>
        </p:nvSpPr>
        <p:spPr bwMode="auto">
          <a:xfrm>
            <a:off x="4124325" y="3676651"/>
            <a:ext cx="1346200" cy="715963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grpSp>
        <p:nvGrpSpPr>
          <p:cNvPr id="15382" name="Group 81"/>
          <p:cNvGrpSpPr>
            <a:grpSpLocks/>
          </p:cNvGrpSpPr>
          <p:nvPr/>
        </p:nvGrpSpPr>
        <p:grpSpPr bwMode="auto">
          <a:xfrm>
            <a:off x="4772026" y="3743326"/>
            <a:ext cx="601663" cy="265113"/>
            <a:chOff x="2046" y="2358"/>
            <a:chExt cx="379" cy="167"/>
          </a:xfrm>
        </p:grpSpPr>
        <p:sp>
          <p:nvSpPr>
            <p:cNvPr id="15514" name="Oval 82"/>
            <p:cNvSpPr>
              <a:spLocks noChangeArrowheads="1"/>
            </p:cNvSpPr>
            <p:nvPr/>
          </p:nvSpPr>
          <p:spPr bwMode="auto">
            <a:xfrm>
              <a:off x="2334" y="2498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15" name="Oval 83"/>
            <p:cNvSpPr>
              <a:spLocks noChangeArrowheads="1"/>
            </p:cNvSpPr>
            <p:nvPr/>
          </p:nvSpPr>
          <p:spPr bwMode="auto">
            <a:xfrm>
              <a:off x="2400" y="2498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16" name="AutoShape 84"/>
            <p:cNvSpPr>
              <a:spLocks noChangeArrowheads="1"/>
            </p:cNvSpPr>
            <p:nvPr/>
          </p:nvSpPr>
          <p:spPr bwMode="auto">
            <a:xfrm flipV="1">
              <a:off x="2337" y="2358"/>
              <a:ext cx="84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29 w 21600"/>
                <a:gd name="T13" fmla="*/ 4422 h 21600"/>
                <a:gd name="T14" fmla="*/ 17229 w 21600"/>
                <a:gd name="T15" fmla="*/ 1717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517" name="AutoShape 85"/>
            <p:cNvSpPr>
              <a:spLocks noChangeArrowheads="1"/>
            </p:cNvSpPr>
            <p:nvPr/>
          </p:nvSpPr>
          <p:spPr bwMode="auto">
            <a:xfrm>
              <a:off x="2046" y="2474"/>
              <a:ext cx="268" cy="39"/>
            </a:xfrm>
            <a:prstGeom prst="triangle">
              <a:avLst>
                <a:gd name="adj" fmla="val 49995"/>
              </a:avLst>
            </a:prstGeom>
            <a:solidFill>
              <a:srgbClr val="FFFFFF"/>
            </a:solidFill>
            <a:ln w="507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18" name="Line 86"/>
            <p:cNvSpPr>
              <a:spLocks noChangeShapeType="1"/>
            </p:cNvSpPr>
            <p:nvPr/>
          </p:nvSpPr>
          <p:spPr bwMode="auto">
            <a:xfrm flipV="1">
              <a:off x="2197" y="2421"/>
              <a:ext cx="132" cy="37"/>
            </a:xfrm>
            <a:prstGeom prst="line">
              <a:avLst/>
            </a:prstGeom>
            <a:noFill/>
            <a:ln w="507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5383" name="Line 87"/>
          <p:cNvSpPr>
            <a:spLocks noChangeShapeType="1"/>
          </p:cNvSpPr>
          <p:nvPr/>
        </p:nvSpPr>
        <p:spPr bwMode="auto">
          <a:xfrm>
            <a:off x="4783139" y="3675064"/>
            <a:ext cx="1587" cy="71437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15384" name="Group 88"/>
          <p:cNvGrpSpPr>
            <a:grpSpLocks/>
          </p:cNvGrpSpPr>
          <p:nvPr/>
        </p:nvGrpSpPr>
        <p:grpSpPr bwMode="auto">
          <a:xfrm>
            <a:off x="4976813" y="4089401"/>
            <a:ext cx="303212" cy="214313"/>
            <a:chOff x="2175" y="2576"/>
            <a:chExt cx="191" cy="135"/>
          </a:xfrm>
        </p:grpSpPr>
        <p:sp>
          <p:nvSpPr>
            <p:cNvPr id="15505" name="Oval 89"/>
            <p:cNvSpPr>
              <a:spLocks noChangeArrowheads="1"/>
            </p:cNvSpPr>
            <p:nvPr/>
          </p:nvSpPr>
          <p:spPr bwMode="auto">
            <a:xfrm>
              <a:off x="2175" y="2612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06" name="Oval 90"/>
            <p:cNvSpPr>
              <a:spLocks noChangeArrowheads="1"/>
            </p:cNvSpPr>
            <p:nvPr/>
          </p:nvSpPr>
          <p:spPr bwMode="auto">
            <a:xfrm>
              <a:off x="2275" y="2648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07" name="Oval 91"/>
            <p:cNvSpPr>
              <a:spLocks noChangeArrowheads="1"/>
            </p:cNvSpPr>
            <p:nvPr/>
          </p:nvSpPr>
          <p:spPr bwMode="auto">
            <a:xfrm>
              <a:off x="2241" y="2684"/>
              <a:ext cx="58" cy="27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08" name="Oval 92"/>
            <p:cNvSpPr>
              <a:spLocks noChangeArrowheads="1"/>
            </p:cNvSpPr>
            <p:nvPr/>
          </p:nvSpPr>
          <p:spPr bwMode="auto">
            <a:xfrm>
              <a:off x="2341" y="2648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09" name="Oval 93"/>
            <p:cNvSpPr>
              <a:spLocks noChangeArrowheads="1"/>
            </p:cNvSpPr>
            <p:nvPr/>
          </p:nvSpPr>
          <p:spPr bwMode="auto">
            <a:xfrm>
              <a:off x="2241" y="2612"/>
              <a:ext cx="25" cy="63"/>
            </a:xfrm>
            <a:prstGeom prst="ellipse">
              <a:avLst/>
            </a:prstGeom>
            <a:solidFill>
              <a:srgbClr val="80808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10" name="Oval 94"/>
            <p:cNvSpPr>
              <a:spLocks noChangeArrowheads="1"/>
            </p:cNvSpPr>
            <p:nvPr/>
          </p:nvSpPr>
          <p:spPr bwMode="auto">
            <a:xfrm>
              <a:off x="2208" y="2576"/>
              <a:ext cx="58" cy="27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11" name="Oval 95"/>
            <p:cNvSpPr>
              <a:spLocks noChangeArrowheads="1"/>
            </p:cNvSpPr>
            <p:nvPr/>
          </p:nvSpPr>
          <p:spPr bwMode="auto">
            <a:xfrm>
              <a:off x="2275" y="2576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12" name="Oval 96"/>
            <p:cNvSpPr>
              <a:spLocks noChangeArrowheads="1"/>
            </p:cNvSpPr>
            <p:nvPr/>
          </p:nvSpPr>
          <p:spPr bwMode="auto">
            <a:xfrm>
              <a:off x="2308" y="2612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13" name="Oval 97"/>
            <p:cNvSpPr>
              <a:spLocks noChangeArrowheads="1"/>
            </p:cNvSpPr>
            <p:nvPr/>
          </p:nvSpPr>
          <p:spPr bwMode="auto">
            <a:xfrm>
              <a:off x="2208" y="2648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</p:grpSp>
      <p:sp>
        <p:nvSpPr>
          <p:cNvPr id="15385" name="Rectangle 98"/>
          <p:cNvSpPr>
            <a:spLocks noChangeArrowheads="1"/>
          </p:cNvSpPr>
          <p:nvPr/>
        </p:nvSpPr>
        <p:spPr bwMode="auto">
          <a:xfrm>
            <a:off x="8859838" y="3676651"/>
            <a:ext cx="1346200" cy="715963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grpSp>
        <p:nvGrpSpPr>
          <p:cNvPr id="15386" name="Group 99"/>
          <p:cNvGrpSpPr>
            <a:grpSpLocks/>
          </p:cNvGrpSpPr>
          <p:nvPr/>
        </p:nvGrpSpPr>
        <p:grpSpPr bwMode="auto">
          <a:xfrm>
            <a:off x="9483726" y="3743326"/>
            <a:ext cx="601663" cy="265113"/>
            <a:chOff x="5014" y="2358"/>
            <a:chExt cx="379" cy="167"/>
          </a:xfrm>
        </p:grpSpPr>
        <p:sp>
          <p:nvSpPr>
            <p:cNvPr id="15500" name="Oval 100"/>
            <p:cNvSpPr>
              <a:spLocks noChangeArrowheads="1"/>
            </p:cNvSpPr>
            <p:nvPr/>
          </p:nvSpPr>
          <p:spPr bwMode="auto">
            <a:xfrm>
              <a:off x="5302" y="2498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01" name="Oval 101"/>
            <p:cNvSpPr>
              <a:spLocks noChangeArrowheads="1"/>
            </p:cNvSpPr>
            <p:nvPr/>
          </p:nvSpPr>
          <p:spPr bwMode="auto">
            <a:xfrm>
              <a:off x="5368" y="2498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02" name="AutoShape 102"/>
            <p:cNvSpPr>
              <a:spLocks noChangeArrowheads="1"/>
            </p:cNvSpPr>
            <p:nvPr/>
          </p:nvSpPr>
          <p:spPr bwMode="auto">
            <a:xfrm flipV="1">
              <a:off x="5305" y="2358"/>
              <a:ext cx="84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29 w 21600"/>
                <a:gd name="T13" fmla="*/ 4422 h 21600"/>
                <a:gd name="T14" fmla="*/ 17229 w 21600"/>
                <a:gd name="T15" fmla="*/ 1717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503" name="AutoShape 103"/>
            <p:cNvSpPr>
              <a:spLocks noChangeArrowheads="1"/>
            </p:cNvSpPr>
            <p:nvPr/>
          </p:nvSpPr>
          <p:spPr bwMode="auto">
            <a:xfrm>
              <a:off x="5014" y="2474"/>
              <a:ext cx="268" cy="39"/>
            </a:xfrm>
            <a:prstGeom prst="triangle">
              <a:avLst>
                <a:gd name="adj" fmla="val 49995"/>
              </a:avLst>
            </a:prstGeom>
            <a:solidFill>
              <a:srgbClr val="FFFFFF"/>
            </a:solidFill>
            <a:ln w="507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504" name="Line 104"/>
            <p:cNvSpPr>
              <a:spLocks noChangeShapeType="1"/>
            </p:cNvSpPr>
            <p:nvPr/>
          </p:nvSpPr>
          <p:spPr bwMode="auto">
            <a:xfrm flipV="1">
              <a:off x="5165" y="2421"/>
              <a:ext cx="132" cy="37"/>
            </a:xfrm>
            <a:prstGeom prst="line">
              <a:avLst/>
            </a:prstGeom>
            <a:noFill/>
            <a:ln w="507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5387" name="Line 105"/>
          <p:cNvSpPr>
            <a:spLocks noChangeShapeType="1"/>
          </p:cNvSpPr>
          <p:nvPr/>
        </p:nvSpPr>
        <p:spPr bwMode="auto">
          <a:xfrm>
            <a:off x="9518650" y="3675064"/>
            <a:ext cx="1588" cy="71437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15388" name="Group 106"/>
          <p:cNvGrpSpPr>
            <a:grpSpLocks/>
          </p:cNvGrpSpPr>
          <p:nvPr/>
        </p:nvGrpSpPr>
        <p:grpSpPr bwMode="auto">
          <a:xfrm>
            <a:off x="9009063" y="4114801"/>
            <a:ext cx="303212" cy="214313"/>
            <a:chOff x="4715" y="2592"/>
            <a:chExt cx="191" cy="135"/>
          </a:xfrm>
        </p:grpSpPr>
        <p:sp>
          <p:nvSpPr>
            <p:cNvPr id="15491" name="Oval 107"/>
            <p:cNvSpPr>
              <a:spLocks noChangeArrowheads="1"/>
            </p:cNvSpPr>
            <p:nvPr/>
          </p:nvSpPr>
          <p:spPr bwMode="auto">
            <a:xfrm>
              <a:off x="4715" y="2628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92" name="Oval 108"/>
            <p:cNvSpPr>
              <a:spLocks noChangeArrowheads="1"/>
            </p:cNvSpPr>
            <p:nvPr/>
          </p:nvSpPr>
          <p:spPr bwMode="auto">
            <a:xfrm>
              <a:off x="4815" y="2664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93" name="Oval 109"/>
            <p:cNvSpPr>
              <a:spLocks noChangeArrowheads="1"/>
            </p:cNvSpPr>
            <p:nvPr/>
          </p:nvSpPr>
          <p:spPr bwMode="auto">
            <a:xfrm>
              <a:off x="4781" y="2700"/>
              <a:ext cx="58" cy="27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94" name="Oval 110"/>
            <p:cNvSpPr>
              <a:spLocks noChangeArrowheads="1"/>
            </p:cNvSpPr>
            <p:nvPr/>
          </p:nvSpPr>
          <p:spPr bwMode="auto">
            <a:xfrm>
              <a:off x="4881" y="2664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95" name="Oval 111"/>
            <p:cNvSpPr>
              <a:spLocks noChangeArrowheads="1"/>
            </p:cNvSpPr>
            <p:nvPr/>
          </p:nvSpPr>
          <p:spPr bwMode="auto">
            <a:xfrm>
              <a:off x="4781" y="2628"/>
              <a:ext cx="25" cy="63"/>
            </a:xfrm>
            <a:prstGeom prst="ellipse">
              <a:avLst/>
            </a:prstGeom>
            <a:solidFill>
              <a:srgbClr val="80808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96" name="Oval 112"/>
            <p:cNvSpPr>
              <a:spLocks noChangeArrowheads="1"/>
            </p:cNvSpPr>
            <p:nvPr/>
          </p:nvSpPr>
          <p:spPr bwMode="auto">
            <a:xfrm>
              <a:off x="4748" y="2592"/>
              <a:ext cx="58" cy="27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97" name="Oval 113"/>
            <p:cNvSpPr>
              <a:spLocks noChangeArrowheads="1"/>
            </p:cNvSpPr>
            <p:nvPr/>
          </p:nvSpPr>
          <p:spPr bwMode="auto">
            <a:xfrm>
              <a:off x="4815" y="2592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98" name="Oval 114"/>
            <p:cNvSpPr>
              <a:spLocks noChangeArrowheads="1"/>
            </p:cNvSpPr>
            <p:nvPr/>
          </p:nvSpPr>
          <p:spPr bwMode="auto">
            <a:xfrm>
              <a:off x="4848" y="2628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99" name="Oval 115"/>
            <p:cNvSpPr>
              <a:spLocks noChangeArrowheads="1"/>
            </p:cNvSpPr>
            <p:nvPr/>
          </p:nvSpPr>
          <p:spPr bwMode="auto">
            <a:xfrm>
              <a:off x="4748" y="2664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</p:grpSp>
      <p:sp>
        <p:nvSpPr>
          <p:cNvPr id="15389" name="Rectangle 116"/>
          <p:cNvSpPr>
            <a:spLocks noChangeArrowheads="1"/>
          </p:cNvSpPr>
          <p:nvPr/>
        </p:nvSpPr>
        <p:spPr bwMode="auto">
          <a:xfrm>
            <a:off x="6848475" y="3676651"/>
            <a:ext cx="1347788" cy="715963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grpSp>
        <p:nvGrpSpPr>
          <p:cNvPr id="15390" name="Group 117"/>
          <p:cNvGrpSpPr>
            <a:grpSpLocks/>
          </p:cNvGrpSpPr>
          <p:nvPr/>
        </p:nvGrpSpPr>
        <p:grpSpPr bwMode="auto">
          <a:xfrm>
            <a:off x="6829426" y="3736976"/>
            <a:ext cx="601663" cy="265113"/>
            <a:chOff x="3342" y="2354"/>
            <a:chExt cx="379" cy="167"/>
          </a:xfrm>
        </p:grpSpPr>
        <p:sp>
          <p:nvSpPr>
            <p:cNvPr id="15486" name="Oval 118"/>
            <p:cNvSpPr>
              <a:spLocks noChangeArrowheads="1"/>
            </p:cNvSpPr>
            <p:nvPr/>
          </p:nvSpPr>
          <p:spPr bwMode="auto">
            <a:xfrm>
              <a:off x="3630" y="2494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87" name="Oval 119"/>
            <p:cNvSpPr>
              <a:spLocks noChangeArrowheads="1"/>
            </p:cNvSpPr>
            <p:nvPr/>
          </p:nvSpPr>
          <p:spPr bwMode="auto">
            <a:xfrm>
              <a:off x="3696" y="2494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88" name="AutoShape 120"/>
            <p:cNvSpPr>
              <a:spLocks noChangeArrowheads="1"/>
            </p:cNvSpPr>
            <p:nvPr/>
          </p:nvSpPr>
          <p:spPr bwMode="auto">
            <a:xfrm flipV="1">
              <a:off x="3633" y="2353"/>
              <a:ext cx="84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29 w 21600"/>
                <a:gd name="T13" fmla="*/ 4422 h 21600"/>
                <a:gd name="T14" fmla="*/ 17229 w 21600"/>
                <a:gd name="T15" fmla="*/ 1717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489" name="AutoShape 121"/>
            <p:cNvSpPr>
              <a:spLocks noChangeArrowheads="1"/>
            </p:cNvSpPr>
            <p:nvPr/>
          </p:nvSpPr>
          <p:spPr bwMode="auto">
            <a:xfrm>
              <a:off x="3342" y="2470"/>
              <a:ext cx="268" cy="39"/>
            </a:xfrm>
            <a:prstGeom prst="triangle">
              <a:avLst>
                <a:gd name="adj" fmla="val 49995"/>
              </a:avLst>
            </a:prstGeom>
            <a:solidFill>
              <a:srgbClr val="FFFFFF"/>
            </a:solidFill>
            <a:ln w="507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90" name="Line 122"/>
            <p:cNvSpPr>
              <a:spLocks noChangeShapeType="1"/>
            </p:cNvSpPr>
            <p:nvPr/>
          </p:nvSpPr>
          <p:spPr bwMode="auto">
            <a:xfrm flipV="1">
              <a:off x="3493" y="2417"/>
              <a:ext cx="132" cy="37"/>
            </a:xfrm>
            <a:prstGeom prst="line">
              <a:avLst/>
            </a:prstGeom>
            <a:noFill/>
            <a:ln w="507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5391" name="Line 123"/>
          <p:cNvSpPr>
            <a:spLocks noChangeShapeType="1"/>
          </p:cNvSpPr>
          <p:nvPr/>
        </p:nvSpPr>
        <p:spPr bwMode="auto">
          <a:xfrm>
            <a:off x="7508875" y="3675064"/>
            <a:ext cx="1588" cy="71437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15392" name="Group 124"/>
          <p:cNvGrpSpPr>
            <a:grpSpLocks/>
          </p:cNvGrpSpPr>
          <p:nvPr/>
        </p:nvGrpSpPr>
        <p:grpSpPr bwMode="auto">
          <a:xfrm>
            <a:off x="7045326" y="4114801"/>
            <a:ext cx="303213" cy="214313"/>
            <a:chOff x="3478" y="2592"/>
            <a:chExt cx="191" cy="135"/>
          </a:xfrm>
        </p:grpSpPr>
        <p:sp>
          <p:nvSpPr>
            <p:cNvPr id="15477" name="Oval 125"/>
            <p:cNvSpPr>
              <a:spLocks noChangeArrowheads="1"/>
            </p:cNvSpPr>
            <p:nvPr/>
          </p:nvSpPr>
          <p:spPr bwMode="auto">
            <a:xfrm>
              <a:off x="3478" y="2628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78" name="Oval 126"/>
            <p:cNvSpPr>
              <a:spLocks noChangeArrowheads="1"/>
            </p:cNvSpPr>
            <p:nvPr/>
          </p:nvSpPr>
          <p:spPr bwMode="auto">
            <a:xfrm>
              <a:off x="3578" y="2664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79" name="Oval 127"/>
            <p:cNvSpPr>
              <a:spLocks noChangeArrowheads="1"/>
            </p:cNvSpPr>
            <p:nvPr/>
          </p:nvSpPr>
          <p:spPr bwMode="auto">
            <a:xfrm>
              <a:off x="3544" y="2700"/>
              <a:ext cx="58" cy="27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80" name="Oval 128"/>
            <p:cNvSpPr>
              <a:spLocks noChangeArrowheads="1"/>
            </p:cNvSpPr>
            <p:nvPr/>
          </p:nvSpPr>
          <p:spPr bwMode="auto">
            <a:xfrm>
              <a:off x="3644" y="2664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81" name="Oval 129"/>
            <p:cNvSpPr>
              <a:spLocks noChangeArrowheads="1"/>
            </p:cNvSpPr>
            <p:nvPr/>
          </p:nvSpPr>
          <p:spPr bwMode="auto">
            <a:xfrm>
              <a:off x="3544" y="2628"/>
              <a:ext cx="25" cy="63"/>
            </a:xfrm>
            <a:prstGeom prst="ellipse">
              <a:avLst/>
            </a:prstGeom>
            <a:solidFill>
              <a:srgbClr val="80808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82" name="Oval 130"/>
            <p:cNvSpPr>
              <a:spLocks noChangeArrowheads="1"/>
            </p:cNvSpPr>
            <p:nvPr/>
          </p:nvSpPr>
          <p:spPr bwMode="auto">
            <a:xfrm>
              <a:off x="3511" y="2592"/>
              <a:ext cx="58" cy="27"/>
            </a:xfrm>
            <a:prstGeom prst="ellipse">
              <a:avLst/>
            </a:prstGeom>
            <a:solidFill>
              <a:srgbClr val="000000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83" name="Oval 131"/>
            <p:cNvSpPr>
              <a:spLocks noChangeArrowheads="1"/>
            </p:cNvSpPr>
            <p:nvPr/>
          </p:nvSpPr>
          <p:spPr bwMode="auto">
            <a:xfrm>
              <a:off x="3578" y="2592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84" name="Oval 132"/>
            <p:cNvSpPr>
              <a:spLocks noChangeArrowheads="1"/>
            </p:cNvSpPr>
            <p:nvPr/>
          </p:nvSpPr>
          <p:spPr bwMode="auto">
            <a:xfrm>
              <a:off x="3611" y="2628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85" name="Oval 133"/>
            <p:cNvSpPr>
              <a:spLocks noChangeArrowheads="1"/>
            </p:cNvSpPr>
            <p:nvPr/>
          </p:nvSpPr>
          <p:spPr bwMode="auto">
            <a:xfrm>
              <a:off x="3511" y="2664"/>
              <a:ext cx="25" cy="27"/>
            </a:xfrm>
            <a:prstGeom prst="ellipse">
              <a:avLst/>
            </a:prstGeom>
            <a:solidFill>
              <a:srgbClr val="CCCC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</p:grpSp>
      <p:sp>
        <p:nvSpPr>
          <p:cNvPr id="15393" name="Rectangle 134"/>
          <p:cNvSpPr>
            <a:spLocks noChangeArrowheads="1"/>
          </p:cNvSpPr>
          <p:nvPr/>
        </p:nvSpPr>
        <p:spPr bwMode="auto">
          <a:xfrm>
            <a:off x="6362700" y="5594351"/>
            <a:ext cx="1346200" cy="715963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grpSp>
        <p:nvGrpSpPr>
          <p:cNvPr id="15394" name="Group 135"/>
          <p:cNvGrpSpPr>
            <a:grpSpLocks/>
          </p:cNvGrpSpPr>
          <p:nvPr/>
        </p:nvGrpSpPr>
        <p:grpSpPr bwMode="auto">
          <a:xfrm>
            <a:off x="7010401" y="5661026"/>
            <a:ext cx="601663" cy="265113"/>
            <a:chOff x="3456" y="3566"/>
            <a:chExt cx="379" cy="167"/>
          </a:xfrm>
        </p:grpSpPr>
        <p:sp>
          <p:nvSpPr>
            <p:cNvPr id="15472" name="Oval 136"/>
            <p:cNvSpPr>
              <a:spLocks noChangeArrowheads="1"/>
            </p:cNvSpPr>
            <p:nvPr/>
          </p:nvSpPr>
          <p:spPr bwMode="auto">
            <a:xfrm>
              <a:off x="3744" y="3706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73" name="Oval 137"/>
            <p:cNvSpPr>
              <a:spLocks noChangeArrowheads="1"/>
            </p:cNvSpPr>
            <p:nvPr/>
          </p:nvSpPr>
          <p:spPr bwMode="auto">
            <a:xfrm>
              <a:off x="3810" y="3706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74" name="AutoShape 138"/>
            <p:cNvSpPr>
              <a:spLocks noChangeArrowheads="1"/>
            </p:cNvSpPr>
            <p:nvPr/>
          </p:nvSpPr>
          <p:spPr bwMode="auto">
            <a:xfrm flipV="1">
              <a:off x="3747" y="3566"/>
              <a:ext cx="84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29 w 21600"/>
                <a:gd name="T13" fmla="*/ 4422 h 21600"/>
                <a:gd name="T14" fmla="*/ 17229 w 21600"/>
                <a:gd name="T15" fmla="*/ 1717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475" name="AutoShape 139"/>
            <p:cNvSpPr>
              <a:spLocks noChangeArrowheads="1"/>
            </p:cNvSpPr>
            <p:nvPr/>
          </p:nvSpPr>
          <p:spPr bwMode="auto">
            <a:xfrm>
              <a:off x="3456" y="3682"/>
              <a:ext cx="268" cy="39"/>
            </a:xfrm>
            <a:prstGeom prst="triangle">
              <a:avLst>
                <a:gd name="adj" fmla="val 49995"/>
              </a:avLst>
            </a:prstGeom>
            <a:solidFill>
              <a:srgbClr val="FFFFFF"/>
            </a:solidFill>
            <a:ln w="507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76" name="Line 140"/>
            <p:cNvSpPr>
              <a:spLocks noChangeShapeType="1"/>
            </p:cNvSpPr>
            <p:nvPr/>
          </p:nvSpPr>
          <p:spPr bwMode="auto">
            <a:xfrm flipV="1">
              <a:off x="3607" y="3629"/>
              <a:ext cx="132" cy="37"/>
            </a:xfrm>
            <a:prstGeom prst="line">
              <a:avLst/>
            </a:prstGeom>
            <a:noFill/>
            <a:ln w="507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5395" name="Line 141"/>
          <p:cNvSpPr>
            <a:spLocks noChangeShapeType="1"/>
          </p:cNvSpPr>
          <p:nvPr/>
        </p:nvSpPr>
        <p:spPr bwMode="auto">
          <a:xfrm>
            <a:off x="7021514" y="5592764"/>
            <a:ext cx="1587" cy="71437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6" name="Rectangle 142"/>
          <p:cNvSpPr>
            <a:spLocks noChangeArrowheads="1"/>
          </p:cNvSpPr>
          <p:nvPr/>
        </p:nvSpPr>
        <p:spPr bwMode="auto">
          <a:xfrm>
            <a:off x="4305300" y="5594351"/>
            <a:ext cx="1346200" cy="715963"/>
          </a:xfrm>
          <a:prstGeom prst="rect">
            <a:avLst/>
          </a:prstGeom>
          <a:solidFill>
            <a:srgbClr val="FFFFFF"/>
          </a:solidFill>
          <a:ln w="1260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grpSp>
        <p:nvGrpSpPr>
          <p:cNvPr id="15397" name="Group 143"/>
          <p:cNvGrpSpPr>
            <a:grpSpLocks/>
          </p:cNvGrpSpPr>
          <p:nvPr/>
        </p:nvGrpSpPr>
        <p:grpSpPr bwMode="auto">
          <a:xfrm>
            <a:off x="4284663" y="5654676"/>
            <a:ext cx="601662" cy="265113"/>
            <a:chOff x="1739" y="3562"/>
            <a:chExt cx="379" cy="167"/>
          </a:xfrm>
        </p:grpSpPr>
        <p:sp>
          <p:nvSpPr>
            <p:cNvPr id="15467" name="Oval 144"/>
            <p:cNvSpPr>
              <a:spLocks noChangeArrowheads="1"/>
            </p:cNvSpPr>
            <p:nvPr/>
          </p:nvSpPr>
          <p:spPr bwMode="auto">
            <a:xfrm>
              <a:off x="2027" y="3702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68" name="Oval 145"/>
            <p:cNvSpPr>
              <a:spLocks noChangeArrowheads="1"/>
            </p:cNvSpPr>
            <p:nvPr/>
          </p:nvSpPr>
          <p:spPr bwMode="auto">
            <a:xfrm>
              <a:off x="2093" y="3702"/>
              <a:ext cx="25" cy="27"/>
            </a:xfrm>
            <a:prstGeom prst="ellipse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69" name="AutoShape 146"/>
            <p:cNvSpPr>
              <a:spLocks noChangeArrowheads="1"/>
            </p:cNvSpPr>
            <p:nvPr/>
          </p:nvSpPr>
          <p:spPr bwMode="auto">
            <a:xfrm flipV="1">
              <a:off x="2030" y="3561"/>
              <a:ext cx="84" cy="1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629 w 21600"/>
                <a:gd name="T13" fmla="*/ 4422 h 21600"/>
                <a:gd name="T14" fmla="*/ 17229 w 21600"/>
                <a:gd name="T15" fmla="*/ 1717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470" name="AutoShape 147"/>
            <p:cNvSpPr>
              <a:spLocks noChangeArrowheads="1"/>
            </p:cNvSpPr>
            <p:nvPr/>
          </p:nvSpPr>
          <p:spPr bwMode="auto">
            <a:xfrm>
              <a:off x="1739" y="3678"/>
              <a:ext cx="268" cy="39"/>
            </a:xfrm>
            <a:prstGeom prst="triangle">
              <a:avLst>
                <a:gd name="adj" fmla="val 49995"/>
              </a:avLst>
            </a:prstGeom>
            <a:solidFill>
              <a:srgbClr val="FFFFFF"/>
            </a:solidFill>
            <a:ln w="5076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sp>
          <p:nvSpPr>
            <p:cNvPr id="15471" name="Line 148"/>
            <p:cNvSpPr>
              <a:spLocks noChangeShapeType="1"/>
            </p:cNvSpPr>
            <p:nvPr/>
          </p:nvSpPr>
          <p:spPr bwMode="auto">
            <a:xfrm flipV="1">
              <a:off x="1890" y="3625"/>
              <a:ext cx="132" cy="37"/>
            </a:xfrm>
            <a:prstGeom prst="line">
              <a:avLst/>
            </a:prstGeom>
            <a:noFill/>
            <a:ln w="5076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5398" name="Line 149"/>
          <p:cNvSpPr>
            <a:spLocks noChangeShapeType="1"/>
          </p:cNvSpPr>
          <p:nvPr/>
        </p:nvSpPr>
        <p:spPr bwMode="auto">
          <a:xfrm>
            <a:off x="4964114" y="5592764"/>
            <a:ext cx="1587" cy="71437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399" name="Line 150"/>
          <p:cNvSpPr>
            <a:spLocks noChangeShapeType="1"/>
          </p:cNvSpPr>
          <p:nvPr/>
        </p:nvSpPr>
        <p:spPr bwMode="auto">
          <a:xfrm>
            <a:off x="3522663" y="3784600"/>
            <a:ext cx="4572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00" name="Line 151"/>
          <p:cNvSpPr>
            <a:spLocks noChangeShapeType="1"/>
          </p:cNvSpPr>
          <p:nvPr/>
        </p:nvSpPr>
        <p:spPr bwMode="auto">
          <a:xfrm flipH="1">
            <a:off x="3497264" y="4241800"/>
            <a:ext cx="460375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01" name="Rectangle 152"/>
          <p:cNvSpPr>
            <a:spLocks noChangeArrowheads="1"/>
          </p:cNvSpPr>
          <p:nvPr/>
        </p:nvSpPr>
        <p:spPr bwMode="auto">
          <a:xfrm>
            <a:off x="3595688" y="3519489"/>
            <a:ext cx="28050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15402" name="Rectangle 153"/>
          <p:cNvSpPr>
            <a:spLocks noChangeArrowheads="1"/>
          </p:cNvSpPr>
          <p:nvPr/>
        </p:nvSpPr>
        <p:spPr bwMode="auto">
          <a:xfrm>
            <a:off x="3662363" y="4357689"/>
            <a:ext cx="24844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5403" name="Line 154"/>
          <p:cNvSpPr>
            <a:spLocks noChangeShapeType="1"/>
          </p:cNvSpPr>
          <p:nvPr/>
        </p:nvSpPr>
        <p:spPr bwMode="auto">
          <a:xfrm>
            <a:off x="8305800" y="3810000"/>
            <a:ext cx="4572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04" name="Line 155"/>
          <p:cNvSpPr>
            <a:spLocks noChangeShapeType="1"/>
          </p:cNvSpPr>
          <p:nvPr/>
        </p:nvSpPr>
        <p:spPr bwMode="auto">
          <a:xfrm flipH="1">
            <a:off x="8280401" y="4267200"/>
            <a:ext cx="460375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05" name="Rectangle 156"/>
          <p:cNvSpPr>
            <a:spLocks noChangeArrowheads="1"/>
          </p:cNvSpPr>
          <p:nvPr/>
        </p:nvSpPr>
        <p:spPr bwMode="auto">
          <a:xfrm>
            <a:off x="8378825" y="3544889"/>
            <a:ext cx="28050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15406" name="Rectangle 157"/>
          <p:cNvSpPr>
            <a:spLocks noChangeArrowheads="1"/>
          </p:cNvSpPr>
          <p:nvPr/>
        </p:nvSpPr>
        <p:spPr bwMode="auto">
          <a:xfrm>
            <a:off x="8445500" y="4383089"/>
            <a:ext cx="24844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5407" name="Line 158"/>
          <p:cNvSpPr>
            <a:spLocks noChangeShapeType="1"/>
          </p:cNvSpPr>
          <p:nvPr/>
        </p:nvSpPr>
        <p:spPr bwMode="auto">
          <a:xfrm>
            <a:off x="5808663" y="5702300"/>
            <a:ext cx="45720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08" name="Line 159"/>
          <p:cNvSpPr>
            <a:spLocks noChangeShapeType="1"/>
          </p:cNvSpPr>
          <p:nvPr/>
        </p:nvSpPr>
        <p:spPr bwMode="auto">
          <a:xfrm flipH="1">
            <a:off x="5783264" y="6159500"/>
            <a:ext cx="460375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09" name="Rectangle 160"/>
          <p:cNvSpPr>
            <a:spLocks noChangeArrowheads="1"/>
          </p:cNvSpPr>
          <p:nvPr/>
        </p:nvSpPr>
        <p:spPr bwMode="auto">
          <a:xfrm>
            <a:off x="5881688" y="5437189"/>
            <a:ext cx="28050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15410" name="Rectangle 161"/>
          <p:cNvSpPr>
            <a:spLocks noChangeArrowheads="1"/>
          </p:cNvSpPr>
          <p:nvPr/>
        </p:nvSpPr>
        <p:spPr bwMode="auto">
          <a:xfrm>
            <a:off x="5948363" y="6275389"/>
            <a:ext cx="24844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5411" name="Line 162"/>
          <p:cNvSpPr>
            <a:spLocks noChangeShapeType="1"/>
          </p:cNvSpPr>
          <p:nvPr/>
        </p:nvSpPr>
        <p:spPr bwMode="auto">
          <a:xfrm flipH="1">
            <a:off x="2741614" y="2108200"/>
            <a:ext cx="1762125" cy="15494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12" name="Line 163"/>
          <p:cNvSpPr>
            <a:spLocks noChangeShapeType="1"/>
          </p:cNvSpPr>
          <p:nvPr/>
        </p:nvSpPr>
        <p:spPr bwMode="auto">
          <a:xfrm>
            <a:off x="7291388" y="2082800"/>
            <a:ext cx="1993900" cy="1574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15413" name="Group 164"/>
          <p:cNvGrpSpPr>
            <a:grpSpLocks/>
          </p:cNvGrpSpPr>
          <p:nvPr/>
        </p:nvGrpSpPr>
        <p:grpSpPr bwMode="auto">
          <a:xfrm>
            <a:off x="3929063" y="1352551"/>
            <a:ext cx="741362" cy="684213"/>
            <a:chOff x="1515" y="852"/>
            <a:chExt cx="467" cy="431"/>
          </a:xfrm>
        </p:grpSpPr>
        <p:sp>
          <p:nvSpPr>
            <p:cNvPr id="15465" name="AutoShape 165"/>
            <p:cNvSpPr>
              <a:spLocks noChangeArrowheads="1"/>
            </p:cNvSpPr>
            <p:nvPr/>
          </p:nvSpPr>
          <p:spPr bwMode="auto">
            <a:xfrm>
              <a:off x="1515" y="881"/>
              <a:ext cx="456" cy="3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10800 w 21600"/>
                <a:gd name="T21" fmla="*/ 10771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0" y="10800"/>
                  </a:moveTo>
                  <a:cubicBezTo>
                    <a:pt x="0" y="4852"/>
                    <a:pt x="4808" y="24"/>
                    <a:pt x="10756" y="0"/>
                  </a:cubicBezTo>
                  <a:lnTo>
                    <a:pt x="10800" y="10800"/>
                  </a:lnTo>
                  <a:lnTo>
                    <a:pt x="0" y="10800"/>
                  </a:lnTo>
                  <a:close/>
                </a:path>
                <a:path w="21600" h="21600" fill="none">
                  <a:moveTo>
                    <a:pt x="0" y="10800"/>
                  </a:moveTo>
                  <a:cubicBezTo>
                    <a:pt x="0" y="4852"/>
                    <a:pt x="4808" y="24"/>
                    <a:pt x="10756" y="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466" name="AutoShape 166"/>
            <p:cNvSpPr>
              <a:spLocks/>
            </p:cNvSpPr>
            <p:nvPr/>
          </p:nvSpPr>
          <p:spPr bwMode="auto">
            <a:xfrm>
              <a:off x="1518" y="852"/>
              <a:ext cx="463" cy="4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10775 h 21600"/>
                <a:gd name="T20" fmla="*/ 10777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800" y="21600"/>
                  </a:moveTo>
                  <a:cubicBezTo>
                    <a:pt x="4835" y="21600"/>
                    <a:pt x="0" y="16764"/>
                    <a:pt x="0" y="10800"/>
                  </a:cubicBezTo>
                  <a:lnTo>
                    <a:pt x="10800" y="10800"/>
                  </a:lnTo>
                  <a:lnTo>
                    <a:pt x="10800" y="21600"/>
                  </a:lnTo>
                  <a:close/>
                </a:path>
                <a:path w="21600" h="21600" fill="none">
                  <a:moveTo>
                    <a:pt x="10800" y="21600"/>
                  </a:moveTo>
                  <a:cubicBezTo>
                    <a:pt x="4835" y="21600"/>
                    <a:pt x="0" y="16764"/>
                    <a:pt x="0" y="1080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5414" name="Rectangle 167"/>
          <p:cNvSpPr>
            <a:spLocks noChangeArrowheads="1"/>
          </p:cNvSpPr>
          <p:nvPr/>
        </p:nvSpPr>
        <p:spPr bwMode="auto">
          <a:xfrm>
            <a:off x="3690938" y="1557339"/>
            <a:ext cx="24844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grpSp>
        <p:nvGrpSpPr>
          <p:cNvPr id="15415" name="Group 168"/>
          <p:cNvGrpSpPr>
            <a:grpSpLocks/>
          </p:cNvGrpSpPr>
          <p:nvPr/>
        </p:nvGrpSpPr>
        <p:grpSpPr bwMode="auto">
          <a:xfrm>
            <a:off x="1660526" y="3695701"/>
            <a:ext cx="741363" cy="684213"/>
            <a:chOff x="86" y="2328"/>
            <a:chExt cx="467" cy="431"/>
          </a:xfrm>
        </p:grpSpPr>
        <p:sp>
          <p:nvSpPr>
            <p:cNvPr id="15463" name="AutoShape 169"/>
            <p:cNvSpPr>
              <a:spLocks noChangeArrowheads="1"/>
            </p:cNvSpPr>
            <p:nvPr/>
          </p:nvSpPr>
          <p:spPr bwMode="auto">
            <a:xfrm>
              <a:off x="86" y="2357"/>
              <a:ext cx="456" cy="3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10800 w 21600"/>
                <a:gd name="T21" fmla="*/ 10771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0" y="10800"/>
                  </a:moveTo>
                  <a:cubicBezTo>
                    <a:pt x="0" y="4852"/>
                    <a:pt x="4808" y="24"/>
                    <a:pt x="10756" y="0"/>
                  </a:cubicBezTo>
                  <a:lnTo>
                    <a:pt x="10800" y="10800"/>
                  </a:lnTo>
                  <a:lnTo>
                    <a:pt x="0" y="10800"/>
                  </a:lnTo>
                  <a:close/>
                </a:path>
                <a:path w="21600" h="21600" fill="none">
                  <a:moveTo>
                    <a:pt x="0" y="10800"/>
                  </a:moveTo>
                  <a:cubicBezTo>
                    <a:pt x="0" y="4852"/>
                    <a:pt x="4808" y="24"/>
                    <a:pt x="10756" y="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464" name="AutoShape 170"/>
            <p:cNvSpPr>
              <a:spLocks/>
            </p:cNvSpPr>
            <p:nvPr/>
          </p:nvSpPr>
          <p:spPr bwMode="auto">
            <a:xfrm>
              <a:off x="90" y="2328"/>
              <a:ext cx="463" cy="4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10775 h 21600"/>
                <a:gd name="T20" fmla="*/ 10777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800" y="21600"/>
                  </a:moveTo>
                  <a:cubicBezTo>
                    <a:pt x="4835" y="21600"/>
                    <a:pt x="0" y="16764"/>
                    <a:pt x="0" y="10800"/>
                  </a:cubicBezTo>
                  <a:lnTo>
                    <a:pt x="10800" y="10800"/>
                  </a:lnTo>
                  <a:lnTo>
                    <a:pt x="10800" y="21600"/>
                  </a:lnTo>
                  <a:close/>
                </a:path>
                <a:path w="21600" h="21600" fill="none">
                  <a:moveTo>
                    <a:pt x="10800" y="21600"/>
                  </a:moveTo>
                  <a:cubicBezTo>
                    <a:pt x="4835" y="21600"/>
                    <a:pt x="0" y="16764"/>
                    <a:pt x="0" y="1080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5416" name="Rectangle 171"/>
          <p:cNvSpPr>
            <a:spLocks noChangeArrowheads="1"/>
          </p:cNvSpPr>
          <p:nvPr/>
        </p:nvSpPr>
        <p:spPr bwMode="auto">
          <a:xfrm>
            <a:off x="1704975" y="3519489"/>
            <a:ext cx="24844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grpSp>
        <p:nvGrpSpPr>
          <p:cNvPr id="15417" name="Group 172"/>
          <p:cNvGrpSpPr>
            <a:grpSpLocks/>
          </p:cNvGrpSpPr>
          <p:nvPr/>
        </p:nvGrpSpPr>
        <p:grpSpPr bwMode="auto">
          <a:xfrm>
            <a:off x="7410450" y="1352551"/>
            <a:ext cx="742950" cy="684213"/>
            <a:chOff x="3708" y="852"/>
            <a:chExt cx="468" cy="431"/>
          </a:xfrm>
        </p:grpSpPr>
        <p:sp>
          <p:nvSpPr>
            <p:cNvPr id="15461" name="AutoShape 173"/>
            <p:cNvSpPr>
              <a:spLocks noChangeArrowheads="1"/>
            </p:cNvSpPr>
            <p:nvPr/>
          </p:nvSpPr>
          <p:spPr bwMode="auto">
            <a:xfrm>
              <a:off x="3726" y="881"/>
              <a:ext cx="450" cy="3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608 w 21600"/>
                <a:gd name="T19" fmla="*/ 0 h 21600"/>
                <a:gd name="T20" fmla="*/ 21600 w 21600"/>
                <a:gd name="T21" fmla="*/ 10771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756" y="0"/>
                  </a:moveTo>
                  <a:cubicBezTo>
                    <a:pt x="10770" y="0"/>
                    <a:pt x="10785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10800" y="10800"/>
                  </a:lnTo>
                  <a:lnTo>
                    <a:pt x="10756" y="0"/>
                  </a:lnTo>
                  <a:close/>
                </a:path>
                <a:path w="21600" h="21600" fill="none">
                  <a:moveTo>
                    <a:pt x="10756" y="0"/>
                  </a:moveTo>
                  <a:cubicBezTo>
                    <a:pt x="10770" y="0"/>
                    <a:pt x="10785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462" name="AutoShape 174"/>
            <p:cNvSpPr>
              <a:spLocks/>
            </p:cNvSpPr>
            <p:nvPr/>
          </p:nvSpPr>
          <p:spPr bwMode="auto">
            <a:xfrm>
              <a:off x="3708" y="852"/>
              <a:ext cx="463" cy="4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777 w 21600"/>
                <a:gd name="T19" fmla="*/ 10775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21600" y="10800"/>
                  </a:moveTo>
                  <a:cubicBezTo>
                    <a:pt x="21600" y="16764"/>
                    <a:pt x="16764" y="21599"/>
                    <a:pt x="10800" y="21600"/>
                  </a:cubicBezTo>
                  <a:lnTo>
                    <a:pt x="10800" y="10800"/>
                  </a:lnTo>
                  <a:lnTo>
                    <a:pt x="21600" y="10800"/>
                  </a:lnTo>
                  <a:close/>
                </a:path>
                <a:path w="21600" h="21600" fill="none">
                  <a:moveTo>
                    <a:pt x="21600" y="10800"/>
                  </a:moveTo>
                  <a:cubicBezTo>
                    <a:pt x="21600" y="16764"/>
                    <a:pt x="16764" y="21599"/>
                    <a:pt x="10800" y="2160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5418" name="Rectangle 175"/>
          <p:cNvSpPr>
            <a:spLocks noChangeArrowheads="1"/>
          </p:cNvSpPr>
          <p:nvPr/>
        </p:nvSpPr>
        <p:spPr bwMode="auto">
          <a:xfrm>
            <a:off x="8197850" y="1519239"/>
            <a:ext cx="28050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grpSp>
        <p:nvGrpSpPr>
          <p:cNvPr id="15419" name="Group 176"/>
          <p:cNvGrpSpPr>
            <a:grpSpLocks/>
          </p:cNvGrpSpPr>
          <p:nvPr/>
        </p:nvGrpSpPr>
        <p:grpSpPr bwMode="auto">
          <a:xfrm>
            <a:off x="6478588" y="3676651"/>
            <a:ext cx="741362" cy="684213"/>
            <a:chOff x="3121" y="2316"/>
            <a:chExt cx="467" cy="431"/>
          </a:xfrm>
        </p:grpSpPr>
        <p:sp>
          <p:nvSpPr>
            <p:cNvPr id="15459" name="AutoShape 177"/>
            <p:cNvSpPr>
              <a:spLocks noChangeArrowheads="1"/>
            </p:cNvSpPr>
            <p:nvPr/>
          </p:nvSpPr>
          <p:spPr bwMode="auto">
            <a:xfrm>
              <a:off x="3121" y="2345"/>
              <a:ext cx="456" cy="3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10800 w 21600"/>
                <a:gd name="T21" fmla="*/ 10771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0" y="10800"/>
                  </a:moveTo>
                  <a:cubicBezTo>
                    <a:pt x="0" y="4852"/>
                    <a:pt x="4808" y="24"/>
                    <a:pt x="10756" y="0"/>
                  </a:cubicBezTo>
                  <a:lnTo>
                    <a:pt x="10800" y="10800"/>
                  </a:lnTo>
                  <a:lnTo>
                    <a:pt x="0" y="10800"/>
                  </a:lnTo>
                  <a:close/>
                </a:path>
                <a:path w="21600" h="21600" fill="none">
                  <a:moveTo>
                    <a:pt x="0" y="10800"/>
                  </a:moveTo>
                  <a:cubicBezTo>
                    <a:pt x="0" y="4852"/>
                    <a:pt x="4808" y="24"/>
                    <a:pt x="10756" y="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460" name="AutoShape 178"/>
            <p:cNvSpPr>
              <a:spLocks/>
            </p:cNvSpPr>
            <p:nvPr/>
          </p:nvSpPr>
          <p:spPr bwMode="auto">
            <a:xfrm>
              <a:off x="3124" y="2316"/>
              <a:ext cx="463" cy="4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10775 h 21600"/>
                <a:gd name="T20" fmla="*/ 10777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800" y="21600"/>
                  </a:moveTo>
                  <a:cubicBezTo>
                    <a:pt x="4835" y="21600"/>
                    <a:pt x="0" y="16764"/>
                    <a:pt x="0" y="10800"/>
                  </a:cubicBezTo>
                  <a:lnTo>
                    <a:pt x="10800" y="10800"/>
                  </a:lnTo>
                  <a:lnTo>
                    <a:pt x="10800" y="21600"/>
                  </a:lnTo>
                  <a:close/>
                </a:path>
                <a:path w="21600" h="21600" fill="none">
                  <a:moveTo>
                    <a:pt x="10800" y="21600"/>
                  </a:moveTo>
                  <a:cubicBezTo>
                    <a:pt x="4835" y="21600"/>
                    <a:pt x="0" y="16764"/>
                    <a:pt x="0" y="1080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5420" name="Rectangle 179"/>
          <p:cNvSpPr>
            <a:spLocks noChangeArrowheads="1"/>
          </p:cNvSpPr>
          <p:nvPr/>
        </p:nvSpPr>
        <p:spPr bwMode="auto">
          <a:xfrm>
            <a:off x="6486525" y="3481389"/>
            <a:ext cx="24844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grpSp>
        <p:nvGrpSpPr>
          <p:cNvPr id="15421" name="Group 180"/>
          <p:cNvGrpSpPr>
            <a:grpSpLocks/>
          </p:cNvGrpSpPr>
          <p:nvPr/>
        </p:nvGrpSpPr>
        <p:grpSpPr bwMode="auto">
          <a:xfrm>
            <a:off x="9852026" y="3695701"/>
            <a:ext cx="746125" cy="684213"/>
            <a:chOff x="5246" y="2328"/>
            <a:chExt cx="470" cy="431"/>
          </a:xfrm>
        </p:grpSpPr>
        <p:sp>
          <p:nvSpPr>
            <p:cNvPr id="15457" name="AutoShape 181"/>
            <p:cNvSpPr>
              <a:spLocks noChangeArrowheads="1"/>
            </p:cNvSpPr>
            <p:nvPr/>
          </p:nvSpPr>
          <p:spPr bwMode="auto">
            <a:xfrm>
              <a:off x="5264" y="2357"/>
              <a:ext cx="452" cy="3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609 w 21600"/>
                <a:gd name="T19" fmla="*/ 0 h 21600"/>
                <a:gd name="T20" fmla="*/ 21600 w 21600"/>
                <a:gd name="T21" fmla="*/ 10771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756" y="0"/>
                  </a:moveTo>
                  <a:cubicBezTo>
                    <a:pt x="10770" y="0"/>
                    <a:pt x="10785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10800" y="10800"/>
                  </a:lnTo>
                  <a:lnTo>
                    <a:pt x="10756" y="0"/>
                  </a:lnTo>
                  <a:close/>
                </a:path>
                <a:path w="21600" h="21600" fill="none">
                  <a:moveTo>
                    <a:pt x="10756" y="0"/>
                  </a:moveTo>
                  <a:cubicBezTo>
                    <a:pt x="10770" y="0"/>
                    <a:pt x="10785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458" name="AutoShape 182"/>
            <p:cNvSpPr>
              <a:spLocks/>
            </p:cNvSpPr>
            <p:nvPr/>
          </p:nvSpPr>
          <p:spPr bwMode="auto">
            <a:xfrm>
              <a:off x="5246" y="2328"/>
              <a:ext cx="465" cy="4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777 w 21600"/>
                <a:gd name="T19" fmla="*/ 10775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21600" y="10800"/>
                  </a:moveTo>
                  <a:cubicBezTo>
                    <a:pt x="21600" y="16764"/>
                    <a:pt x="16764" y="21599"/>
                    <a:pt x="10800" y="21600"/>
                  </a:cubicBezTo>
                  <a:lnTo>
                    <a:pt x="10800" y="10800"/>
                  </a:lnTo>
                  <a:lnTo>
                    <a:pt x="21600" y="10800"/>
                  </a:lnTo>
                  <a:close/>
                </a:path>
                <a:path w="21600" h="21600" fill="none">
                  <a:moveTo>
                    <a:pt x="21600" y="10800"/>
                  </a:moveTo>
                  <a:cubicBezTo>
                    <a:pt x="21600" y="16764"/>
                    <a:pt x="16764" y="21599"/>
                    <a:pt x="10800" y="2160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5422" name="Rectangle 183"/>
          <p:cNvSpPr>
            <a:spLocks noChangeArrowheads="1"/>
          </p:cNvSpPr>
          <p:nvPr/>
        </p:nvSpPr>
        <p:spPr bwMode="auto">
          <a:xfrm>
            <a:off x="10255250" y="3443289"/>
            <a:ext cx="28050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grpSp>
        <p:nvGrpSpPr>
          <p:cNvPr id="15423" name="Group 184"/>
          <p:cNvGrpSpPr>
            <a:grpSpLocks/>
          </p:cNvGrpSpPr>
          <p:nvPr/>
        </p:nvGrpSpPr>
        <p:grpSpPr bwMode="auto">
          <a:xfrm>
            <a:off x="5106988" y="3676651"/>
            <a:ext cx="742950" cy="684213"/>
            <a:chOff x="2257" y="2316"/>
            <a:chExt cx="468" cy="431"/>
          </a:xfrm>
        </p:grpSpPr>
        <p:sp>
          <p:nvSpPr>
            <p:cNvPr id="15455" name="AutoShape 185"/>
            <p:cNvSpPr>
              <a:spLocks noChangeArrowheads="1"/>
            </p:cNvSpPr>
            <p:nvPr/>
          </p:nvSpPr>
          <p:spPr bwMode="auto">
            <a:xfrm>
              <a:off x="2275" y="2345"/>
              <a:ext cx="450" cy="3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608 w 21600"/>
                <a:gd name="T19" fmla="*/ 0 h 21600"/>
                <a:gd name="T20" fmla="*/ 21600 w 21600"/>
                <a:gd name="T21" fmla="*/ 10771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756" y="0"/>
                  </a:moveTo>
                  <a:cubicBezTo>
                    <a:pt x="10770" y="0"/>
                    <a:pt x="10785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10800" y="10800"/>
                  </a:lnTo>
                  <a:lnTo>
                    <a:pt x="10756" y="0"/>
                  </a:lnTo>
                  <a:close/>
                </a:path>
                <a:path w="21600" h="21600" fill="none">
                  <a:moveTo>
                    <a:pt x="10756" y="0"/>
                  </a:moveTo>
                  <a:cubicBezTo>
                    <a:pt x="10770" y="0"/>
                    <a:pt x="10785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456" name="AutoShape 186"/>
            <p:cNvSpPr>
              <a:spLocks/>
            </p:cNvSpPr>
            <p:nvPr/>
          </p:nvSpPr>
          <p:spPr bwMode="auto">
            <a:xfrm>
              <a:off x="2257" y="2316"/>
              <a:ext cx="463" cy="4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777 w 21600"/>
                <a:gd name="T19" fmla="*/ 10775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21600" y="10800"/>
                  </a:moveTo>
                  <a:cubicBezTo>
                    <a:pt x="21600" y="16764"/>
                    <a:pt x="16764" y="21599"/>
                    <a:pt x="10800" y="21600"/>
                  </a:cubicBezTo>
                  <a:lnTo>
                    <a:pt x="10800" y="10800"/>
                  </a:lnTo>
                  <a:lnTo>
                    <a:pt x="21600" y="10800"/>
                  </a:lnTo>
                  <a:close/>
                </a:path>
                <a:path w="21600" h="21600" fill="none">
                  <a:moveTo>
                    <a:pt x="21600" y="10800"/>
                  </a:moveTo>
                  <a:cubicBezTo>
                    <a:pt x="21600" y="16764"/>
                    <a:pt x="16764" y="21599"/>
                    <a:pt x="10800" y="2160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5424" name="Rectangle 187"/>
          <p:cNvSpPr>
            <a:spLocks noChangeArrowheads="1"/>
          </p:cNvSpPr>
          <p:nvPr/>
        </p:nvSpPr>
        <p:spPr bwMode="auto">
          <a:xfrm>
            <a:off x="5648325" y="3481389"/>
            <a:ext cx="28050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15425" name="Rectangle 188"/>
          <p:cNvSpPr>
            <a:spLocks noChangeArrowheads="1"/>
          </p:cNvSpPr>
          <p:nvPr/>
        </p:nvSpPr>
        <p:spPr bwMode="auto">
          <a:xfrm>
            <a:off x="3867151" y="2608263"/>
            <a:ext cx="336373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15426" name="Rectangle 189"/>
          <p:cNvSpPr>
            <a:spLocks noChangeArrowheads="1"/>
          </p:cNvSpPr>
          <p:nvPr/>
        </p:nvSpPr>
        <p:spPr bwMode="auto">
          <a:xfrm>
            <a:off x="7877176" y="2665413"/>
            <a:ext cx="336373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15427" name="Rectangle 190"/>
          <p:cNvSpPr>
            <a:spLocks noChangeArrowheads="1"/>
          </p:cNvSpPr>
          <p:nvPr/>
        </p:nvSpPr>
        <p:spPr bwMode="auto">
          <a:xfrm>
            <a:off x="6769101" y="4570413"/>
            <a:ext cx="336373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15428" name="Rectangle 191"/>
          <p:cNvSpPr>
            <a:spLocks noChangeArrowheads="1"/>
          </p:cNvSpPr>
          <p:nvPr/>
        </p:nvSpPr>
        <p:spPr bwMode="auto">
          <a:xfrm>
            <a:off x="5256214" y="4608513"/>
            <a:ext cx="336373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</p:txBody>
      </p:sp>
      <p:grpSp>
        <p:nvGrpSpPr>
          <p:cNvPr id="15429" name="Group 192"/>
          <p:cNvGrpSpPr>
            <a:grpSpLocks/>
          </p:cNvGrpSpPr>
          <p:nvPr/>
        </p:nvGrpSpPr>
        <p:grpSpPr bwMode="auto">
          <a:xfrm>
            <a:off x="2413001" y="4010026"/>
            <a:ext cx="631825" cy="804863"/>
            <a:chOff x="560" y="2526"/>
            <a:chExt cx="398" cy="507"/>
          </a:xfrm>
        </p:grpSpPr>
        <p:sp>
          <p:nvSpPr>
            <p:cNvPr id="15453" name="AutoShape 193"/>
            <p:cNvSpPr>
              <a:spLocks noChangeArrowheads="1"/>
            </p:cNvSpPr>
            <p:nvPr/>
          </p:nvSpPr>
          <p:spPr bwMode="auto">
            <a:xfrm>
              <a:off x="585" y="2538"/>
              <a:ext cx="346" cy="4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00 w 21600"/>
                <a:gd name="T19" fmla="*/ 10778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21600" y="10800"/>
                  </a:moveTo>
                  <a:cubicBezTo>
                    <a:pt x="21600" y="16764"/>
                    <a:pt x="16764" y="21599"/>
                    <a:pt x="10800" y="21600"/>
                  </a:cubicBezTo>
                  <a:lnTo>
                    <a:pt x="10800" y="10800"/>
                  </a:lnTo>
                  <a:lnTo>
                    <a:pt x="21600" y="10800"/>
                  </a:lnTo>
                  <a:close/>
                </a:path>
                <a:path w="21600" h="21600" fill="none">
                  <a:moveTo>
                    <a:pt x="21600" y="10800"/>
                  </a:moveTo>
                  <a:cubicBezTo>
                    <a:pt x="21600" y="16764"/>
                    <a:pt x="16764" y="21599"/>
                    <a:pt x="10800" y="2160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454" name="AutoShape 194"/>
            <p:cNvSpPr>
              <a:spLocks/>
            </p:cNvSpPr>
            <p:nvPr/>
          </p:nvSpPr>
          <p:spPr bwMode="auto">
            <a:xfrm>
              <a:off x="560" y="2526"/>
              <a:ext cx="398" cy="50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10779 h 21600"/>
                <a:gd name="T20" fmla="*/ 108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800" y="21600"/>
                  </a:moveTo>
                  <a:cubicBezTo>
                    <a:pt x="4835" y="21600"/>
                    <a:pt x="0" y="16764"/>
                    <a:pt x="0" y="10800"/>
                  </a:cubicBezTo>
                  <a:lnTo>
                    <a:pt x="10800" y="10800"/>
                  </a:lnTo>
                  <a:lnTo>
                    <a:pt x="10800" y="21600"/>
                  </a:lnTo>
                  <a:close/>
                </a:path>
                <a:path w="21600" h="21600" fill="none">
                  <a:moveTo>
                    <a:pt x="10800" y="21600"/>
                  </a:moveTo>
                  <a:cubicBezTo>
                    <a:pt x="4835" y="21600"/>
                    <a:pt x="0" y="16764"/>
                    <a:pt x="0" y="1080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5430" name="Rectangle 195"/>
          <p:cNvSpPr>
            <a:spLocks noChangeArrowheads="1"/>
          </p:cNvSpPr>
          <p:nvPr/>
        </p:nvSpPr>
        <p:spPr bwMode="auto">
          <a:xfrm>
            <a:off x="2530476" y="4837113"/>
            <a:ext cx="336373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</p:txBody>
      </p:sp>
      <p:grpSp>
        <p:nvGrpSpPr>
          <p:cNvPr id="15431" name="Group 196"/>
          <p:cNvGrpSpPr>
            <a:grpSpLocks/>
          </p:cNvGrpSpPr>
          <p:nvPr/>
        </p:nvGrpSpPr>
        <p:grpSpPr bwMode="auto">
          <a:xfrm>
            <a:off x="9271001" y="4048126"/>
            <a:ext cx="631825" cy="804863"/>
            <a:chOff x="4880" y="2550"/>
            <a:chExt cx="398" cy="507"/>
          </a:xfrm>
        </p:grpSpPr>
        <p:sp>
          <p:nvSpPr>
            <p:cNvPr id="15451" name="AutoShape 197"/>
            <p:cNvSpPr>
              <a:spLocks noChangeArrowheads="1"/>
            </p:cNvSpPr>
            <p:nvPr/>
          </p:nvSpPr>
          <p:spPr bwMode="auto">
            <a:xfrm>
              <a:off x="4905" y="2562"/>
              <a:ext cx="346" cy="4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00 w 21600"/>
                <a:gd name="T19" fmla="*/ 10778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21600" y="10800"/>
                  </a:moveTo>
                  <a:cubicBezTo>
                    <a:pt x="21600" y="16764"/>
                    <a:pt x="16764" y="21599"/>
                    <a:pt x="10800" y="21600"/>
                  </a:cubicBezTo>
                  <a:lnTo>
                    <a:pt x="10800" y="10800"/>
                  </a:lnTo>
                  <a:lnTo>
                    <a:pt x="21600" y="10800"/>
                  </a:lnTo>
                  <a:close/>
                </a:path>
                <a:path w="21600" h="21600" fill="none">
                  <a:moveTo>
                    <a:pt x="21600" y="10800"/>
                  </a:moveTo>
                  <a:cubicBezTo>
                    <a:pt x="21600" y="16764"/>
                    <a:pt x="16764" y="21599"/>
                    <a:pt x="10800" y="2160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452" name="AutoShape 198"/>
            <p:cNvSpPr>
              <a:spLocks/>
            </p:cNvSpPr>
            <p:nvPr/>
          </p:nvSpPr>
          <p:spPr bwMode="auto">
            <a:xfrm>
              <a:off x="4880" y="2550"/>
              <a:ext cx="398" cy="50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10779 h 21600"/>
                <a:gd name="T20" fmla="*/ 108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800" y="21600"/>
                  </a:moveTo>
                  <a:cubicBezTo>
                    <a:pt x="4835" y="21600"/>
                    <a:pt x="0" y="16764"/>
                    <a:pt x="0" y="10800"/>
                  </a:cubicBezTo>
                  <a:lnTo>
                    <a:pt x="10800" y="10800"/>
                  </a:lnTo>
                  <a:lnTo>
                    <a:pt x="10800" y="21600"/>
                  </a:lnTo>
                  <a:close/>
                </a:path>
                <a:path w="21600" h="21600" fill="none">
                  <a:moveTo>
                    <a:pt x="10800" y="21600"/>
                  </a:moveTo>
                  <a:cubicBezTo>
                    <a:pt x="4835" y="21600"/>
                    <a:pt x="0" y="16764"/>
                    <a:pt x="0" y="1080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5432" name="Rectangle 199"/>
          <p:cNvSpPr>
            <a:spLocks noChangeArrowheads="1"/>
          </p:cNvSpPr>
          <p:nvPr/>
        </p:nvSpPr>
        <p:spPr bwMode="auto">
          <a:xfrm>
            <a:off x="9388476" y="4875213"/>
            <a:ext cx="336373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15433" name="Line 200"/>
          <p:cNvSpPr>
            <a:spLocks noChangeShapeType="1"/>
          </p:cNvSpPr>
          <p:nvPr/>
        </p:nvSpPr>
        <p:spPr bwMode="auto">
          <a:xfrm>
            <a:off x="5305425" y="4419600"/>
            <a:ext cx="1335088" cy="116205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434" name="Line 201"/>
          <p:cNvSpPr>
            <a:spLocks noChangeShapeType="1"/>
          </p:cNvSpPr>
          <p:nvPr/>
        </p:nvSpPr>
        <p:spPr bwMode="auto">
          <a:xfrm flipH="1">
            <a:off x="5461001" y="4400550"/>
            <a:ext cx="1655763" cy="11811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grpSp>
        <p:nvGrpSpPr>
          <p:cNvPr id="15435" name="Group 202"/>
          <p:cNvGrpSpPr>
            <a:grpSpLocks/>
          </p:cNvGrpSpPr>
          <p:nvPr/>
        </p:nvGrpSpPr>
        <p:grpSpPr bwMode="auto">
          <a:xfrm>
            <a:off x="7337426" y="5619751"/>
            <a:ext cx="746125" cy="684213"/>
            <a:chOff x="3662" y="3540"/>
            <a:chExt cx="470" cy="431"/>
          </a:xfrm>
        </p:grpSpPr>
        <p:sp>
          <p:nvSpPr>
            <p:cNvPr id="15449" name="AutoShape 203"/>
            <p:cNvSpPr>
              <a:spLocks noChangeArrowheads="1"/>
            </p:cNvSpPr>
            <p:nvPr/>
          </p:nvSpPr>
          <p:spPr bwMode="auto">
            <a:xfrm>
              <a:off x="3680" y="3569"/>
              <a:ext cx="452" cy="3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609 w 21600"/>
                <a:gd name="T19" fmla="*/ 0 h 21600"/>
                <a:gd name="T20" fmla="*/ 21600 w 21600"/>
                <a:gd name="T21" fmla="*/ 10771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756" y="0"/>
                  </a:moveTo>
                  <a:cubicBezTo>
                    <a:pt x="10770" y="0"/>
                    <a:pt x="10785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  <a:lnTo>
                    <a:pt x="10800" y="10800"/>
                  </a:lnTo>
                  <a:lnTo>
                    <a:pt x="10756" y="0"/>
                  </a:lnTo>
                  <a:close/>
                </a:path>
                <a:path w="21600" h="21600" fill="none">
                  <a:moveTo>
                    <a:pt x="10756" y="0"/>
                  </a:moveTo>
                  <a:cubicBezTo>
                    <a:pt x="10770" y="0"/>
                    <a:pt x="10785" y="-1"/>
                    <a:pt x="10800" y="0"/>
                  </a:cubicBezTo>
                  <a:cubicBezTo>
                    <a:pt x="16764" y="0"/>
                    <a:pt x="21600" y="4835"/>
                    <a:pt x="21600" y="1080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450" name="AutoShape 204"/>
            <p:cNvSpPr>
              <a:spLocks/>
            </p:cNvSpPr>
            <p:nvPr/>
          </p:nvSpPr>
          <p:spPr bwMode="auto">
            <a:xfrm>
              <a:off x="3662" y="3540"/>
              <a:ext cx="465" cy="4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777 w 21600"/>
                <a:gd name="T19" fmla="*/ 10775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21600" y="10800"/>
                  </a:moveTo>
                  <a:cubicBezTo>
                    <a:pt x="21600" y="16764"/>
                    <a:pt x="16764" y="21599"/>
                    <a:pt x="10800" y="21600"/>
                  </a:cubicBezTo>
                  <a:lnTo>
                    <a:pt x="10800" y="10800"/>
                  </a:lnTo>
                  <a:lnTo>
                    <a:pt x="21600" y="10800"/>
                  </a:lnTo>
                  <a:close/>
                </a:path>
                <a:path w="21600" h="21600" fill="none">
                  <a:moveTo>
                    <a:pt x="21600" y="10800"/>
                  </a:moveTo>
                  <a:cubicBezTo>
                    <a:pt x="21600" y="16764"/>
                    <a:pt x="16764" y="21599"/>
                    <a:pt x="10800" y="2160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5436" name="Rectangle 205"/>
          <p:cNvSpPr>
            <a:spLocks noChangeArrowheads="1"/>
          </p:cNvSpPr>
          <p:nvPr/>
        </p:nvSpPr>
        <p:spPr bwMode="auto">
          <a:xfrm>
            <a:off x="7740650" y="5367339"/>
            <a:ext cx="28050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grpSp>
        <p:nvGrpSpPr>
          <p:cNvPr id="15437" name="Group 206"/>
          <p:cNvGrpSpPr>
            <a:grpSpLocks/>
          </p:cNvGrpSpPr>
          <p:nvPr/>
        </p:nvGrpSpPr>
        <p:grpSpPr bwMode="auto">
          <a:xfrm>
            <a:off x="3929063" y="5581651"/>
            <a:ext cx="741362" cy="684213"/>
            <a:chOff x="1515" y="3516"/>
            <a:chExt cx="467" cy="431"/>
          </a:xfrm>
        </p:grpSpPr>
        <p:sp>
          <p:nvSpPr>
            <p:cNvPr id="15447" name="AutoShape 207"/>
            <p:cNvSpPr>
              <a:spLocks noChangeArrowheads="1"/>
            </p:cNvSpPr>
            <p:nvPr/>
          </p:nvSpPr>
          <p:spPr bwMode="auto">
            <a:xfrm>
              <a:off x="1515" y="3545"/>
              <a:ext cx="456" cy="37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0 h 21600"/>
                <a:gd name="T20" fmla="*/ 10800 w 21600"/>
                <a:gd name="T21" fmla="*/ 10771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0" y="10800"/>
                  </a:moveTo>
                  <a:cubicBezTo>
                    <a:pt x="0" y="4852"/>
                    <a:pt x="4808" y="24"/>
                    <a:pt x="10756" y="0"/>
                  </a:cubicBezTo>
                  <a:lnTo>
                    <a:pt x="10800" y="10800"/>
                  </a:lnTo>
                  <a:lnTo>
                    <a:pt x="0" y="10800"/>
                  </a:lnTo>
                  <a:close/>
                </a:path>
                <a:path w="21600" h="21600" fill="none">
                  <a:moveTo>
                    <a:pt x="0" y="10800"/>
                  </a:moveTo>
                  <a:cubicBezTo>
                    <a:pt x="0" y="4852"/>
                    <a:pt x="4808" y="24"/>
                    <a:pt x="10756" y="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448" name="AutoShape 208"/>
            <p:cNvSpPr>
              <a:spLocks/>
            </p:cNvSpPr>
            <p:nvPr/>
          </p:nvSpPr>
          <p:spPr bwMode="auto">
            <a:xfrm>
              <a:off x="1518" y="3516"/>
              <a:ext cx="463" cy="43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10775 h 21600"/>
                <a:gd name="T20" fmla="*/ 10777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800" y="21600"/>
                  </a:moveTo>
                  <a:cubicBezTo>
                    <a:pt x="4835" y="21600"/>
                    <a:pt x="0" y="16764"/>
                    <a:pt x="0" y="10800"/>
                  </a:cubicBezTo>
                  <a:lnTo>
                    <a:pt x="10800" y="10800"/>
                  </a:lnTo>
                  <a:lnTo>
                    <a:pt x="10800" y="21600"/>
                  </a:lnTo>
                  <a:close/>
                </a:path>
                <a:path w="21600" h="21600" fill="none">
                  <a:moveTo>
                    <a:pt x="10800" y="21600"/>
                  </a:moveTo>
                  <a:cubicBezTo>
                    <a:pt x="4835" y="21600"/>
                    <a:pt x="0" y="16764"/>
                    <a:pt x="0" y="1080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5438" name="Rectangle 209"/>
          <p:cNvSpPr>
            <a:spLocks noChangeArrowheads="1"/>
          </p:cNvSpPr>
          <p:nvPr/>
        </p:nvSpPr>
        <p:spPr bwMode="auto">
          <a:xfrm>
            <a:off x="3954463" y="5405439"/>
            <a:ext cx="24844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grpSp>
        <p:nvGrpSpPr>
          <p:cNvPr id="15439" name="Group 210"/>
          <p:cNvGrpSpPr>
            <a:grpSpLocks/>
          </p:cNvGrpSpPr>
          <p:nvPr/>
        </p:nvGrpSpPr>
        <p:grpSpPr bwMode="auto">
          <a:xfrm>
            <a:off x="4733926" y="5915026"/>
            <a:ext cx="631825" cy="804863"/>
            <a:chOff x="2022" y="3726"/>
            <a:chExt cx="398" cy="507"/>
          </a:xfrm>
        </p:grpSpPr>
        <p:sp>
          <p:nvSpPr>
            <p:cNvPr id="15445" name="AutoShape 211"/>
            <p:cNvSpPr>
              <a:spLocks noChangeArrowheads="1"/>
            </p:cNvSpPr>
            <p:nvPr/>
          </p:nvSpPr>
          <p:spPr bwMode="auto">
            <a:xfrm>
              <a:off x="2047" y="3738"/>
              <a:ext cx="346" cy="4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00 w 21600"/>
                <a:gd name="T19" fmla="*/ 10778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21600" y="10800"/>
                  </a:moveTo>
                  <a:cubicBezTo>
                    <a:pt x="21600" y="16764"/>
                    <a:pt x="16764" y="21599"/>
                    <a:pt x="10800" y="21600"/>
                  </a:cubicBezTo>
                  <a:lnTo>
                    <a:pt x="10800" y="10800"/>
                  </a:lnTo>
                  <a:lnTo>
                    <a:pt x="21600" y="10800"/>
                  </a:lnTo>
                  <a:close/>
                </a:path>
                <a:path w="21600" h="21600" fill="none">
                  <a:moveTo>
                    <a:pt x="21600" y="10800"/>
                  </a:moveTo>
                  <a:cubicBezTo>
                    <a:pt x="21600" y="16764"/>
                    <a:pt x="16764" y="21599"/>
                    <a:pt x="10800" y="2160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446" name="AutoShape 212"/>
            <p:cNvSpPr>
              <a:spLocks/>
            </p:cNvSpPr>
            <p:nvPr/>
          </p:nvSpPr>
          <p:spPr bwMode="auto">
            <a:xfrm>
              <a:off x="2022" y="3726"/>
              <a:ext cx="398" cy="50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10779 h 21600"/>
                <a:gd name="T20" fmla="*/ 108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800" y="21600"/>
                  </a:moveTo>
                  <a:cubicBezTo>
                    <a:pt x="4835" y="21600"/>
                    <a:pt x="0" y="16764"/>
                    <a:pt x="0" y="10800"/>
                  </a:cubicBezTo>
                  <a:lnTo>
                    <a:pt x="10800" y="10800"/>
                  </a:lnTo>
                  <a:lnTo>
                    <a:pt x="10800" y="21600"/>
                  </a:lnTo>
                  <a:close/>
                </a:path>
                <a:path w="21600" h="21600" fill="none">
                  <a:moveTo>
                    <a:pt x="10800" y="21600"/>
                  </a:moveTo>
                  <a:cubicBezTo>
                    <a:pt x="4835" y="21600"/>
                    <a:pt x="0" y="16764"/>
                    <a:pt x="0" y="1080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5440" name="Rectangle 213"/>
          <p:cNvSpPr>
            <a:spLocks noChangeArrowheads="1"/>
          </p:cNvSpPr>
          <p:nvPr/>
        </p:nvSpPr>
        <p:spPr bwMode="auto">
          <a:xfrm>
            <a:off x="4429126" y="6418263"/>
            <a:ext cx="336373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</p:txBody>
      </p:sp>
      <p:grpSp>
        <p:nvGrpSpPr>
          <p:cNvPr id="15441" name="Group 214"/>
          <p:cNvGrpSpPr>
            <a:grpSpLocks/>
          </p:cNvGrpSpPr>
          <p:nvPr/>
        </p:nvGrpSpPr>
        <p:grpSpPr bwMode="auto">
          <a:xfrm>
            <a:off x="6738939" y="5934076"/>
            <a:ext cx="631825" cy="804863"/>
            <a:chOff x="3285" y="3738"/>
            <a:chExt cx="398" cy="507"/>
          </a:xfrm>
        </p:grpSpPr>
        <p:sp>
          <p:nvSpPr>
            <p:cNvPr id="15443" name="AutoShape 215"/>
            <p:cNvSpPr>
              <a:spLocks noChangeArrowheads="1"/>
            </p:cNvSpPr>
            <p:nvPr/>
          </p:nvSpPr>
          <p:spPr bwMode="auto">
            <a:xfrm>
              <a:off x="3310" y="3750"/>
              <a:ext cx="346" cy="49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10800 w 21600"/>
                <a:gd name="T19" fmla="*/ 10778 h 21600"/>
                <a:gd name="T20" fmla="*/ 216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21600" y="10800"/>
                  </a:moveTo>
                  <a:cubicBezTo>
                    <a:pt x="21600" y="16764"/>
                    <a:pt x="16764" y="21599"/>
                    <a:pt x="10800" y="21600"/>
                  </a:cubicBezTo>
                  <a:lnTo>
                    <a:pt x="10800" y="10800"/>
                  </a:lnTo>
                  <a:lnTo>
                    <a:pt x="21600" y="10800"/>
                  </a:lnTo>
                  <a:close/>
                </a:path>
                <a:path w="21600" h="21600" fill="none">
                  <a:moveTo>
                    <a:pt x="21600" y="10800"/>
                  </a:moveTo>
                  <a:cubicBezTo>
                    <a:pt x="21600" y="16764"/>
                    <a:pt x="16764" y="21599"/>
                    <a:pt x="10800" y="2160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  <p:sp>
          <p:nvSpPr>
            <p:cNvPr id="15444" name="AutoShape 216"/>
            <p:cNvSpPr>
              <a:spLocks/>
            </p:cNvSpPr>
            <p:nvPr/>
          </p:nvSpPr>
          <p:spPr bwMode="auto">
            <a:xfrm>
              <a:off x="3285" y="3738"/>
              <a:ext cx="398" cy="50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600"/>
                <a:gd name="T19" fmla="*/ 10779 h 21600"/>
                <a:gd name="T20" fmla="*/ 10800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 stroke="0">
                  <a:moveTo>
                    <a:pt x="10800" y="21600"/>
                  </a:moveTo>
                  <a:cubicBezTo>
                    <a:pt x="4835" y="21600"/>
                    <a:pt x="0" y="16764"/>
                    <a:pt x="0" y="10800"/>
                  </a:cubicBezTo>
                  <a:lnTo>
                    <a:pt x="10800" y="10800"/>
                  </a:lnTo>
                  <a:lnTo>
                    <a:pt x="10800" y="21600"/>
                  </a:lnTo>
                  <a:close/>
                </a:path>
                <a:path w="21600" h="21600" fill="none">
                  <a:moveTo>
                    <a:pt x="10800" y="21600"/>
                  </a:moveTo>
                  <a:cubicBezTo>
                    <a:pt x="4835" y="21600"/>
                    <a:pt x="0" y="16764"/>
                    <a:pt x="0" y="10800"/>
                  </a:cubicBezTo>
                </a:path>
              </a:pathLst>
            </a:custGeom>
            <a:noFill/>
            <a:ln w="12600" cap="rnd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it-IT"/>
            </a:p>
          </p:txBody>
        </p:sp>
      </p:grpSp>
      <p:sp>
        <p:nvSpPr>
          <p:cNvPr id="15442" name="Rectangle 217"/>
          <p:cNvSpPr>
            <a:spLocks noChangeArrowheads="1"/>
          </p:cNvSpPr>
          <p:nvPr/>
        </p:nvSpPr>
        <p:spPr bwMode="auto">
          <a:xfrm>
            <a:off x="7331076" y="6437313"/>
            <a:ext cx="336373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1"/>
          <p:cNvSpPr>
            <a:spLocks noGrp="1" noChangeArrowheads="1"/>
          </p:cNvSpPr>
          <p:nvPr>
            <p:ph type="title"/>
          </p:nvPr>
        </p:nvSpPr>
        <p:spPr>
          <a:xfrm>
            <a:off x="2790825" y="0"/>
            <a:ext cx="6610350" cy="1143000"/>
          </a:xfrm>
        </p:spPr>
        <p:txBody>
          <a:bodyPr vert="horz" wrap="square" lIns="90360" tIns="44280" rIns="90360" bIns="4428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it-IT"/>
              <a:t>ID</a:t>
            </a:r>
            <a:r>
              <a:rPr lang="it-IT" altLang="it-IT"/>
              <a:t>A*</a:t>
            </a:r>
          </a:p>
        </p:txBody>
      </p:sp>
      <p:sp>
        <p:nvSpPr>
          <p:cNvPr id="158723" name="Rectangle 2"/>
          <p:cNvSpPr>
            <a:spLocks noChangeArrowheads="1"/>
          </p:cNvSpPr>
          <p:nvPr/>
        </p:nvSpPr>
        <p:spPr bwMode="auto">
          <a:xfrm>
            <a:off x="6715125" y="1157288"/>
            <a:ext cx="833304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Arad</a:t>
            </a:r>
          </a:p>
        </p:txBody>
      </p:sp>
      <p:sp>
        <p:nvSpPr>
          <p:cNvPr id="158724" name="Rectangle 3"/>
          <p:cNvSpPr>
            <a:spLocks noChangeArrowheads="1"/>
          </p:cNvSpPr>
          <p:nvPr/>
        </p:nvSpPr>
        <p:spPr bwMode="auto">
          <a:xfrm>
            <a:off x="5003800" y="2128838"/>
            <a:ext cx="86857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Sibiu</a:t>
            </a:r>
          </a:p>
        </p:txBody>
      </p:sp>
      <p:sp>
        <p:nvSpPr>
          <p:cNvPr id="158725" name="Rectangle 4"/>
          <p:cNvSpPr>
            <a:spLocks noChangeArrowheads="1"/>
          </p:cNvSpPr>
          <p:nvPr/>
        </p:nvSpPr>
        <p:spPr bwMode="auto">
          <a:xfrm>
            <a:off x="6340475" y="2128838"/>
            <a:ext cx="163083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Timisoara</a:t>
            </a:r>
          </a:p>
        </p:txBody>
      </p:sp>
      <p:sp>
        <p:nvSpPr>
          <p:cNvPr id="158726" name="Rectangle 5"/>
          <p:cNvSpPr>
            <a:spLocks noChangeArrowheads="1"/>
          </p:cNvSpPr>
          <p:nvPr/>
        </p:nvSpPr>
        <p:spPr bwMode="auto">
          <a:xfrm>
            <a:off x="8428039" y="2128838"/>
            <a:ext cx="1121845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Zerind</a:t>
            </a:r>
          </a:p>
        </p:txBody>
      </p:sp>
      <p:sp>
        <p:nvSpPr>
          <p:cNvPr id="158728" name="Rectangle 7"/>
          <p:cNvSpPr>
            <a:spLocks noChangeArrowheads="1"/>
          </p:cNvSpPr>
          <p:nvPr/>
        </p:nvSpPr>
        <p:spPr bwMode="auto">
          <a:xfrm>
            <a:off x="3527426" y="3494088"/>
            <a:ext cx="1363899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Fagaras</a:t>
            </a:r>
          </a:p>
        </p:txBody>
      </p:sp>
      <p:sp>
        <p:nvSpPr>
          <p:cNvPr id="158729" name="Rectangle 8"/>
          <p:cNvSpPr>
            <a:spLocks noChangeArrowheads="1"/>
          </p:cNvSpPr>
          <p:nvPr/>
        </p:nvSpPr>
        <p:spPr bwMode="auto">
          <a:xfrm>
            <a:off x="5332414" y="3494088"/>
            <a:ext cx="1243673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Oradea</a:t>
            </a:r>
          </a:p>
        </p:txBody>
      </p:sp>
      <p:sp>
        <p:nvSpPr>
          <p:cNvPr id="158730" name="Rectangle 9"/>
          <p:cNvSpPr>
            <a:spLocks noChangeArrowheads="1"/>
          </p:cNvSpPr>
          <p:nvPr/>
        </p:nvSpPr>
        <p:spPr bwMode="auto">
          <a:xfrm>
            <a:off x="6856414" y="3494088"/>
            <a:ext cx="2215927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Rimnicu Vilcea</a:t>
            </a:r>
          </a:p>
        </p:txBody>
      </p:sp>
      <p:sp>
        <p:nvSpPr>
          <p:cNvPr id="158731" name="Line 10"/>
          <p:cNvSpPr>
            <a:spLocks noChangeShapeType="1"/>
          </p:cNvSpPr>
          <p:nvPr/>
        </p:nvSpPr>
        <p:spPr bwMode="auto">
          <a:xfrm flipH="1">
            <a:off x="5789613" y="1600200"/>
            <a:ext cx="1198562" cy="5334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8732" name="Line 11"/>
          <p:cNvSpPr>
            <a:spLocks noChangeShapeType="1"/>
          </p:cNvSpPr>
          <p:nvPr/>
        </p:nvSpPr>
        <p:spPr bwMode="auto">
          <a:xfrm>
            <a:off x="7104064" y="1600200"/>
            <a:ext cx="1587" cy="5842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8733" name="Line 12"/>
          <p:cNvSpPr>
            <a:spLocks noChangeShapeType="1"/>
          </p:cNvSpPr>
          <p:nvPr/>
        </p:nvSpPr>
        <p:spPr bwMode="auto">
          <a:xfrm>
            <a:off x="7197726" y="1574800"/>
            <a:ext cx="1266825" cy="558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8735" name="Line 14"/>
          <p:cNvSpPr>
            <a:spLocks noChangeShapeType="1"/>
          </p:cNvSpPr>
          <p:nvPr/>
        </p:nvSpPr>
        <p:spPr bwMode="auto">
          <a:xfrm flipH="1">
            <a:off x="4522789" y="2565400"/>
            <a:ext cx="847725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8736" name="Line 15"/>
          <p:cNvSpPr>
            <a:spLocks noChangeShapeType="1"/>
          </p:cNvSpPr>
          <p:nvPr/>
        </p:nvSpPr>
        <p:spPr bwMode="auto">
          <a:xfrm>
            <a:off x="5534025" y="2565400"/>
            <a:ext cx="209550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8737" name="Line 16"/>
          <p:cNvSpPr>
            <a:spLocks noChangeShapeType="1"/>
          </p:cNvSpPr>
          <p:nvPr/>
        </p:nvSpPr>
        <p:spPr bwMode="auto">
          <a:xfrm>
            <a:off x="5673725" y="2540000"/>
            <a:ext cx="1524000" cy="9652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8739" name="Rectangle 18"/>
          <p:cNvSpPr>
            <a:spLocks noChangeArrowheads="1"/>
          </p:cNvSpPr>
          <p:nvPr/>
        </p:nvSpPr>
        <p:spPr bwMode="auto">
          <a:xfrm>
            <a:off x="3386138" y="39100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f=239+178=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417</a:t>
            </a:r>
          </a:p>
        </p:txBody>
      </p:sp>
      <p:sp>
        <p:nvSpPr>
          <p:cNvPr id="158740" name="Rectangle 19"/>
          <p:cNvSpPr>
            <a:spLocks noChangeArrowheads="1"/>
          </p:cNvSpPr>
          <p:nvPr/>
        </p:nvSpPr>
        <p:spPr bwMode="auto">
          <a:xfrm>
            <a:off x="5145088" y="39100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f=146+380=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526</a:t>
            </a:r>
          </a:p>
        </p:txBody>
      </p:sp>
      <p:sp>
        <p:nvSpPr>
          <p:cNvPr id="158741" name="Rectangle 20"/>
          <p:cNvSpPr>
            <a:spLocks noChangeArrowheads="1"/>
          </p:cNvSpPr>
          <p:nvPr/>
        </p:nvSpPr>
        <p:spPr bwMode="auto">
          <a:xfrm>
            <a:off x="6246813" y="2538413"/>
            <a:ext cx="178760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f=118+329=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447</a:t>
            </a:r>
          </a:p>
        </p:txBody>
      </p:sp>
      <p:sp>
        <p:nvSpPr>
          <p:cNvPr id="158742" name="Rectangle 21"/>
          <p:cNvSpPr>
            <a:spLocks noChangeArrowheads="1"/>
          </p:cNvSpPr>
          <p:nvPr/>
        </p:nvSpPr>
        <p:spPr bwMode="auto">
          <a:xfrm>
            <a:off x="8239125" y="2538413"/>
            <a:ext cx="167648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f=75+374=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449</a:t>
            </a:r>
          </a:p>
        </p:txBody>
      </p:sp>
      <p:sp>
        <p:nvSpPr>
          <p:cNvPr id="158743" name="Rectangle 22"/>
          <p:cNvSpPr>
            <a:spLocks noChangeArrowheads="1"/>
          </p:cNvSpPr>
          <p:nvPr/>
        </p:nvSpPr>
        <p:spPr bwMode="auto">
          <a:xfrm>
            <a:off x="5214938" y="4840288"/>
            <a:ext cx="1312602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Craiova</a:t>
            </a:r>
          </a:p>
        </p:txBody>
      </p:sp>
      <p:sp>
        <p:nvSpPr>
          <p:cNvPr id="158745" name="Rectangle 24"/>
          <p:cNvSpPr>
            <a:spLocks noChangeArrowheads="1"/>
          </p:cNvSpPr>
          <p:nvPr/>
        </p:nvSpPr>
        <p:spPr bwMode="auto">
          <a:xfrm>
            <a:off x="7348538" y="4840288"/>
            <a:ext cx="1020856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Pitesti</a:t>
            </a:r>
          </a:p>
        </p:txBody>
      </p:sp>
      <p:sp>
        <p:nvSpPr>
          <p:cNvPr id="158746" name="Rectangle 25"/>
          <p:cNvSpPr>
            <a:spLocks noChangeArrowheads="1"/>
          </p:cNvSpPr>
          <p:nvPr/>
        </p:nvSpPr>
        <p:spPr bwMode="auto">
          <a:xfrm>
            <a:off x="4981575" y="52562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f=366+160=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526</a:t>
            </a:r>
          </a:p>
        </p:txBody>
      </p:sp>
      <p:sp>
        <p:nvSpPr>
          <p:cNvPr id="158748" name="Line 27"/>
          <p:cNvSpPr>
            <a:spLocks noChangeShapeType="1"/>
          </p:cNvSpPr>
          <p:nvPr/>
        </p:nvSpPr>
        <p:spPr bwMode="auto">
          <a:xfrm flipH="1">
            <a:off x="6070600" y="3937000"/>
            <a:ext cx="1409700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8749" name="Line 28"/>
          <p:cNvSpPr>
            <a:spLocks noChangeShapeType="1"/>
          </p:cNvSpPr>
          <p:nvPr/>
        </p:nvSpPr>
        <p:spPr bwMode="auto">
          <a:xfrm>
            <a:off x="7807326" y="3911600"/>
            <a:ext cx="47625" cy="9144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8752" name="Rectangle 31"/>
          <p:cNvSpPr>
            <a:spLocks noChangeArrowheads="1"/>
          </p:cNvSpPr>
          <p:nvPr/>
        </p:nvSpPr>
        <p:spPr bwMode="auto">
          <a:xfrm>
            <a:off x="6762750" y="6121400"/>
            <a:ext cx="1312602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Craiova</a:t>
            </a:r>
          </a:p>
        </p:txBody>
      </p:sp>
      <p:sp>
        <p:nvSpPr>
          <p:cNvPr id="158753" name="Rectangle 32"/>
          <p:cNvSpPr>
            <a:spLocks noChangeArrowheads="1"/>
          </p:cNvSpPr>
          <p:nvPr/>
        </p:nvSpPr>
        <p:spPr bwMode="auto">
          <a:xfrm>
            <a:off x="4816476" y="6121400"/>
            <a:ext cx="1501757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Bucarest</a:t>
            </a:r>
          </a:p>
        </p:txBody>
      </p:sp>
      <p:sp>
        <p:nvSpPr>
          <p:cNvPr id="158754" name="Line 33"/>
          <p:cNvSpPr>
            <a:spLocks noChangeShapeType="1"/>
          </p:cNvSpPr>
          <p:nvPr/>
        </p:nvSpPr>
        <p:spPr bwMode="auto">
          <a:xfrm flipH="1">
            <a:off x="5976939" y="5232400"/>
            <a:ext cx="1692275" cy="9144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8755" name="Line 34"/>
          <p:cNvSpPr>
            <a:spLocks noChangeShapeType="1"/>
          </p:cNvSpPr>
          <p:nvPr/>
        </p:nvSpPr>
        <p:spPr bwMode="auto">
          <a:xfrm flipH="1">
            <a:off x="7454901" y="5257800"/>
            <a:ext cx="354013" cy="8636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58757" name="Rectangle 36"/>
          <p:cNvSpPr>
            <a:spLocks noChangeArrowheads="1"/>
          </p:cNvSpPr>
          <p:nvPr/>
        </p:nvSpPr>
        <p:spPr bwMode="auto">
          <a:xfrm>
            <a:off x="4792664" y="6507163"/>
            <a:ext cx="1548243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f=418+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418</a:t>
            </a:r>
          </a:p>
        </p:txBody>
      </p:sp>
      <p:sp>
        <p:nvSpPr>
          <p:cNvPr id="158758" name="Rectangle 37"/>
          <p:cNvSpPr>
            <a:spLocks noChangeArrowheads="1"/>
          </p:cNvSpPr>
          <p:nvPr/>
        </p:nvSpPr>
        <p:spPr bwMode="auto">
          <a:xfrm>
            <a:off x="6527800" y="650716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f=455+160=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615</a:t>
            </a:r>
          </a:p>
        </p:txBody>
      </p:sp>
      <p:sp>
        <p:nvSpPr>
          <p:cNvPr id="158760" name="Text Box 39"/>
          <p:cNvSpPr txBox="1">
            <a:spLocks noChangeArrowheads="1"/>
          </p:cNvSpPr>
          <p:nvPr/>
        </p:nvSpPr>
        <p:spPr bwMode="auto">
          <a:xfrm>
            <a:off x="1981200" y="1524000"/>
            <a:ext cx="2895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500"/>
              </a:spcBef>
              <a:buSzPct val="100000"/>
            </a:pPr>
            <a:r>
              <a:rPr lang="en-US" altLang="it-IT">
                <a:solidFill>
                  <a:srgbClr val="000000"/>
                </a:solidFill>
              </a:rPr>
              <a:t>Current cut-off=415 Next cut-off=417</a:t>
            </a:r>
          </a:p>
        </p:txBody>
      </p:sp>
      <p:sp>
        <p:nvSpPr>
          <p:cNvPr id="158761" name="Rectangle 40"/>
          <p:cNvSpPr>
            <a:spLocks noChangeArrowheads="1"/>
          </p:cNvSpPr>
          <p:nvPr/>
        </p:nvSpPr>
        <p:spPr bwMode="auto">
          <a:xfrm>
            <a:off x="7467600" y="1219200"/>
            <a:ext cx="567206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US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366</a:t>
            </a:r>
          </a:p>
        </p:txBody>
      </p:sp>
      <p:sp>
        <p:nvSpPr>
          <p:cNvPr id="158762" name="Rectangle 41"/>
          <p:cNvSpPr>
            <a:spLocks noChangeArrowheads="1"/>
          </p:cNvSpPr>
          <p:nvPr/>
        </p:nvSpPr>
        <p:spPr bwMode="auto">
          <a:xfrm>
            <a:off x="4495800" y="2133600"/>
            <a:ext cx="567206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US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393</a:t>
            </a:r>
          </a:p>
        </p:txBody>
      </p:sp>
      <p:sp>
        <p:nvSpPr>
          <p:cNvPr id="158763" name="Rectangle 42"/>
          <p:cNvSpPr>
            <a:spLocks noChangeArrowheads="1"/>
          </p:cNvSpPr>
          <p:nvPr/>
        </p:nvSpPr>
        <p:spPr bwMode="auto">
          <a:xfrm>
            <a:off x="9067800" y="3505200"/>
            <a:ext cx="567206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US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413</a:t>
            </a:r>
          </a:p>
        </p:txBody>
      </p:sp>
      <p:sp>
        <p:nvSpPr>
          <p:cNvPr id="158764" name="Rectangle 43"/>
          <p:cNvSpPr>
            <a:spLocks noChangeArrowheads="1"/>
          </p:cNvSpPr>
          <p:nvPr/>
        </p:nvSpPr>
        <p:spPr bwMode="auto">
          <a:xfrm>
            <a:off x="8305800" y="4876800"/>
            <a:ext cx="567206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US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1"/>
          <p:cNvSpPr>
            <a:spLocks noGrp="1" noChangeArrowheads="1"/>
          </p:cNvSpPr>
          <p:nvPr>
            <p:ph type="title"/>
          </p:nvPr>
        </p:nvSpPr>
        <p:spPr>
          <a:xfrm>
            <a:off x="2790825" y="0"/>
            <a:ext cx="6610350" cy="1143000"/>
          </a:xfrm>
        </p:spPr>
        <p:txBody>
          <a:bodyPr vert="horz" wrap="square" lIns="90360" tIns="44280" rIns="90360" bIns="4428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it-IT"/>
              <a:t>ID</a:t>
            </a:r>
            <a:r>
              <a:rPr lang="it-IT" altLang="it-IT"/>
              <a:t>A*</a:t>
            </a:r>
          </a:p>
        </p:txBody>
      </p:sp>
      <p:sp>
        <p:nvSpPr>
          <p:cNvPr id="160771" name="Rectangle 2"/>
          <p:cNvSpPr>
            <a:spLocks noChangeArrowheads="1"/>
          </p:cNvSpPr>
          <p:nvPr/>
        </p:nvSpPr>
        <p:spPr bwMode="auto">
          <a:xfrm>
            <a:off x="6715125" y="1157288"/>
            <a:ext cx="833304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Arad</a:t>
            </a:r>
          </a:p>
        </p:txBody>
      </p:sp>
      <p:sp>
        <p:nvSpPr>
          <p:cNvPr id="160772" name="Rectangle 3"/>
          <p:cNvSpPr>
            <a:spLocks noChangeArrowheads="1"/>
          </p:cNvSpPr>
          <p:nvPr/>
        </p:nvSpPr>
        <p:spPr bwMode="auto">
          <a:xfrm>
            <a:off x="5003800" y="2128838"/>
            <a:ext cx="86857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Sibiu</a:t>
            </a:r>
          </a:p>
        </p:txBody>
      </p:sp>
      <p:sp>
        <p:nvSpPr>
          <p:cNvPr id="160773" name="Rectangle 4"/>
          <p:cNvSpPr>
            <a:spLocks noChangeArrowheads="1"/>
          </p:cNvSpPr>
          <p:nvPr/>
        </p:nvSpPr>
        <p:spPr bwMode="auto">
          <a:xfrm>
            <a:off x="6340475" y="2128838"/>
            <a:ext cx="163083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Timisoara</a:t>
            </a:r>
          </a:p>
        </p:txBody>
      </p:sp>
      <p:sp>
        <p:nvSpPr>
          <p:cNvPr id="160774" name="Rectangle 5"/>
          <p:cNvSpPr>
            <a:spLocks noChangeArrowheads="1"/>
          </p:cNvSpPr>
          <p:nvPr/>
        </p:nvSpPr>
        <p:spPr bwMode="auto">
          <a:xfrm>
            <a:off x="8428039" y="2128838"/>
            <a:ext cx="1121845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Zerind</a:t>
            </a:r>
          </a:p>
        </p:txBody>
      </p:sp>
      <p:sp>
        <p:nvSpPr>
          <p:cNvPr id="160776" name="Rectangle 7"/>
          <p:cNvSpPr>
            <a:spLocks noChangeArrowheads="1"/>
          </p:cNvSpPr>
          <p:nvPr/>
        </p:nvSpPr>
        <p:spPr bwMode="auto">
          <a:xfrm>
            <a:off x="3527425" y="3494088"/>
            <a:ext cx="1312602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Fagaras</a:t>
            </a:r>
          </a:p>
        </p:txBody>
      </p:sp>
      <p:sp>
        <p:nvSpPr>
          <p:cNvPr id="160777" name="Rectangle 8"/>
          <p:cNvSpPr>
            <a:spLocks noChangeArrowheads="1"/>
          </p:cNvSpPr>
          <p:nvPr/>
        </p:nvSpPr>
        <p:spPr bwMode="auto">
          <a:xfrm>
            <a:off x="5332414" y="3494088"/>
            <a:ext cx="1243673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Oradea</a:t>
            </a:r>
          </a:p>
        </p:txBody>
      </p:sp>
      <p:sp>
        <p:nvSpPr>
          <p:cNvPr id="160778" name="Rectangle 9"/>
          <p:cNvSpPr>
            <a:spLocks noChangeArrowheads="1"/>
          </p:cNvSpPr>
          <p:nvPr/>
        </p:nvSpPr>
        <p:spPr bwMode="auto">
          <a:xfrm>
            <a:off x="6856414" y="3494088"/>
            <a:ext cx="2215927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Rimnicu Vilcea</a:t>
            </a:r>
          </a:p>
        </p:txBody>
      </p:sp>
      <p:sp>
        <p:nvSpPr>
          <p:cNvPr id="160779" name="Line 10"/>
          <p:cNvSpPr>
            <a:spLocks noChangeShapeType="1"/>
          </p:cNvSpPr>
          <p:nvPr/>
        </p:nvSpPr>
        <p:spPr bwMode="auto">
          <a:xfrm flipH="1">
            <a:off x="5789613" y="1600200"/>
            <a:ext cx="1198562" cy="5334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0780" name="Line 11"/>
          <p:cNvSpPr>
            <a:spLocks noChangeShapeType="1"/>
          </p:cNvSpPr>
          <p:nvPr/>
        </p:nvSpPr>
        <p:spPr bwMode="auto">
          <a:xfrm>
            <a:off x="7104064" y="1600200"/>
            <a:ext cx="1587" cy="5842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0781" name="Line 12"/>
          <p:cNvSpPr>
            <a:spLocks noChangeShapeType="1"/>
          </p:cNvSpPr>
          <p:nvPr/>
        </p:nvSpPr>
        <p:spPr bwMode="auto">
          <a:xfrm>
            <a:off x="7197726" y="1574800"/>
            <a:ext cx="1266825" cy="558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0783" name="Line 14"/>
          <p:cNvSpPr>
            <a:spLocks noChangeShapeType="1"/>
          </p:cNvSpPr>
          <p:nvPr/>
        </p:nvSpPr>
        <p:spPr bwMode="auto">
          <a:xfrm flipH="1">
            <a:off x="4570414" y="2514600"/>
            <a:ext cx="847725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0784" name="Line 15"/>
          <p:cNvSpPr>
            <a:spLocks noChangeShapeType="1"/>
          </p:cNvSpPr>
          <p:nvPr/>
        </p:nvSpPr>
        <p:spPr bwMode="auto">
          <a:xfrm>
            <a:off x="5534025" y="2565400"/>
            <a:ext cx="209550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0785" name="Line 16"/>
          <p:cNvSpPr>
            <a:spLocks noChangeShapeType="1"/>
          </p:cNvSpPr>
          <p:nvPr/>
        </p:nvSpPr>
        <p:spPr bwMode="auto">
          <a:xfrm>
            <a:off x="5673725" y="2540000"/>
            <a:ext cx="1524000" cy="965200"/>
          </a:xfrm>
          <a:prstGeom prst="line">
            <a:avLst/>
          </a:prstGeom>
          <a:noFill/>
          <a:ln w="50760" cap="rnd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0788" name="Rectangle 19"/>
          <p:cNvSpPr>
            <a:spLocks noChangeArrowheads="1"/>
          </p:cNvSpPr>
          <p:nvPr/>
        </p:nvSpPr>
        <p:spPr bwMode="auto">
          <a:xfrm>
            <a:off x="5145088" y="39100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f=146+380=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526</a:t>
            </a:r>
          </a:p>
        </p:txBody>
      </p:sp>
      <p:sp>
        <p:nvSpPr>
          <p:cNvPr id="160789" name="Rectangle 20"/>
          <p:cNvSpPr>
            <a:spLocks noChangeArrowheads="1"/>
          </p:cNvSpPr>
          <p:nvPr/>
        </p:nvSpPr>
        <p:spPr bwMode="auto">
          <a:xfrm>
            <a:off x="6246813" y="2538413"/>
            <a:ext cx="178760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f=118+329=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447</a:t>
            </a:r>
          </a:p>
        </p:txBody>
      </p:sp>
      <p:sp>
        <p:nvSpPr>
          <p:cNvPr id="160790" name="Rectangle 21"/>
          <p:cNvSpPr>
            <a:spLocks noChangeArrowheads="1"/>
          </p:cNvSpPr>
          <p:nvPr/>
        </p:nvSpPr>
        <p:spPr bwMode="auto">
          <a:xfrm>
            <a:off x="8239125" y="2538413"/>
            <a:ext cx="167648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f=75+374=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449</a:t>
            </a:r>
          </a:p>
        </p:txBody>
      </p:sp>
      <p:sp>
        <p:nvSpPr>
          <p:cNvPr id="160791" name="Rectangle 22"/>
          <p:cNvSpPr>
            <a:spLocks noChangeArrowheads="1"/>
          </p:cNvSpPr>
          <p:nvPr/>
        </p:nvSpPr>
        <p:spPr bwMode="auto">
          <a:xfrm>
            <a:off x="5800725" y="4840288"/>
            <a:ext cx="1312602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Craiova</a:t>
            </a:r>
          </a:p>
        </p:txBody>
      </p:sp>
      <p:sp>
        <p:nvSpPr>
          <p:cNvPr id="160793" name="Rectangle 24"/>
          <p:cNvSpPr>
            <a:spLocks noChangeArrowheads="1"/>
          </p:cNvSpPr>
          <p:nvPr/>
        </p:nvSpPr>
        <p:spPr bwMode="auto">
          <a:xfrm>
            <a:off x="7348538" y="4840288"/>
            <a:ext cx="1020856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Pitesti</a:t>
            </a:r>
          </a:p>
        </p:txBody>
      </p:sp>
      <p:sp>
        <p:nvSpPr>
          <p:cNvPr id="160794" name="Rectangle 25"/>
          <p:cNvSpPr>
            <a:spLocks noChangeArrowheads="1"/>
          </p:cNvSpPr>
          <p:nvPr/>
        </p:nvSpPr>
        <p:spPr bwMode="auto">
          <a:xfrm>
            <a:off x="5567363" y="52562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f=366+160=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526</a:t>
            </a:r>
          </a:p>
        </p:txBody>
      </p:sp>
      <p:sp>
        <p:nvSpPr>
          <p:cNvPr id="160796" name="Line 27"/>
          <p:cNvSpPr>
            <a:spLocks noChangeShapeType="1"/>
          </p:cNvSpPr>
          <p:nvPr/>
        </p:nvSpPr>
        <p:spPr bwMode="auto">
          <a:xfrm flipH="1">
            <a:off x="6610350" y="3937000"/>
            <a:ext cx="869950" cy="914400"/>
          </a:xfrm>
          <a:prstGeom prst="line">
            <a:avLst/>
          </a:prstGeom>
          <a:noFill/>
          <a:ln w="50760" cap="rnd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0797" name="Line 28"/>
          <p:cNvSpPr>
            <a:spLocks noChangeShapeType="1"/>
          </p:cNvSpPr>
          <p:nvPr/>
        </p:nvSpPr>
        <p:spPr bwMode="auto">
          <a:xfrm>
            <a:off x="7807326" y="3911600"/>
            <a:ext cx="47625" cy="914400"/>
          </a:xfrm>
          <a:prstGeom prst="line">
            <a:avLst/>
          </a:prstGeom>
          <a:noFill/>
          <a:ln w="50760" cap="rnd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0800" name="Rectangle 31"/>
          <p:cNvSpPr>
            <a:spLocks noChangeArrowheads="1"/>
          </p:cNvSpPr>
          <p:nvPr/>
        </p:nvSpPr>
        <p:spPr bwMode="auto">
          <a:xfrm>
            <a:off x="6762750" y="6121400"/>
            <a:ext cx="1312602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Craiova</a:t>
            </a:r>
          </a:p>
        </p:txBody>
      </p:sp>
      <p:sp>
        <p:nvSpPr>
          <p:cNvPr id="160801" name="Rectangle 32"/>
          <p:cNvSpPr>
            <a:spLocks noChangeArrowheads="1"/>
          </p:cNvSpPr>
          <p:nvPr/>
        </p:nvSpPr>
        <p:spPr bwMode="auto">
          <a:xfrm>
            <a:off x="4816476" y="6121400"/>
            <a:ext cx="1501757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Bucarest</a:t>
            </a:r>
          </a:p>
        </p:txBody>
      </p:sp>
      <p:sp>
        <p:nvSpPr>
          <p:cNvPr id="160802" name="Line 33"/>
          <p:cNvSpPr>
            <a:spLocks noChangeShapeType="1"/>
          </p:cNvSpPr>
          <p:nvPr/>
        </p:nvSpPr>
        <p:spPr bwMode="auto">
          <a:xfrm flipH="1">
            <a:off x="5976939" y="5232400"/>
            <a:ext cx="1692275" cy="914400"/>
          </a:xfrm>
          <a:prstGeom prst="line">
            <a:avLst/>
          </a:prstGeom>
          <a:noFill/>
          <a:ln w="50760" cap="rnd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0803" name="Line 34"/>
          <p:cNvSpPr>
            <a:spLocks noChangeShapeType="1"/>
          </p:cNvSpPr>
          <p:nvPr/>
        </p:nvSpPr>
        <p:spPr bwMode="auto">
          <a:xfrm flipH="1">
            <a:off x="7454901" y="5257800"/>
            <a:ext cx="354013" cy="863600"/>
          </a:xfrm>
          <a:prstGeom prst="line">
            <a:avLst/>
          </a:prstGeom>
          <a:noFill/>
          <a:ln w="50760" cap="rnd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0805" name="Rectangle 36"/>
          <p:cNvSpPr>
            <a:spLocks noChangeArrowheads="1"/>
          </p:cNvSpPr>
          <p:nvPr/>
        </p:nvSpPr>
        <p:spPr bwMode="auto">
          <a:xfrm>
            <a:off x="4792664" y="6507163"/>
            <a:ext cx="1548243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f=418+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418</a:t>
            </a:r>
          </a:p>
        </p:txBody>
      </p:sp>
      <p:sp>
        <p:nvSpPr>
          <p:cNvPr id="160806" name="Rectangle 37"/>
          <p:cNvSpPr>
            <a:spLocks noChangeArrowheads="1"/>
          </p:cNvSpPr>
          <p:nvPr/>
        </p:nvSpPr>
        <p:spPr bwMode="auto">
          <a:xfrm>
            <a:off x="6527800" y="650716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f=455+160=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615</a:t>
            </a:r>
          </a:p>
        </p:txBody>
      </p:sp>
      <p:sp>
        <p:nvSpPr>
          <p:cNvPr id="160809" name="Rectangle 40"/>
          <p:cNvSpPr>
            <a:spLocks noChangeArrowheads="1"/>
          </p:cNvSpPr>
          <p:nvPr/>
        </p:nvSpPr>
        <p:spPr bwMode="auto">
          <a:xfrm>
            <a:off x="3832226" y="4851400"/>
            <a:ext cx="1501757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Bucarest</a:t>
            </a:r>
          </a:p>
        </p:txBody>
      </p:sp>
      <p:sp>
        <p:nvSpPr>
          <p:cNvPr id="160811" name="Line 42"/>
          <p:cNvSpPr>
            <a:spLocks noChangeShapeType="1"/>
          </p:cNvSpPr>
          <p:nvPr/>
        </p:nvSpPr>
        <p:spPr bwMode="auto">
          <a:xfrm>
            <a:off x="4267200" y="3911600"/>
            <a:ext cx="211138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0812" name="Rectangle 43"/>
          <p:cNvSpPr>
            <a:spLocks noChangeArrowheads="1"/>
          </p:cNvSpPr>
          <p:nvPr/>
        </p:nvSpPr>
        <p:spPr bwMode="auto">
          <a:xfrm>
            <a:off x="3832226" y="5281613"/>
            <a:ext cx="1548243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f=450+0=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450</a:t>
            </a:r>
          </a:p>
        </p:txBody>
      </p:sp>
      <p:sp>
        <p:nvSpPr>
          <p:cNvPr id="160813" name="Rectangle 44"/>
          <p:cNvSpPr>
            <a:spLocks noChangeArrowheads="1"/>
          </p:cNvSpPr>
          <p:nvPr/>
        </p:nvSpPr>
        <p:spPr bwMode="auto">
          <a:xfrm>
            <a:off x="4495800" y="2133600"/>
            <a:ext cx="567206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US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393</a:t>
            </a:r>
          </a:p>
        </p:txBody>
      </p:sp>
      <p:sp>
        <p:nvSpPr>
          <p:cNvPr id="160814" name="Rectangle 45"/>
          <p:cNvSpPr>
            <a:spLocks noChangeArrowheads="1"/>
          </p:cNvSpPr>
          <p:nvPr/>
        </p:nvSpPr>
        <p:spPr bwMode="auto">
          <a:xfrm>
            <a:off x="7543800" y="1219200"/>
            <a:ext cx="567206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US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366</a:t>
            </a:r>
          </a:p>
        </p:txBody>
      </p:sp>
      <p:sp>
        <p:nvSpPr>
          <p:cNvPr id="160815" name="Rectangle 46"/>
          <p:cNvSpPr>
            <a:spLocks noChangeArrowheads="1"/>
          </p:cNvSpPr>
          <p:nvPr/>
        </p:nvSpPr>
        <p:spPr bwMode="auto">
          <a:xfrm>
            <a:off x="8991600" y="3505200"/>
            <a:ext cx="567206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US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413</a:t>
            </a:r>
          </a:p>
        </p:txBody>
      </p:sp>
      <p:sp>
        <p:nvSpPr>
          <p:cNvPr id="160816" name="Rectangle 47"/>
          <p:cNvSpPr>
            <a:spLocks noChangeArrowheads="1"/>
          </p:cNvSpPr>
          <p:nvPr/>
        </p:nvSpPr>
        <p:spPr bwMode="auto">
          <a:xfrm>
            <a:off x="8305800" y="4876800"/>
            <a:ext cx="567206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US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415</a:t>
            </a:r>
          </a:p>
        </p:txBody>
      </p:sp>
      <p:sp>
        <p:nvSpPr>
          <p:cNvPr id="160817" name="Rectangle 48"/>
          <p:cNvSpPr>
            <a:spLocks noChangeArrowheads="1"/>
          </p:cNvSpPr>
          <p:nvPr/>
        </p:nvSpPr>
        <p:spPr bwMode="auto">
          <a:xfrm>
            <a:off x="3733800" y="3276600"/>
            <a:ext cx="567206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US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417</a:t>
            </a:r>
          </a:p>
        </p:txBody>
      </p:sp>
      <p:sp>
        <p:nvSpPr>
          <p:cNvPr id="160818" name="Text Box 49"/>
          <p:cNvSpPr txBox="1">
            <a:spLocks noChangeArrowheads="1"/>
          </p:cNvSpPr>
          <p:nvPr/>
        </p:nvSpPr>
        <p:spPr bwMode="auto">
          <a:xfrm>
            <a:off x="1981200" y="1524000"/>
            <a:ext cx="2895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500"/>
              </a:spcBef>
              <a:buSzPct val="100000"/>
            </a:pPr>
            <a:r>
              <a:rPr lang="en-US" altLang="it-IT">
                <a:solidFill>
                  <a:srgbClr val="000000"/>
                </a:solidFill>
              </a:rPr>
              <a:t>Current cut-off=417 Next cut-off=418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Oval 1"/>
          <p:cNvSpPr>
            <a:spLocks noChangeArrowheads="1"/>
          </p:cNvSpPr>
          <p:nvPr/>
        </p:nvSpPr>
        <p:spPr bwMode="auto">
          <a:xfrm>
            <a:off x="4724400" y="6019800"/>
            <a:ext cx="1524000" cy="533400"/>
          </a:xfrm>
          <a:prstGeom prst="ellipse">
            <a:avLst/>
          </a:prstGeom>
          <a:solidFill>
            <a:srgbClr val="00CC99"/>
          </a:solidFill>
          <a:ln w="93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162819" name="Rectangle 2"/>
          <p:cNvSpPr>
            <a:spLocks noChangeArrowheads="1"/>
          </p:cNvSpPr>
          <p:nvPr/>
        </p:nvSpPr>
        <p:spPr bwMode="auto">
          <a:xfrm>
            <a:off x="2790825" y="0"/>
            <a:ext cx="66103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90000"/>
              </a:lnSpc>
              <a:buSzPct val="100000"/>
            </a:pPr>
            <a:r>
              <a:rPr lang="en-US" altLang="it-IT" sz="3600" b="1">
                <a:solidFill>
                  <a:srgbClr val="000000"/>
                </a:solidFill>
                <a:latin typeface="Arial" panose="020B0604020202020204" pitchFamily="34" charset="0"/>
              </a:rPr>
              <a:t>ID</a:t>
            </a:r>
            <a:r>
              <a:rPr lang="it-IT" altLang="it-IT" sz="3600" b="1">
                <a:solidFill>
                  <a:srgbClr val="000000"/>
                </a:solidFill>
                <a:latin typeface="Arial" panose="020B0604020202020204" pitchFamily="34" charset="0"/>
              </a:rPr>
              <a:t>A*: goal!</a:t>
            </a:r>
          </a:p>
        </p:txBody>
      </p:sp>
      <p:sp>
        <p:nvSpPr>
          <p:cNvPr id="162820" name="Rectangle 3"/>
          <p:cNvSpPr>
            <a:spLocks noChangeArrowheads="1"/>
          </p:cNvSpPr>
          <p:nvPr/>
        </p:nvSpPr>
        <p:spPr bwMode="auto">
          <a:xfrm>
            <a:off x="6715125" y="1157288"/>
            <a:ext cx="833304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Arad</a:t>
            </a:r>
          </a:p>
        </p:txBody>
      </p:sp>
      <p:sp>
        <p:nvSpPr>
          <p:cNvPr id="162821" name="Rectangle 4"/>
          <p:cNvSpPr>
            <a:spLocks noChangeArrowheads="1"/>
          </p:cNvSpPr>
          <p:nvPr/>
        </p:nvSpPr>
        <p:spPr bwMode="auto">
          <a:xfrm>
            <a:off x="5003800" y="2128838"/>
            <a:ext cx="86857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Sibiu</a:t>
            </a:r>
          </a:p>
        </p:txBody>
      </p:sp>
      <p:sp>
        <p:nvSpPr>
          <p:cNvPr id="162822" name="Rectangle 5"/>
          <p:cNvSpPr>
            <a:spLocks noChangeArrowheads="1"/>
          </p:cNvSpPr>
          <p:nvPr/>
        </p:nvSpPr>
        <p:spPr bwMode="auto">
          <a:xfrm>
            <a:off x="6340475" y="2128838"/>
            <a:ext cx="1630830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Timisoara</a:t>
            </a:r>
          </a:p>
        </p:txBody>
      </p:sp>
      <p:sp>
        <p:nvSpPr>
          <p:cNvPr id="162823" name="Rectangle 6"/>
          <p:cNvSpPr>
            <a:spLocks noChangeArrowheads="1"/>
          </p:cNvSpPr>
          <p:nvPr/>
        </p:nvSpPr>
        <p:spPr bwMode="auto">
          <a:xfrm>
            <a:off x="8428039" y="2128838"/>
            <a:ext cx="1121845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Zerind</a:t>
            </a:r>
          </a:p>
        </p:txBody>
      </p:sp>
      <p:sp>
        <p:nvSpPr>
          <p:cNvPr id="162825" name="Rectangle 8"/>
          <p:cNvSpPr>
            <a:spLocks noChangeArrowheads="1"/>
          </p:cNvSpPr>
          <p:nvPr/>
        </p:nvSpPr>
        <p:spPr bwMode="auto">
          <a:xfrm>
            <a:off x="3527425" y="3494088"/>
            <a:ext cx="1312602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Fagaras</a:t>
            </a:r>
          </a:p>
        </p:txBody>
      </p:sp>
      <p:sp>
        <p:nvSpPr>
          <p:cNvPr id="162826" name="Rectangle 9"/>
          <p:cNvSpPr>
            <a:spLocks noChangeArrowheads="1"/>
          </p:cNvSpPr>
          <p:nvPr/>
        </p:nvSpPr>
        <p:spPr bwMode="auto">
          <a:xfrm>
            <a:off x="5332414" y="3494088"/>
            <a:ext cx="1243673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Oradea</a:t>
            </a:r>
          </a:p>
        </p:txBody>
      </p:sp>
      <p:sp>
        <p:nvSpPr>
          <p:cNvPr id="162827" name="Rectangle 10"/>
          <p:cNvSpPr>
            <a:spLocks noChangeArrowheads="1"/>
          </p:cNvSpPr>
          <p:nvPr/>
        </p:nvSpPr>
        <p:spPr bwMode="auto">
          <a:xfrm>
            <a:off x="6856414" y="3494088"/>
            <a:ext cx="2215927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Rimnicu Vilcea</a:t>
            </a:r>
          </a:p>
        </p:txBody>
      </p:sp>
      <p:sp>
        <p:nvSpPr>
          <p:cNvPr id="162828" name="Line 11"/>
          <p:cNvSpPr>
            <a:spLocks noChangeShapeType="1"/>
          </p:cNvSpPr>
          <p:nvPr/>
        </p:nvSpPr>
        <p:spPr bwMode="auto">
          <a:xfrm flipH="1">
            <a:off x="5789613" y="1600200"/>
            <a:ext cx="1198562" cy="533400"/>
          </a:xfrm>
          <a:prstGeom prst="line">
            <a:avLst/>
          </a:prstGeom>
          <a:noFill/>
          <a:ln w="50760" cap="sq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2829" name="Line 12"/>
          <p:cNvSpPr>
            <a:spLocks noChangeShapeType="1"/>
          </p:cNvSpPr>
          <p:nvPr/>
        </p:nvSpPr>
        <p:spPr bwMode="auto">
          <a:xfrm>
            <a:off x="7104064" y="1600200"/>
            <a:ext cx="1587" cy="5842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2830" name="Line 13"/>
          <p:cNvSpPr>
            <a:spLocks noChangeShapeType="1"/>
          </p:cNvSpPr>
          <p:nvPr/>
        </p:nvSpPr>
        <p:spPr bwMode="auto">
          <a:xfrm>
            <a:off x="7197726" y="1574800"/>
            <a:ext cx="1266825" cy="558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2832" name="Line 15"/>
          <p:cNvSpPr>
            <a:spLocks noChangeShapeType="1"/>
          </p:cNvSpPr>
          <p:nvPr/>
        </p:nvSpPr>
        <p:spPr bwMode="auto">
          <a:xfrm flipH="1">
            <a:off x="4522789" y="2565400"/>
            <a:ext cx="847725" cy="939800"/>
          </a:xfrm>
          <a:prstGeom prst="line">
            <a:avLst/>
          </a:prstGeom>
          <a:noFill/>
          <a:ln w="50760" cap="rnd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2833" name="Line 16"/>
          <p:cNvSpPr>
            <a:spLocks noChangeShapeType="1"/>
          </p:cNvSpPr>
          <p:nvPr/>
        </p:nvSpPr>
        <p:spPr bwMode="auto">
          <a:xfrm>
            <a:off x="5534025" y="2565400"/>
            <a:ext cx="209550" cy="9398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2834" name="Line 17"/>
          <p:cNvSpPr>
            <a:spLocks noChangeShapeType="1"/>
          </p:cNvSpPr>
          <p:nvPr/>
        </p:nvSpPr>
        <p:spPr bwMode="auto">
          <a:xfrm>
            <a:off x="5673725" y="2540000"/>
            <a:ext cx="1524000" cy="965200"/>
          </a:xfrm>
          <a:prstGeom prst="line">
            <a:avLst/>
          </a:prstGeom>
          <a:noFill/>
          <a:ln w="50760" cap="sq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2837" name="Rectangle 20"/>
          <p:cNvSpPr>
            <a:spLocks noChangeArrowheads="1"/>
          </p:cNvSpPr>
          <p:nvPr/>
        </p:nvSpPr>
        <p:spPr bwMode="auto">
          <a:xfrm>
            <a:off x="5145088" y="39100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f=146+380=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526</a:t>
            </a:r>
          </a:p>
        </p:txBody>
      </p:sp>
      <p:sp>
        <p:nvSpPr>
          <p:cNvPr id="162838" name="Rectangle 21"/>
          <p:cNvSpPr>
            <a:spLocks noChangeArrowheads="1"/>
          </p:cNvSpPr>
          <p:nvPr/>
        </p:nvSpPr>
        <p:spPr bwMode="auto">
          <a:xfrm>
            <a:off x="6246813" y="2538413"/>
            <a:ext cx="178760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f=118+329=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447</a:t>
            </a:r>
          </a:p>
        </p:txBody>
      </p:sp>
      <p:sp>
        <p:nvSpPr>
          <p:cNvPr id="162839" name="Rectangle 22"/>
          <p:cNvSpPr>
            <a:spLocks noChangeArrowheads="1"/>
          </p:cNvSpPr>
          <p:nvPr/>
        </p:nvSpPr>
        <p:spPr bwMode="auto">
          <a:xfrm>
            <a:off x="8239125" y="2538413"/>
            <a:ext cx="167648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f=75+374=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449</a:t>
            </a:r>
          </a:p>
        </p:txBody>
      </p:sp>
      <p:sp>
        <p:nvSpPr>
          <p:cNvPr id="162840" name="Rectangle 23"/>
          <p:cNvSpPr>
            <a:spLocks noChangeArrowheads="1"/>
          </p:cNvSpPr>
          <p:nvPr/>
        </p:nvSpPr>
        <p:spPr bwMode="auto">
          <a:xfrm>
            <a:off x="5800725" y="4840288"/>
            <a:ext cx="1312602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Craiova</a:t>
            </a:r>
          </a:p>
        </p:txBody>
      </p:sp>
      <p:sp>
        <p:nvSpPr>
          <p:cNvPr id="162842" name="Rectangle 25"/>
          <p:cNvSpPr>
            <a:spLocks noChangeArrowheads="1"/>
          </p:cNvSpPr>
          <p:nvPr/>
        </p:nvSpPr>
        <p:spPr bwMode="auto">
          <a:xfrm>
            <a:off x="7348538" y="4840288"/>
            <a:ext cx="1020856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Pitesti</a:t>
            </a:r>
          </a:p>
        </p:txBody>
      </p:sp>
      <p:sp>
        <p:nvSpPr>
          <p:cNvPr id="162843" name="Rectangle 26"/>
          <p:cNvSpPr>
            <a:spLocks noChangeArrowheads="1"/>
          </p:cNvSpPr>
          <p:nvPr/>
        </p:nvSpPr>
        <p:spPr bwMode="auto">
          <a:xfrm>
            <a:off x="5567363" y="525621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f=366+160=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526</a:t>
            </a:r>
          </a:p>
        </p:txBody>
      </p:sp>
      <p:sp>
        <p:nvSpPr>
          <p:cNvPr id="162845" name="Line 28"/>
          <p:cNvSpPr>
            <a:spLocks noChangeShapeType="1"/>
          </p:cNvSpPr>
          <p:nvPr/>
        </p:nvSpPr>
        <p:spPr bwMode="auto">
          <a:xfrm flipH="1">
            <a:off x="6610350" y="3937000"/>
            <a:ext cx="869950" cy="9144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2846" name="Line 29"/>
          <p:cNvSpPr>
            <a:spLocks noChangeShapeType="1"/>
          </p:cNvSpPr>
          <p:nvPr/>
        </p:nvSpPr>
        <p:spPr bwMode="auto">
          <a:xfrm>
            <a:off x="7807326" y="3911600"/>
            <a:ext cx="47625" cy="914400"/>
          </a:xfrm>
          <a:prstGeom prst="line">
            <a:avLst/>
          </a:prstGeom>
          <a:noFill/>
          <a:ln w="50760" cap="sq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2849" name="Rectangle 32"/>
          <p:cNvSpPr>
            <a:spLocks noChangeArrowheads="1"/>
          </p:cNvSpPr>
          <p:nvPr/>
        </p:nvSpPr>
        <p:spPr bwMode="auto">
          <a:xfrm>
            <a:off x="6762750" y="6121400"/>
            <a:ext cx="1312602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Craiova</a:t>
            </a:r>
          </a:p>
        </p:txBody>
      </p:sp>
      <p:sp>
        <p:nvSpPr>
          <p:cNvPr id="162850" name="Rectangle 33"/>
          <p:cNvSpPr>
            <a:spLocks noChangeArrowheads="1"/>
          </p:cNvSpPr>
          <p:nvPr/>
        </p:nvSpPr>
        <p:spPr bwMode="auto">
          <a:xfrm>
            <a:off x="4816476" y="6121400"/>
            <a:ext cx="1397561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>
                <a:solidFill>
                  <a:srgbClr val="000000"/>
                </a:solidFill>
                <a:latin typeface="Arial" panose="020B0604020202020204" pitchFamily="34" charset="0"/>
              </a:rPr>
              <a:t>Bucarest</a:t>
            </a:r>
          </a:p>
        </p:txBody>
      </p:sp>
      <p:sp>
        <p:nvSpPr>
          <p:cNvPr id="162851" name="Line 34"/>
          <p:cNvSpPr>
            <a:spLocks noChangeShapeType="1"/>
          </p:cNvSpPr>
          <p:nvPr/>
        </p:nvSpPr>
        <p:spPr bwMode="auto">
          <a:xfrm flipH="1">
            <a:off x="5976939" y="5232400"/>
            <a:ext cx="1692275" cy="914400"/>
          </a:xfrm>
          <a:prstGeom prst="line">
            <a:avLst/>
          </a:prstGeom>
          <a:noFill/>
          <a:ln w="50760" cap="sq">
            <a:solidFill>
              <a:srgbClr val="00CC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2852" name="Line 35"/>
          <p:cNvSpPr>
            <a:spLocks noChangeShapeType="1"/>
          </p:cNvSpPr>
          <p:nvPr/>
        </p:nvSpPr>
        <p:spPr bwMode="auto">
          <a:xfrm flipH="1">
            <a:off x="7454901" y="5257800"/>
            <a:ext cx="354013" cy="863600"/>
          </a:xfrm>
          <a:prstGeom prst="line">
            <a:avLst/>
          </a:prstGeom>
          <a:noFill/>
          <a:ln w="5076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2854" name="Rectangle 37"/>
          <p:cNvSpPr>
            <a:spLocks noChangeArrowheads="1"/>
          </p:cNvSpPr>
          <p:nvPr/>
        </p:nvSpPr>
        <p:spPr bwMode="auto">
          <a:xfrm>
            <a:off x="4699001" y="6507163"/>
            <a:ext cx="1548243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f=418+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418</a:t>
            </a:r>
          </a:p>
        </p:txBody>
      </p:sp>
      <p:sp>
        <p:nvSpPr>
          <p:cNvPr id="162855" name="Rectangle 38"/>
          <p:cNvSpPr>
            <a:spLocks noChangeArrowheads="1"/>
          </p:cNvSpPr>
          <p:nvPr/>
        </p:nvSpPr>
        <p:spPr bwMode="auto">
          <a:xfrm>
            <a:off x="6527800" y="6507163"/>
            <a:ext cx="1804724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f=455+160=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615</a:t>
            </a:r>
          </a:p>
        </p:txBody>
      </p:sp>
      <p:sp>
        <p:nvSpPr>
          <p:cNvPr id="162858" name="Rectangle 41"/>
          <p:cNvSpPr>
            <a:spLocks noChangeArrowheads="1"/>
          </p:cNvSpPr>
          <p:nvPr/>
        </p:nvSpPr>
        <p:spPr bwMode="auto">
          <a:xfrm>
            <a:off x="3832226" y="4851400"/>
            <a:ext cx="1501757" cy="421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b="1">
                <a:solidFill>
                  <a:srgbClr val="000000"/>
                </a:solidFill>
                <a:latin typeface="Arial" panose="020B0604020202020204" pitchFamily="34" charset="0"/>
              </a:rPr>
              <a:t>Bucarest</a:t>
            </a:r>
          </a:p>
        </p:txBody>
      </p:sp>
      <p:sp>
        <p:nvSpPr>
          <p:cNvPr id="162860" name="Line 43"/>
          <p:cNvSpPr>
            <a:spLocks noChangeShapeType="1"/>
          </p:cNvSpPr>
          <p:nvPr/>
        </p:nvSpPr>
        <p:spPr bwMode="auto">
          <a:xfrm>
            <a:off x="4267200" y="3911600"/>
            <a:ext cx="211138" cy="939800"/>
          </a:xfrm>
          <a:prstGeom prst="line">
            <a:avLst/>
          </a:prstGeom>
          <a:noFill/>
          <a:ln w="50760" cap="rnd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62861" name="Rectangle 44"/>
          <p:cNvSpPr>
            <a:spLocks noChangeArrowheads="1"/>
          </p:cNvSpPr>
          <p:nvPr/>
        </p:nvSpPr>
        <p:spPr bwMode="auto">
          <a:xfrm>
            <a:off x="3832226" y="5281613"/>
            <a:ext cx="1548243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800">
                <a:solidFill>
                  <a:srgbClr val="000000"/>
                </a:solidFill>
                <a:latin typeface="Arial" panose="020B0604020202020204" pitchFamily="34" charset="0"/>
              </a:rPr>
              <a:t>f=450+0=</a:t>
            </a:r>
            <a:r>
              <a:rPr lang="it-IT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450</a:t>
            </a:r>
          </a:p>
        </p:txBody>
      </p:sp>
      <p:sp>
        <p:nvSpPr>
          <p:cNvPr id="162862" name="Text Box 45"/>
          <p:cNvSpPr txBox="1">
            <a:spLocks noChangeArrowheads="1"/>
          </p:cNvSpPr>
          <p:nvPr/>
        </p:nvSpPr>
        <p:spPr bwMode="auto">
          <a:xfrm>
            <a:off x="1828800" y="1143001"/>
            <a:ext cx="2895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 eaLnBrk="1" hangingPunct="1">
              <a:spcBef>
                <a:spcPts val="1500"/>
              </a:spcBef>
              <a:buSzPct val="100000"/>
            </a:pPr>
            <a:r>
              <a:rPr lang="en-US" altLang="it-IT">
                <a:solidFill>
                  <a:srgbClr val="000000"/>
                </a:solidFill>
              </a:rPr>
              <a:t>Current cut-off=418</a:t>
            </a:r>
          </a:p>
        </p:txBody>
      </p:sp>
      <p:sp>
        <p:nvSpPr>
          <p:cNvPr id="162863" name="Rectangle 46"/>
          <p:cNvSpPr>
            <a:spLocks noChangeArrowheads="1"/>
          </p:cNvSpPr>
          <p:nvPr/>
        </p:nvSpPr>
        <p:spPr bwMode="auto">
          <a:xfrm>
            <a:off x="7543800" y="1219200"/>
            <a:ext cx="567206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US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366</a:t>
            </a:r>
          </a:p>
        </p:txBody>
      </p:sp>
      <p:sp>
        <p:nvSpPr>
          <p:cNvPr id="162864" name="Rectangle 47"/>
          <p:cNvSpPr>
            <a:spLocks noChangeArrowheads="1"/>
          </p:cNvSpPr>
          <p:nvPr/>
        </p:nvSpPr>
        <p:spPr bwMode="auto">
          <a:xfrm>
            <a:off x="4495800" y="2133600"/>
            <a:ext cx="567206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US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393</a:t>
            </a:r>
          </a:p>
        </p:txBody>
      </p:sp>
      <p:sp>
        <p:nvSpPr>
          <p:cNvPr id="162865" name="Rectangle 48"/>
          <p:cNvSpPr>
            <a:spLocks noChangeArrowheads="1"/>
          </p:cNvSpPr>
          <p:nvPr/>
        </p:nvSpPr>
        <p:spPr bwMode="auto">
          <a:xfrm>
            <a:off x="8991600" y="3505200"/>
            <a:ext cx="567206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US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413</a:t>
            </a:r>
          </a:p>
        </p:txBody>
      </p:sp>
      <p:sp>
        <p:nvSpPr>
          <p:cNvPr id="162866" name="Rectangle 49"/>
          <p:cNvSpPr>
            <a:spLocks noChangeArrowheads="1"/>
          </p:cNvSpPr>
          <p:nvPr/>
        </p:nvSpPr>
        <p:spPr bwMode="auto">
          <a:xfrm>
            <a:off x="3733800" y="3276600"/>
            <a:ext cx="567206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US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417</a:t>
            </a:r>
          </a:p>
        </p:txBody>
      </p:sp>
      <p:sp>
        <p:nvSpPr>
          <p:cNvPr id="162867" name="Rectangle 50"/>
          <p:cNvSpPr>
            <a:spLocks noChangeArrowheads="1"/>
          </p:cNvSpPr>
          <p:nvPr/>
        </p:nvSpPr>
        <p:spPr bwMode="auto">
          <a:xfrm>
            <a:off x="8305800" y="4876800"/>
            <a:ext cx="567206" cy="338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US" altLang="it-IT" sz="1800" b="1">
                <a:solidFill>
                  <a:srgbClr val="000000"/>
                </a:solidFill>
                <a:latin typeface="Arial" panose="020B0604020202020204" pitchFamily="34" charset="0"/>
              </a:rPr>
              <a:t>415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Title 1"/>
          <p:cNvSpPr>
            <a:spLocks noGrp="1"/>
          </p:cNvSpPr>
          <p:nvPr>
            <p:ph type="title"/>
          </p:nvPr>
        </p:nvSpPr>
        <p:spPr>
          <a:xfrm>
            <a:off x="2182813" y="76201"/>
            <a:ext cx="7770812" cy="1141413"/>
          </a:xfrm>
        </p:spPr>
        <p:txBody>
          <a:bodyPr/>
          <a:lstStyle/>
          <a:p>
            <a:r>
              <a:rPr lang="en-US" altLang="it-IT"/>
              <a:t>Tree Search</a:t>
            </a:r>
          </a:p>
        </p:txBody>
      </p:sp>
      <p:sp>
        <p:nvSpPr>
          <p:cNvPr id="163843" name="Content Placeholder 2"/>
          <p:cNvSpPr>
            <a:spLocks noGrp="1"/>
          </p:cNvSpPr>
          <p:nvPr>
            <p:ph idx="1"/>
          </p:nvPr>
        </p:nvSpPr>
        <p:spPr>
          <a:xfrm>
            <a:off x="2195513" y="1220788"/>
            <a:ext cx="7770812" cy="4113212"/>
          </a:xfrm>
          <a:solidFill>
            <a:schemeClr val="bg1">
              <a:lumMod val="75000"/>
            </a:schemeClr>
          </a:solidFill>
        </p:spPr>
        <p:txBody>
          <a:bodyPr/>
          <a:lstStyle/>
          <a:p>
            <a:pPr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tree_search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(problem)</a:t>
            </a:r>
          </a:p>
          <a:p>
            <a:pPr>
              <a:defRPr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initial_state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(problem)</a:t>
            </a:r>
          </a:p>
          <a:p>
            <a:pPr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Loop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empty(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open_list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failure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node 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select_and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remove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open_list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goal(node)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solution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	children expand(node)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	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add_to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open_list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children)</a:t>
            </a:r>
          </a:p>
          <a:p>
            <a:pPr>
              <a:defRPr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 loop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4868" name="TextBox 1"/>
          <p:cNvSpPr txBox="1">
            <a:spLocks noChangeArrowheads="1"/>
          </p:cNvSpPr>
          <p:nvPr/>
        </p:nvSpPr>
        <p:spPr bwMode="auto">
          <a:xfrm>
            <a:off x="2195514" y="5486401"/>
            <a:ext cx="7481887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it-IT" sz="2000">
                <a:solidFill>
                  <a:schemeClr val="tx1"/>
                </a:solidFill>
              </a:rPr>
              <a:t>Mantiene separati tutti i cammini (ogni nodo nell’albero rappresenta l’intero cammino dalla radice).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it-IT" sz="2000">
                <a:solidFill>
                  <a:schemeClr val="tx1"/>
                </a:solidFill>
              </a:rPr>
              <a:t>Nodi diversi possono rappresentare lo stesso stato (generato tramite cammini diversi)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1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1143000"/>
          </a:xfrm>
        </p:spPr>
        <p:txBody>
          <a:bodyPr/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it-IT"/>
              <a:t>Evitare Stati Ripetuti</a:t>
            </a:r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09800" y="990600"/>
            <a:ext cx="7772400" cy="41148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800"/>
              <a:t>E’ possibile controllare se un nodo e’ gia’ stato raggiunto nella ricerca </a:t>
            </a:r>
            <a:r>
              <a:rPr lang="en-US" altLang="it-IT" sz="2800">
                <a:latin typeface="Wingdings" panose="05000000000000000000" pitchFamily="2" charset="2"/>
              </a:rPr>
              <a:t></a:t>
            </a:r>
            <a:r>
              <a:rPr lang="en-US" altLang="it-IT" sz="2800"/>
              <a:t> albero di ricerca diventa un grafo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800"/>
              <a:t>Oltre alla lista dei nodi aperti (frontiera), tenere una lista dei nodi chiusi (espansi).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800"/>
              <a:t>Se si genera un nodo gia’ generato:</a:t>
            </a:r>
          </a:p>
          <a:p>
            <a:pPr marL="741363" lvl="1" indent="-284163" eaLnBrk="1" hangingPunct="1"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400"/>
              <a:t>Si aggiorna il riferimento al padre se il cammino da cui si e’ generato l’ultima volta e’ migliore di quello corrente e, nel caso fosse anche chiuso lo si riapre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800"/>
              <a:t>Vantaggio: non duplico nodi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700"/>
              </a:spcBef>
              <a:buFont typeface="Times New Roman" panose="02020603050405020304" pitchFamily="18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it-IT" sz="2800"/>
              <a:t>Svantaggio: tengo comunque in memoria tutti i nodi generati nella ricerca (che siano aperti o chiusi)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Title 1"/>
          <p:cNvSpPr>
            <a:spLocks noGrp="1"/>
          </p:cNvSpPr>
          <p:nvPr>
            <p:ph type="title"/>
          </p:nvPr>
        </p:nvSpPr>
        <p:spPr>
          <a:xfrm>
            <a:off x="2211389" y="0"/>
            <a:ext cx="7769225" cy="560388"/>
          </a:xfrm>
        </p:spPr>
        <p:txBody>
          <a:bodyPr/>
          <a:lstStyle/>
          <a:p>
            <a:r>
              <a:rPr lang="en-US" altLang="it-IT"/>
              <a:t>Graph Search</a:t>
            </a:r>
          </a:p>
        </p:txBody>
      </p:sp>
      <p:sp>
        <p:nvSpPr>
          <p:cNvPr id="163843" name="Content Placeholder 2"/>
          <p:cNvSpPr>
            <a:spLocks noGrp="1"/>
          </p:cNvSpPr>
          <p:nvPr>
            <p:ph idx="1"/>
          </p:nvPr>
        </p:nvSpPr>
        <p:spPr>
          <a:xfrm>
            <a:off x="1524000" y="555626"/>
            <a:ext cx="9144000" cy="5548313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graph_search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(problem)</a:t>
            </a:r>
          </a:p>
          <a:p>
            <a:pPr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initial_state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(problem)</a:t>
            </a:r>
          </a:p>
          <a:p>
            <a:pPr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closed_list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 empty</a:t>
            </a:r>
          </a:p>
          <a:p>
            <a:pPr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empty(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open_list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failure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node 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select_and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remove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open_list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goal(node)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solution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add_to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closed_list,node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		children expand(node)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 in children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		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not_in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open_list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closed_list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	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add_to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open_list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children)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		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update_cost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(n)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			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 in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closed_list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improved_cost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                            move(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n,closed_list,open_list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 loop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7940" name="TextBox 1"/>
          <p:cNvSpPr txBox="1">
            <a:spLocks noChangeArrowheads="1"/>
          </p:cNvSpPr>
          <p:nvPr/>
        </p:nvSpPr>
        <p:spPr bwMode="auto">
          <a:xfrm>
            <a:off x="2195514" y="6019801"/>
            <a:ext cx="74818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it-IT" sz="1800">
                <a:solidFill>
                  <a:schemeClr val="tx1"/>
                </a:solidFill>
              </a:rPr>
              <a:t>Ogni nodo nel grafo rappresenta stati diversi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it-IT" sz="1800">
                <a:solidFill>
                  <a:schemeClr val="tx1"/>
                </a:solidFill>
              </a:rPr>
              <a:t>Sequenze di azioni diverse per raggiungere da radice stesso stato, sono rappresentate da cammini diversi nel grafo colleganti radice e nodo.</a:t>
            </a:r>
          </a:p>
        </p:txBody>
      </p:sp>
      <p:sp>
        <p:nvSpPr>
          <p:cNvPr id="167941" name="TextBox 1"/>
          <p:cNvSpPr txBox="1">
            <a:spLocks noChangeArrowheads="1"/>
          </p:cNvSpPr>
          <p:nvPr/>
        </p:nvSpPr>
        <p:spPr bwMode="auto">
          <a:xfrm>
            <a:off x="7239000" y="3057525"/>
            <a:ext cx="3429000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GB" altLang="it-IT" sz="1400">
                <a:solidFill>
                  <a:schemeClr val="tx1"/>
                </a:solidFill>
              </a:rPr>
              <a:t>il nuovo cammino che porta al nodo ha costo inferiore a quello corrente</a:t>
            </a:r>
            <a:endParaRPr lang="it-IT" altLang="it-IT" sz="1400">
              <a:solidFill>
                <a:schemeClr val="tx1"/>
              </a:solidFill>
            </a:endParaRPr>
          </a:p>
        </p:txBody>
      </p:sp>
      <p:cxnSp>
        <p:nvCxnSpPr>
          <p:cNvPr id="167942" name="Straight Arrow Connector 3"/>
          <p:cNvCxnSpPr>
            <a:cxnSpLocks noChangeShapeType="1"/>
          </p:cNvCxnSpPr>
          <p:nvPr/>
        </p:nvCxnSpPr>
        <p:spPr bwMode="auto">
          <a:xfrm flipV="1">
            <a:off x="8763000" y="3581400"/>
            <a:ext cx="457200" cy="1447800"/>
          </a:xfrm>
          <a:prstGeom prst="straightConnector1">
            <a:avLst/>
          </a:prstGeom>
          <a:noFill/>
          <a:ln w="6667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Title 1"/>
          <p:cNvSpPr>
            <a:spLocks noGrp="1"/>
          </p:cNvSpPr>
          <p:nvPr>
            <p:ph type="title"/>
          </p:nvPr>
        </p:nvSpPr>
        <p:spPr>
          <a:xfrm>
            <a:off x="2209801" y="-9525"/>
            <a:ext cx="7770813" cy="1141413"/>
          </a:xfrm>
        </p:spPr>
        <p:txBody>
          <a:bodyPr/>
          <a:lstStyle/>
          <a:p>
            <a:r>
              <a:rPr lang="en-US" altLang="it-IT" sz="4000"/>
              <a:t>A* con euristica consistente su grafo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24000" y="1103314"/>
            <a:ext cx="9144000" cy="4764087"/>
          </a:xfrm>
          <a:solidFill>
            <a:schemeClr val="bg1">
              <a:lumMod val="75000"/>
            </a:schemeClr>
          </a:solidFill>
        </p:spPr>
        <p:txBody>
          <a:bodyPr>
            <a:noAutofit/>
          </a:bodyPr>
          <a:lstStyle/>
          <a:p>
            <a:pPr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A*(problem)</a:t>
            </a:r>
          </a:p>
          <a:p>
            <a:pPr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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initial_state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(problem)</a:t>
            </a:r>
          </a:p>
          <a:p>
            <a:pPr>
              <a:defRPr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closed_list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 empty</a:t>
            </a:r>
          </a:p>
          <a:p>
            <a:pPr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Loop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do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empty(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open_list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failure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node 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select_and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remove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open_list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goal(node)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solution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add_to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closed_list,node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		children expand(node)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	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foreach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n in children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	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if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not_in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open_list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closed_list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then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		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 add_to(open_list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 children)</a:t>
            </a:r>
          </a:p>
          <a:p>
            <a:pPr>
              <a:defRPr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				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	  </a:t>
            </a:r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else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update_cost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(n)</a:t>
            </a:r>
          </a:p>
          <a:p>
            <a:pPr>
              <a:defRPr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End loop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8964" name="TextBox 4"/>
          <p:cNvSpPr txBox="1">
            <a:spLocks noChangeArrowheads="1"/>
          </p:cNvSpPr>
          <p:nvPr/>
        </p:nvSpPr>
        <p:spPr bwMode="auto">
          <a:xfrm>
            <a:off x="1600200" y="6019801"/>
            <a:ext cx="8839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it-IT">
                <a:solidFill>
                  <a:schemeClr val="tx1"/>
                </a:solidFill>
              </a:rPr>
              <a:t>h consistente </a:t>
            </a:r>
            <a:r>
              <a:rPr lang="en-US" altLang="it-IT">
                <a:solidFill>
                  <a:schemeClr val="tx1"/>
                </a:solidFill>
                <a:sym typeface="Wingdings" panose="05000000000000000000" pitchFamily="2" charset="2"/>
              </a:rPr>
              <a:t> quando un nodo e’ espanso (chiuso) si e’ gia’ trovato il cammino ottimo per quell nodo  non verra’ riaperto</a:t>
            </a:r>
            <a:endParaRPr lang="en-US" altLang="it-IT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ChangeArrowheads="1"/>
          </p:cNvSpPr>
          <p:nvPr/>
        </p:nvSpPr>
        <p:spPr bwMode="auto">
          <a:xfrm>
            <a:off x="6283325" y="6216650"/>
            <a:ext cx="750888" cy="54610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4924425" y="6216650"/>
            <a:ext cx="749300" cy="54610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141663" y="5581650"/>
            <a:ext cx="1382712" cy="54610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8675688" y="4692650"/>
            <a:ext cx="1382712" cy="54610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1970088" y="4794250"/>
            <a:ext cx="1382712" cy="54610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6494463" y="3752850"/>
            <a:ext cx="2157412" cy="54610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3470276" y="3778250"/>
            <a:ext cx="2157413" cy="54610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4800601" y="2863850"/>
            <a:ext cx="2625725" cy="54610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8347075" y="1365250"/>
            <a:ext cx="1816100" cy="107950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4843463" y="1390650"/>
            <a:ext cx="2614612" cy="107950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2063750" y="1416050"/>
            <a:ext cx="1816100" cy="107950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sp>
        <p:nvSpPr>
          <p:cNvPr id="17421" name="Rectangle 12"/>
          <p:cNvSpPr>
            <a:spLocks noGrp="1" noChangeArrowheads="1"/>
          </p:cNvSpPr>
          <p:nvPr>
            <p:ph type="title"/>
          </p:nvPr>
        </p:nvSpPr>
        <p:spPr>
          <a:xfrm>
            <a:off x="2808289" y="0"/>
            <a:ext cx="6611937" cy="1143000"/>
          </a:xfrm>
        </p:spPr>
        <p:txBody>
          <a:bodyPr vert="horz" wrap="square" lIns="90360" tIns="44280" rIns="90360" bIns="44280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buClrTx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altLang="it-IT" sz="3200"/>
              <a:t>Spazio degli stati (problema a stato multiplo)</a:t>
            </a:r>
          </a:p>
        </p:txBody>
      </p:sp>
      <p:sp>
        <p:nvSpPr>
          <p:cNvPr id="17422" name="Line 13"/>
          <p:cNvSpPr>
            <a:spLocks noChangeShapeType="1"/>
          </p:cNvSpPr>
          <p:nvPr/>
        </p:nvSpPr>
        <p:spPr bwMode="auto">
          <a:xfrm>
            <a:off x="7537451" y="1879600"/>
            <a:ext cx="739775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423" name="Line 14"/>
          <p:cNvSpPr>
            <a:spLocks noChangeShapeType="1"/>
          </p:cNvSpPr>
          <p:nvPr/>
        </p:nvSpPr>
        <p:spPr bwMode="auto">
          <a:xfrm flipH="1">
            <a:off x="3971926" y="1930400"/>
            <a:ext cx="836613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424" name="Rectangle 15"/>
          <p:cNvSpPr>
            <a:spLocks noChangeArrowheads="1"/>
          </p:cNvSpPr>
          <p:nvPr/>
        </p:nvSpPr>
        <p:spPr bwMode="auto">
          <a:xfrm>
            <a:off x="7681913" y="1893889"/>
            <a:ext cx="28050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17425" name="Rectangle 16"/>
          <p:cNvSpPr>
            <a:spLocks noChangeArrowheads="1"/>
          </p:cNvSpPr>
          <p:nvPr/>
        </p:nvSpPr>
        <p:spPr bwMode="auto">
          <a:xfrm>
            <a:off x="4324350" y="1944689"/>
            <a:ext cx="24844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7426" name="Rectangle 17"/>
          <p:cNvSpPr>
            <a:spLocks noChangeArrowheads="1"/>
          </p:cNvSpPr>
          <p:nvPr/>
        </p:nvSpPr>
        <p:spPr bwMode="auto">
          <a:xfrm>
            <a:off x="8848725" y="1023939"/>
            <a:ext cx="24844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7427" name="Rectangle 18"/>
          <p:cNvSpPr>
            <a:spLocks noChangeArrowheads="1"/>
          </p:cNvSpPr>
          <p:nvPr/>
        </p:nvSpPr>
        <p:spPr bwMode="auto">
          <a:xfrm>
            <a:off x="3976688" y="1290639"/>
            <a:ext cx="28050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17428" name="Rectangle 19"/>
          <p:cNvSpPr>
            <a:spLocks noChangeArrowheads="1"/>
          </p:cNvSpPr>
          <p:nvPr/>
        </p:nvSpPr>
        <p:spPr bwMode="auto">
          <a:xfrm>
            <a:off x="2038351" y="3238500"/>
            <a:ext cx="318741" cy="31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6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17429" name="Rectangle 20"/>
          <p:cNvSpPr>
            <a:spLocks noChangeArrowheads="1"/>
          </p:cNvSpPr>
          <p:nvPr/>
        </p:nvSpPr>
        <p:spPr bwMode="auto">
          <a:xfrm>
            <a:off x="6257926" y="2508250"/>
            <a:ext cx="318741" cy="31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6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</p:txBody>
      </p:sp>
      <p:grpSp>
        <p:nvGrpSpPr>
          <p:cNvPr id="17430" name="Group 21"/>
          <p:cNvGrpSpPr>
            <a:grpSpLocks/>
          </p:cNvGrpSpPr>
          <p:nvPr/>
        </p:nvGrpSpPr>
        <p:grpSpPr bwMode="auto">
          <a:xfrm>
            <a:off x="2719388" y="1514475"/>
            <a:ext cx="514350" cy="273050"/>
            <a:chOff x="753" y="954"/>
            <a:chExt cx="324" cy="172"/>
          </a:xfrm>
        </p:grpSpPr>
        <p:sp>
          <p:nvSpPr>
            <p:cNvPr id="18023" name="Rectangle 22"/>
            <p:cNvSpPr>
              <a:spLocks noChangeArrowheads="1"/>
            </p:cNvSpPr>
            <p:nvPr/>
          </p:nvSpPr>
          <p:spPr bwMode="auto">
            <a:xfrm>
              <a:off x="758" y="957"/>
              <a:ext cx="319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8024" name="Group 23"/>
            <p:cNvGrpSpPr>
              <a:grpSpLocks/>
            </p:cNvGrpSpPr>
            <p:nvPr/>
          </p:nvGrpSpPr>
          <p:grpSpPr bwMode="auto">
            <a:xfrm>
              <a:off x="807" y="1062"/>
              <a:ext cx="66" cy="46"/>
              <a:chOff x="807" y="1062"/>
              <a:chExt cx="66" cy="46"/>
            </a:xfrm>
          </p:grpSpPr>
          <p:sp>
            <p:nvSpPr>
              <p:cNvPr id="18042" name="Oval 24"/>
              <p:cNvSpPr>
                <a:spLocks noChangeArrowheads="1"/>
              </p:cNvSpPr>
              <p:nvPr/>
            </p:nvSpPr>
            <p:spPr bwMode="auto">
              <a:xfrm>
                <a:off x="807" y="1077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43" name="Oval 25"/>
              <p:cNvSpPr>
                <a:spLocks noChangeArrowheads="1"/>
              </p:cNvSpPr>
              <p:nvPr/>
            </p:nvSpPr>
            <p:spPr bwMode="auto">
              <a:xfrm>
                <a:off x="843" y="1090"/>
                <a:ext cx="5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44" name="Oval 26"/>
              <p:cNvSpPr>
                <a:spLocks noChangeArrowheads="1"/>
              </p:cNvSpPr>
              <p:nvPr/>
            </p:nvSpPr>
            <p:spPr bwMode="auto">
              <a:xfrm>
                <a:off x="831" y="1104"/>
                <a:ext cx="17" cy="4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45" name="Oval 27"/>
              <p:cNvSpPr>
                <a:spLocks noChangeArrowheads="1"/>
              </p:cNvSpPr>
              <p:nvPr/>
            </p:nvSpPr>
            <p:spPr bwMode="auto">
              <a:xfrm>
                <a:off x="869" y="1090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46" name="Oval 28"/>
              <p:cNvSpPr>
                <a:spLocks noChangeArrowheads="1"/>
              </p:cNvSpPr>
              <p:nvPr/>
            </p:nvSpPr>
            <p:spPr bwMode="auto">
              <a:xfrm>
                <a:off x="831" y="1077"/>
                <a:ext cx="4" cy="18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47" name="Oval 29"/>
              <p:cNvSpPr>
                <a:spLocks noChangeArrowheads="1"/>
              </p:cNvSpPr>
              <p:nvPr/>
            </p:nvSpPr>
            <p:spPr bwMode="auto">
              <a:xfrm>
                <a:off x="818" y="1062"/>
                <a:ext cx="16" cy="6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48" name="Oval 30"/>
              <p:cNvSpPr>
                <a:spLocks noChangeArrowheads="1"/>
              </p:cNvSpPr>
              <p:nvPr/>
            </p:nvSpPr>
            <p:spPr bwMode="auto">
              <a:xfrm>
                <a:off x="843" y="1062"/>
                <a:ext cx="5" cy="6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49" name="Oval 31"/>
              <p:cNvSpPr>
                <a:spLocks noChangeArrowheads="1"/>
              </p:cNvSpPr>
              <p:nvPr/>
            </p:nvSpPr>
            <p:spPr bwMode="auto">
              <a:xfrm>
                <a:off x="857" y="1077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50" name="Oval 32"/>
              <p:cNvSpPr>
                <a:spLocks noChangeArrowheads="1"/>
              </p:cNvSpPr>
              <p:nvPr/>
            </p:nvSpPr>
            <p:spPr bwMode="auto">
              <a:xfrm>
                <a:off x="818" y="1090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  <p:grpSp>
          <p:nvGrpSpPr>
            <p:cNvPr id="18025" name="Group 33"/>
            <p:cNvGrpSpPr>
              <a:grpSpLocks/>
            </p:cNvGrpSpPr>
            <p:nvPr/>
          </p:nvGrpSpPr>
          <p:grpSpPr bwMode="auto">
            <a:xfrm>
              <a:off x="753" y="971"/>
              <a:ext cx="133" cy="60"/>
              <a:chOff x="753" y="971"/>
              <a:chExt cx="133" cy="60"/>
            </a:xfrm>
          </p:grpSpPr>
          <p:sp>
            <p:nvSpPr>
              <p:cNvPr id="18037" name="Oval 34"/>
              <p:cNvSpPr>
                <a:spLocks noChangeArrowheads="1"/>
              </p:cNvSpPr>
              <p:nvPr/>
            </p:nvSpPr>
            <p:spPr bwMode="auto">
              <a:xfrm>
                <a:off x="857" y="1022"/>
                <a:ext cx="4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38" name="Oval 35"/>
              <p:cNvSpPr>
                <a:spLocks noChangeArrowheads="1"/>
              </p:cNvSpPr>
              <p:nvPr/>
            </p:nvSpPr>
            <p:spPr bwMode="auto">
              <a:xfrm>
                <a:off x="881" y="1022"/>
                <a:ext cx="5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39" name="AutoShape 36"/>
              <p:cNvSpPr>
                <a:spLocks noChangeArrowheads="1"/>
              </p:cNvSpPr>
              <p:nvPr/>
            </p:nvSpPr>
            <p:spPr bwMode="auto">
              <a:xfrm flipV="1">
                <a:off x="861" y="971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040" name="AutoShape 37"/>
              <p:cNvSpPr>
                <a:spLocks noChangeArrowheads="1"/>
              </p:cNvSpPr>
              <p:nvPr/>
            </p:nvSpPr>
            <p:spPr bwMode="auto">
              <a:xfrm>
                <a:off x="753" y="1004"/>
                <a:ext cx="85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41" name="Line 38"/>
              <p:cNvSpPr>
                <a:spLocks noChangeShapeType="1"/>
              </p:cNvSpPr>
              <p:nvPr/>
            </p:nvSpPr>
            <p:spPr bwMode="auto">
              <a:xfrm flipV="1">
                <a:off x="803" y="989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8026" name="Line 39"/>
            <p:cNvSpPr>
              <a:spLocks noChangeShapeType="1"/>
            </p:cNvSpPr>
            <p:nvPr/>
          </p:nvSpPr>
          <p:spPr bwMode="auto">
            <a:xfrm>
              <a:off x="911" y="954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8027" name="Group 40"/>
            <p:cNvGrpSpPr>
              <a:grpSpLocks/>
            </p:cNvGrpSpPr>
            <p:nvPr/>
          </p:nvGrpSpPr>
          <p:grpSpPr bwMode="auto">
            <a:xfrm>
              <a:off x="952" y="1059"/>
              <a:ext cx="69" cy="47"/>
              <a:chOff x="952" y="1059"/>
              <a:chExt cx="69" cy="47"/>
            </a:xfrm>
          </p:grpSpPr>
          <p:sp>
            <p:nvSpPr>
              <p:cNvPr id="18028" name="Oval 41"/>
              <p:cNvSpPr>
                <a:spLocks noChangeArrowheads="1"/>
              </p:cNvSpPr>
              <p:nvPr/>
            </p:nvSpPr>
            <p:spPr bwMode="auto">
              <a:xfrm>
                <a:off x="952" y="1073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29" name="Oval 42"/>
              <p:cNvSpPr>
                <a:spLocks noChangeArrowheads="1"/>
              </p:cNvSpPr>
              <p:nvPr/>
            </p:nvSpPr>
            <p:spPr bwMode="auto">
              <a:xfrm>
                <a:off x="991" y="1088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30" name="Oval 43"/>
              <p:cNvSpPr>
                <a:spLocks noChangeArrowheads="1"/>
              </p:cNvSpPr>
              <p:nvPr/>
            </p:nvSpPr>
            <p:spPr bwMode="auto">
              <a:xfrm>
                <a:off x="978" y="1101"/>
                <a:ext cx="16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31" name="Oval 44"/>
              <p:cNvSpPr>
                <a:spLocks noChangeArrowheads="1"/>
              </p:cNvSpPr>
              <p:nvPr/>
            </p:nvSpPr>
            <p:spPr bwMode="auto">
              <a:xfrm>
                <a:off x="1017" y="1088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32" name="Oval 45"/>
              <p:cNvSpPr>
                <a:spLocks noChangeArrowheads="1"/>
              </p:cNvSpPr>
              <p:nvPr/>
            </p:nvSpPr>
            <p:spPr bwMode="auto">
              <a:xfrm>
                <a:off x="978" y="1073"/>
                <a:ext cx="4" cy="19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33" name="Oval 46"/>
              <p:cNvSpPr>
                <a:spLocks noChangeArrowheads="1"/>
              </p:cNvSpPr>
              <p:nvPr/>
            </p:nvSpPr>
            <p:spPr bwMode="auto">
              <a:xfrm>
                <a:off x="965" y="1059"/>
                <a:ext cx="17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34" name="Oval 47"/>
              <p:cNvSpPr>
                <a:spLocks noChangeArrowheads="1"/>
              </p:cNvSpPr>
              <p:nvPr/>
            </p:nvSpPr>
            <p:spPr bwMode="auto">
              <a:xfrm>
                <a:off x="991" y="1059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35" name="Oval 48"/>
              <p:cNvSpPr>
                <a:spLocks noChangeArrowheads="1"/>
              </p:cNvSpPr>
              <p:nvPr/>
            </p:nvSpPr>
            <p:spPr bwMode="auto">
              <a:xfrm>
                <a:off x="1003" y="1073"/>
                <a:ext cx="5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36" name="Oval 49"/>
              <p:cNvSpPr>
                <a:spLocks noChangeArrowheads="1"/>
              </p:cNvSpPr>
              <p:nvPr/>
            </p:nvSpPr>
            <p:spPr bwMode="auto">
              <a:xfrm>
                <a:off x="965" y="1088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</p:grpSp>
      <p:grpSp>
        <p:nvGrpSpPr>
          <p:cNvPr id="17431" name="Group 50"/>
          <p:cNvGrpSpPr>
            <a:grpSpLocks/>
          </p:cNvGrpSpPr>
          <p:nvPr/>
        </p:nvGrpSpPr>
        <p:grpSpPr bwMode="auto">
          <a:xfrm>
            <a:off x="2154238" y="1838325"/>
            <a:ext cx="533400" cy="273050"/>
            <a:chOff x="397" y="1158"/>
            <a:chExt cx="336" cy="172"/>
          </a:xfrm>
        </p:grpSpPr>
        <p:sp>
          <p:nvSpPr>
            <p:cNvPr id="18005" name="Rectangle 51"/>
            <p:cNvSpPr>
              <a:spLocks noChangeArrowheads="1"/>
            </p:cNvSpPr>
            <p:nvPr/>
          </p:nvSpPr>
          <p:spPr bwMode="auto">
            <a:xfrm>
              <a:off x="413" y="1161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8006" name="Group 52"/>
            <p:cNvGrpSpPr>
              <a:grpSpLocks/>
            </p:cNvGrpSpPr>
            <p:nvPr/>
          </p:nvGrpSpPr>
          <p:grpSpPr bwMode="auto">
            <a:xfrm>
              <a:off x="397" y="1175"/>
              <a:ext cx="133" cy="60"/>
              <a:chOff x="397" y="1175"/>
              <a:chExt cx="133" cy="60"/>
            </a:xfrm>
          </p:grpSpPr>
          <p:sp>
            <p:nvSpPr>
              <p:cNvPr id="18018" name="Oval 53"/>
              <p:cNvSpPr>
                <a:spLocks noChangeArrowheads="1"/>
              </p:cNvSpPr>
              <p:nvPr/>
            </p:nvSpPr>
            <p:spPr bwMode="auto">
              <a:xfrm>
                <a:off x="501" y="1226"/>
                <a:ext cx="4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19" name="Oval 54"/>
              <p:cNvSpPr>
                <a:spLocks noChangeArrowheads="1"/>
              </p:cNvSpPr>
              <p:nvPr/>
            </p:nvSpPr>
            <p:spPr bwMode="auto">
              <a:xfrm>
                <a:off x="525" y="1226"/>
                <a:ext cx="5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20" name="AutoShape 55"/>
              <p:cNvSpPr>
                <a:spLocks noChangeArrowheads="1"/>
              </p:cNvSpPr>
              <p:nvPr/>
            </p:nvSpPr>
            <p:spPr bwMode="auto">
              <a:xfrm flipV="1">
                <a:off x="505" y="1175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021" name="AutoShape 56"/>
              <p:cNvSpPr>
                <a:spLocks noChangeArrowheads="1"/>
              </p:cNvSpPr>
              <p:nvPr/>
            </p:nvSpPr>
            <p:spPr bwMode="auto">
              <a:xfrm>
                <a:off x="397" y="1208"/>
                <a:ext cx="85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22" name="Line 57"/>
              <p:cNvSpPr>
                <a:spLocks noChangeShapeType="1"/>
              </p:cNvSpPr>
              <p:nvPr/>
            </p:nvSpPr>
            <p:spPr bwMode="auto">
              <a:xfrm flipV="1">
                <a:off x="447" y="1193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8007" name="Line 58"/>
            <p:cNvSpPr>
              <a:spLocks noChangeShapeType="1"/>
            </p:cNvSpPr>
            <p:nvPr/>
          </p:nvSpPr>
          <p:spPr bwMode="auto">
            <a:xfrm>
              <a:off x="567" y="1158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8008" name="Group 59"/>
            <p:cNvGrpSpPr>
              <a:grpSpLocks/>
            </p:cNvGrpSpPr>
            <p:nvPr/>
          </p:nvGrpSpPr>
          <p:grpSpPr bwMode="auto">
            <a:xfrm>
              <a:off x="608" y="1251"/>
              <a:ext cx="69" cy="46"/>
              <a:chOff x="608" y="1251"/>
              <a:chExt cx="69" cy="46"/>
            </a:xfrm>
          </p:grpSpPr>
          <p:sp>
            <p:nvSpPr>
              <p:cNvPr id="18009" name="Oval 60"/>
              <p:cNvSpPr>
                <a:spLocks noChangeArrowheads="1"/>
              </p:cNvSpPr>
              <p:nvPr/>
            </p:nvSpPr>
            <p:spPr bwMode="auto">
              <a:xfrm>
                <a:off x="608" y="1265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10" name="Oval 61"/>
              <p:cNvSpPr>
                <a:spLocks noChangeArrowheads="1"/>
              </p:cNvSpPr>
              <p:nvPr/>
            </p:nvSpPr>
            <p:spPr bwMode="auto">
              <a:xfrm>
                <a:off x="647" y="1278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11" name="Oval 62"/>
              <p:cNvSpPr>
                <a:spLocks noChangeArrowheads="1"/>
              </p:cNvSpPr>
              <p:nvPr/>
            </p:nvSpPr>
            <p:spPr bwMode="auto">
              <a:xfrm>
                <a:off x="634" y="1293"/>
                <a:ext cx="16" cy="4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12" name="Oval 63"/>
              <p:cNvSpPr>
                <a:spLocks noChangeArrowheads="1"/>
              </p:cNvSpPr>
              <p:nvPr/>
            </p:nvSpPr>
            <p:spPr bwMode="auto">
              <a:xfrm>
                <a:off x="673" y="1278"/>
                <a:ext cx="4" cy="6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13" name="Oval 64"/>
              <p:cNvSpPr>
                <a:spLocks noChangeArrowheads="1"/>
              </p:cNvSpPr>
              <p:nvPr/>
            </p:nvSpPr>
            <p:spPr bwMode="auto">
              <a:xfrm>
                <a:off x="634" y="1265"/>
                <a:ext cx="4" cy="19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14" name="Oval 65"/>
              <p:cNvSpPr>
                <a:spLocks noChangeArrowheads="1"/>
              </p:cNvSpPr>
              <p:nvPr/>
            </p:nvSpPr>
            <p:spPr bwMode="auto">
              <a:xfrm>
                <a:off x="621" y="1251"/>
                <a:ext cx="17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15" name="Oval 66"/>
              <p:cNvSpPr>
                <a:spLocks noChangeArrowheads="1"/>
              </p:cNvSpPr>
              <p:nvPr/>
            </p:nvSpPr>
            <p:spPr bwMode="auto">
              <a:xfrm>
                <a:off x="647" y="1251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16" name="Oval 67"/>
              <p:cNvSpPr>
                <a:spLocks noChangeArrowheads="1"/>
              </p:cNvSpPr>
              <p:nvPr/>
            </p:nvSpPr>
            <p:spPr bwMode="auto">
              <a:xfrm>
                <a:off x="659" y="1265"/>
                <a:ext cx="5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17" name="Oval 68"/>
              <p:cNvSpPr>
                <a:spLocks noChangeArrowheads="1"/>
              </p:cNvSpPr>
              <p:nvPr/>
            </p:nvSpPr>
            <p:spPr bwMode="auto">
              <a:xfrm>
                <a:off x="621" y="1278"/>
                <a:ext cx="4" cy="6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</p:grpSp>
      <p:grpSp>
        <p:nvGrpSpPr>
          <p:cNvPr id="17432" name="Group 69"/>
          <p:cNvGrpSpPr>
            <a:grpSpLocks/>
          </p:cNvGrpSpPr>
          <p:nvPr/>
        </p:nvGrpSpPr>
        <p:grpSpPr bwMode="auto">
          <a:xfrm>
            <a:off x="3255963" y="1812925"/>
            <a:ext cx="533400" cy="273050"/>
            <a:chOff x="1091" y="1142"/>
            <a:chExt cx="336" cy="172"/>
          </a:xfrm>
        </p:grpSpPr>
        <p:sp>
          <p:nvSpPr>
            <p:cNvPr id="17987" name="Rectangle 70"/>
            <p:cNvSpPr>
              <a:spLocks noChangeArrowheads="1"/>
            </p:cNvSpPr>
            <p:nvPr/>
          </p:nvSpPr>
          <p:spPr bwMode="auto">
            <a:xfrm>
              <a:off x="1107" y="1145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988" name="Group 71"/>
            <p:cNvGrpSpPr>
              <a:grpSpLocks/>
            </p:cNvGrpSpPr>
            <p:nvPr/>
          </p:nvGrpSpPr>
          <p:grpSpPr bwMode="auto">
            <a:xfrm>
              <a:off x="1091" y="1159"/>
              <a:ext cx="133" cy="60"/>
              <a:chOff x="1091" y="1159"/>
              <a:chExt cx="133" cy="60"/>
            </a:xfrm>
          </p:grpSpPr>
          <p:sp>
            <p:nvSpPr>
              <p:cNvPr id="18000" name="Oval 72"/>
              <p:cNvSpPr>
                <a:spLocks noChangeArrowheads="1"/>
              </p:cNvSpPr>
              <p:nvPr/>
            </p:nvSpPr>
            <p:spPr bwMode="auto">
              <a:xfrm>
                <a:off x="1195" y="1210"/>
                <a:ext cx="4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01" name="Oval 73"/>
              <p:cNvSpPr>
                <a:spLocks noChangeArrowheads="1"/>
              </p:cNvSpPr>
              <p:nvPr/>
            </p:nvSpPr>
            <p:spPr bwMode="auto">
              <a:xfrm>
                <a:off x="1219" y="1210"/>
                <a:ext cx="5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02" name="AutoShape 74"/>
              <p:cNvSpPr>
                <a:spLocks noChangeArrowheads="1"/>
              </p:cNvSpPr>
              <p:nvPr/>
            </p:nvSpPr>
            <p:spPr bwMode="auto">
              <a:xfrm flipV="1">
                <a:off x="1199" y="1159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8003" name="AutoShape 75"/>
              <p:cNvSpPr>
                <a:spLocks noChangeArrowheads="1"/>
              </p:cNvSpPr>
              <p:nvPr/>
            </p:nvSpPr>
            <p:spPr bwMode="auto">
              <a:xfrm>
                <a:off x="1091" y="1192"/>
                <a:ext cx="85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8004" name="Line 76"/>
              <p:cNvSpPr>
                <a:spLocks noChangeShapeType="1"/>
              </p:cNvSpPr>
              <p:nvPr/>
            </p:nvSpPr>
            <p:spPr bwMode="auto">
              <a:xfrm flipV="1">
                <a:off x="1141" y="1177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989" name="Line 77"/>
            <p:cNvSpPr>
              <a:spLocks noChangeShapeType="1"/>
            </p:cNvSpPr>
            <p:nvPr/>
          </p:nvSpPr>
          <p:spPr bwMode="auto">
            <a:xfrm>
              <a:off x="1261" y="1142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7990" name="Group 78"/>
            <p:cNvGrpSpPr>
              <a:grpSpLocks/>
            </p:cNvGrpSpPr>
            <p:nvPr/>
          </p:nvGrpSpPr>
          <p:grpSpPr bwMode="auto">
            <a:xfrm>
              <a:off x="1156" y="1247"/>
              <a:ext cx="67" cy="47"/>
              <a:chOff x="1156" y="1247"/>
              <a:chExt cx="67" cy="47"/>
            </a:xfrm>
          </p:grpSpPr>
          <p:sp>
            <p:nvSpPr>
              <p:cNvPr id="17991" name="Oval 79"/>
              <p:cNvSpPr>
                <a:spLocks noChangeArrowheads="1"/>
              </p:cNvSpPr>
              <p:nvPr/>
            </p:nvSpPr>
            <p:spPr bwMode="auto">
              <a:xfrm>
                <a:off x="1156" y="1261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92" name="Oval 80"/>
              <p:cNvSpPr>
                <a:spLocks noChangeArrowheads="1"/>
              </p:cNvSpPr>
              <p:nvPr/>
            </p:nvSpPr>
            <p:spPr bwMode="auto">
              <a:xfrm>
                <a:off x="1192" y="1276"/>
                <a:ext cx="5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93" name="Oval 81"/>
              <p:cNvSpPr>
                <a:spLocks noChangeArrowheads="1"/>
              </p:cNvSpPr>
              <p:nvPr/>
            </p:nvSpPr>
            <p:spPr bwMode="auto">
              <a:xfrm>
                <a:off x="1180" y="1289"/>
                <a:ext cx="17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94" name="Oval 82"/>
              <p:cNvSpPr>
                <a:spLocks noChangeArrowheads="1"/>
              </p:cNvSpPr>
              <p:nvPr/>
            </p:nvSpPr>
            <p:spPr bwMode="auto">
              <a:xfrm>
                <a:off x="1219" y="1276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95" name="Oval 83"/>
              <p:cNvSpPr>
                <a:spLocks noChangeArrowheads="1"/>
              </p:cNvSpPr>
              <p:nvPr/>
            </p:nvSpPr>
            <p:spPr bwMode="auto">
              <a:xfrm>
                <a:off x="1180" y="1261"/>
                <a:ext cx="4" cy="19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96" name="Oval 84"/>
              <p:cNvSpPr>
                <a:spLocks noChangeArrowheads="1"/>
              </p:cNvSpPr>
              <p:nvPr/>
            </p:nvSpPr>
            <p:spPr bwMode="auto">
              <a:xfrm>
                <a:off x="1167" y="1247"/>
                <a:ext cx="16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97" name="Oval 85"/>
              <p:cNvSpPr>
                <a:spLocks noChangeArrowheads="1"/>
              </p:cNvSpPr>
              <p:nvPr/>
            </p:nvSpPr>
            <p:spPr bwMode="auto">
              <a:xfrm>
                <a:off x="1192" y="1247"/>
                <a:ext cx="5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98" name="Oval 86"/>
              <p:cNvSpPr>
                <a:spLocks noChangeArrowheads="1"/>
              </p:cNvSpPr>
              <p:nvPr/>
            </p:nvSpPr>
            <p:spPr bwMode="auto">
              <a:xfrm>
                <a:off x="1206" y="1261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99" name="Oval 87"/>
              <p:cNvSpPr>
                <a:spLocks noChangeArrowheads="1"/>
              </p:cNvSpPr>
              <p:nvPr/>
            </p:nvSpPr>
            <p:spPr bwMode="auto">
              <a:xfrm>
                <a:off x="1167" y="1276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</p:grpSp>
      <p:grpSp>
        <p:nvGrpSpPr>
          <p:cNvPr id="17433" name="Group 88"/>
          <p:cNvGrpSpPr>
            <a:grpSpLocks/>
          </p:cNvGrpSpPr>
          <p:nvPr/>
        </p:nvGrpSpPr>
        <p:grpSpPr bwMode="auto">
          <a:xfrm>
            <a:off x="2740025" y="2130425"/>
            <a:ext cx="508000" cy="273050"/>
            <a:chOff x="766" y="1342"/>
            <a:chExt cx="320" cy="172"/>
          </a:xfrm>
        </p:grpSpPr>
        <p:sp>
          <p:nvSpPr>
            <p:cNvPr id="17979" name="Rectangle 89"/>
            <p:cNvSpPr>
              <a:spLocks noChangeArrowheads="1"/>
            </p:cNvSpPr>
            <p:nvPr/>
          </p:nvSpPr>
          <p:spPr bwMode="auto">
            <a:xfrm>
              <a:off x="766" y="1345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980" name="Group 90"/>
            <p:cNvGrpSpPr>
              <a:grpSpLocks/>
            </p:cNvGrpSpPr>
            <p:nvPr/>
          </p:nvGrpSpPr>
          <p:grpSpPr bwMode="auto">
            <a:xfrm>
              <a:off x="773" y="1359"/>
              <a:ext cx="133" cy="60"/>
              <a:chOff x="773" y="1359"/>
              <a:chExt cx="133" cy="60"/>
            </a:xfrm>
          </p:grpSpPr>
          <p:sp>
            <p:nvSpPr>
              <p:cNvPr id="17982" name="Oval 91"/>
              <p:cNvSpPr>
                <a:spLocks noChangeArrowheads="1"/>
              </p:cNvSpPr>
              <p:nvPr/>
            </p:nvSpPr>
            <p:spPr bwMode="auto">
              <a:xfrm>
                <a:off x="877" y="1410"/>
                <a:ext cx="4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83" name="Oval 92"/>
              <p:cNvSpPr>
                <a:spLocks noChangeArrowheads="1"/>
              </p:cNvSpPr>
              <p:nvPr/>
            </p:nvSpPr>
            <p:spPr bwMode="auto">
              <a:xfrm>
                <a:off x="901" y="1410"/>
                <a:ext cx="5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84" name="AutoShape 93"/>
              <p:cNvSpPr>
                <a:spLocks noChangeArrowheads="1"/>
              </p:cNvSpPr>
              <p:nvPr/>
            </p:nvSpPr>
            <p:spPr bwMode="auto">
              <a:xfrm flipV="1">
                <a:off x="881" y="1359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985" name="AutoShape 94"/>
              <p:cNvSpPr>
                <a:spLocks noChangeArrowheads="1"/>
              </p:cNvSpPr>
              <p:nvPr/>
            </p:nvSpPr>
            <p:spPr bwMode="auto">
              <a:xfrm>
                <a:off x="773" y="1392"/>
                <a:ext cx="84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86" name="Line 95"/>
              <p:cNvSpPr>
                <a:spLocks noChangeShapeType="1"/>
              </p:cNvSpPr>
              <p:nvPr/>
            </p:nvSpPr>
            <p:spPr bwMode="auto">
              <a:xfrm flipV="1">
                <a:off x="823" y="1377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981" name="Line 96"/>
            <p:cNvSpPr>
              <a:spLocks noChangeShapeType="1"/>
            </p:cNvSpPr>
            <p:nvPr/>
          </p:nvSpPr>
          <p:spPr bwMode="auto">
            <a:xfrm>
              <a:off x="920" y="1342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7434" name="Group 97"/>
          <p:cNvGrpSpPr>
            <a:grpSpLocks/>
          </p:cNvGrpSpPr>
          <p:nvPr/>
        </p:nvGrpSpPr>
        <p:grpSpPr bwMode="auto">
          <a:xfrm>
            <a:off x="5487988" y="1489075"/>
            <a:ext cx="514350" cy="273050"/>
            <a:chOff x="2497" y="938"/>
            <a:chExt cx="324" cy="172"/>
          </a:xfrm>
        </p:grpSpPr>
        <p:sp>
          <p:nvSpPr>
            <p:cNvPr id="17951" name="Rectangle 98"/>
            <p:cNvSpPr>
              <a:spLocks noChangeArrowheads="1"/>
            </p:cNvSpPr>
            <p:nvPr/>
          </p:nvSpPr>
          <p:spPr bwMode="auto">
            <a:xfrm>
              <a:off x="2502" y="941"/>
              <a:ext cx="319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952" name="Group 99"/>
            <p:cNvGrpSpPr>
              <a:grpSpLocks/>
            </p:cNvGrpSpPr>
            <p:nvPr/>
          </p:nvGrpSpPr>
          <p:grpSpPr bwMode="auto">
            <a:xfrm>
              <a:off x="2551" y="1046"/>
              <a:ext cx="66" cy="46"/>
              <a:chOff x="2551" y="1046"/>
              <a:chExt cx="66" cy="46"/>
            </a:xfrm>
          </p:grpSpPr>
          <p:sp>
            <p:nvSpPr>
              <p:cNvPr id="17970" name="Oval 100"/>
              <p:cNvSpPr>
                <a:spLocks noChangeArrowheads="1"/>
              </p:cNvSpPr>
              <p:nvPr/>
            </p:nvSpPr>
            <p:spPr bwMode="auto">
              <a:xfrm>
                <a:off x="2551" y="1061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71" name="Oval 101"/>
              <p:cNvSpPr>
                <a:spLocks noChangeArrowheads="1"/>
              </p:cNvSpPr>
              <p:nvPr/>
            </p:nvSpPr>
            <p:spPr bwMode="auto">
              <a:xfrm>
                <a:off x="2587" y="1074"/>
                <a:ext cx="5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72" name="Oval 102"/>
              <p:cNvSpPr>
                <a:spLocks noChangeArrowheads="1"/>
              </p:cNvSpPr>
              <p:nvPr/>
            </p:nvSpPr>
            <p:spPr bwMode="auto">
              <a:xfrm>
                <a:off x="2575" y="1088"/>
                <a:ext cx="17" cy="4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73" name="Oval 103"/>
              <p:cNvSpPr>
                <a:spLocks noChangeArrowheads="1"/>
              </p:cNvSpPr>
              <p:nvPr/>
            </p:nvSpPr>
            <p:spPr bwMode="auto">
              <a:xfrm>
                <a:off x="2613" y="1074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74" name="Oval 104"/>
              <p:cNvSpPr>
                <a:spLocks noChangeArrowheads="1"/>
              </p:cNvSpPr>
              <p:nvPr/>
            </p:nvSpPr>
            <p:spPr bwMode="auto">
              <a:xfrm>
                <a:off x="2575" y="1061"/>
                <a:ext cx="4" cy="18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75" name="Oval 105"/>
              <p:cNvSpPr>
                <a:spLocks noChangeArrowheads="1"/>
              </p:cNvSpPr>
              <p:nvPr/>
            </p:nvSpPr>
            <p:spPr bwMode="auto">
              <a:xfrm>
                <a:off x="2562" y="1046"/>
                <a:ext cx="16" cy="6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76" name="Oval 106"/>
              <p:cNvSpPr>
                <a:spLocks noChangeArrowheads="1"/>
              </p:cNvSpPr>
              <p:nvPr/>
            </p:nvSpPr>
            <p:spPr bwMode="auto">
              <a:xfrm>
                <a:off x="2587" y="1046"/>
                <a:ext cx="5" cy="6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77" name="Oval 107"/>
              <p:cNvSpPr>
                <a:spLocks noChangeArrowheads="1"/>
              </p:cNvSpPr>
              <p:nvPr/>
            </p:nvSpPr>
            <p:spPr bwMode="auto">
              <a:xfrm>
                <a:off x="2601" y="1061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78" name="Oval 108"/>
              <p:cNvSpPr>
                <a:spLocks noChangeArrowheads="1"/>
              </p:cNvSpPr>
              <p:nvPr/>
            </p:nvSpPr>
            <p:spPr bwMode="auto">
              <a:xfrm>
                <a:off x="2562" y="1074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  <p:grpSp>
          <p:nvGrpSpPr>
            <p:cNvPr id="17953" name="Group 109"/>
            <p:cNvGrpSpPr>
              <a:grpSpLocks/>
            </p:cNvGrpSpPr>
            <p:nvPr/>
          </p:nvGrpSpPr>
          <p:grpSpPr bwMode="auto">
            <a:xfrm>
              <a:off x="2497" y="955"/>
              <a:ext cx="133" cy="60"/>
              <a:chOff x="2497" y="955"/>
              <a:chExt cx="133" cy="60"/>
            </a:xfrm>
          </p:grpSpPr>
          <p:sp>
            <p:nvSpPr>
              <p:cNvPr id="17965" name="Oval 110"/>
              <p:cNvSpPr>
                <a:spLocks noChangeArrowheads="1"/>
              </p:cNvSpPr>
              <p:nvPr/>
            </p:nvSpPr>
            <p:spPr bwMode="auto">
              <a:xfrm>
                <a:off x="2601" y="1006"/>
                <a:ext cx="4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66" name="Oval 111"/>
              <p:cNvSpPr>
                <a:spLocks noChangeArrowheads="1"/>
              </p:cNvSpPr>
              <p:nvPr/>
            </p:nvSpPr>
            <p:spPr bwMode="auto">
              <a:xfrm>
                <a:off x="2625" y="1006"/>
                <a:ext cx="5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67" name="AutoShape 112"/>
              <p:cNvSpPr>
                <a:spLocks noChangeArrowheads="1"/>
              </p:cNvSpPr>
              <p:nvPr/>
            </p:nvSpPr>
            <p:spPr bwMode="auto">
              <a:xfrm flipV="1">
                <a:off x="2605" y="955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968" name="AutoShape 113"/>
              <p:cNvSpPr>
                <a:spLocks noChangeArrowheads="1"/>
              </p:cNvSpPr>
              <p:nvPr/>
            </p:nvSpPr>
            <p:spPr bwMode="auto">
              <a:xfrm>
                <a:off x="2497" y="988"/>
                <a:ext cx="85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69" name="Line 114"/>
              <p:cNvSpPr>
                <a:spLocks noChangeShapeType="1"/>
              </p:cNvSpPr>
              <p:nvPr/>
            </p:nvSpPr>
            <p:spPr bwMode="auto">
              <a:xfrm flipV="1">
                <a:off x="2547" y="973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954" name="Line 115"/>
            <p:cNvSpPr>
              <a:spLocks noChangeShapeType="1"/>
            </p:cNvSpPr>
            <p:nvPr/>
          </p:nvSpPr>
          <p:spPr bwMode="auto">
            <a:xfrm>
              <a:off x="2655" y="938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7955" name="Group 116"/>
            <p:cNvGrpSpPr>
              <a:grpSpLocks/>
            </p:cNvGrpSpPr>
            <p:nvPr/>
          </p:nvGrpSpPr>
          <p:grpSpPr bwMode="auto">
            <a:xfrm>
              <a:off x="2696" y="1043"/>
              <a:ext cx="69" cy="47"/>
              <a:chOff x="2696" y="1043"/>
              <a:chExt cx="69" cy="47"/>
            </a:xfrm>
          </p:grpSpPr>
          <p:sp>
            <p:nvSpPr>
              <p:cNvPr id="17956" name="Oval 117"/>
              <p:cNvSpPr>
                <a:spLocks noChangeArrowheads="1"/>
              </p:cNvSpPr>
              <p:nvPr/>
            </p:nvSpPr>
            <p:spPr bwMode="auto">
              <a:xfrm>
                <a:off x="2696" y="1057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57" name="Oval 118"/>
              <p:cNvSpPr>
                <a:spLocks noChangeArrowheads="1"/>
              </p:cNvSpPr>
              <p:nvPr/>
            </p:nvSpPr>
            <p:spPr bwMode="auto">
              <a:xfrm>
                <a:off x="2735" y="1072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58" name="Oval 119"/>
              <p:cNvSpPr>
                <a:spLocks noChangeArrowheads="1"/>
              </p:cNvSpPr>
              <p:nvPr/>
            </p:nvSpPr>
            <p:spPr bwMode="auto">
              <a:xfrm>
                <a:off x="2722" y="1085"/>
                <a:ext cx="16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59" name="Oval 120"/>
              <p:cNvSpPr>
                <a:spLocks noChangeArrowheads="1"/>
              </p:cNvSpPr>
              <p:nvPr/>
            </p:nvSpPr>
            <p:spPr bwMode="auto">
              <a:xfrm>
                <a:off x="2761" y="1072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60" name="Oval 121"/>
              <p:cNvSpPr>
                <a:spLocks noChangeArrowheads="1"/>
              </p:cNvSpPr>
              <p:nvPr/>
            </p:nvSpPr>
            <p:spPr bwMode="auto">
              <a:xfrm>
                <a:off x="2722" y="1057"/>
                <a:ext cx="4" cy="19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61" name="Oval 122"/>
              <p:cNvSpPr>
                <a:spLocks noChangeArrowheads="1"/>
              </p:cNvSpPr>
              <p:nvPr/>
            </p:nvSpPr>
            <p:spPr bwMode="auto">
              <a:xfrm>
                <a:off x="2709" y="1043"/>
                <a:ext cx="17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62" name="Oval 123"/>
              <p:cNvSpPr>
                <a:spLocks noChangeArrowheads="1"/>
              </p:cNvSpPr>
              <p:nvPr/>
            </p:nvSpPr>
            <p:spPr bwMode="auto">
              <a:xfrm>
                <a:off x="2735" y="1043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63" name="Oval 124"/>
              <p:cNvSpPr>
                <a:spLocks noChangeArrowheads="1"/>
              </p:cNvSpPr>
              <p:nvPr/>
            </p:nvSpPr>
            <p:spPr bwMode="auto">
              <a:xfrm>
                <a:off x="2747" y="1057"/>
                <a:ext cx="5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64" name="Oval 125"/>
              <p:cNvSpPr>
                <a:spLocks noChangeArrowheads="1"/>
              </p:cNvSpPr>
              <p:nvPr/>
            </p:nvSpPr>
            <p:spPr bwMode="auto">
              <a:xfrm>
                <a:off x="2709" y="1072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</p:grpSp>
      <p:grpSp>
        <p:nvGrpSpPr>
          <p:cNvPr id="17435" name="Group 126"/>
          <p:cNvGrpSpPr>
            <a:grpSpLocks/>
          </p:cNvGrpSpPr>
          <p:nvPr/>
        </p:nvGrpSpPr>
        <p:grpSpPr bwMode="auto">
          <a:xfrm>
            <a:off x="6156325" y="1482725"/>
            <a:ext cx="508000" cy="273050"/>
            <a:chOff x="2918" y="934"/>
            <a:chExt cx="320" cy="172"/>
          </a:xfrm>
        </p:grpSpPr>
        <p:sp>
          <p:nvSpPr>
            <p:cNvPr id="17923" name="Rectangle 127"/>
            <p:cNvSpPr>
              <a:spLocks noChangeArrowheads="1"/>
            </p:cNvSpPr>
            <p:nvPr/>
          </p:nvSpPr>
          <p:spPr bwMode="auto">
            <a:xfrm>
              <a:off x="2918" y="937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924" name="Group 128"/>
            <p:cNvGrpSpPr>
              <a:grpSpLocks/>
            </p:cNvGrpSpPr>
            <p:nvPr/>
          </p:nvGrpSpPr>
          <p:grpSpPr bwMode="auto">
            <a:xfrm>
              <a:off x="2956" y="1042"/>
              <a:ext cx="67" cy="46"/>
              <a:chOff x="2956" y="1042"/>
              <a:chExt cx="67" cy="46"/>
            </a:xfrm>
          </p:grpSpPr>
          <p:sp>
            <p:nvSpPr>
              <p:cNvPr id="17942" name="Oval 129"/>
              <p:cNvSpPr>
                <a:spLocks noChangeArrowheads="1"/>
              </p:cNvSpPr>
              <p:nvPr/>
            </p:nvSpPr>
            <p:spPr bwMode="auto">
              <a:xfrm>
                <a:off x="2956" y="1057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43" name="Oval 130"/>
              <p:cNvSpPr>
                <a:spLocks noChangeArrowheads="1"/>
              </p:cNvSpPr>
              <p:nvPr/>
            </p:nvSpPr>
            <p:spPr bwMode="auto">
              <a:xfrm>
                <a:off x="2994" y="1070"/>
                <a:ext cx="4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44" name="Oval 131"/>
              <p:cNvSpPr>
                <a:spLocks noChangeArrowheads="1"/>
              </p:cNvSpPr>
              <p:nvPr/>
            </p:nvSpPr>
            <p:spPr bwMode="auto">
              <a:xfrm>
                <a:off x="2980" y="1084"/>
                <a:ext cx="17" cy="4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45" name="Oval 132"/>
              <p:cNvSpPr>
                <a:spLocks noChangeArrowheads="1"/>
              </p:cNvSpPr>
              <p:nvPr/>
            </p:nvSpPr>
            <p:spPr bwMode="auto">
              <a:xfrm>
                <a:off x="3018" y="1070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46" name="Oval 133"/>
              <p:cNvSpPr>
                <a:spLocks noChangeArrowheads="1"/>
              </p:cNvSpPr>
              <p:nvPr/>
            </p:nvSpPr>
            <p:spPr bwMode="auto">
              <a:xfrm>
                <a:off x="2980" y="1057"/>
                <a:ext cx="5" cy="18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47" name="Oval 134"/>
              <p:cNvSpPr>
                <a:spLocks noChangeArrowheads="1"/>
              </p:cNvSpPr>
              <p:nvPr/>
            </p:nvSpPr>
            <p:spPr bwMode="auto">
              <a:xfrm>
                <a:off x="2969" y="1042"/>
                <a:ext cx="17" cy="6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48" name="Oval 135"/>
              <p:cNvSpPr>
                <a:spLocks noChangeArrowheads="1"/>
              </p:cNvSpPr>
              <p:nvPr/>
            </p:nvSpPr>
            <p:spPr bwMode="auto">
              <a:xfrm>
                <a:off x="2994" y="1042"/>
                <a:ext cx="4" cy="6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49" name="Oval 136"/>
              <p:cNvSpPr>
                <a:spLocks noChangeArrowheads="1"/>
              </p:cNvSpPr>
              <p:nvPr/>
            </p:nvSpPr>
            <p:spPr bwMode="auto">
              <a:xfrm>
                <a:off x="3006" y="1057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50" name="Oval 137"/>
              <p:cNvSpPr>
                <a:spLocks noChangeArrowheads="1"/>
              </p:cNvSpPr>
              <p:nvPr/>
            </p:nvSpPr>
            <p:spPr bwMode="auto">
              <a:xfrm>
                <a:off x="2969" y="1070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  <p:grpSp>
          <p:nvGrpSpPr>
            <p:cNvPr id="17925" name="Group 138"/>
            <p:cNvGrpSpPr>
              <a:grpSpLocks/>
            </p:cNvGrpSpPr>
            <p:nvPr/>
          </p:nvGrpSpPr>
          <p:grpSpPr bwMode="auto">
            <a:xfrm>
              <a:off x="3092" y="954"/>
              <a:ext cx="133" cy="61"/>
              <a:chOff x="3092" y="954"/>
              <a:chExt cx="133" cy="61"/>
            </a:xfrm>
          </p:grpSpPr>
          <p:sp>
            <p:nvSpPr>
              <p:cNvPr id="17937" name="Oval 139"/>
              <p:cNvSpPr>
                <a:spLocks noChangeArrowheads="1"/>
              </p:cNvSpPr>
              <p:nvPr/>
            </p:nvSpPr>
            <p:spPr bwMode="auto">
              <a:xfrm>
                <a:off x="3195" y="1005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38" name="Oval 140"/>
              <p:cNvSpPr>
                <a:spLocks noChangeArrowheads="1"/>
              </p:cNvSpPr>
              <p:nvPr/>
            </p:nvSpPr>
            <p:spPr bwMode="auto">
              <a:xfrm>
                <a:off x="3222" y="1005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39" name="AutoShape 141"/>
              <p:cNvSpPr>
                <a:spLocks noChangeArrowheads="1"/>
              </p:cNvSpPr>
              <p:nvPr/>
            </p:nvSpPr>
            <p:spPr bwMode="auto">
              <a:xfrm flipV="1">
                <a:off x="3199" y="954"/>
                <a:ext cx="23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6 w 21600"/>
                  <a:gd name="T13" fmla="*/ 4547 h 21600"/>
                  <a:gd name="T14" fmla="*/ 16904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940" name="AutoShape 142"/>
              <p:cNvSpPr>
                <a:spLocks noChangeArrowheads="1"/>
              </p:cNvSpPr>
              <p:nvPr/>
            </p:nvSpPr>
            <p:spPr bwMode="auto">
              <a:xfrm>
                <a:off x="3092" y="988"/>
                <a:ext cx="83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41" name="Line 143"/>
              <p:cNvSpPr>
                <a:spLocks noChangeShapeType="1"/>
              </p:cNvSpPr>
              <p:nvPr/>
            </p:nvSpPr>
            <p:spPr bwMode="auto">
              <a:xfrm flipV="1">
                <a:off x="3142" y="973"/>
                <a:ext cx="49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926" name="Line 144"/>
            <p:cNvSpPr>
              <a:spLocks noChangeShapeType="1"/>
            </p:cNvSpPr>
            <p:nvPr/>
          </p:nvSpPr>
          <p:spPr bwMode="auto">
            <a:xfrm>
              <a:off x="3071" y="934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7927" name="Group 145"/>
            <p:cNvGrpSpPr>
              <a:grpSpLocks/>
            </p:cNvGrpSpPr>
            <p:nvPr/>
          </p:nvGrpSpPr>
          <p:grpSpPr bwMode="auto">
            <a:xfrm>
              <a:off x="3124" y="1039"/>
              <a:ext cx="69" cy="47"/>
              <a:chOff x="3124" y="1039"/>
              <a:chExt cx="69" cy="47"/>
            </a:xfrm>
          </p:grpSpPr>
          <p:sp>
            <p:nvSpPr>
              <p:cNvPr id="17928" name="Oval 146"/>
              <p:cNvSpPr>
                <a:spLocks noChangeArrowheads="1"/>
              </p:cNvSpPr>
              <p:nvPr/>
            </p:nvSpPr>
            <p:spPr bwMode="auto">
              <a:xfrm>
                <a:off x="3124" y="1053"/>
                <a:ext cx="5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29" name="Oval 147"/>
              <p:cNvSpPr>
                <a:spLocks noChangeArrowheads="1"/>
              </p:cNvSpPr>
              <p:nvPr/>
            </p:nvSpPr>
            <p:spPr bwMode="auto">
              <a:xfrm>
                <a:off x="3163" y="1068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30" name="Oval 148"/>
              <p:cNvSpPr>
                <a:spLocks noChangeArrowheads="1"/>
              </p:cNvSpPr>
              <p:nvPr/>
            </p:nvSpPr>
            <p:spPr bwMode="auto">
              <a:xfrm>
                <a:off x="3151" y="1081"/>
                <a:ext cx="16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31" name="Oval 149"/>
              <p:cNvSpPr>
                <a:spLocks noChangeArrowheads="1"/>
              </p:cNvSpPr>
              <p:nvPr/>
            </p:nvSpPr>
            <p:spPr bwMode="auto">
              <a:xfrm>
                <a:off x="3189" y="1068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32" name="Oval 150"/>
              <p:cNvSpPr>
                <a:spLocks noChangeArrowheads="1"/>
              </p:cNvSpPr>
              <p:nvPr/>
            </p:nvSpPr>
            <p:spPr bwMode="auto">
              <a:xfrm>
                <a:off x="3151" y="1053"/>
                <a:ext cx="4" cy="19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33" name="Oval 151"/>
              <p:cNvSpPr>
                <a:spLocks noChangeArrowheads="1"/>
              </p:cNvSpPr>
              <p:nvPr/>
            </p:nvSpPr>
            <p:spPr bwMode="auto">
              <a:xfrm>
                <a:off x="3138" y="1039"/>
                <a:ext cx="16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34" name="Oval 152"/>
              <p:cNvSpPr>
                <a:spLocks noChangeArrowheads="1"/>
              </p:cNvSpPr>
              <p:nvPr/>
            </p:nvSpPr>
            <p:spPr bwMode="auto">
              <a:xfrm>
                <a:off x="3163" y="1039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35" name="Oval 153"/>
              <p:cNvSpPr>
                <a:spLocks noChangeArrowheads="1"/>
              </p:cNvSpPr>
              <p:nvPr/>
            </p:nvSpPr>
            <p:spPr bwMode="auto">
              <a:xfrm>
                <a:off x="3176" y="1053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36" name="Oval 154"/>
              <p:cNvSpPr>
                <a:spLocks noChangeArrowheads="1"/>
              </p:cNvSpPr>
              <p:nvPr/>
            </p:nvSpPr>
            <p:spPr bwMode="auto">
              <a:xfrm>
                <a:off x="3138" y="1068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</p:grpSp>
      <p:grpSp>
        <p:nvGrpSpPr>
          <p:cNvPr id="17436" name="Group 155"/>
          <p:cNvGrpSpPr>
            <a:grpSpLocks/>
          </p:cNvGrpSpPr>
          <p:nvPr/>
        </p:nvGrpSpPr>
        <p:grpSpPr bwMode="auto">
          <a:xfrm>
            <a:off x="4927600" y="1812925"/>
            <a:ext cx="533400" cy="273050"/>
            <a:chOff x="2144" y="1142"/>
            <a:chExt cx="336" cy="172"/>
          </a:xfrm>
        </p:grpSpPr>
        <p:sp>
          <p:nvSpPr>
            <p:cNvPr id="17905" name="Rectangle 156"/>
            <p:cNvSpPr>
              <a:spLocks noChangeArrowheads="1"/>
            </p:cNvSpPr>
            <p:nvPr/>
          </p:nvSpPr>
          <p:spPr bwMode="auto">
            <a:xfrm>
              <a:off x="2160" y="1145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906" name="Group 157"/>
            <p:cNvGrpSpPr>
              <a:grpSpLocks/>
            </p:cNvGrpSpPr>
            <p:nvPr/>
          </p:nvGrpSpPr>
          <p:grpSpPr bwMode="auto">
            <a:xfrm>
              <a:off x="2144" y="1159"/>
              <a:ext cx="134" cy="60"/>
              <a:chOff x="2144" y="1159"/>
              <a:chExt cx="134" cy="60"/>
            </a:xfrm>
          </p:grpSpPr>
          <p:sp>
            <p:nvSpPr>
              <p:cNvPr id="17918" name="Oval 158"/>
              <p:cNvSpPr>
                <a:spLocks noChangeArrowheads="1"/>
              </p:cNvSpPr>
              <p:nvPr/>
            </p:nvSpPr>
            <p:spPr bwMode="auto">
              <a:xfrm>
                <a:off x="2248" y="1210"/>
                <a:ext cx="4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19" name="Oval 159"/>
              <p:cNvSpPr>
                <a:spLocks noChangeArrowheads="1"/>
              </p:cNvSpPr>
              <p:nvPr/>
            </p:nvSpPr>
            <p:spPr bwMode="auto">
              <a:xfrm>
                <a:off x="2272" y="1210"/>
                <a:ext cx="5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20" name="AutoShape 160"/>
              <p:cNvSpPr>
                <a:spLocks noChangeArrowheads="1"/>
              </p:cNvSpPr>
              <p:nvPr/>
            </p:nvSpPr>
            <p:spPr bwMode="auto">
              <a:xfrm flipV="1">
                <a:off x="2252" y="1159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921" name="AutoShape 161"/>
              <p:cNvSpPr>
                <a:spLocks noChangeArrowheads="1"/>
              </p:cNvSpPr>
              <p:nvPr/>
            </p:nvSpPr>
            <p:spPr bwMode="auto">
              <a:xfrm>
                <a:off x="2144" y="1192"/>
                <a:ext cx="85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22" name="Line 162"/>
              <p:cNvSpPr>
                <a:spLocks noChangeShapeType="1"/>
              </p:cNvSpPr>
              <p:nvPr/>
            </p:nvSpPr>
            <p:spPr bwMode="auto">
              <a:xfrm flipV="1">
                <a:off x="2194" y="1177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907" name="Line 163"/>
            <p:cNvSpPr>
              <a:spLocks noChangeShapeType="1"/>
            </p:cNvSpPr>
            <p:nvPr/>
          </p:nvSpPr>
          <p:spPr bwMode="auto">
            <a:xfrm>
              <a:off x="2314" y="1142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7908" name="Group 164"/>
            <p:cNvGrpSpPr>
              <a:grpSpLocks/>
            </p:cNvGrpSpPr>
            <p:nvPr/>
          </p:nvGrpSpPr>
          <p:grpSpPr bwMode="auto">
            <a:xfrm>
              <a:off x="2355" y="1235"/>
              <a:ext cx="69" cy="46"/>
              <a:chOff x="2355" y="1235"/>
              <a:chExt cx="69" cy="46"/>
            </a:xfrm>
          </p:grpSpPr>
          <p:sp>
            <p:nvSpPr>
              <p:cNvPr id="17909" name="Oval 165"/>
              <p:cNvSpPr>
                <a:spLocks noChangeArrowheads="1"/>
              </p:cNvSpPr>
              <p:nvPr/>
            </p:nvSpPr>
            <p:spPr bwMode="auto">
              <a:xfrm>
                <a:off x="2355" y="1249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10" name="Oval 166"/>
              <p:cNvSpPr>
                <a:spLocks noChangeArrowheads="1"/>
              </p:cNvSpPr>
              <p:nvPr/>
            </p:nvSpPr>
            <p:spPr bwMode="auto">
              <a:xfrm>
                <a:off x="2394" y="1262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11" name="Oval 167"/>
              <p:cNvSpPr>
                <a:spLocks noChangeArrowheads="1"/>
              </p:cNvSpPr>
              <p:nvPr/>
            </p:nvSpPr>
            <p:spPr bwMode="auto">
              <a:xfrm>
                <a:off x="2381" y="1277"/>
                <a:ext cx="16" cy="4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12" name="Oval 168"/>
              <p:cNvSpPr>
                <a:spLocks noChangeArrowheads="1"/>
              </p:cNvSpPr>
              <p:nvPr/>
            </p:nvSpPr>
            <p:spPr bwMode="auto">
              <a:xfrm>
                <a:off x="2420" y="1262"/>
                <a:ext cx="4" cy="6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13" name="Oval 169"/>
              <p:cNvSpPr>
                <a:spLocks noChangeArrowheads="1"/>
              </p:cNvSpPr>
              <p:nvPr/>
            </p:nvSpPr>
            <p:spPr bwMode="auto">
              <a:xfrm>
                <a:off x="2381" y="1249"/>
                <a:ext cx="4" cy="19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14" name="Oval 170"/>
              <p:cNvSpPr>
                <a:spLocks noChangeArrowheads="1"/>
              </p:cNvSpPr>
              <p:nvPr/>
            </p:nvSpPr>
            <p:spPr bwMode="auto">
              <a:xfrm>
                <a:off x="2368" y="1235"/>
                <a:ext cx="18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15" name="Oval 171"/>
              <p:cNvSpPr>
                <a:spLocks noChangeArrowheads="1"/>
              </p:cNvSpPr>
              <p:nvPr/>
            </p:nvSpPr>
            <p:spPr bwMode="auto">
              <a:xfrm>
                <a:off x="2394" y="1235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16" name="Oval 172"/>
              <p:cNvSpPr>
                <a:spLocks noChangeArrowheads="1"/>
              </p:cNvSpPr>
              <p:nvPr/>
            </p:nvSpPr>
            <p:spPr bwMode="auto">
              <a:xfrm>
                <a:off x="2406" y="1249"/>
                <a:ext cx="5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17" name="Oval 173"/>
              <p:cNvSpPr>
                <a:spLocks noChangeArrowheads="1"/>
              </p:cNvSpPr>
              <p:nvPr/>
            </p:nvSpPr>
            <p:spPr bwMode="auto">
              <a:xfrm>
                <a:off x="2368" y="1262"/>
                <a:ext cx="4" cy="6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</p:grpSp>
      <p:grpSp>
        <p:nvGrpSpPr>
          <p:cNvPr id="17437" name="Group 174"/>
          <p:cNvGrpSpPr>
            <a:grpSpLocks/>
          </p:cNvGrpSpPr>
          <p:nvPr/>
        </p:nvGrpSpPr>
        <p:grpSpPr bwMode="auto">
          <a:xfrm>
            <a:off x="5603875" y="1812925"/>
            <a:ext cx="508000" cy="273050"/>
            <a:chOff x="2570" y="1142"/>
            <a:chExt cx="320" cy="172"/>
          </a:xfrm>
        </p:grpSpPr>
        <p:sp>
          <p:nvSpPr>
            <p:cNvPr id="17887" name="Rectangle 175"/>
            <p:cNvSpPr>
              <a:spLocks noChangeArrowheads="1"/>
            </p:cNvSpPr>
            <p:nvPr/>
          </p:nvSpPr>
          <p:spPr bwMode="auto">
            <a:xfrm>
              <a:off x="2570" y="1145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888" name="Group 176"/>
            <p:cNvGrpSpPr>
              <a:grpSpLocks/>
            </p:cNvGrpSpPr>
            <p:nvPr/>
          </p:nvGrpSpPr>
          <p:grpSpPr bwMode="auto">
            <a:xfrm>
              <a:off x="2731" y="1162"/>
              <a:ext cx="132" cy="61"/>
              <a:chOff x="2731" y="1162"/>
              <a:chExt cx="132" cy="61"/>
            </a:xfrm>
          </p:grpSpPr>
          <p:sp>
            <p:nvSpPr>
              <p:cNvPr id="17900" name="Oval 177"/>
              <p:cNvSpPr>
                <a:spLocks noChangeArrowheads="1"/>
              </p:cNvSpPr>
              <p:nvPr/>
            </p:nvSpPr>
            <p:spPr bwMode="auto">
              <a:xfrm>
                <a:off x="2834" y="1213"/>
                <a:ext cx="5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01" name="Oval 178"/>
              <p:cNvSpPr>
                <a:spLocks noChangeArrowheads="1"/>
              </p:cNvSpPr>
              <p:nvPr/>
            </p:nvSpPr>
            <p:spPr bwMode="auto">
              <a:xfrm>
                <a:off x="2859" y="1213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02" name="AutoShape 179"/>
              <p:cNvSpPr>
                <a:spLocks noChangeArrowheads="1"/>
              </p:cNvSpPr>
              <p:nvPr/>
            </p:nvSpPr>
            <p:spPr bwMode="auto">
              <a:xfrm flipV="1">
                <a:off x="2837" y="1162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903" name="AutoShape 180"/>
              <p:cNvSpPr>
                <a:spLocks noChangeArrowheads="1"/>
              </p:cNvSpPr>
              <p:nvPr/>
            </p:nvSpPr>
            <p:spPr bwMode="auto">
              <a:xfrm>
                <a:off x="2731" y="1196"/>
                <a:ext cx="84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904" name="Line 181"/>
              <p:cNvSpPr>
                <a:spLocks noChangeShapeType="1"/>
              </p:cNvSpPr>
              <p:nvPr/>
            </p:nvSpPr>
            <p:spPr bwMode="auto">
              <a:xfrm flipV="1">
                <a:off x="2779" y="1181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889" name="Line 182"/>
            <p:cNvSpPr>
              <a:spLocks noChangeShapeType="1"/>
            </p:cNvSpPr>
            <p:nvPr/>
          </p:nvSpPr>
          <p:spPr bwMode="auto">
            <a:xfrm>
              <a:off x="2723" y="1142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7890" name="Group 183"/>
            <p:cNvGrpSpPr>
              <a:grpSpLocks/>
            </p:cNvGrpSpPr>
            <p:nvPr/>
          </p:nvGrpSpPr>
          <p:grpSpPr bwMode="auto">
            <a:xfrm>
              <a:off x="2777" y="1247"/>
              <a:ext cx="69" cy="47"/>
              <a:chOff x="2777" y="1247"/>
              <a:chExt cx="69" cy="47"/>
            </a:xfrm>
          </p:grpSpPr>
          <p:sp>
            <p:nvSpPr>
              <p:cNvPr id="17891" name="Oval 184"/>
              <p:cNvSpPr>
                <a:spLocks noChangeArrowheads="1"/>
              </p:cNvSpPr>
              <p:nvPr/>
            </p:nvSpPr>
            <p:spPr bwMode="auto">
              <a:xfrm>
                <a:off x="2777" y="1261"/>
                <a:ext cx="5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92" name="Oval 185"/>
              <p:cNvSpPr>
                <a:spLocks noChangeArrowheads="1"/>
              </p:cNvSpPr>
              <p:nvPr/>
            </p:nvSpPr>
            <p:spPr bwMode="auto">
              <a:xfrm>
                <a:off x="2815" y="1276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93" name="Oval 186"/>
              <p:cNvSpPr>
                <a:spLocks noChangeArrowheads="1"/>
              </p:cNvSpPr>
              <p:nvPr/>
            </p:nvSpPr>
            <p:spPr bwMode="auto">
              <a:xfrm>
                <a:off x="2803" y="1289"/>
                <a:ext cx="16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94" name="Oval 187"/>
              <p:cNvSpPr>
                <a:spLocks noChangeArrowheads="1"/>
              </p:cNvSpPr>
              <p:nvPr/>
            </p:nvSpPr>
            <p:spPr bwMode="auto">
              <a:xfrm>
                <a:off x="2841" y="1276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95" name="Oval 188"/>
              <p:cNvSpPr>
                <a:spLocks noChangeArrowheads="1"/>
              </p:cNvSpPr>
              <p:nvPr/>
            </p:nvSpPr>
            <p:spPr bwMode="auto">
              <a:xfrm>
                <a:off x="2803" y="1261"/>
                <a:ext cx="4" cy="19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96" name="Oval 189"/>
              <p:cNvSpPr>
                <a:spLocks noChangeArrowheads="1"/>
              </p:cNvSpPr>
              <p:nvPr/>
            </p:nvSpPr>
            <p:spPr bwMode="auto">
              <a:xfrm>
                <a:off x="2790" y="1247"/>
                <a:ext cx="16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97" name="Oval 190"/>
              <p:cNvSpPr>
                <a:spLocks noChangeArrowheads="1"/>
              </p:cNvSpPr>
              <p:nvPr/>
            </p:nvSpPr>
            <p:spPr bwMode="auto">
              <a:xfrm>
                <a:off x="2815" y="1247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98" name="Oval 191"/>
              <p:cNvSpPr>
                <a:spLocks noChangeArrowheads="1"/>
              </p:cNvSpPr>
              <p:nvPr/>
            </p:nvSpPr>
            <p:spPr bwMode="auto">
              <a:xfrm>
                <a:off x="2828" y="1261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99" name="Oval 192"/>
              <p:cNvSpPr>
                <a:spLocks noChangeArrowheads="1"/>
              </p:cNvSpPr>
              <p:nvPr/>
            </p:nvSpPr>
            <p:spPr bwMode="auto">
              <a:xfrm>
                <a:off x="2790" y="1276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</p:grpSp>
      <p:grpSp>
        <p:nvGrpSpPr>
          <p:cNvPr id="17438" name="Group 193"/>
          <p:cNvGrpSpPr>
            <a:grpSpLocks/>
          </p:cNvGrpSpPr>
          <p:nvPr/>
        </p:nvGrpSpPr>
        <p:grpSpPr bwMode="auto">
          <a:xfrm>
            <a:off x="6143626" y="1812925"/>
            <a:ext cx="531813" cy="273050"/>
            <a:chOff x="2910" y="1142"/>
            <a:chExt cx="335" cy="172"/>
          </a:xfrm>
        </p:grpSpPr>
        <p:sp>
          <p:nvSpPr>
            <p:cNvPr id="17869" name="Rectangle 194"/>
            <p:cNvSpPr>
              <a:spLocks noChangeArrowheads="1"/>
            </p:cNvSpPr>
            <p:nvPr/>
          </p:nvSpPr>
          <p:spPr bwMode="auto">
            <a:xfrm>
              <a:off x="2926" y="1145"/>
              <a:ext cx="319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870" name="Group 195"/>
            <p:cNvGrpSpPr>
              <a:grpSpLocks/>
            </p:cNvGrpSpPr>
            <p:nvPr/>
          </p:nvGrpSpPr>
          <p:grpSpPr bwMode="auto">
            <a:xfrm>
              <a:off x="2910" y="1159"/>
              <a:ext cx="133" cy="60"/>
              <a:chOff x="2910" y="1159"/>
              <a:chExt cx="133" cy="60"/>
            </a:xfrm>
          </p:grpSpPr>
          <p:sp>
            <p:nvSpPr>
              <p:cNvPr id="17882" name="Oval 196"/>
              <p:cNvSpPr>
                <a:spLocks noChangeArrowheads="1"/>
              </p:cNvSpPr>
              <p:nvPr/>
            </p:nvSpPr>
            <p:spPr bwMode="auto">
              <a:xfrm>
                <a:off x="3014" y="1210"/>
                <a:ext cx="4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83" name="Oval 197"/>
              <p:cNvSpPr>
                <a:spLocks noChangeArrowheads="1"/>
              </p:cNvSpPr>
              <p:nvPr/>
            </p:nvSpPr>
            <p:spPr bwMode="auto">
              <a:xfrm>
                <a:off x="3038" y="1210"/>
                <a:ext cx="5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84" name="AutoShape 198"/>
              <p:cNvSpPr>
                <a:spLocks noChangeArrowheads="1"/>
              </p:cNvSpPr>
              <p:nvPr/>
            </p:nvSpPr>
            <p:spPr bwMode="auto">
              <a:xfrm flipV="1">
                <a:off x="3017" y="1159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885" name="AutoShape 199"/>
              <p:cNvSpPr>
                <a:spLocks noChangeArrowheads="1"/>
              </p:cNvSpPr>
              <p:nvPr/>
            </p:nvSpPr>
            <p:spPr bwMode="auto">
              <a:xfrm>
                <a:off x="2910" y="1192"/>
                <a:ext cx="84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86" name="Line 200"/>
              <p:cNvSpPr>
                <a:spLocks noChangeShapeType="1"/>
              </p:cNvSpPr>
              <p:nvPr/>
            </p:nvSpPr>
            <p:spPr bwMode="auto">
              <a:xfrm flipV="1">
                <a:off x="2960" y="1177"/>
                <a:ext cx="49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871" name="Line 201"/>
            <p:cNvSpPr>
              <a:spLocks noChangeShapeType="1"/>
            </p:cNvSpPr>
            <p:nvPr/>
          </p:nvSpPr>
          <p:spPr bwMode="auto">
            <a:xfrm>
              <a:off x="3079" y="1142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7872" name="Group 202"/>
            <p:cNvGrpSpPr>
              <a:grpSpLocks/>
            </p:cNvGrpSpPr>
            <p:nvPr/>
          </p:nvGrpSpPr>
          <p:grpSpPr bwMode="auto">
            <a:xfrm>
              <a:off x="2974" y="1247"/>
              <a:ext cx="67" cy="47"/>
              <a:chOff x="2974" y="1247"/>
              <a:chExt cx="67" cy="47"/>
            </a:xfrm>
          </p:grpSpPr>
          <p:sp>
            <p:nvSpPr>
              <p:cNvPr id="17873" name="Oval 203"/>
              <p:cNvSpPr>
                <a:spLocks noChangeArrowheads="1"/>
              </p:cNvSpPr>
              <p:nvPr/>
            </p:nvSpPr>
            <p:spPr bwMode="auto">
              <a:xfrm>
                <a:off x="2974" y="1261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74" name="Oval 204"/>
              <p:cNvSpPr>
                <a:spLocks noChangeArrowheads="1"/>
              </p:cNvSpPr>
              <p:nvPr/>
            </p:nvSpPr>
            <p:spPr bwMode="auto">
              <a:xfrm>
                <a:off x="3011" y="1276"/>
                <a:ext cx="5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75" name="Oval 205"/>
              <p:cNvSpPr>
                <a:spLocks noChangeArrowheads="1"/>
              </p:cNvSpPr>
              <p:nvPr/>
            </p:nvSpPr>
            <p:spPr bwMode="auto">
              <a:xfrm>
                <a:off x="2999" y="1289"/>
                <a:ext cx="17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76" name="Oval 206"/>
              <p:cNvSpPr>
                <a:spLocks noChangeArrowheads="1"/>
              </p:cNvSpPr>
              <p:nvPr/>
            </p:nvSpPr>
            <p:spPr bwMode="auto">
              <a:xfrm>
                <a:off x="3038" y="1276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77" name="Oval 207"/>
              <p:cNvSpPr>
                <a:spLocks noChangeArrowheads="1"/>
              </p:cNvSpPr>
              <p:nvPr/>
            </p:nvSpPr>
            <p:spPr bwMode="auto">
              <a:xfrm>
                <a:off x="2999" y="1261"/>
                <a:ext cx="4" cy="19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78" name="Oval 208"/>
              <p:cNvSpPr>
                <a:spLocks noChangeArrowheads="1"/>
              </p:cNvSpPr>
              <p:nvPr/>
            </p:nvSpPr>
            <p:spPr bwMode="auto">
              <a:xfrm>
                <a:off x="2986" y="1247"/>
                <a:ext cx="16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79" name="Oval 209"/>
              <p:cNvSpPr>
                <a:spLocks noChangeArrowheads="1"/>
              </p:cNvSpPr>
              <p:nvPr/>
            </p:nvSpPr>
            <p:spPr bwMode="auto">
              <a:xfrm>
                <a:off x="3011" y="1247"/>
                <a:ext cx="5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80" name="Oval 210"/>
              <p:cNvSpPr>
                <a:spLocks noChangeArrowheads="1"/>
              </p:cNvSpPr>
              <p:nvPr/>
            </p:nvSpPr>
            <p:spPr bwMode="auto">
              <a:xfrm>
                <a:off x="3025" y="1261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81" name="Oval 211"/>
              <p:cNvSpPr>
                <a:spLocks noChangeArrowheads="1"/>
              </p:cNvSpPr>
              <p:nvPr/>
            </p:nvSpPr>
            <p:spPr bwMode="auto">
              <a:xfrm>
                <a:off x="2986" y="1276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</p:grpSp>
      <p:grpSp>
        <p:nvGrpSpPr>
          <p:cNvPr id="17439" name="Group 212"/>
          <p:cNvGrpSpPr>
            <a:grpSpLocks/>
          </p:cNvGrpSpPr>
          <p:nvPr/>
        </p:nvGrpSpPr>
        <p:grpSpPr bwMode="auto">
          <a:xfrm>
            <a:off x="6851650" y="1812925"/>
            <a:ext cx="509588" cy="273050"/>
            <a:chOff x="3356" y="1142"/>
            <a:chExt cx="321" cy="172"/>
          </a:xfrm>
        </p:grpSpPr>
        <p:sp>
          <p:nvSpPr>
            <p:cNvPr id="17851" name="Rectangle 213"/>
            <p:cNvSpPr>
              <a:spLocks noChangeArrowheads="1"/>
            </p:cNvSpPr>
            <p:nvPr/>
          </p:nvSpPr>
          <p:spPr bwMode="auto">
            <a:xfrm>
              <a:off x="3356" y="1145"/>
              <a:ext cx="321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852" name="Group 214"/>
            <p:cNvGrpSpPr>
              <a:grpSpLocks/>
            </p:cNvGrpSpPr>
            <p:nvPr/>
          </p:nvGrpSpPr>
          <p:grpSpPr bwMode="auto">
            <a:xfrm>
              <a:off x="3517" y="1174"/>
              <a:ext cx="133" cy="59"/>
              <a:chOff x="3517" y="1174"/>
              <a:chExt cx="133" cy="59"/>
            </a:xfrm>
          </p:grpSpPr>
          <p:sp>
            <p:nvSpPr>
              <p:cNvPr id="17864" name="Oval 215"/>
              <p:cNvSpPr>
                <a:spLocks noChangeArrowheads="1"/>
              </p:cNvSpPr>
              <p:nvPr/>
            </p:nvSpPr>
            <p:spPr bwMode="auto">
              <a:xfrm>
                <a:off x="3620" y="1225"/>
                <a:ext cx="5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65" name="Oval 216"/>
              <p:cNvSpPr>
                <a:spLocks noChangeArrowheads="1"/>
              </p:cNvSpPr>
              <p:nvPr/>
            </p:nvSpPr>
            <p:spPr bwMode="auto">
              <a:xfrm>
                <a:off x="3646" y="1225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66" name="AutoShape 217"/>
              <p:cNvSpPr>
                <a:spLocks noChangeArrowheads="1"/>
              </p:cNvSpPr>
              <p:nvPr/>
            </p:nvSpPr>
            <p:spPr bwMode="auto">
              <a:xfrm flipV="1">
                <a:off x="3624" y="1174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867" name="AutoShape 218"/>
              <p:cNvSpPr>
                <a:spLocks noChangeArrowheads="1"/>
              </p:cNvSpPr>
              <p:nvPr/>
            </p:nvSpPr>
            <p:spPr bwMode="auto">
              <a:xfrm>
                <a:off x="3517" y="1208"/>
                <a:ext cx="84" cy="25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68" name="Line 219"/>
              <p:cNvSpPr>
                <a:spLocks noChangeShapeType="1"/>
              </p:cNvSpPr>
              <p:nvPr/>
            </p:nvSpPr>
            <p:spPr bwMode="auto">
              <a:xfrm flipV="1">
                <a:off x="3566" y="1193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853" name="Line 220"/>
            <p:cNvSpPr>
              <a:spLocks noChangeShapeType="1"/>
            </p:cNvSpPr>
            <p:nvPr/>
          </p:nvSpPr>
          <p:spPr bwMode="auto">
            <a:xfrm>
              <a:off x="3510" y="1142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7854" name="Group 221"/>
            <p:cNvGrpSpPr>
              <a:grpSpLocks/>
            </p:cNvGrpSpPr>
            <p:nvPr/>
          </p:nvGrpSpPr>
          <p:grpSpPr bwMode="auto">
            <a:xfrm>
              <a:off x="3394" y="1247"/>
              <a:ext cx="67" cy="47"/>
              <a:chOff x="3394" y="1247"/>
              <a:chExt cx="67" cy="47"/>
            </a:xfrm>
          </p:grpSpPr>
          <p:sp>
            <p:nvSpPr>
              <p:cNvPr id="17855" name="Oval 222"/>
              <p:cNvSpPr>
                <a:spLocks noChangeArrowheads="1"/>
              </p:cNvSpPr>
              <p:nvPr/>
            </p:nvSpPr>
            <p:spPr bwMode="auto">
              <a:xfrm>
                <a:off x="3394" y="1261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56" name="Oval 223"/>
              <p:cNvSpPr>
                <a:spLocks noChangeArrowheads="1"/>
              </p:cNvSpPr>
              <p:nvPr/>
            </p:nvSpPr>
            <p:spPr bwMode="auto">
              <a:xfrm>
                <a:off x="3432" y="1276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57" name="Oval 224"/>
              <p:cNvSpPr>
                <a:spLocks noChangeArrowheads="1"/>
              </p:cNvSpPr>
              <p:nvPr/>
            </p:nvSpPr>
            <p:spPr bwMode="auto">
              <a:xfrm>
                <a:off x="3419" y="1289"/>
                <a:ext cx="17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58" name="Oval 225"/>
              <p:cNvSpPr>
                <a:spLocks noChangeArrowheads="1"/>
              </p:cNvSpPr>
              <p:nvPr/>
            </p:nvSpPr>
            <p:spPr bwMode="auto">
              <a:xfrm>
                <a:off x="3456" y="1276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59" name="Oval 226"/>
              <p:cNvSpPr>
                <a:spLocks noChangeArrowheads="1"/>
              </p:cNvSpPr>
              <p:nvPr/>
            </p:nvSpPr>
            <p:spPr bwMode="auto">
              <a:xfrm>
                <a:off x="3419" y="1261"/>
                <a:ext cx="5" cy="19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60" name="Oval 227"/>
              <p:cNvSpPr>
                <a:spLocks noChangeArrowheads="1"/>
              </p:cNvSpPr>
              <p:nvPr/>
            </p:nvSpPr>
            <p:spPr bwMode="auto">
              <a:xfrm>
                <a:off x="3407" y="1247"/>
                <a:ext cx="17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61" name="Oval 228"/>
              <p:cNvSpPr>
                <a:spLocks noChangeArrowheads="1"/>
              </p:cNvSpPr>
              <p:nvPr/>
            </p:nvSpPr>
            <p:spPr bwMode="auto">
              <a:xfrm>
                <a:off x="3432" y="1247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62" name="Oval 229"/>
              <p:cNvSpPr>
                <a:spLocks noChangeArrowheads="1"/>
              </p:cNvSpPr>
              <p:nvPr/>
            </p:nvSpPr>
            <p:spPr bwMode="auto">
              <a:xfrm>
                <a:off x="3444" y="1261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63" name="Oval 230"/>
              <p:cNvSpPr>
                <a:spLocks noChangeArrowheads="1"/>
              </p:cNvSpPr>
              <p:nvPr/>
            </p:nvSpPr>
            <p:spPr bwMode="auto">
              <a:xfrm>
                <a:off x="3407" y="1276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</p:grpSp>
      <p:grpSp>
        <p:nvGrpSpPr>
          <p:cNvPr id="17440" name="Group 231"/>
          <p:cNvGrpSpPr>
            <a:grpSpLocks/>
          </p:cNvGrpSpPr>
          <p:nvPr/>
        </p:nvGrpSpPr>
        <p:grpSpPr bwMode="auto">
          <a:xfrm>
            <a:off x="5491163" y="2130425"/>
            <a:ext cx="508000" cy="273050"/>
            <a:chOff x="2499" y="1342"/>
            <a:chExt cx="320" cy="172"/>
          </a:xfrm>
        </p:grpSpPr>
        <p:sp>
          <p:nvSpPr>
            <p:cNvPr id="17843" name="Rectangle 232"/>
            <p:cNvSpPr>
              <a:spLocks noChangeArrowheads="1"/>
            </p:cNvSpPr>
            <p:nvPr/>
          </p:nvSpPr>
          <p:spPr bwMode="auto">
            <a:xfrm>
              <a:off x="2499" y="1345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844" name="Group 233"/>
            <p:cNvGrpSpPr>
              <a:grpSpLocks/>
            </p:cNvGrpSpPr>
            <p:nvPr/>
          </p:nvGrpSpPr>
          <p:grpSpPr bwMode="auto">
            <a:xfrm>
              <a:off x="2506" y="1359"/>
              <a:ext cx="133" cy="60"/>
              <a:chOff x="2506" y="1359"/>
              <a:chExt cx="133" cy="60"/>
            </a:xfrm>
          </p:grpSpPr>
          <p:sp>
            <p:nvSpPr>
              <p:cNvPr id="17846" name="Oval 234"/>
              <p:cNvSpPr>
                <a:spLocks noChangeArrowheads="1"/>
              </p:cNvSpPr>
              <p:nvPr/>
            </p:nvSpPr>
            <p:spPr bwMode="auto">
              <a:xfrm>
                <a:off x="2610" y="1410"/>
                <a:ext cx="4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47" name="Oval 235"/>
              <p:cNvSpPr>
                <a:spLocks noChangeArrowheads="1"/>
              </p:cNvSpPr>
              <p:nvPr/>
            </p:nvSpPr>
            <p:spPr bwMode="auto">
              <a:xfrm>
                <a:off x="2634" y="1410"/>
                <a:ext cx="5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48" name="AutoShape 236"/>
              <p:cNvSpPr>
                <a:spLocks noChangeArrowheads="1"/>
              </p:cNvSpPr>
              <p:nvPr/>
            </p:nvSpPr>
            <p:spPr bwMode="auto">
              <a:xfrm flipV="1">
                <a:off x="2614" y="1359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849" name="AutoShape 237"/>
              <p:cNvSpPr>
                <a:spLocks noChangeArrowheads="1"/>
              </p:cNvSpPr>
              <p:nvPr/>
            </p:nvSpPr>
            <p:spPr bwMode="auto">
              <a:xfrm>
                <a:off x="2506" y="1392"/>
                <a:ext cx="85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50" name="Line 238"/>
              <p:cNvSpPr>
                <a:spLocks noChangeShapeType="1"/>
              </p:cNvSpPr>
              <p:nvPr/>
            </p:nvSpPr>
            <p:spPr bwMode="auto">
              <a:xfrm flipV="1">
                <a:off x="2556" y="1377"/>
                <a:ext cx="49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845" name="Line 239"/>
            <p:cNvSpPr>
              <a:spLocks noChangeShapeType="1"/>
            </p:cNvSpPr>
            <p:nvPr/>
          </p:nvSpPr>
          <p:spPr bwMode="auto">
            <a:xfrm>
              <a:off x="2653" y="1342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7441" name="Group 240"/>
          <p:cNvGrpSpPr>
            <a:grpSpLocks/>
          </p:cNvGrpSpPr>
          <p:nvPr/>
        </p:nvGrpSpPr>
        <p:grpSpPr bwMode="auto">
          <a:xfrm>
            <a:off x="6156325" y="2130425"/>
            <a:ext cx="508000" cy="273050"/>
            <a:chOff x="2918" y="1342"/>
            <a:chExt cx="320" cy="172"/>
          </a:xfrm>
        </p:grpSpPr>
        <p:sp>
          <p:nvSpPr>
            <p:cNvPr id="17835" name="Rectangle 241"/>
            <p:cNvSpPr>
              <a:spLocks noChangeArrowheads="1"/>
            </p:cNvSpPr>
            <p:nvPr/>
          </p:nvSpPr>
          <p:spPr bwMode="auto">
            <a:xfrm>
              <a:off x="2918" y="1345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836" name="Group 242"/>
            <p:cNvGrpSpPr>
              <a:grpSpLocks/>
            </p:cNvGrpSpPr>
            <p:nvPr/>
          </p:nvGrpSpPr>
          <p:grpSpPr bwMode="auto">
            <a:xfrm>
              <a:off x="3078" y="1362"/>
              <a:ext cx="133" cy="61"/>
              <a:chOff x="3078" y="1362"/>
              <a:chExt cx="133" cy="61"/>
            </a:xfrm>
          </p:grpSpPr>
          <p:sp>
            <p:nvSpPr>
              <p:cNvPr id="17838" name="Oval 243"/>
              <p:cNvSpPr>
                <a:spLocks noChangeArrowheads="1"/>
              </p:cNvSpPr>
              <p:nvPr/>
            </p:nvSpPr>
            <p:spPr bwMode="auto">
              <a:xfrm>
                <a:off x="3182" y="1413"/>
                <a:ext cx="5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39" name="Oval 244"/>
              <p:cNvSpPr>
                <a:spLocks noChangeArrowheads="1"/>
              </p:cNvSpPr>
              <p:nvPr/>
            </p:nvSpPr>
            <p:spPr bwMode="auto">
              <a:xfrm>
                <a:off x="3207" y="1413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40" name="AutoShape 245"/>
              <p:cNvSpPr>
                <a:spLocks noChangeArrowheads="1"/>
              </p:cNvSpPr>
              <p:nvPr/>
            </p:nvSpPr>
            <p:spPr bwMode="auto">
              <a:xfrm flipV="1">
                <a:off x="3185" y="1362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841" name="AutoShape 246"/>
              <p:cNvSpPr>
                <a:spLocks noChangeArrowheads="1"/>
              </p:cNvSpPr>
              <p:nvPr/>
            </p:nvSpPr>
            <p:spPr bwMode="auto">
              <a:xfrm>
                <a:off x="3078" y="1396"/>
                <a:ext cx="84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42" name="Line 247"/>
              <p:cNvSpPr>
                <a:spLocks noChangeShapeType="1"/>
              </p:cNvSpPr>
              <p:nvPr/>
            </p:nvSpPr>
            <p:spPr bwMode="auto">
              <a:xfrm flipV="1">
                <a:off x="3127" y="1381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837" name="Line 248"/>
            <p:cNvSpPr>
              <a:spLocks noChangeShapeType="1"/>
            </p:cNvSpPr>
            <p:nvPr/>
          </p:nvSpPr>
          <p:spPr bwMode="auto">
            <a:xfrm>
              <a:off x="3071" y="1342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7442" name="Group 249"/>
          <p:cNvGrpSpPr>
            <a:grpSpLocks/>
          </p:cNvGrpSpPr>
          <p:nvPr/>
        </p:nvGrpSpPr>
        <p:grpSpPr bwMode="auto">
          <a:xfrm>
            <a:off x="9001125" y="1431925"/>
            <a:ext cx="509588" cy="273050"/>
            <a:chOff x="4710" y="902"/>
            <a:chExt cx="321" cy="172"/>
          </a:xfrm>
        </p:grpSpPr>
        <p:sp>
          <p:nvSpPr>
            <p:cNvPr id="17807" name="Rectangle 250"/>
            <p:cNvSpPr>
              <a:spLocks noChangeArrowheads="1"/>
            </p:cNvSpPr>
            <p:nvPr/>
          </p:nvSpPr>
          <p:spPr bwMode="auto">
            <a:xfrm>
              <a:off x="4710" y="905"/>
              <a:ext cx="321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808" name="Group 251"/>
            <p:cNvGrpSpPr>
              <a:grpSpLocks/>
            </p:cNvGrpSpPr>
            <p:nvPr/>
          </p:nvGrpSpPr>
          <p:grpSpPr bwMode="auto">
            <a:xfrm>
              <a:off x="4748" y="1010"/>
              <a:ext cx="67" cy="46"/>
              <a:chOff x="4748" y="1010"/>
              <a:chExt cx="67" cy="46"/>
            </a:xfrm>
          </p:grpSpPr>
          <p:sp>
            <p:nvSpPr>
              <p:cNvPr id="17826" name="Oval 252"/>
              <p:cNvSpPr>
                <a:spLocks noChangeArrowheads="1"/>
              </p:cNvSpPr>
              <p:nvPr/>
            </p:nvSpPr>
            <p:spPr bwMode="auto">
              <a:xfrm>
                <a:off x="4748" y="1025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27" name="Oval 253"/>
              <p:cNvSpPr>
                <a:spLocks noChangeArrowheads="1"/>
              </p:cNvSpPr>
              <p:nvPr/>
            </p:nvSpPr>
            <p:spPr bwMode="auto">
              <a:xfrm>
                <a:off x="4786" y="1038"/>
                <a:ext cx="4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28" name="Oval 254"/>
              <p:cNvSpPr>
                <a:spLocks noChangeArrowheads="1"/>
              </p:cNvSpPr>
              <p:nvPr/>
            </p:nvSpPr>
            <p:spPr bwMode="auto">
              <a:xfrm>
                <a:off x="4773" y="1052"/>
                <a:ext cx="17" cy="4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29" name="Oval 255"/>
              <p:cNvSpPr>
                <a:spLocks noChangeArrowheads="1"/>
              </p:cNvSpPr>
              <p:nvPr/>
            </p:nvSpPr>
            <p:spPr bwMode="auto">
              <a:xfrm>
                <a:off x="4811" y="1038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30" name="Oval 256"/>
              <p:cNvSpPr>
                <a:spLocks noChangeArrowheads="1"/>
              </p:cNvSpPr>
              <p:nvPr/>
            </p:nvSpPr>
            <p:spPr bwMode="auto">
              <a:xfrm>
                <a:off x="4773" y="1025"/>
                <a:ext cx="5" cy="18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31" name="Oval 257"/>
              <p:cNvSpPr>
                <a:spLocks noChangeArrowheads="1"/>
              </p:cNvSpPr>
              <p:nvPr/>
            </p:nvSpPr>
            <p:spPr bwMode="auto">
              <a:xfrm>
                <a:off x="4761" y="1010"/>
                <a:ext cx="18" cy="6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32" name="Oval 258"/>
              <p:cNvSpPr>
                <a:spLocks noChangeArrowheads="1"/>
              </p:cNvSpPr>
              <p:nvPr/>
            </p:nvSpPr>
            <p:spPr bwMode="auto">
              <a:xfrm>
                <a:off x="4786" y="1010"/>
                <a:ext cx="4" cy="6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33" name="Oval 259"/>
              <p:cNvSpPr>
                <a:spLocks noChangeArrowheads="1"/>
              </p:cNvSpPr>
              <p:nvPr/>
            </p:nvSpPr>
            <p:spPr bwMode="auto">
              <a:xfrm>
                <a:off x="4798" y="1025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34" name="Oval 260"/>
              <p:cNvSpPr>
                <a:spLocks noChangeArrowheads="1"/>
              </p:cNvSpPr>
              <p:nvPr/>
            </p:nvSpPr>
            <p:spPr bwMode="auto">
              <a:xfrm>
                <a:off x="4761" y="1038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  <p:grpSp>
          <p:nvGrpSpPr>
            <p:cNvPr id="17809" name="Group 261"/>
            <p:cNvGrpSpPr>
              <a:grpSpLocks/>
            </p:cNvGrpSpPr>
            <p:nvPr/>
          </p:nvGrpSpPr>
          <p:grpSpPr bwMode="auto">
            <a:xfrm>
              <a:off x="4885" y="922"/>
              <a:ext cx="134" cy="61"/>
              <a:chOff x="4885" y="922"/>
              <a:chExt cx="134" cy="61"/>
            </a:xfrm>
          </p:grpSpPr>
          <p:sp>
            <p:nvSpPr>
              <p:cNvPr id="17821" name="Oval 262"/>
              <p:cNvSpPr>
                <a:spLocks noChangeArrowheads="1"/>
              </p:cNvSpPr>
              <p:nvPr/>
            </p:nvSpPr>
            <p:spPr bwMode="auto">
              <a:xfrm>
                <a:off x="4989" y="973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22" name="Oval 263"/>
              <p:cNvSpPr>
                <a:spLocks noChangeArrowheads="1"/>
              </p:cNvSpPr>
              <p:nvPr/>
            </p:nvSpPr>
            <p:spPr bwMode="auto">
              <a:xfrm>
                <a:off x="5015" y="973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23" name="AutoShape 264"/>
              <p:cNvSpPr>
                <a:spLocks noChangeArrowheads="1"/>
              </p:cNvSpPr>
              <p:nvPr/>
            </p:nvSpPr>
            <p:spPr bwMode="auto">
              <a:xfrm flipV="1">
                <a:off x="4992" y="922"/>
                <a:ext cx="23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696 w 21600"/>
                  <a:gd name="T13" fmla="*/ 4547 h 21600"/>
                  <a:gd name="T14" fmla="*/ 16904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824" name="AutoShape 265"/>
              <p:cNvSpPr>
                <a:spLocks noChangeArrowheads="1"/>
              </p:cNvSpPr>
              <p:nvPr/>
            </p:nvSpPr>
            <p:spPr bwMode="auto">
              <a:xfrm>
                <a:off x="4885" y="956"/>
                <a:ext cx="84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25" name="Line 266"/>
              <p:cNvSpPr>
                <a:spLocks noChangeShapeType="1"/>
              </p:cNvSpPr>
              <p:nvPr/>
            </p:nvSpPr>
            <p:spPr bwMode="auto">
              <a:xfrm flipV="1">
                <a:off x="4935" y="941"/>
                <a:ext cx="49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810" name="Line 267"/>
            <p:cNvSpPr>
              <a:spLocks noChangeShapeType="1"/>
            </p:cNvSpPr>
            <p:nvPr/>
          </p:nvSpPr>
          <p:spPr bwMode="auto">
            <a:xfrm>
              <a:off x="4864" y="902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7811" name="Group 268"/>
            <p:cNvGrpSpPr>
              <a:grpSpLocks/>
            </p:cNvGrpSpPr>
            <p:nvPr/>
          </p:nvGrpSpPr>
          <p:grpSpPr bwMode="auto">
            <a:xfrm>
              <a:off x="4917" y="1007"/>
              <a:ext cx="69" cy="47"/>
              <a:chOff x="4917" y="1007"/>
              <a:chExt cx="69" cy="47"/>
            </a:xfrm>
          </p:grpSpPr>
          <p:sp>
            <p:nvSpPr>
              <p:cNvPr id="17812" name="Oval 269"/>
              <p:cNvSpPr>
                <a:spLocks noChangeArrowheads="1"/>
              </p:cNvSpPr>
              <p:nvPr/>
            </p:nvSpPr>
            <p:spPr bwMode="auto">
              <a:xfrm>
                <a:off x="4917" y="1021"/>
                <a:ext cx="5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13" name="Oval 270"/>
              <p:cNvSpPr>
                <a:spLocks noChangeArrowheads="1"/>
              </p:cNvSpPr>
              <p:nvPr/>
            </p:nvSpPr>
            <p:spPr bwMode="auto">
              <a:xfrm>
                <a:off x="4956" y="1036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14" name="Oval 271"/>
              <p:cNvSpPr>
                <a:spLocks noChangeArrowheads="1"/>
              </p:cNvSpPr>
              <p:nvPr/>
            </p:nvSpPr>
            <p:spPr bwMode="auto">
              <a:xfrm>
                <a:off x="4944" y="1049"/>
                <a:ext cx="16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15" name="Oval 272"/>
              <p:cNvSpPr>
                <a:spLocks noChangeArrowheads="1"/>
              </p:cNvSpPr>
              <p:nvPr/>
            </p:nvSpPr>
            <p:spPr bwMode="auto">
              <a:xfrm>
                <a:off x="4982" y="1036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16" name="Oval 273"/>
              <p:cNvSpPr>
                <a:spLocks noChangeArrowheads="1"/>
              </p:cNvSpPr>
              <p:nvPr/>
            </p:nvSpPr>
            <p:spPr bwMode="auto">
              <a:xfrm>
                <a:off x="4944" y="1021"/>
                <a:ext cx="4" cy="19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17" name="Oval 274"/>
              <p:cNvSpPr>
                <a:spLocks noChangeArrowheads="1"/>
              </p:cNvSpPr>
              <p:nvPr/>
            </p:nvSpPr>
            <p:spPr bwMode="auto">
              <a:xfrm>
                <a:off x="4931" y="1007"/>
                <a:ext cx="16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18" name="Oval 275"/>
              <p:cNvSpPr>
                <a:spLocks noChangeArrowheads="1"/>
              </p:cNvSpPr>
              <p:nvPr/>
            </p:nvSpPr>
            <p:spPr bwMode="auto">
              <a:xfrm>
                <a:off x="4956" y="1007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19" name="Oval 276"/>
              <p:cNvSpPr>
                <a:spLocks noChangeArrowheads="1"/>
              </p:cNvSpPr>
              <p:nvPr/>
            </p:nvSpPr>
            <p:spPr bwMode="auto">
              <a:xfrm>
                <a:off x="4969" y="1021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20" name="Oval 277"/>
              <p:cNvSpPr>
                <a:spLocks noChangeArrowheads="1"/>
              </p:cNvSpPr>
              <p:nvPr/>
            </p:nvSpPr>
            <p:spPr bwMode="auto">
              <a:xfrm>
                <a:off x="4931" y="1036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</p:grpSp>
      <p:grpSp>
        <p:nvGrpSpPr>
          <p:cNvPr id="17443" name="Group 278"/>
          <p:cNvGrpSpPr>
            <a:grpSpLocks/>
          </p:cNvGrpSpPr>
          <p:nvPr/>
        </p:nvGrpSpPr>
        <p:grpSpPr bwMode="auto">
          <a:xfrm>
            <a:off x="8462963" y="1762125"/>
            <a:ext cx="508000" cy="273050"/>
            <a:chOff x="4371" y="1110"/>
            <a:chExt cx="320" cy="172"/>
          </a:xfrm>
        </p:grpSpPr>
        <p:sp>
          <p:nvSpPr>
            <p:cNvPr id="17789" name="Rectangle 279"/>
            <p:cNvSpPr>
              <a:spLocks noChangeArrowheads="1"/>
            </p:cNvSpPr>
            <p:nvPr/>
          </p:nvSpPr>
          <p:spPr bwMode="auto">
            <a:xfrm>
              <a:off x="4371" y="1113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790" name="Group 280"/>
            <p:cNvGrpSpPr>
              <a:grpSpLocks/>
            </p:cNvGrpSpPr>
            <p:nvPr/>
          </p:nvGrpSpPr>
          <p:grpSpPr bwMode="auto">
            <a:xfrm>
              <a:off x="4531" y="1130"/>
              <a:ext cx="133" cy="61"/>
              <a:chOff x="4531" y="1130"/>
              <a:chExt cx="133" cy="61"/>
            </a:xfrm>
          </p:grpSpPr>
          <p:sp>
            <p:nvSpPr>
              <p:cNvPr id="17802" name="Oval 281"/>
              <p:cNvSpPr>
                <a:spLocks noChangeArrowheads="1"/>
              </p:cNvSpPr>
              <p:nvPr/>
            </p:nvSpPr>
            <p:spPr bwMode="auto">
              <a:xfrm>
                <a:off x="4635" y="1181"/>
                <a:ext cx="5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03" name="Oval 282"/>
              <p:cNvSpPr>
                <a:spLocks noChangeArrowheads="1"/>
              </p:cNvSpPr>
              <p:nvPr/>
            </p:nvSpPr>
            <p:spPr bwMode="auto">
              <a:xfrm>
                <a:off x="4660" y="1181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04" name="AutoShape 283"/>
              <p:cNvSpPr>
                <a:spLocks noChangeArrowheads="1"/>
              </p:cNvSpPr>
              <p:nvPr/>
            </p:nvSpPr>
            <p:spPr bwMode="auto">
              <a:xfrm flipV="1">
                <a:off x="4638" y="1130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805" name="AutoShape 284"/>
              <p:cNvSpPr>
                <a:spLocks noChangeArrowheads="1"/>
              </p:cNvSpPr>
              <p:nvPr/>
            </p:nvSpPr>
            <p:spPr bwMode="auto">
              <a:xfrm>
                <a:off x="4531" y="1164"/>
                <a:ext cx="84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06" name="Line 285"/>
              <p:cNvSpPr>
                <a:spLocks noChangeShapeType="1"/>
              </p:cNvSpPr>
              <p:nvPr/>
            </p:nvSpPr>
            <p:spPr bwMode="auto">
              <a:xfrm flipV="1">
                <a:off x="4580" y="1149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791" name="Line 286"/>
            <p:cNvSpPr>
              <a:spLocks noChangeShapeType="1"/>
            </p:cNvSpPr>
            <p:nvPr/>
          </p:nvSpPr>
          <p:spPr bwMode="auto">
            <a:xfrm>
              <a:off x="4524" y="1110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7792" name="Group 287"/>
            <p:cNvGrpSpPr>
              <a:grpSpLocks/>
            </p:cNvGrpSpPr>
            <p:nvPr/>
          </p:nvGrpSpPr>
          <p:grpSpPr bwMode="auto">
            <a:xfrm>
              <a:off x="4577" y="1215"/>
              <a:ext cx="69" cy="47"/>
              <a:chOff x="4577" y="1215"/>
              <a:chExt cx="69" cy="47"/>
            </a:xfrm>
          </p:grpSpPr>
          <p:sp>
            <p:nvSpPr>
              <p:cNvPr id="17793" name="Oval 288"/>
              <p:cNvSpPr>
                <a:spLocks noChangeArrowheads="1"/>
              </p:cNvSpPr>
              <p:nvPr/>
            </p:nvSpPr>
            <p:spPr bwMode="auto">
              <a:xfrm>
                <a:off x="4577" y="1229"/>
                <a:ext cx="5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94" name="Oval 289"/>
              <p:cNvSpPr>
                <a:spLocks noChangeArrowheads="1"/>
              </p:cNvSpPr>
              <p:nvPr/>
            </p:nvSpPr>
            <p:spPr bwMode="auto">
              <a:xfrm>
                <a:off x="4616" y="1244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95" name="Oval 290"/>
              <p:cNvSpPr>
                <a:spLocks noChangeArrowheads="1"/>
              </p:cNvSpPr>
              <p:nvPr/>
            </p:nvSpPr>
            <p:spPr bwMode="auto">
              <a:xfrm>
                <a:off x="4604" y="1257"/>
                <a:ext cx="16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96" name="Oval 291"/>
              <p:cNvSpPr>
                <a:spLocks noChangeArrowheads="1"/>
              </p:cNvSpPr>
              <p:nvPr/>
            </p:nvSpPr>
            <p:spPr bwMode="auto">
              <a:xfrm>
                <a:off x="4642" y="1244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97" name="Oval 292"/>
              <p:cNvSpPr>
                <a:spLocks noChangeArrowheads="1"/>
              </p:cNvSpPr>
              <p:nvPr/>
            </p:nvSpPr>
            <p:spPr bwMode="auto">
              <a:xfrm>
                <a:off x="4604" y="1229"/>
                <a:ext cx="4" cy="19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98" name="Oval 293"/>
              <p:cNvSpPr>
                <a:spLocks noChangeArrowheads="1"/>
              </p:cNvSpPr>
              <p:nvPr/>
            </p:nvSpPr>
            <p:spPr bwMode="auto">
              <a:xfrm>
                <a:off x="4591" y="1215"/>
                <a:ext cx="16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99" name="Oval 294"/>
              <p:cNvSpPr>
                <a:spLocks noChangeArrowheads="1"/>
              </p:cNvSpPr>
              <p:nvPr/>
            </p:nvSpPr>
            <p:spPr bwMode="auto">
              <a:xfrm>
                <a:off x="4616" y="1215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00" name="Oval 295"/>
              <p:cNvSpPr>
                <a:spLocks noChangeArrowheads="1"/>
              </p:cNvSpPr>
              <p:nvPr/>
            </p:nvSpPr>
            <p:spPr bwMode="auto">
              <a:xfrm>
                <a:off x="4629" y="1229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801" name="Oval 296"/>
              <p:cNvSpPr>
                <a:spLocks noChangeArrowheads="1"/>
              </p:cNvSpPr>
              <p:nvPr/>
            </p:nvSpPr>
            <p:spPr bwMode="auto">
              <a:xfrm>
                <a:off x="4591" y="1244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</p:grpSp>
      <p:grpSp>
        <p:nvGrpSpPr>
          <p:cNvPr id="17444" name="Group 297"/>
          <p:cNvGrpSpPr>
            <a:grpSpLocks/>
          </p:cNvGrpSpPr>
          <p:nvPr/>
        </p:nvGrpSpPr>
        <p:grpSpPr bwMode="auto">
          <a:xfrm>
            <a:off x="9517064" y="1762125"/>
            <a:ext cx="509587" cy="273050"/>
            <a:chOff x="5035" y="1110"/>
            <a:chExt cx="321" cy="172"/>
          </a:xfrm>
        </p:grpSpPr>
        <p:sp>
          <p:nvSpPr>
            <p:cNvPr id="17771" name="Rectangle 298"/>
            <p:cNvSpPr>
              <a:spLocks noChangeArrowheads="1"/>
            </p:cNvSpPr>
            <p:nvPr/>
          </p:nvSpPr>
          <p:spPr bwMode="auto">
            <a:xfrm>
              <a:off x="5035" y="1113"/>
              <a:ext cx="321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772" name="Group 299"/>
            <p:cNvGrpSpPr>
              <a:grpSpLocks/>
            </p:cNvGrpSpPr>
            <p:nvPr/>
          </p:nvGrpSpPr>
          <p:grpSpPr bwMode="auto">
            <a:xfrm>
              <a:off x="5196" y="1142"/>
              <a:ext cx="133" cy="59"/>
              <a:chOff x="5196" y="1142"/>
              <a:chExt cx="133" cy="59"/>
            </a:xfrm>
          </p:grpSpPr>
          <p:sp>
            <p:nvSpPr>
              <p:cNvPr id="17784" name="Oval 300"/>
              <p:cNvSpPr>
                <a:spLocks noChangeArrowheads="1"/>
              </p:cNvSpPr>
              <p:nvPr/>
            </p:nvSpPr>
            <p:spPr bwMode="auto">
              <a:xfrm>
                <a:off x="5299" y="1193"/>
                <a:ext cx="5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85" name="Oval 301"/>
              <p:cNvSpPr>
                <a:spLocks noChangeArrowheads="1"/>
              </p:cNvSpPr>
              <p:nvPr/>
            </p:nvSpPr>
            <p:spPr bwMode="auto">
              <a:xfrm>
                <a:off x="5325" y="1193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86" name="AutoShape 302"/>
              <p:cNvSpPr>
                <a:spLocks noChangeArrowheads="1"/>
              </p:cNvSpPr>
              <p:nvPr/>
            </p:nvSpPr>
            <p:spPr bwMode="auto">
              <a:xfrm flipV="1">
                <a:off x="5303" y="1142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787" name="AutoShape 303"/>
              <p:cNvSpPr>
                <a:spLocks noChangeArrowheads="1"/>
              </p:cNvSpPr>
              <p:nvPr/>
            </p:nvSpPr>
            <p:spPr bwMode="auto">
              <a:xfrm>
                <a:off x="5196" y="1176"/>
                <a:ext cx="84" cy="25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88" name="Line 304"/>
              <p:cNvSpPr>
                <a:spLocks noChangeShapeType="1"/>
              </p:cNvSpPr>
              <p:nvPr/>
            </p:nvSpPr>
            <p:spPr bwMode="auto">
              <a:xfrm flipV="1">
                <a:off x="5245" y="1161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773" name="Line 305"/>
            <p:cNvSpPr>
              <a:spLocks noChangeShapeType="1"/>
            </p:cNvSpPr>
            <p:nvPr/>
          </p:nvSpPr>
          <p:spPr bwMode="auto">
            <a:xfrm>
              <a:off x="5189" y="1110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7774" name="Group 306"/>
            <p:cNvGrpSpPr>
              <a:grpSpLocks/>
            </p:cNvGrpSpPr>
            <p:nvPr/>
          </p:nvGrpSpPr>
          <p:grpSpPr bwMode="auto">
            <a:xfrm>
              <a:off x="5073" y="1215"/>
              <a:ext cx="67" cy="47"/>
              <a:chOff x="5073" y="1215"/>
              <a:chExt cx="67" cy="47"/>
            </a:xfrm>
          </p:grpSpPr>
          <p:sp>
            <p:nvSpPr>
              <p:cNvPr id="17775" name="Oval 307"/>
              <p:cNvSpPr>
                <a:spLocks noChangeArrowheads="1"/>
              </p:cNvSpPr>
              <p:nvPr/>
            </p:nvSpPr>
            <p:spPr bwMode="auto">
              <a:xfrm>
                <a:off x="5073" y="1229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76" name="Oval 308"/>
              <p:cNvSpPr>
                <a:spLocks noChangeArrowheads="1"/>
              </p:cNvSpPr>
              <p:nvPr/>
            </p:nvSpPr>
            <p:spPr bwMode="auto">
              <a:xfrm>
                <a:off x="5111" y="1244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77" name="Oval 309"/>
              <p:cNvSpPr>
                <a:spLocks noChangeArrowheads="1"/>
              </p:cNvSpPr>
              <p:nvPr/>
            </p:nvSpPr>
            <p:spPr bwMode="auto">
              <a:xfrm>
                <a:off x="5098" y="1257"/>
                <a:ext cx="17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78" name="Oval 310"/>
              <p:cNvSpPr>
                <a:spLocks noChangeArrowheads="1"/>
              </p:cNvSpPr>
              <p:nvPr/>
            </p:nvSpPr>
            <p:spPr bwMode="auto">
              <a:xfrm>
                <a:off x="5136" y="1244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79" name="Oval 311"/>
              <p:cNvSpPr>
                <a:spLocks noChangeArrowheads="1"/>
              </p:cNvSpPr>
              <p:nvPr/>
            </p:nvSpPr>
            <p:spPr bwMode="auto">
              <a:xfrm>
                <a:off x="5098" y="1229"/>
                <a:ext cx="5" cy="19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80" name="Oval 312"/>
              <p:cNvSpPr>
                <a:spLocks noChangeArrowheads="1"/>
              </p:cNvSpPr>
              <p:nvPr/>
            </p:nvSpPr>
            <p:spPr bwMode="auto">
              <a:xfrm>
                <a:off x="5086" y="1215"/>
                <a:ext cx="17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81" name="Oval 313"/>
              <p:cNvSpPr>
                <a:spLocks noChangeArrowheads="1"/>
              </p:cNvSpPr>
              <p:nvPr/>
            </p:nvSpPr>
            <p:spPr bwMode="auto">
              <a:xfrm>
                <a:off x="5111" y="1215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82" name="Oval 314"/>
              <p:cNvSpPr>
                <a:spLocks noChangeArrowheads="1"/>
              </p:cNvSpPr>
              <p:nvPr/>
            </p:nvSpPr>
            <p:spPr bwMode="auto">
              <a:xfrm>
                <a:off x="5123" y="1229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83" name="Oval 315"/>
              <p:cNvSpPr>
                <a:spLocks noChangeArrowheads="1"/>
              </p:cNvSpPr>
              <p:nvPr/>
            </p:nvSpPr>
            <p:spPr bwMode="auto">
              <a:xfrm>
                <a:off x="5086" y="1244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</p:grpSp>
      <p:grpSp>
        <p:nvGrpSpPr>
          <p:cNvPr id="17445" name="Group 316"/>
          <p:cNvGrpSpPr>
            <a:grpSpLocks/>
          </p:cNvGrpSpPr>
          <p:nvPr/>
        </p:nvGrpSpPr>
        <p:grpSpPr bwMode="auto">
          <a:xfrm>
            <a:off x="8990013" y="2079625"/>
            <a:ext cx="508000" cy="273050"/>
            <a:chOff x="4703" y="1310"/>
            <a:chExt cx="320" cy="172"/>
          </a:xfrm>
        </p:grpSpPr>
        <p:sp>
          <p:nvSpPr>
            <p:cNvPr id="17763" name="Rectangle 317"/>
            <p:cNvSpPr>
              <a:spLocks noChangeArrowheads="1"/>
            </p:cNvSpPr>
            <p:nvPr/>
          </p:nvSpPr>
          <p:spPr bwMode="auto">
            <a:xfrm>
              <a:off x="4703" y="1313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764" name="Group 318"/>
            <p:cNvGrpSpPr>
              <a:grpSpLocks/>
            </p:cNvGrpSpPr>
            <p:nvPr/>
          </p:nvGrpSpPr>
          <p:grpSpPr bwMode="auto">
            <a:xfrm>
              <a:off x="4863" y="1330"/>
              <a:ext cx="132" cy="61"/>
              <a:chOff x="4863" y="1330"/>
              <a:chExt cx="132" cy="61"/>
            </a:xfrm>
          </p:grpSpPr>
          <p:sp>
            <p:nvSpPr>
              <p:cNvPr id="17766" name="Oval 319"/>
              <p:cNvSpPr>
                <a:spLocks noChangeArrowheads="1"/>
              </p:cNvSpPr>
              <p:nvPr/>
            </p:nvSpPr>
            <p:spPr bwMode="auto">
              <a:xfrm>
                <a:off x="4967" y="1381"/>
                <a:ext cx="5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67" name="Oval 320"/>
              <p:cNvSpPr>
                <a:spLocks noChangeArrowheads="1"/>
              </p:cNvSpPr>
              <p:nvPr/>
            </p:nvSpPr>
            <p:spPr bwMode="auto">
              <a:xfrm>
                <a:off x="4992" y="1381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68" name="AutoShape 321"/>
              <p:cNvSpPr>
                <a:spLocks noChangeArrowheads="1"/>
              </p:cNvSpPr>
              <p:nvPr/>
            </p:nvSpPr>
            <p:spPr bwMode="auto">
              <a:xfrm flipV="1">
                <a:off x="4970" y="1330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769" name="AutoShape 322"/>
              <p:cNvSpPr>
                <a:spLocks noChangeArrowheads="1"/>
              </p:cNvSpPr>
              <p:nvPr/>
            </p:nvSpPr>
            <p:spPr bwMode="auto">
              <a:xfrm>
                <a:off x="4863" y="1364"/>
                <a:ext cx="84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70" name="Line 323"/>
              <p:cNvSpPr>
                <a:spLocks noChangeShapeType="1"/>
              </p:cNvSpPr>
              <p:nvPr/>
            </p:nvSpPr>
            <p:spPr bwMode="auto">
              <a:xfrm flipV="1">
                <a:off x="4912" y="1349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765" name="Line 324"/>
            <p:cNvSpPr>
              <a:spLocks noChangeShapeType="1"/>
            </p:cNvSpPr>
            <p:nvPr/>
          </p:nvSpPr>
          <p:spPr bwMode="auto">
            <a:xfrm>
              <a:off x="4856" y="1310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7446" name="Group 325"/>
          <p:cNvGrpSpPr>
            <a:grpSpLocks/>
          </p:cNvGrpSpPr>
          <p:nvPr/>
        </p:nvGrpSpPr>
        <p:grpSpPr bwMode="auto">
          <a:xfrm>
            <a:off x="4938713" y="2981325"/>
            <a:ext cx="533400" cy="273050"/>
            <a:chOff x="2151" y="1878"/>
            <a:chExt cx="336" cy="172"/>
          </a:xfrm>
        </p:grpSpPr>
        <p:sp>
          <p:nvSpPr>
            <p:cNvPr id="17745" name="Rectangle 326"/>
            <p:cNvSpPr>
              <a:spLocks noChangeArrowheads="1"/>
            </p:cNvSpPr>
            <p:nvPr/>
          </p:nvSpPr>
          <p:spPr bwMode="auto">
            <a:xfrm>
              <a:off x="2167" y="1881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746" name="Group 327"/>
            <p:cNvGrpSpPr>
              <a:grpSpLocks/>
            </p:cNvGrpSpPr>
            <p:nvPr/>
          </p:nvGrpSpPr>
          <p:grpSpPr bwMode="auto">
            <a:xfrm>
              <a:off x="2151" y="1895"/>
              <a:ext cx="133" cy="60"/>
              <a:chOff x="2151" y="1895"/>
              <a:chExt cx="133" cy="60"/>
            </a:xfrm>
          </p:grpSpPr>
          <p:sp>
            <p:nvSpPr>
              <p:cNvPr id="17758" name="Oval 328"/>
              <p:cNvSpPr>
                <a:spLocks noChangeArrowheads="1"/>
              </p:cNvSpPr>
              <p:nvPr/>
            </p:nvSpPr>
            <p:spPr bwMode="auto">
              <a:xfrm>
                <a:off x="2255" y="1946"/>
                <a:ext cx="4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59" name="Oval 329"/>
              <p:cNvSpPr>
                <a:spLocks noChangeArrowheads="1"/>
              </p:cNvSpPr>
              <p:nvPr/>
            </p:nvSpPr>
            <p:spPr bwMode="auto">
              <a:xfrm>
                <a:off x="2279" y="1946"/>
                <a:ext cx="5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60" name="AutoShape 330"/>
              <p:cNvSpPr>
                <a:spLocks noChangeArrowheads="1"/>
              </p:cNvSpPr>
              <p:nvPr/>
            </p:nvSpPr>
            <p:spPr bwMode="auto">
              <a:xfrm flipV="1">
                <a:off x="2259" y="1895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761" name="AutoShape 331"/>
              <p:cNvSpPr>
                <a:spLocks noChangeArrowheads="1"/>
              </p:cNvSpPr>
              <p:nvPr/>
            </p:nvSpPr>
            <p:spPr bwMode="auto">
              <a:xfrm>
                <a:off x="2151" y="1928"/>
                <a:ext cx="85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62" name="Line 332"/>
              <p:cNvSpPr>
                <a:spLocks noChangeShapeType="1"/>
              </p:cNvSpPr>
              <p:nvPr/>
            </p:nvSpPr>
            <p:spPr bwMode="auto">
              <a:xfrm flipV="1">
                <a:off x="2201" y="1913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747" name="Line 333"/>
            <p:cNvSpPr>
              <a:spLocks noChangeShapeType="1"/>
            </p:cNvSpPr>
            <p:nvPr/>
          </p:nvSpPr>
          <p:spPr bwMode="auto">
            <a:xfrm>
              <a:off x="2321" y="1878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7748" name="Group 334"/>
            <p:cNvGrpSpPr>
              <a:grpSpLocks/>
            </p:cNvGrpSpPr>
            <p:nvPr/>
          </p:nvGrpSpPr>
          <p:grpSpPr bwMode="auto">
            <a:xfrm>
              <a:off x="2362" y="1971"/>
              <a:ext cx="69" cy="46"/>
              <a:chOff x="2362" y="1971"/>
              <a:chExt cx="69" cy="46"/>
            </a:xfrm>
          </p:grpSpPr>
          <p:sp>
            <p:nvSpPr>
              <p:cNvPr id="17749" name="Oval 335"/>
              <p:cNvSpPr>
                <a:spLocks noChangeArrowheads="1"/>
              </p:cNvSpPr>
              <p:nvPr/>
            </p:nvSpPr>
            <p:spPr bwMode="auto">
              <a:xfrm>
                <a:off x="2362" y="1985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50" name="Oval 336"/>
              <p:cNvSpPr>
                <a:spLocks noChangeArrowheads="1"/>
              </p:cNvSpPr>
              <p:nvPr/>
            </p:nvSpPr>
            <p:spPr bwMode="auto">
              <a:xfrm>
                <a:off x="2401" y="1998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51" name="Oval 337"/>
              <p:cNvSpPr>
                <a:spLocks noChangeArrowheads="1"/>
              </p:cNvSpPr>
              <p:nvPr/>
            </p:nvSpPr>
            <p:spPr bwMode="auto">
              <a:xfrm>
                <a:off x="2388" y="2013"/>
                <a:ext cx="16" cy="4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52" name="Oval 338"/>
              <p:cNvSpPr>
                <a:spLocks noChangeArrowheads="1"/>
              </p:cNvSpPr>
              <p:nvPr/>
            </p:nvSpPr>
            <p:spPr bwMode="auto">
              <a:xfrm>
                <a:off x="2427" y="1998"/>
                <a:ext cx="4" cy="6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53" name="Oval 339"/>
              <p:cNvSpPr>
                <a:spLocks noChangeArrowheads="1"/>
              </p:cNvSpPr>
              <p:nvPr/>
            </p:nvSpPr>
            <p:spPr bwMode="auto">
              <a:xfrm>
                <a:off x="2388" y="1985"/>
                <a:ext cx="4" cy="19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54" name="Oval 340"/>
              <p:cNvSpPr>
                <a:spLocks noChangeArrowheads="1"/>
              </p:cNvSpPr>
              <p:nvPr/>
            </p:nvSpPr>
            <p:spPr bwMode="auto">
              <a:xfrm>
                <a:off x="2375" y="1971"/>
                <a:ext cx="17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55" name="Oval 341"/>
              <p:cNvSpPr>
                <a:spLocks noChangeArrowheads="1"/>
              </p:cNvSpPr>
              <p:nvPr/>
            </p:nvSpPr>
            <p:spPr bwMode="auto">
              <a:xfrm>
                <a:off x="2401" y="1971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56" name="Oval 342"/>
              <p:cNvSpPr>
                <a:spLocks noChangeArrowheads="1"/>
              </p:cNvSpPr>
              <p:nvPr/>
            </p:nvSpPr>
            <p:spPr bwMode="auto">
              <a:xfrm>
                <a:off x="2413" y="1985"/>
                <a:ext cx="5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57" name="Oval 343"/>
              <p:cNvSpPr>
                <a:spLocks noChangeArrowheads="1"/>
              </p:cNvSpPr>
              <p:nvPr/>
            </p:nvSpPr>
            <p:spPr bwMode="auto">
              <a:xfrm>
                <a:off x="2375" y="1998"/>
                <a:ext cx="4" cy="6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</p:grpSp>
      <p:grpSp>
        <p:nvGrpSpPr>
          <p:cNvPr id="17447" name="Group 344"/>
          <p:cNvGrpSpPr>
            <a:grpSpLocks/>
          </p:cNvGrpSpPr>
          <p:nvPr/>
        </p:nvGrpSpPr>
        <p:grpSpPr bwMode="auto">
          <a:xfrm>
            <a:off x="5597525" y="2968625"/>
            <a:ext cx="508000" cy="273050"/>
            <a:chOff x="2566" y="1870"/>
            <a:chExt cx="320" cy="172"/>
          </a:xfrm>
        </p:grpSpPr>
        <p:sp>
          <p:nvSpPr>
            <p:cNvPr id="17737" name="Rectangle 345"/>
            <p:cNvSpPr>
              <a:spLocks noChangeArrowheads="1"/>
            </p:cNvSpPr>
            <p:nvPr/>
          </p:nvSpPr>
          <p:spPr bwMode="auto">
            <a:xfrm>
              <a:off x="2566" y="1873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738" name="Group 346"/>
            <p:cNvGrpSpPr>
              <a:grpSpLocks/>
            </p:cNvGrpSpPr>
            <p:nvPr/>
          </p:nvGrpSpPr>
          <p:grpSpPr bwMode="auto">
            <a:xfrm>
              <a:off x="2573" y="1887"/>
              <a:ext cx="133" cy="60"/>
              <a:chOff x="2573" y="1887"/>
              <a:chExt cx="133" cy="60"/>
            </a:xfrm>
          </p:grpSpPr>
          <p:sp>
            <p:nvSpPr>
              <p:cNvPr id="17740" name="Oval 347"/>
              <p:cNvSpPr>
                <a:spLocks noChangeArrowheads="1"/>
              </p:cNvSpPr>
              <p:nvPr/>
            </p:nvSpPr>
            <p:spPr bwMode="auto">
              <a:xfrm>
                <a:off x="2677" y="1938"/>
                <a:ext cx="4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41" name="Oval 348"/>
              <p:cNvSpPr>
                <a:spLocks noChangeArrowheads="1"/>
              </p:cNvSpPr>
              <p:nvPr/>
            </p:nvSpPr>
            <p:spPr bwMode="auto">
              <a:xfrm>
                <a:off x="2701" y="1938"/>
                <a:ext cx="5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42" name="AutoShape 349"/>
              <p:cNvSpPr>
                <a:spLocks noChangeArrowheads="1"/>
              </p:cNvSpPr>
              <p:nvPr/>
            </p:nvSpPr>
            <p:spPr bwMode="auto">
              <a:xfrm flipV="1">
                <a:off x="2681" y="1887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743" name="AutoShape 350"/>
              <p:cNvSpPr>
                <a:spLocks noChangeArrowheads="1"/>
              </p:cNvSpPr>
              <p:nvPr/>
            </p:nvSpPr>
            <p:spPr bwMode="auto">
              <a:xfrm>
                <a:off x="2573" y="1920"/>
                <a:ext cx="85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44" name="Line 351"/>
              <p:cNvSpPr>
                <a:spLocks noChangeShapeType="1"/>
              </p:cNvSpPr>
              <p:nvPr/>
            </p:nvSpPr>
            <p:spPr bwMode="auto">
              <a:xfrm flipV="1">
                <a:off x="2623" y="1905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739" name="Line 352"/>
            <p:cNvSpPr>
              <a:spLocks noChangeShapeType="1"/>
            </p:cNvSpPr>
            <p:nvPr/>
          </p:nvSpPr>
          <p:spPr bwMode="auto">
            <a:xfrm>
              <a:off x="2720" y="1870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7448" name="Group 353"/>
          <p:cNvGrpSpPr>
            <a:grpSpLocks/>
          </p:cNvGrpSpPr>
          <p:nvPr/>
        </p:nvGrpSpPr>
        <p:grpSpPr bwMode="auto">
          <a:xfrm>
            <a:off x="6288088" y="2968625"/>
            <a:ext cx="508000" cy="273050"/>
            <a:chOff x="3001" y="1870"/>
            <a:chExt cx="320" cy="172"/>
          </a:xfrm>
        </p:grpSpPr>
        <p:sp>
          <p:nvSpPr>
            <p:cNvPr id="17729" name="Rectangle 354"/>
            <p:cNvSpPr>
              <a:spLocks noChangeArrowheads="1"/>
            </p:cNvSpPr>
            <p:nvPr/>
          </p:nvSpPr>
          <p:spPr bwMode="auto">
            <a:xfrm>
              <a:off x="3001" y="1873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730" name="Group 355"/>
            <p:cNvGrpSpPr>
              <a:grpSpLocks/>
            </p:cNvGrpSpPr>
            <p:nvPr/>
          </p:nvGrpSpPr>
          <p:grpSpPr bwMode="auto">
            <a:xfrm>
              <a:off x="3161" y="1890"/>
              <a:ext cx="133" cy="61"/>
              <a:chOff x="3161" y="1890"/>
              <a:chExt cx="133" cy="61"/>
            </a:xfrm>
          </p:grpSpPr>
          <p:sp>
            <p:nvSpPr>
              <p:cNvPr id="17732" name="Oval 356"/>
              <p:cNvSpPr>
                <a:spLocks noChangeArrowheads="1"/>
              </p:cNvSpPr>
              <p:nvPr/>
            </p:nvSpPr>
            <p:spPr bwMode="auto">
              <a:xfrm>
                <a:off x="3265" y="1941"/>
                <a:ext cx="5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33" name="Oval 357"/>
              <p:cNvSpPr>
                <a:spLocks noChangeArrowheads="1"/>
              </p:cNvSpPr>
              <p:nvPr/>
            </p:nvSpPr>
            <p:spPr bwMode="auto">
              <a:xfrm>
                <a:off x="3290" y="1941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34" name="AutoShape 358"/>
              <p:cNvSpPr>
                <a:spLocks noChangeArrowheads="1"/>
              </p:cNvSpPr>
              <p:nvPr/>
            </p:nvSpPr>
            <p:spPr bwMode="auto">
              <a:xfrm flipV="1">
                <a:off x="3268" y="1890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735" name="AutoShape 359"/>
              <p:cNvSpPr>
                <a:spLocks noChangeArrowheads="1"/>
              </p:cNvSpPr>
              <p:nvPr/>
            </p:nvSpPr>
            <p:spPr bwMode="auto">
              <a:xfrm>
                <a:off x="3161" y="1924"/>
                <a:ext cx="84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36" name="Line 360"/>
              <p:cNvSpPr>
                <a:spLocks noChangeShapeType="1"/>
              </p:cNvSpPr>
              <p:nvPr/>
            </p:nvSpPr>
            <p:spPr bwMode="auto">
              <a:xfrm flipV="1">
                <a:off x="3210" y="1909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731" name="Line 361"/>
            <p:cNvSpPr>
              <a:spLocks noChangeShapeType="1"/>
            </p:cNvSpPr>
            <p:nvPr/>
          </p:nvSpPr>
          <p:spPr bwMode="auto">
            <a:xfrm>
              <a:off x="3154" y="1870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7449" name="Group 362"/>
          <p:cNvGrpSpPr>
            <a:grpSpLocks/>
          </p:cNvGrpSpPr>
          <p:nvPr/>
        </p:nvGrpSpPr>
        <p:grpSpPr bwMode="auto">
          <a:xfrm>
            <a:off x="6886575" y="2981325"/>
            <a:ext cx="508000" cy="273050"/>
            <a:chOff x="3378" y="1878"/>
            <a:chExt cx="320" cy="172"/>
          </a:xfrm>
        </p:grpSpPr>
        <p:sp>
          <p:nvSpPr>
            <p:cNvPr id="17711" name="Rectangle 363"/>
            <p:cNvSpPr>
              <a:spLocks noChangeArrowheads="1"/>
            </p:cNvSpPr>
            <p:nvPr/>
          </p:nvSpPr>
          <p:spPr bwMode="auto">
            <a:xfrm>
              <a:off x="3378" y="1881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712" name="Group 364"/>
            <p:cNvGrpSpPr>
              <a:grpSpLocks/>
            </p:cNvGrpSpPr>
            <p:nvPr/>
          </p:nvGrpSpPr>
          <p:grpSpPr bwMode="auto">
            <a:xfrm>
              <a:off x="3538" y="1910"/>
              <a:ext cx="133" cy="59"/>
              <a:chOff x="3538" y="1910"/>
              <a:chExt cx="133" cy="59"/>
            </a:xfrm>
          </p:grpSpPr>
          <p:sp>
            <p:nvSpPr>
              <p:cNvPr id="17724" name="Oval 365"/>
              <p:cNvSpPr>
                <a:spLocks noChangeArrowheads="1"/>
              </p:cNvSpPr>
              <p:nvPr/>
            </p:nvSpPr>
            <p:spPr bwMode="auto">
              <a:xfrm>
                <a:off x="3641" y="1961"/>
                <a:ext cx="5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25" name="Oval 366"/>
              <p:cNvSpPr>
                <a:spLocks noChangeArrowheads="1"/>
              </p:cNvSpPr>
              <p:nvPr/>
            </p:nvSpPr>
            <p:spPr bwMode="auto">
              <a:xfrm>
                <a:off x="3667" y="1961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26" name="AutoShape 367"/>
              <p:cNvSpPr>
                <a:spLocks noChangeArrowheads="1"/>
              </p:cNvSpPr>
              <p:nvPr/>
            </p:nvSpPr>
            <p:spPr bwMode="auto">
              <a:xfrm flipV="1">
                <a:off x="3645" y="1910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727" name="AutoShape 368"/>
              <p:cNvSpPr>
                <a:spLocks noChangeArrowheads="1"/>
              </p:cNvSpPr>
              <p:nvPr/>
            </p:nvSpPr>
            <p:spPr bwMode="auto">
              <a:xfrm>
                <a:off x="3538" y="1944"/>
                <a:ext cx="84" cy="25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28" name="Line 369"/>
              <p:cNvSpPr>
                <a:spLocks noChangeShapeType="1"/>
              </p:cNvSpPr>
              <p:nvPr/>
            </p:nvSpPr>
            <p:spPr bwMode="auto">
              <a:xfrm flipV="1">
                <a:off x="3587" y="1929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713" name="Line 370"/>
            <p:cNvSpPr>
              <a:spLocks noChangeShapeType="1"/>
            </p:cNvSpPr>
            <p:nvPr/>
          </p:nvSpPr>
          <p:spPr bwMode="auto">
            <a:xfrm>
              <a:off x="3531" y="1878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7714" name="Group 371"/>
            <p:cNvGrpSpPr>
              <a:grpSpLocks/>
            </p:cNvGrpSpPr>
            <p:nvPr/>
          </p:nvGrpSpPr>
          <p:grpSpPr bwMode="auto">
            <a:xfrm>
              <a:off x="3416" y="1983"/>
              <a:ext cx="67" cy="47"/>
              <a:chOff x="3416" y="1983"/>
              <a:chExt cx="67" cy="47"/>
            </a:xfrm>
          </p:grpSpPr>
          <p:sp>
            <p:nvSpPr>
              <p:cNvPr id="17715" name="Oval 372"/>
              <p:cNvSpPr>
                <a:spLocks noChangeArrowheads="1"/>
              </p:cNvSpPr>
              <p:nvPr/>
            </p:nvSpPr>
            <p:spPr bwMode="auto">
              <a:xfrm>
                <a:off x="3416" y="1997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16" name="Oval 373"/>
              <p:cNvSpPr>
                <a:spLocks noChangeArrowheads="1"/>
              </p:cNvSpPr>
              <p:nvPr/>
            </p:nvSpPr>
            <p:spPr bwMode="auto">
              <a:xfrm>
                <a:off x="3454" y="2012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17" name="Oval 374"/>
              <p:cNvSpPr>
                <a:spLocks noChangeArrowheads="1"/>
              </p:cNvSpPr>
              <p:nvPr/>
            </p:nvSpPr>
            <p:spPr bwMode="auto">
              <a:xfrm>
                <a:off x="3440" y="2025"/>
                <a:ext cx="17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18" name="Oval 375"/>
              <p:cNvSpPr>
                <a:spLocks noChangeArrowheads="1"/>
              </p:cNvSpPr>
              <p:nvPr/>
            </p:nvSpPr>
            <p:spPr bwMode="auto">
              <a:xfrm>
                <a:off x="3478" y="2012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19" name="Oval 376"/>
              <p:cNvSpPr>
                <a:spLocks noChangeArrowheads="1"/>
              </p:cNvSpPr>
              <p:nvPr/>
            </p:nvSpPr>
            <p:spPr bwMode="auto">
              <a:xfrm>
                <a:off x="3440" y="1997"/>
                <a:ext cx="5" cy="19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20" name="Oval 377"/>
              <p:cNvSpPr>
                <a:spLocks noChangeArrowheads="1"/>
              </p:cNvSpPr>
              <p:nvPr/>
            </p:nvSpPr>
            <p:spPr bwMode="auto">
              <a:xfrm>
                <a:off x="3429" y="1983"/>
                <a:ext cx="17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21" name="Oval 378"/>
              <p:cNvSpPr>
                <a:spLocks noChangeArrowheads="1"/>
              </p:cNvSpPr>
              <p:nvPr/>
            </p:nvSpPr>
            <p:spPr bwMode="auto">
              <a:xfrm>
                <a:off x="3454" y="1983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22" name="Oval 379"/>
              <p:cNvSpPr>
                <a:spLocks noChangeArrowheads="1"/>
              </p:cNvSpPr>
              <p:nvPr/>
            </p:nvSpPr>
            <p:spPr bwMode="auto">
              <a:xfrm>
                <a:off x="3466" y="1997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23" name="Oval 380"/>
              <p:cNvSpPr>
                <a:spLocks noChangeArrowheads="1"/>
              </p:cNvSpPr>
              <p:nvPr/>
            </p:nvSpPr>
            <p:spPr bwMode="auto">
              <a:xfrm>
                <a:off x="3429" y="2012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</p:grpSp>
      <p:grpSp>
        <p:nvGrpSpPr>
          <p:cNvPr id="17450" name="Group 381"/>
          <p:cNvGrpSpPr>
            <a:grpSpLocks/>
          </p:cNvGrpSpPr>
          <p:nvPr/>
        </p:nvGrpSpPr>
        <p:grpSpPr bwMode="auto">
          <a:xfrm>
            <a:off x="3554413" y="3895725"/>
            <a:ext cx="533400" cy="273050"/>
            <a:chOff x="1279" y="2454"/>
            <a:chExt cx="336" cy="172"/>
          </a:xfrm>
        </p:grpSpPr>
        <p:sp>
          <p:nvSpPr>
            <p:cNvPr id="17693" name="Rectangle 382"/>
            <p:cNvSpPr>
              <a:spLocks noChangeArrowheads="1"/>
            </p:cNvSpPr>
            <p:nvPr/>
          </p:nvSpPr>
          <p:spPr bwMode="auto">
            <a:xfrm>
              <a:off x="1295" y="2457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694" name="Group 383"/>
            <p:cNvGrpSpPr>
              <a:grpSpLocks/>
            </p:cNvGrpSpPr>
            <p:nvPr/>
          </p:nvGrpSpPr>
          <p:grpSpPr bwMode="auto">
            <a:xfrm>
              <a:off x="1279" y="2471"/>
              <a:ext cx="133" cy="60"/>
              <a:chOff x="1279" y="2471"/>
              <a:chExt cx="133" cy="60"/>
            </a:xfrm>
          </p:grpSpPr>
          <p:sp>
            <p:nvSpPr>
              <p:cNvPr id="17706" name="Oval 384"/>
              <p:cNvSpPr>
                <a:spLocks noChangeArrowheads="1"/>
              </p:cNvSpPr>
              <p:nvPr/>
            </p:nvSpPr>
            <p:spPr bwMode="auto">
              <a:xfrm>
                <a:off x="1383" y="2522"/>
                <a:ext cx="4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07" name="Oval 385"/>
              <p:cNvSpPr>
                <a:spLocks noChangeArrowheads="1"/>
              </p:cNvSpPr>
              <p:nvPr/>
            </p:nvSpPr>
            <p:spPr bwMode="auto">
              <a:xfrm>
                <a:off x="1407" y="2522"/>
                <a:ext cx="5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08" name="AutoShape 386"/>
              <p:cNvSpPr>
                <a:spLocks noChangeArrowheads="1"/>
              </p:cNvSpPr>
              <p:nvPr/>
            </p:nvSpPr>
            <p:spPr bwMode="auto">
              <a:xfrm flipV="1">
                <a:off x="1387" y="2471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709" name="AutoShape 387"/>
              <p:cNvSpPr>
                <a:spLocks noChangeArrowheads="1"/>
              </p:cNvSpPr>
              <p:nvPr/>
            </p:nvSpPr>
            <p:spPr bwMode="auto">
              <a:xfrm>
                <a:off x="1279" y="2504"/>
                <a:ext cx="85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10" name="Line 388"/>
              <p:cNvSpPr>
                <a:spLocks noChangeShapeType="1"/>
              </p:cNvSpPr>
              <p:nvPr/>
            </p:nvSpPr>
            <p:spPr bwMode="auto">
              <a:xfrm flipV="1">
                <a:off x="1329" y="2489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695" name="Line 389"/>
            <p:cNvSpPr>
              <a:spLocks noChangeShapeType="1"/>
            </p:cNvSpPr>
            <p:nvPr/>
          </p:nvSpPr>
          <p:spPr bwMode="auto">
            <a:xfrm>
              <a:off x="1449" y="2454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7696" name="Group 390"/>
            <p:cNvGrpSpPr>
              <a:grpSpLocks/>
            </p:cNvGrpSpPr>
            <p:nvPr/>
          </p:nvGrpSpPr>
          <p:grpSpPr bwMode="auto">
            <a:xfrm>
              <a:off x="1490" y="2547"/>
              <a:ext cx="69" cy="46"/>
              <a:chOff x="1490" y="2547"/>
              <a:chExt cx="69" cy="46"/>
            </a:xfrm>
          </p:grpSpPr>
          <p:sp>
            <p:nvSpPr>
              <p:cNvPr id="17697" name="Oval 391"/>
              <p:cNvSpPr>
                <a:spLocks noChangeArrowheads="1"/>
              </p:cNvSpPr>
              <p:nvPr/>
            </p:nvSpPr>
            <p:spPr bwMode="auto">
              <a:xfrm>
                <a:off x="1490" y="2561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98" name="Oval 392"/>
              <p:cNvSpPr>
                <a:spLocks noChangeArrowheads="1"/>
              </p:cNvSpPr>
              <p:nvPr/>
            </p:nvSpPr>
            <p:spPr bwMode="auto">
              <a:xfrm>
                <a:off x="1529" y="2574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99" name="Oval 393"/>
              <p:cNvSpPr>
                <a:spLocks noChangeArrowheads="1"/>
              </p:cNvSpPr>
              <p:nvPr/>
            </p:nvSpPr>
            <p:spPr bwMode="auto">
              <a:xfrm>
                <a:off x="1516" y="2589"/>
                <a:ext cx="16" cy="4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00" name="Oval 394"/>
              <p:cNvSpPr>
                <a:spLocks noChangeArrowheads="1"/>
              </p:cNvSpPr>
              <p:nvPr/>
            </p:nvSpPr>
            <p:spPr bwMode="auto">
              <a:xfrm>
                <a:off x="1555" y="2574"/>
                <a:ext cx="4" cy="6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01" name="Oval 395"/>
              <p:cNvSpPr>
                <a:spLocks noChangeArrowheads="1"/>
              </p:cNvSpPr>
              <p:nvPr/>
            </p:nvSpPr>
            <p:spPr bwMode="auto">
              <a:xfrm>
                <a:off x="1516" y="2561"/>
                <a:ext cx="4" cy="19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02" name="Oval 396"/>
              <p:cNvSpPr>
                <a:spLocks noChangeArrowheads="1"/>
              </p:cNvSpPr>
              <p:nvPr/>
            </p:nvSpPr>
            <p:spPr bwMode="auto">
              <a:xfrm>
                <a:off x="1503" y="2547"/>
                <a:ext cx="18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03" name="Oval 397"/>
              <p:cNvSpPr>
                <a:spLocks noChangeArrowheads="1"/>
              </p:cNvSpPr>
              <p:nvPr/>
            </p:nvSpPr>
            <p:spPr bwMode="auto">
              <a:xfrm>
                <a:off x="1529" y="2547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04" name="Oval 398"/>
              <p:cNvSpPr>
                <a:spLocks noChangeArrowheads="1"/>
              </p:cNvSpPr>
              <p:nvPr/>
            </p:nvSpPr>
            <p:spPr bwMode="auto">
              <a:xfrm>
                <a:off x="1541" y="2561"/>
                <a:ext cx="5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705" name="Oval 399"/>
              <p:cNvSpPr>
                <a:spLocks noChangeArrowheads="1"/>
              </p:cNvSpPr>
              <p:nvPr/>
            </p:nvSpPr>
            <p:spPr bwMode="auto">
              <a:xfrm>
                <a:off x="1503" y="2574"/>
                <a:ext cx="4" cy="6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</p:grpSp>
      <p:grpSp>
        <p:nvGrpSpPr>
          <p:cNvPr id="17451" name="Group 400"/>
          <p:cNvGrpSpPr>
            <a:grpSpLocks/>
          </p:cNvGrpSpPr>
          <p:nvPr/>
        </p:nvGrpSpPr>
        <p:grpSpPr bwMode="auto">
          <a:xfrm>
            <a:off x="4962526" y="3895725"/>
            <a:ext cx="531813" cy="273050"/>
            <a:chOff x="2166" y="2454"/>
            <a:chExt cx="335" cy="172"/>
          </a:xfrm>
        </p:grpSpPr>
        <p:sp>
          <p:nvSpPr>
            <p:cNvPr id="17675" name="Rectangle 401"/>
            <p:cNvSpPr>
              <a:spLocks noChangeArrowheads="1"/>
            </p:cNvSpPr>
            <p:nvPr/>
          </p:nvSpPr>
          <p:spPr bwMode="auto">
            <a:xfrm>
              <a:off x="2182" y="2457"/>
              <a:ext cx="319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676" name="Group 402"/>
            <p:cNvGrpSpPr>
              <a:grpSpLocks/>
            </p:cNvGrpSpPr>
            <p:nvPr/>
          </p:nvGrpSpPr>
          <p:grpSpPr bwMode="auto">
            <a:xfrm>
              <a:off x="2166" y="2471"/>
              <a:ext cx="133" cy="60"/>
              <a:chOff x="2166" y="2471"/>
              <a:chExt cx="133" cy="60"/>
            </a:xfrm>
          </p:grpSpPr>
          <p:sp>
            <p:nvSpPr>
              <p:cNvPr id="17688" name="Oval 403"/>
              <p:cNvSpPr>
                <a:spLocks noChangeArrowheads="1"/>
              </p:cNvSpPr>
              <p:nvPr/>
            </p:nvSpPr>
            <p:spPr bwMode="auto">
              <a:xfrm>
                <a:off x="2270" y="2522"/>
                <a:ext cx="4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89" name="Oval 404"/>
              <p:cNvSpPr>
                <a:spLocks noChangeArrowheads="1"/>
              </p:cNvSpPr>
              <p:nvPr/>
            </p:nvSpPr>
            <p:spPr bwMode="auto">
              <a:xfrm>
                <a:off x="2294" y="2522"/>
                <a:ext cx="5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90" name="AutoShape 405"/>
              <p:cNvSpPr>
                <a:spLocks noChangeArrowheads="1"/>
              </p:cNvSpPr>
              <p:nvPr/>
            </p:nvSpPr>
            <p:spPr bwMode="auto">
              <a:xfrm flipV="1">
                <a:off x="2273" y="2471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691" name="AutoShape 406"/>
              <p:cNvSpPr>
                <a:spLocks noChangeArrowheads="1"/>
              </p:cNvSpPr>
              <p:nvPr/>
            </p:nvSpPr>
            <p:spPr bwMode="auto">
              <a:xfrm>
                <a:off x="2166" y="2504"/>
                <a:ext cx="84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92" name="Line 407"/>
              <p:cNvSpPr>
                <a:spLocks noChangeShapeType="1"/>
              </p:cNvSpPr>
              <p:nvPr/>
            </p:nvSpPr>
            <p:spPr bwMode="auto">
              <a:xfrm flipV="1">
                <a:off x="2215" y="2489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677" name="Line 408"/>
            <p:cNvSpPr>
              <a:spLocks noChangeShapeType="1"/>
            </p:cNvSpPr>
            <p:nvPr/>
          </p:nvSpPr>
          <p:spPr bwMode="auto">
            <a:xfrm>
              <a:off x="2335" y="2454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7678" name="Group 409"/>
            <p:cNvGrpSpPr>
              <a:grpSpLocks/>
            </p:cNvGrpSpPr>
            <p:nvPr/>
          </p:nvGrpSpPr>
          <p:grpSpPr bwMode="auto">
            <a:xfrm>
              <a:off x="2230" y="2559"/>
              <a:ext cx="67" cy="47"/>
              <a:chOff x="2230" y="2559"/>
              <a:chExt cx="67" cy="47"/>
            </a:xfrm>
          </p:grpSpPr>
          <p:sp>
            <p:nvSpPr>
              <p:cNvPr id="17679" name="Oval 410"/>
              <p:cNvSpPr>
                <a:spLocks noChangeArrowheads="1"/>
              </p:cNvSpPr>
              <p:nvPr/>
            </p:nvSpPr>
            <p:spPr bwMode="auto">
              <a:xfrm>
                <a:off x="2230" y="2573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80" name="Oval 411"/>
              <p:cNvSpPr>
                <a:spLocks noChangeArrowheads="1"/>
              </p:cNvSpPr>
              <p:nvPr/>
            </p:nvSpPr>
            <p:spPr bwMode="auto">
              <a:xfrm>
                <a:off x="2267" y="2588"/>
                <a:ext cx="5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81" name="Oval 412"/>
              <p:cNvSpPr>
                <a:spLocks noChangeArrowheads="1"/>
              </p:cNvSpPr>
              <p:nvPr/>
            </p:nvSpPr>
            <p:spPr bwMode="auto">
              <a:xfrm>
                <a:off x="2255" y="2601"/>
                <a:ext cx="17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82" name="Oval 413"/>
              <p:cNvSpPr>
                <a:spLocks noChangeArrowheads="1"/>
              </p:cNvSpPr>
              <p:nvPr/>
            </p:nvSpPr>
            <p:spPr bwMode="auto">
              <a:xfrm>
                <a:off x="2294" y="2588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83" name="Oval 414"/>
              <p:cNvSpPr>
                <a:spLocks noChangeArrowheads="1"/>
              </p:cNvSpPr>
              <p:nvPr/>
            </p:nvSpPr>
            <p:spPr bwMode="auto">
              <a:xfrm>
                <a:off x="2255" y="2573"/>
                <a:ext cx="4" cy="19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84" name="Oval 415"/>
              <p:cNvSpPr>
                <a:spLocks noChangeArrowheads="1"/>
              </p:cNvSpPr>
              <p:nvPr/>
            </p:nvSpPr>
            <p:spPr bwMode="auto">
              <a:xfrm>
                <a:off x="2242" y="2559"/>
                <a:ext cx="16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85" name="Oval 416"/>
              <p:cNvSpPr>
                <a:spLocks noChangeArrowheads="1"/>
              </p:cNvSpPr>
              <p:nvPr/>
            </p:nvSpPr>
            <p:spPr bwMode="auto">
              <a:xfrm>
                <a:off x="2267" y="2559"/>
                <a:ext cx="5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86" name="Oval 417"/>
              <p:cNvSpPr>
                <a:spLocks noChangeArrowheads="1"/>
              </p:cNvSpPr>
              <p:nvPr/>
            </p:nvSpPr>
            <p:spPr bwMode="auto">
              <a:xfrm>
                <a:off x="2281" y="2573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87" name="Oval 418"/>
              <p:cNvSpPr>
                <a:spLocks noChangeArrowheads="1"/>
              </p:cNvSpPr>
              <p:nvPr/>
            </p:nvSpPr>
            <p:spPr bwMode="auto">
              <a:xfrm>
                <a:off x="2242" y="2588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</p:grpSp>
      <p:grpSp>
        <p:nvGrpSpPr>
          <p:cNvPr id="17452" name="Group 419"/>
          <p:cNvGrpSpPr>
            <a:grpSpLocks/>
          </p:cNvGrpSpPr>
          <p:nvPr/>
        </p:nvGrpSpPr>
        <p:grpSpPr bwMode="auto">
          <a:xfrm>
            <a:off x="4257675" y="3883025"/>
            <a:ext cx="509588" cy="273050"/>
            <a:chOff x="1722" y="2446"/>
            <a:chExt cx="321" cy="172"/>
          </a:xfrm>
        </p:grpSpPr>
        <p:sp>
          <p:nvSpPr>
            <p:cNvPr id="17667" name="Rectangle 420"/>
            <p:cNvSpPr>
              <a:spLocks noChangeArrowheads="1"/>
            </p:cNvSpPr>
            <p:nvPr/>
          </p:nvSpPr>
          <p:spPr bwMode="auto">
            <a:xfrm>
              <a:off x="1722" y="2449"/>
              <a:ext cx="321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668" name="Group 421"/>
            <p:cNvGrpSpPr>
              <a:grpSpLocks/>
            </p:cNvGrpSpPr>
            <p:nvPr/>
          </p:nvGrpSpPr>
          <p:grpSpPr bwMode="auto">
            <a:xfrm>
              <a:off x="1729" y="2463"/>
              <a:ext cx="134" cy="60"/>
              <a:chOff x="1729" y="2463"/>
              <a:chExt cx="134" cy="60"/>
            </a:xfrm>
          </p:grpSpPr>
          <p:sp>
            <p:nvSpPr>
              <p:cNvPr id="17670" name="Oval 422"/>
              <p:cNvSpPr>
                <a:spLocks noChangeArrowheads="1"/>
              </p:cNvSpPr>
              <p:nvPr/>
            </p:nvSpPr>
            <p:spPr bwMode="auto">
              <a:xfrm>
                <a:off x="1834" y="2514"/>
                <a:ext cx="4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71" name="Oval 423"/>
              <p:cNvSpPr>
                <a:spLocks noChangeArrowheads="1"/>
              </p:cNvSpPr>
              <p:nvPr/>
            </p:nvSpPr>
            <p:spPr bwMode="auto">
              <a:xfrm>
                <a:off x="1858" y="2514"/>
                <a:ext cx="5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72" name="AutoShape 424"/>
              <p:cNvSpPr>
                <a:spLocks noChangeArrowheads="1"/>
              </p:cNvSpPr>
              <p:nvPr/>
            </p:nvSpPr>
            <p:spPr bwMode="auto">
              <a:xfrm flipV="1">
                <a:off x="1837" y="2463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673" name="AutoShape 425"/>
              <p:cNvSpPr>
                <a:spLocks noChangeArrowheads="1"/>
              </p:cNvSpPr>
              <p:nvPr/>
            </p:nvSpPr>
            <p:spPr bwMode="auto">
              <a:xfrm>
                <a:off x="1729" y="2496"/>
                <a:ext cx="85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74" name="Line 426"/>
              <p:cNvSpPr>
                <a:spLocks noChangeShapeType="1"/>
              </p:cNvSpPr>
              <p:nvPr/>
            </p:nvSpPr>
            <p:spPr bwMode="auto">
              <a:xfrm flipV="1">
                <a:off x="1779" y="2481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669" name="Line 427"/>
            <p:cNvSpPr>
              <a:spLocks noChangeShapeType="1"/>
            </p:cNvSpPr>
            <p:nvPr/>
          </p:nvSpPr>
          <p:spPr bwMode="auto">
            <a:xfrm>
              <a:off x="1876" y="2446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7453" name="Group 428"/>
          <p:cNvGrpSpPr>
            <a:grpSpLocks/>
          </p:cNvGrpSpPr>
          <p:nvPr/>
        </p:nvGrpSpPr>
        <p:grpSpPr bwMode="auto">
          <a:xfrm>
            <a:off x="6651625" y="3887788"/>
            <a:ext cx="508000" cy="273050"/>
            <a:chOff x="3230" y="2449"/>
            <a:chExt cx="320" cy="172"/>
          </a:xfrm>
        </p:grpSpPr>
        <p:sp>
          <p:nvSpPr>
            <p:cNvPr id="17649" name="Rectangle 429"/>
            <p:cNvSpPr>
              <a:spLocks noChangeArrowheads="1"/>
            </p:cNvSpPr>
            <p:nvPr/>
          </p:nvSpPr>
          <p:spPr bwMode="auto">
            <a:xfrm>
              <a:off x="3230" y="2452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650" name="Group 430"/>
            <p:cNvGrpSpPr>
              <a:grpSpLocks/>
            </p:cNvGrpSpPr>
            <p:nvPr/>
          </p:nvGrpSpPr>
          <p:grpSpPr bwMode="auto">
            <a:xfrm>
              <a:off x="3390" y="2469"/>
              <a:ext cx="132" cy="61"/>
              <a:chOff x="3390" y="2469"/>
              <a:chExt cx="132" cy="61"/>
            </a:xfrm>
          </p:grpSpPr>
          <p:sp>
            <p:nvSpPr>
              <p:cNvPr id="17662" name="Oval 431"/>
              <p:cNvSpPr>
                <a:spLocks noChangeArrowheads="1"/>
              </p:cNvSpPr>
              <p:nvPr/>
            </p:nvSpPr>
            <p:spPr bwMode="auto">
              <a:xfrm>
                <a:off x="3494" y="2520"/>
                <a:ext cx="5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63" name="Oval 432"/>
              <p:cNvSpPr>
                <a:spLocks noChangeArrowheads="1"/>
              </p:cNvSpPr>
              <p:nvPr/>
            </p:nvSpPr>
            <p:spPr bwMode="auto">
              <a:xfrm>
                <a:off x="3519" y="2520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64" name="AutoShape 433"/>
              <p:cNvSpPr>
                <a:spLocks noChangeArrowheads="1"/>
              </p:cNvSpPr>
              <p:nvPr/>
            </p:nvSpPr>
            <p:spPr bwMode="auto">
              <a:xfrm flipV="1">
                <a:off x="3497" y="2469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665" name="AutoShape 434"/>
              <p:cNvSpPr>
                <a:spLocks noChangeArrowheads="1"/>
              </p:cNvSpPr>
              <p:nvPr/>
            </p:nvSpPr>
            <p:spPr bwMode="auto">
              <a:xfrm>
                <a:off x="3390" y="2503"/>
                <a:ext cx="84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66" name="Line 435"/>
              <p:cNvSpPr>
                <a:spLocks noChangeShapeType="1"/>
              </p:cNvSpPr>
              <p:nvPr/>
            </p:nvSpPr>
            <p:spPr bwMode="auto">
              <a:xfrm flipV="1">
                <a:off x="3439" y="2488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651" name="Line 436"/>
            <p:cNvSpPr>
              <a:spLocks noChangeShapeType="1"/>
            </p:cNvSpPr>
            <p:nvPr/>
          </p:nvSpPr>
          <p:spPr bwMode="auto">
            <a:xfrm>
              <a:off x="3383" y="2449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7652" name="Group 437"/>
            <p:cNvGrpSpPr>
              <a:grpSpLocks/>
            </p:cNvGrpSpPr>
            <p:nvPr/>
          </p:nvGrpSpPr>
          <p:grpSpPr bwMode="auto">
            <a:xfrm>
              <a:off x="3436" y="2554"/>
              <a:ext cx="69" cy="47"/>
              <a:chOff x="3436" y="2554"/>
              <a:chExt cx="69" cy="47"/>
            </a:xfrm>
          </p:grpSpPr>
          <p:sp>
            <p:nvSpPr>
              <p:cNvPr id="17653" name="Oval 438"/>
              <p:cNvSpPr>
                <a:spLocks noChangeArrowheads="1"/>
              </p:cNvSpPr>
              <p:nvPr/>
            </p:nvSpPr>
            <p:spPr bwMode="auto">
              <a:xfrm>
                <a:off x="3436" y="2568"/>
                <a:ext cx="5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54" name="Oval 439"/>
              <p:cNvSpPr>
                <a:spLocks noChangeArrowheads="1"/>
              </p:cNvSpPr>
              <p:nvPr/>
            </p:nvSpPr>
            <p:spPr bwMode="auto">
              <a:xfrm>
                <a:off x="3475" y="2583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55" name="Oval 440"/>
              <p:cNvSpPr>
                <a:spLocks noChangeArrowheads="1"/>
              </p:cNvSpPr>
              <p:nvPr/>
            </p:nvSpPr>
            <p:spPr bwMode="auto">
              <a:xfrm>
                <a:off x="3463" y="2596"/>
                <a:ext cx="16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56" name="Oval 441"/>
              <p:cNvSpPr>
                <a:spLocks noChangeArrowheads="1"/>
              </p:cNvSpPr>
              <p:nvPr/>
            </p:nvSpPr>
            <p:spPr bwMode="auto">
              <a:xfrm>
                <a:off x="3501" y="2583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57" name="Oval 442"/>
              <p:cNvSpPr>
                <a:spLocks noChangeArrowheads="1"/>
              </p:cNvSpPr>
              <p:nvPr/>
            </p:nvSpPr>
            <p:spPr bwMode="auto">
              <a:xfrm>
                <a:off x="3463" y="2568"/>
                <a:ext cx="4" cy="19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58" name="Oval 443"/>
              <p:cNvSpPr>
                <a:spLocks noChangeArrowheads="1"/>
              </p:cNvSpPr>
              <p:nvPr/>
            </p:nvSpPr>
            <p:spPr bwMode="auto">
              <a:xfrm>
                <a:off x="3450" y="2554"/>
                <a:ext cx="16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59" name="Oval 444"/>
              <p:cNvSpPr>
                <a:spLocks noChangeArrowheads="1"/>
              </p:cNvSpPr>
              <p:nvPr/>
            </p:nvSpPr>
            <p:spPr bwMode="auto">
              <a:xfrm>
                <a:off x="3475" y="2554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60" name="Oval 445"/>
              <p:cNvSpPr>
                <a:spLocks noChangeArrowheads="1"/>
              </p:cNvSpPr>
              <p:nvPr/>
            </p:nvSpPr>
            <p:spPr bwMode="auto">
              <a:xfrm>
                <a:off x="3488" y="2568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61" name="Oval 446"/>
              <p:cNvSpPr>
                <a:spLocks noChangeArrowheads="1"/>
              </p:cNvSpPr>
              <p:nvPr/>
            </p:nvSpPr>
            <p:spPr bwMode="auto">
              <a:xfrm>
                <a:off x="3450" y="2583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</p:grpSp>
      <p:grpSp>
        <p:nvGrpSpPr>
          <p:cNvPr id="17454" name="Group 447"/>
          <p:cNvGrpSpPr>
            <a:grpSpLocks/>
          </p:cNvGrpSpPr>
          <p:nvPr/>
        </p:nvGrpSpPr>
        <p:grpSpPr bwMode="auto">
          <a:xfrm>
            <a:off x="7296150" y="3883025"/>
            <a:ext cx="508000" cy="273050"/>
            <a:chOff x="3636" y="2446"/>
            <a:chExt cx="320" cy="172"/>
          </a:xfrm>
        </p:grpSpPr>
        <p:sp>
          <p:nvSpPr>
            <p:cNvPr id="17641" name="Rectangle 448"/>
            <p:cNvSpPr>
              <a:spLocks noChangeArrowheads="1"/>
            </p:cNvSpPr>
            <p:nvPr/>
          </p:nvSpPr>
          <p:spPr bwMode="auto">
            <a:xfrm>
              <a:off x="3636" y="2449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642" name="Group 449"/>
            <p:cNvGrpSpPr>
              <a:grpSpLocks/>
            </p:cNvGrpSpPr>
            <p:nvPr/>
          </p:nvGrpSpPr>
          <p:grpSpPr bwMode="auto">
            <a:xfrm>
              <a:off x="3796" y="2466"/>
              <a:ext cx="133" cy="61"/>
              <a:chOff x="3796" y="2466"/>
              <a:chExt cx="133" cy="61"/>
            </a:xfrm>
          </p:grpSpPr>
          <p:sp>
            <p:nvSpPr>
              <p:cNvPr id="17644" name="Oval 450"/>
              <p:cNvSpPr>
                <a:spLocks noChangeArrowheads="1"/>
              </p:cNvSpPr>
              <p:nvPr/>
            </p:nvSpPr>
            <p:spPr bwMode="auto">
              <a:xfrm>
                <a:off x="3900" y="2517"/>
                <a:ext cx="5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45" name="Oval 451"/>
              <p:cNvSpPr>
                <a:spLocks noChangeArrowheads="1"/>
              </p:cNvSpPr>
              <p:nvPr/>
            </p:nvSpPr>
            <p:spPr bwMode="auto">
              <a:xfrm>
                <a:off x="3925" y="2517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46" name="AutoShape 452"/>
              <p:cNvSpPr>
                <a:spLocks noChangeArrowheads="1"/>
              </p:cNvSpPr>
              <p:nvPr/>
            </p:nvSpPr>
            <p:spPr bwMode="auto">
              <a:xfrm flipV="1">
                <a:off x="3903" y="2466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647" name="AutoShape 453"/>
              <p:cNvSpPr>
                <a:spLocks noChangeArrowheads="1"/>
              </p:cNvSpPr>
              <p:nvPr/>
            </p:nvSpPr>
            <p:spPr bwMode="auto">
              <a:xfrm>
                <a:off x="3796" y="2500"/>
                <a:ext cx="84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48" name="Line 454"/>
              <p:cNvSpPr>
                <a:spLocks noChangeShapeType="1"/>
              </p:cNvSpPr>
              <p:nvPr/>
            </p:nvSpPr>
            <p:spPr bwMode="auto">
              <a:xfrm flipV="1">
                <a:off x="3845" y="2485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643" name="Line 455"/>
            <p:cNvSpPr>
              <a:spLocks noChangeShapeType="1"/>
            </p:cNvSpPr>
            <p:nvPr/>
          </p:nvSpPr>
          <p:spPr bwMode="auto">
            <a:xfrm>
              <a:off x="3789" y="2446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7455" name="Group 456"/>
          <p:cNvGrpSpPr>
            <a:grpSpLocks/>
          </p:cNvGrpSpPr>
          <p:nvPr/>
        </p:nvGrpSpPr>
        <p:grpSpPr bwMode="auto">
          <a:xfrm>
            <a:off x="7940675" y="3895725"/>
            <a:ext cx="508000" cy="273050"/>
            <a:chOff x="4042" y="2454"/>
            <a:chExt cx="320" cy="172"/>
          </a:xfrm>
        </p:grpSpPr>
        <p:sp>
          <p:nvSpPr>
            <p:cNvPr id="17623" name="Rectangle 457"/>
            <p:cNvSpPr>
              <a:spLocks noChangeArrowheads="1"/>
            </p:cNvSpPr>
            <p:nvPr/>
          </p:nvSpPr>
          <p:spPr bwMode="auto">
            <a:xfrm>
              <a:off x="4042" y="2457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624" name="Group 458"/>
            <p:cNvGrpSpPr>
              <a:grpSpLocks/>
            </p:cNvGrpSpPr>
            <p:nvPr/>
          </p:nvGrpSpPr>
          <p:grpSpPr bwMode="auto">
            <a:xfrm>
              <a:off x="4202" y="2486"/>
              <a:ext cx="133" cy="59"/>
              <a:chOff x="4202" y="2486"/>
              <a:chExt cx="133" cy="59"/>
            </a:xfrm>
          </p:grpSpPr>
          <p:sp>
            <p:nvSpPr>
              <p:cNvPr id="17636" name="Oval 459"/>
              <p:cNvSpPr>
                <a:spLocks noChangeArrowheads="1"/>
              </p:cNvSpPr>
              <p:nvPr/>
            </p:nvSpPr>
            <p:spPr bwMode="auto">
              <a:xfrm>
                <a:off x="4305" y="2537"/>
                <a:ext cx="5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37" name="Oval 460"/>
              <p:cNvSpPr>
                <a:spLocks noChangeArrowheads="1"/>
              </p:cNvSpPr>
              <p:nvPr/>
            </p:nvSpPr>
            <p:spPr bwMode="auto">
              <a:xfrm>
                <a:off x="4331" y="2537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38" name="AutoShape 461"/>
              <p:cNvSpPr>
                <a:spLocks noChangeArrowheads="1"/>
              </p:cNvSpPr>
              <p:nvPr/>
            </p:nvSpPr>
            <p:spPr bwMode="auto">
              <a:xfrm flipV="1">
                <a:off x="4309" y="2486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639" name="AutoShape 462"/>
              <p:cNvSpPr>
                <a:spLocks noChangeArrowheads="1"/>
              </p:cNvSpPr>
              <p:nvPr/>
            </p:nvSpPr>
            <p:spPr bwMode="auto">
              <a:xfrm>
                <a:off x="4202" y="2520"/>
                <a:ext cx="84" cy="25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40" name="Line 463"/>
              <p:cNvSpPr>
                <a:spLocks noChangeShapeType="1"/>
              </p:cNvSpPr>
              <p:nvPr/>
            </p:nvSpPr>
            <p:spPr bwMode="auto">
              <a:xfrm flipV="1">
                <a:off x="4251" y="2505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625" name="Line 464"/>
            <p:cNvSpPr>
              <a:spLocks noChangeShapeType="1"/>
            </p:cNvSpPr>
            <p:nvPr/>
          </p:nvSpPr>
          <p:spPr bwMode="auto">
            <a:xfrm>
              <a:off x="4195" y="2454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7626" name="Group 465"/>
            <p:cNvGrpSpPr>
              <a:grpSpLocks/>
            </p:cNvGrpSpPr>
            <p:nvPr/>
          </p:nvGrpSpPr>
          <p:grpSpPr bwMode="auto">
            <a:xfrm>
              <a:off x="4080" y="2559"/>
              <a:ext cx="67" cy="47"/>
              <a:chOff x="4080" y="2559"/>
              <a:chExt cx="67" cy="47"/>
            </a:xfrm>
          </p:grpSpPr>
          <p:sp>
            <p:nvSpPr>
              <p:cNvPr id="17627" name="Oval 466"/>
              <p:cNvSpPr>
                <a:spLocks noChangeArrowheads="1"/>
              </p:cNvSpPr>
              <p:nvPr/>
            </p:nvSpPr>
            <p:spPr bwMode="auto">
              <a:xfrm>
                <a:off x="4080" y="2573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28" name="Oval 467"/>
              <p:cNvSpPr>
                <a:spLocks noChangeArrowheads="1"/>
              </p:cNvSpPr>
              <p:nvPr/>
            </p:nvSpPr>
            <p:spPr bwMode="auto">
              <a:xfrm>
                <a:off x="4118" y="2588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29" name="Oval 468"/>
              <p:cNvSpPr>
                <a:spLocks noChangeArrowheads="1"/>
              </p:cNvSpPr>
              <p:nvPr/>
            </p:nvSpPr>
            <p:spPr bwMode="auto">
              <a:xfrm>
                <a:off x="4104" y="2601"/>
                <a:ext cx="17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30" name="Oval 469"/>
              <p:cNvSpPr>
                <a:spLocks noChangeArrowheads="1"/>
              </p:cNvSpPr>
              <p:nvPr/>
            </p:nvSpPr>
            <p:spPr bwMode="auto">
              <a:xfrm>
                <a:off x="4142" y="2588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31" name="Oval 470"/>
              <p:cNvSpPr>
                <a:spLocks noChangeArrowheads="1"/>
              </p:cNvSpPr>
              <p:nvPr/>
            </p:nvSpPr>
            <p:spPr bwMode="auto">
              <a:xfrm>
                <a:off x="4104" y="2573"/>
                <a:ext cx="5" cy="19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32" name="Oval 471"/>
              <p:cNvSpPr>
                <a:spLocks noChangeArrowheads="1"/>
              </p:cNvSpPr>
              <p:nvPr/>
            </p:nvSpPr>
            <p:spPr bwMode="auto">
              <a:xfrm>
                <a:off x="4093" y="2559"/>
                <a:ext cx="17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33" name="Oval 472"/>
              <p:cNvSpPr>
                <a:spLocks noChangeArrowheads="1"/>
              </p:cNvSpPr>
              <p:nvPr/>
            </p:nvSpPr>
            <p:spPr bwMode="auto">
              <a:xfrm>
                <a:off x="4118" y="2559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34" name="Oval 473"/>
              <p:cNvSpPr>
                <a:spLocks noChangeArrowheads="1"/>
              </p:cNvSpPr>
              <p:nvPr/>
            </p:nvSpPr>
            <p:spPr bwMode="auto">
              <a:xfrm>
                <a:off x="4130" y="2573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35" name="Oval 474"/>
              <p:cNvSpPr>
                <a:spLocks noChangeArrowheads="1"/>
              </p:cNvSpPr>
              <p:nvPr/>
            </p:nvSpPr>
            <p:spPr bwMode="auto">
              <a:xfrm>
                <a:off x="4093" y="2588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</p:grpSp>
      <p:grpSp>
        <p:nvGrpSpPr>
          <p:cNvPr id="17456" name="Group 475"/>
          <p:cNvGrpSpPr>
            <a:grpSpLocks/>
          </p:cNvGrpSpPr>
          <p:nvPr/>
        </p:nvGrpSpPr>
        <p:grpSpPr bwMode="auto">
          <a:xfrm>
            <a:off x="2054225" y="4911725"/>
            <a:ext cx="533400" cy="273050"/>
            <a:chOff x="334" y="3094"/>
            <a:chExt cx="336" cy="172"/>
          </a:xfrm>
        </p:grpSpPr>
        <p:sp>
          <p:nvSpPr>
            <p:cNvPr id="17605" name="Rectangle 476"/>
            <p:cNvSpPr>
              <a:spLocks noChangeArrowheads="1"/>
            </p:cNvSpPr>
            <p:nvPr/>
          </p:nvSpPr>
          <p:spPr bwMode="auto">
            <a:xfrm>
              <a:off x="350" y="3097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606" name="Group 477"/>
            <p:cNvGrpSpPr>
              <a:grpSpLocks/>
            </p:cNvGrpSpPr>
            <p:nvPr/>
          </p:nvGrpSpPr>
          <p:grpSpPr bwMode="auto">
            <a:xfrm>
              <a:off x="334" y="3111"/>
              <a:ext cx="133" cy="60"/>
              <a:chOff x="334" y="3111"/>
              <a:chExt cx="133" cy="60"/>
            </a:xfrm>
          </p:grpSpPr>
          <p:sp>
            <p:nvSpPr>
              <p:cNvPr id="17618" name="Oval 478"/>
              <p:cNvSpPr>
                <a:spLocks noChangeArrowheads="1"/>
              </p:cNvSpPr>
              <p:nvPr/>
            </p:nvSpPr>
            <p:spPr bwMode="auto">
              <a:xfrm>
                <a:off x="438" y="3162"/>
                <a:ext cx="4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19" name="Oval 479"/>
              <p:cNvSpPr>
                <a:spLocks noChangeArrowheads="1"/>
              </p:cNvSpPr>
              <p:nvPr/>
            </p:nvSpPr>
            <p:spPr bwMode="auto">
              <a:xfrm>
                <a:off x="462" y="3162"/>
                <a:ext cx="5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20" name="AutoShape 480"/>
              <p:cNvSpPr>
                <a:spLocks noChangeArrowheads="1"/>
              </p:cNvSpPr>
              <p:nvPr/>
            </p:nvSpPr>
            <p:spPr bwMode="auto">
              <a:xfrm flipV="1">
                <a:off x="442" y="3111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621" name="AutoShape 481"/>
              <p:cNvSpPr>
                <a:spLocks noChangeArrowheads="1"/>
              </p:cNvSpPr>
              <p:nvPr/>
            </p:nvSpPr>
            <p:spPr bwMode="auto">
              <a:xfrm>
                <a:off x="334" y="3144"/>
                <a:ext cx="85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22" name="Line 482"/>
              <p:cNvSpPr>
                <a:spLocks noChangeShapeType="1"/>
              </p:cNvSpPr>
              <p:nvPr/>
            </p:nvSpPr>
            <p:spPr bwMode="auto">
              <a:xfrm flipV="1">
                <a:off x="384" y="3129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607" name="Line 483"/>
            <p:cNvSpPr>
              <a:spLocks noChangeShapeType="1"/>
            </p:cNvSpPr>
            <p:nvPr/>
          </p:nvSpPr>
          <p:spPr bwMode="auto">
            <a:xfrm>
              <a:off x="504" y="3094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7608" name="Group 484"/>
            <p:cNvGrpSpPr>
              <a:grpSpLocks/>
            </p:cNvGrpSpPr>
            <p:nvPr/>
          </p:nvGrpSpPr>
          <p:grpSpPr bwMode="auto">
            <a:xfrm>
              <a:off x="545" y="3187"/>
              <a:ext cx="69" cy="46"/>
              <a:chOff x="545" y="3187"/>
              <a:chExt cx="69" cy="46"/>
            </a:xfrm>
          </p:grpSpPr>
          <p:sp>
            <p:nvSpPr>
              <p:cNvPr id="17609" name="Oval 485"/>
              <p:cNvSpPr>
                <a:spLocks noChangeArrowheads="1"/>
              </p:cNvSpPr>
              <p:nvPr/>
            </p:nvSpPr>
            <p:spPr bwMode="auto">
              <a:xfrm>
                <a:off x="545" y="3201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10" name="Oval 486"/>
              <p:cNvSpPr>
                <a:spLocks noChangeArrowheads="1"/>
              </p:cNvSpPr>
              <p:nvPr/>
            </p:nvSpPr>
            <p:spPr bwMode="auto">
              <a:xfrm>
                <a:off x="584" y="3214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11" name="Oval 487"/>
              <p:cNvSpPr>
                <a:spLocks noChangeArrowheads="1"/>
              </p:cNvSpPr>
              <p:nvPr/>
            </p:nvSpPr>
            <p:spPr bwMode="auto">
              <a:xfrm>
                <a:off x="571" y="3229"/>
                <a:ext cx="16" cy="4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12" name="Oval 488"/>
              <p:cNvSpPr>
                <a:spLocks noChangeArrowheads="1"/>
              </p:cNvSpPr>
              <p:nvPr/>
            </p:nvSpPr>
            <p:spPr bwMode="auto">
              <a:xfrm>
                <a:off x="610" y="3214"/>
                <a:ext cx="4" cy="6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13" name="Oval 489"/>
              <p:cNvSpPr>
                <a:spLocks noChangeArrowheads="1"/>
              </p:cNvSpPr>
              <p:nvPr/>
            </p:nvSpPr>
            <p:spPr bwMode="auto">
              <a:xfrm>
                <a:off x="571" y="3201"/>
                <a:ext cx="4" cy="19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14" name="Oval 490"/>
              <p:cNvSpPr>
                <a:spLocks noChangeArrowheads="1"/>
              </p:cNvSpPr>
              <p:nvPr/>
            </p:nvSpPr>
            <p:spPr bwMode="auto">
              <a:xfrm>
                <a:off x="558" y="3187"/>
                <a:ext cx="17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15" name="Oval 491"/>
              <p:cNvSpPr>
                <a:spLocks noChangeArrowheads="1"/>
              </p:cNvSpPr>
              <p:nvPr/>
            </p:nvSpPr>
            <p:spPr bwMode="auto">
              <a:xfrm>
                <a:off x="584" y="3187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16" name="Oval 492"/>
              <p:cNvSpPr>
                <a:spLocks noChangeArrowheads="1"/>
              </p:cNvSpPr>
              <p:nvPr/>
            </p:nvSpPr>
            <p:spPr bwMode="auto">
              <a:xfrm>
                <a:off x="596" y="3201"/>
                <a:ext cx="5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17" name="Oval 493"/>
              <p:cNvSpPr>
                <a:spLocks noChangeArrowheads="1"/>
              </p:cNvSpPr>
              <p:nvPr/>
            </p:nvSpPr>
            <p:spPr bwMode="auto">
              <a:xfrm>
                <a:off x="558" y="3214"/>
                <a:ext cx="4" cy="6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</p:grpSp>
      <p:grpSp>
        <p:nvGrpSpPr>
          <p:cNvPr id="17457" name="Group 494"/>
          <p:cNvGrpSpPr>
            <a:grpSpLocks/>
          </p:cNvGrpSpPr>
          <p:nvPr/>
        </p:nvGrpSpPr>
        <p:grpSpPr bwMode="auto">
          <a:xfrm>
            <a:off x="2687638" y="4899025"/>
            <a:ext cx="508000" cy="273050"/>
            <a:chOff x="733" y="3086"/>
            <a:chExt cx="320" cy="172"/>
          </a:xfrm>
        </p:grpSpPr>
        <p:sp>
          <p:nvSpPr>
            <p:cNvPr id="17597" name="Rectangle 495"/>
            <p:cNvSpPr>
              <a:spLocks noChangeArrowheads="1"/>
            </p:cNvSpPr>
            <p:nvPr/>
          </p:nvSpPr>
          <p:spPr bwMode="auto">
            <a:xfrm>
              <a:off x="733" y="3089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598" name="Group 496"/>
            <p:cNvGrpSpPr>
              <a:grpSpLocks/>
            </p:cNvGrpSpPr>
            <p:nvPr/>
          </p:nvGrpSpPr>
          <p:grpSpPr bwMode="auto">
            <a:xfrm>
              <a:off x="740" y="3103"/>
              <a:ext cx="133" cy="60"/>
              <a:chOff x="740" y="3103"/>
              <a:chExt cx="133" cy="60"/>
            </a:xfrm>
          </p:grpSpPr>
          <p:sp>
            <p:nvSpPr>
              <p:cNvPr id="17600" name="Oval 497"/>
              <p:cNvSpPr>
                <a:spLocks noChangeArrowheads="1"/>
              </p:cNvSpPr>
              <p:nvPr/>
            </p:nvSpPr>
            <p:spPr bwMode="auto">
              <a:xfrm>
                <a:off x="844" y="3154"/>
                <a:ext cx="4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01" name="Oval 498"/>
              <p:cNvSpPr>
                <a:spLocks noChangeArrowheads="1"/>
              </p:cNvSpPr>
              <p:nvPr/>
            </p:nvSpPr>
            <p:spPr bwMode="auto">
              <a:xfrm>
                <a:off x="869" y="3154"/>
                <a:ext cx="5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02" name="AutoShape 499"/>
              <p:cNvSpPr>
                <a:spLocks noChangeArrowheads="1"/>
              </p:cNvSpPr>
              <p:nvPr/>
            </p:nvSpPr>
            <p:spPr bwMode="auto">
              <a:xfrm flipV="1">
                <a:off x="848" y="3103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603" name="AutoShape 500"/>
              <p:cNvSpPr>
                <a:spLocks noChangeArrowheads="1"/>
              </p:cNvSpPr>
              <p:nvPr/>
            </p:nvSpPr>
            <p:spPr bwMode="auto">
              <a:xfrm>
                <a:off x="740" y="3136"/>
                <a:ext cx="85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604" name="Line 501"/>
              <p:cNvSpPr>
                <a:spLocks noChangeShapeType="1"/>
              </p:cNvSpPr>
              <p:nvPr/>
            </p:nvSpPr>
            <p:spPr bwMode="auto">
              <a:xfrm flipV="1">
                <a:off x="790" y="3121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599" name="Line 502"/>
            <p:cNvSpPr>
              <a:spLocks noChangeShapeType="1"/>
            </p:cNvSpPr>
            <p:nvPr/>
          </p:nvSpPr>
          <p:spPr bwMode="auto">
            <a:xfrm>
              <a:off x="887" y="3086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7458" name="Group 503"/>
          <p:cNvGrpSpPr>
            <a:grpSpLocks/>
          </p:cNvGrpSpPr>
          <p:nvPr/>
        </p:nvGrpSpPr>
        <p:grpSpPr bwMode="auto">
          <a:xfrm>
            <a:off x="9418638" y="4810125"/>
            <a:ext cx="508000" cy="273050"/>
            <a:chOff x="4973" y="3030"/>
            <a:chExt cx="320" cy="172"/>
          </a:xfrm>
        </p:grpSpPr>
        <p:sp>
          <p:nvSpPr>
            <p:cNvPr id="17579" name="Rectangle 504"/>
            <p:cNvSpPr>
              <a:spLocks noChangeArrowheads="1"/>
            </p:cNvSpPr>
            <p:nvPr/>
          </p:nvSpPr>
          <p:spPr bwMode="auto">
            <a:xfrm>
              <a:off x="4973" y="3033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580" name="Group 505"/>
            <p:cNvGrpSpPr>
              <a:grpSpLocks/>
            </p:cNvGrpSpPr>
            <p:nvPr/>
          </p:nvGrpSpPr>
          <p:grpSpPr bwMode="auto">
            <a:xfrm>
              <a:off x="5133" y="3062"/>
              <a:ext cx="133" cy="59"/>
              <a:chOff x="5133" y="3062"/>
              <a:chExt cx="133" cy="59"/>
            </a:xfrm>
          </p:grpSpPr>
          <p:sp>
            <p:nvSpPr>
              <p:cNvPr id="17592" name="Oval 506"/>
              <p:cNvSpPr>
                <a:spLocks noChangeArrowheads="1"/>
              </p:cNvSpPr>
              <p:nvPr/>
            </p:nvSpPr>
            <p:spPr bwMode="auto">
              <a:xfrm>
                <a:off x="5237" y="3113"/>
                <a:ext cx="5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93" name="Oval 507"/>
              <p:cNvSpPr>
                <a:spLocks noChangeArrowheads="1"/>
              </p:cNvSpPr>
              <p:nvPr/>
            </p:nvSpPr>
            <p:spPr bwMode="auto">
              <a:xfrm>
                <a:off x="5262" y="3113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94" name="AutoShape 508"/>
              <p:cNvSpPr>
                <a:spLocks noChangeArrowheads="1"/>
              </p:cNvSpPr>
              <p:nvPr/>
            </p:nvSpPr>
            <p:spPr bwMode="auto">
              <a:xfrm flipV="1">
                <a:off x="5240" y="3062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595" name="AutoShape 509"/>
              <p:cNvSpPr>
                <a:spLocks noChangeArrowheads="1"/>
              </p:cNvSpPr>
              <p:nvPr/>
            </p:nvSpPr>
            <p:spPr bwMode="auto">
              <a:xfrm>
                <a:off x="5133" y="3096"/>
                <a:ext cx="84" cy="25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96" name="Line 510"/>
              <p:cNvSpPr>
                <a:spLocks noChangeShapeType="1"/>
              </p:cNvSpPr>
              <p:nvPr/>
            </p:nvSpPr>
            <p:spPr bwMode="auto">
              <a:xfrm flipV="1">
                <a:off x="5182" y="3081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581" name="Line 511"/>
            <p:cNvSpPr>
              <a:spLocks noChangeShapeType="1"/>
            </p:cNvSpPr>
            <p:nvPr/>
          </p:nvSpPr>
          <p:spPr bwMode="auto">
            <a:xfrm>
              <a:off x="5126" y="3030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7582" name="Group 512"/>
            <p:cNvGrpSpPr>
              <a:grpSpLocks/>
            </p:cNvGrpSpPr>
            <p:nvPr/>
          </p:nvGrpSpPr>
          <p:grpSpPr bwMode="auto">
            <a:xfrm>
              <a:off x="5011" y="3135"/>
              <a:ext cx="67" cy="47"/>
              <a:chOff x="5011" y="3135"/>
              <a:chExt cx="67" cy="47"/>
            </a:xfrm>
          </p:grpSpPr>
          <p:sp>
            <p:nvSpPr>
              <p:cNvPr id="17583" name="Oval 513"/>
              <p:cNvSpPr>
                <a:spLocks noChangeArrowheads="1"/>
              </p:cNvSpPr>
              <p:nvPr/>
            </p:nvSpPr>
            <p:spPr bwMode="auto">
              <a:xfrm>
                <a:off x="5011" y="3149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84" name="Oval 514"/>
              <p:cNvSpPr>
                <a:spLocks noChangeArrowheads="1"/>
              </p:cNvSpPr>
              <p:nvPr/>
            </p:nvSpPr>
            <p:spPr bwMode="auto">
              <a:xfrm>
                <a:off x="5049" y="3164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85" name="Oval 515"/>
              <p:cNvSpPr>
                <a:spLocks noChangeArrowheads="1"/>
              </p:cNvSpPr>
              <p:nvPr/>
            </p:nvSpPr>
            <p:spPr bwMode="auto">
              <a:xfrm>
                <a:off x="5035" y="3177"/>
                <a:ext cx="17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86" name="Oval 516"/>
              <p:cNvSpPr>
                <a:spLocks noChangeArrowheads="1"/>
              </p:cNvSpPr>
              <p:nvPr/>
            </p:nvSpPr>
            <p:spPr bwMode="auto">
              <a:xfrm>
                <a:off x="5073" y="3164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87" name="Oval 517"/>
              <p:cNvSpPr>
                <a:spLocks noChangeArrowheads="1"/>
              </p:cNvSpPr>
              <p:nvPr/>
            </p:nvSpPr>
            <p:spPr bwMode="auto">
              <a:xfrm>
                <a:off x="5035" y="3149"/>
                <a:ext cx="5" cy="19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88" name="Oval 518"/>
              <p:cNvSpPr>
                <a:spLocks noChangeArrowheads="1"/>
              </p:cNvSpPr>
              <p:nvPr/>
            </p:nvSpPr>
            <p:spPr bwMode="auto">
              <a:xfrm>
                <a:off x="5024" y="3135"/>
                <a:ext cx="17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89" name="Oval 519"/>
              <p:cNvSpPr>
                <a:spLocks noChangeArrowheads="1"/>
              </p:cNvSpPr>
              <p:nvPr/>
            </p:nvSpPr>
            <p:spPr bwMode="auto">
              <a:xfrm>
                <a:off x="5049" y="3135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90" name="Oval 520"/>
              <p:cNvSpPr>
                <a:spLocks noChangeArrowheads="1"/>
              </p:cNvSpPr>
              <p:nvPr/>
            </p:nvSpPr>
            <p:spPr bwMode="auto">
              <a:xfrm>
                <a:off x="5061" y="3149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91" name="Oval 521"/>
              <p:cNvSpPr>
                <a:spLocks noChangeArrowheads="1"/>
              </p:cNvSpPr>
              <p:nvPr/>
            </p:nvSpPr>
            <p:spPr bwMode="auto">
              <a:xfrm>
                <a:off x="5024" y="3164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</p:grpSp>
      <p:grpSp>
        <p:nvGrpSpPr>
          <p:cNvPr id="17459" name="Group 522"/>
          <p:cNvGrpSpPr>
            <a:grpSpLocks/>
          </p:cNvGrpSpPr>
          <p:nvPr/>
        </p:nvGrpSpPr>
        <p:grpSpPr bwMode="auto">
          <a:xfrm>
            <a:off x="8796338" y="4797425"/>
            <a:ext cx="508000" cy="273050"/>
            <a:chOff x="4581" y="3022"/>
            <a:chExt cx="320" cy="172"/>
          </a:xfrm>
        </p:grpSpPr>
        <p:sp>
          <p:nvSpPr>
            <p:cNvPr id="17571" name="Rectangle 523"/>
            <p:cNvSpPr>
              <a:spLocks noChangeArrowheads="1"/>
            </p:cNvSpPr>
            <p:nvPr/>
          </p:nvSpPr>
          <p:spPr bwMode="auto">
            <a:xfrm>
              <a:off x="4581" y="3025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572" name="Group 524"/>
            <p:cNvGrpSpPr>
              <a:grpSpLocks/>
            </p:cNvGrpSpPr>
            <p:nvPr/>
          </p:nvGrpSpPr>
          <p:grpSpPr bwMode="auto">
            <a:xfrm>
              <a:off x="4742" y="3042"/>
              <a:ext cx="132" cy="61"/>
              <a:chOff x="4742" y="3042"/>
              <a:chExt cx="132" cy="61"/>
            </a:xfrm>
          </p:grpSpPr>
          <p:sp>
            <p:nvSpPr>
              <p:cNvPr id="17574" name="Oval 525"/>
              <p:cNvSpPr>
                <a:spLocks noChangeArrowheads="1"/>
              </p:cNvSpPr>
              <p:nvPr/>
            </p:nvSpPr>
            <p:spPr bwMode="auto">
              <a:xfrm>
                <a:off x="4845" y="3093"/>
                <a:ext cx="5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75" name="Oval 526"/>
              <p:cNvSpPr>
                <a:spLocks noChangeArrowheads="1"/>
              </p:cNvSpPr>
              <p:nvPr/>
            </p:nvSpPr>
            <p:spPr bwMode="auto">
              <a:xfrm>
                <a:off x="4870" y="3093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76" name="AutoShape 527"/>
              <p:cNvSpPr>
                <a:spLocks noChangeArrowheads="1"/>
              </p:cNvSpPr>
              <p:nvPr/>
            </p:nvSpPr>
            <p:spPr bwMode="auto">
              <a:xfrm flipV="1">
                <a:off x="4848" y="3042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577" name="AutoShape 528"/>
              <p:cNvSpPr>
                <a:spLocks noChangeArrowheads="1"/>
              </p:cNvSpPr>
              <p:nvPr/>
            </p:nvSpPr>
            <p:spPr bwMode="auto">
              <a:xfrm>
                <a:off x="4742" y="3076"/>
                <a:ext cx="84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78" name="Line 529"/>
              <p:cNvSpPr>
                <a:spLocks noChangeShapeType="1"/>
              </p:cNvSpPr>
              <p:nvPr/>
            </p:nvSpPr>
            <p:spPr bwMode="auto">
              <a:xfrm flipV="1">
                <a:off x="4790" y="3061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573" name="Line 530"/>
            <p:cNvSpPr>
              <a:spLocks noChangeShapeType="1"/>
            </p:cNvSpPr>
            <p:nvPr/>
          </p:nvSpPr>
          <p:spPr bwMode="auto">
            <a:xfrm>
              <a:off x="4734" y="3022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7460" name="Group 531"/>
          <p:cNvGrpSpPr>
            <a:grpSpLocks/>
          </p:cNvGrpSpPr>
          <p:nvPr/>
        </p:nvGrpSpPr>
        <p:grpSpPr bwMode="auto">
          <a:xfrm>
            <a:off x="3275013" y="5716588"/>
            <a:ext cx="508000" cy="273050"/>
            <a:chOff x="1103" y="3601"/>
            <a:chExt cx="320" cy="172"/>
          </a:xfrm>
        </p:grpSpPr>
        <p:sp>
          <p:nvSpPr>
            <p:cNvPr id="17553" name="Rectangle 532"/>
            <p:cNvSpPr>
              <a:spLocks noChangeArrowheads="1"/>
            </p:cNvSpPr>
            <p:nvPr/>
          </p:nvSpPr>
          <p:spPr bwMode="auto">
            <a:xfrm>
              <a:off x="1103" y="3604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554" name="Group 533"/>
            <p:cNvGrpSpPr>
              <a:grpSpLocks/>
            </p:cNvGrpSpPr>
            <p:nvPr/>
          </p:nvGrpSpPr>
          <p:grpSpPr bwMode="auto">
            <a:xfrm>
              <a:off x="1263" y="3621"/>
              <a:ext cx="132" cy="61"/>
              <a:chOff x="1263" y="3621"/>
              <a:chExt cx="132" cy="61"/>
            </a:xfrm>
          </p:grpSpPr>
          <p:sp>
            <p:nvSpPr>
              <p:cNvPr id="17566" name="Oval 534"/>
              <p:cNvSpPr>
                <a:spLocks noChangeArrowheads="1"/>
              </p:cNvSpPr>
              <p:nvPr/>
            </p:nvSpPr>
            <p:spPr bwMode="auto">
              <a:xfrm>
                <a:off x="1367" y="3672"/>
                <a:ext cx="5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67" name="Oval 535"/>
              <p:cNvSpPr>
                <a:spLocks noChangeArrowheads="1"/>
              </p:cNvSpPr>
              <p:nvPr/>
            </p:nvSpPr>
            <p:spPr bwMode="auto">
              <a:xfrm>
                <a:off x="1392" y="3672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68" name="AutoShape 536"/>
              <p:cNvSpPr>
                <a:spLocks noChangeArrowheads="1"/>
              </p:cNvSpPr>
              <p:nvPr/>
            </p:nvSpPr>
            <p:spPr bwMode="auto">
              <a:xfrm flipV="1">
                <a:off x="1370" y="3621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569" name="AutoShape 537"/>
              <p:cNvSpPr>
                <a:spLocks noChangeArrowheads="1"/>
              </p:cNvSpPr>
              <p:nvPr/>
            </p:nvSpPr>
            <p:spPr bwMode="auto">
              <a:xfrm>
                <a:off x="1263" y="3655"/>
                <a:ext cx="84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70" name="Line 538"/>
              <p:cNvSpPr>
                <a:spLocks noChangeShapeType="1"/>
              </p:cNvSpPr>
              <p:nvPr/>
            </p:nvSpPr>
            <p:spPr bwMode="auto">
              <a:xfrm flipV="1">
                <a:off x="1312" y="3640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555" name="Line 539"/>
            <p:cNvSpPr>
              <a:spLocks noChangeShapeType="1"/>
            </p:cNvSpPr>
            <p:nvPr/>
          </p:nvSpPr>
          <p:spPr bwMode="auto">
            <a:xfrm>
              <a:off x="1256" y="3601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7556" name="Group 540"/>
            <p:cNvGrpSpPr>
              <a:grpSpLocks/>
            </p:cNvGrpSpPr>
            <p:nvPr/>
          </p:nvGrpSpPr>
          <p:grpSpPr bwMode="auto">
            <a:xfrm>
              <a:off x="1309" y="3706"/>
              <a:ext cx="69" cy="47"/>
              <a:chOff x="1309" y="3706"/>
              <a:chExt cx="69" cy="47"/>
            </a:xfrm>
          </p:grpSpPr>
          <p:sp>
            <p:nvSpPr>
              <p:cNvPr id="17557" name="Oval 541"/>
              <p:cNvSpPr>
                <a:spLocks noChangeArrowheads="1"/>
              </p:cNvSpPr>
              <p:nvPr/>
            </p:nvSpPr>
            <p:spPr bwMode="auto">
              <a:xfrm>
                <a:off x="1309" y="3720"/>
                <a:ext cx="5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58" name="Oval 542"/>
              <p:cNvSpPr>
                <a:spLocks noChangeArrowheads="1"/>
              </p:cNvSpPr>
              <p:nvPr/>
            </p:nvSpPr>
            <p:spPr bwMode="auto">
              <a:xfrm>
                <a:off x="1348" y="3735"/>
                <a:ext cx="4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59" name="Oval 543"/>
              <p:cNvSpPr>
                <a:spLocks noChangeArrowheads="1"/>
              </p:cNvSpPr>
              <p:nvPr/>
            </p:nvSpPr>
            <p:spPr bwMode="auto">
              <a:xfrm>
                <a:off x="1336" y="3748"/>
                <a:ext cx="16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60" name="Oval 544"/>
              <p:cNvSpPr>
                <a:spLocks noChangeArrowheads="1"/>
              </p:cNvSpPr>
              <p:nvPr/>
            </p:nvSpPr>
            <p:spPr bwMode="auto">
              <a:xfrm>
                <a:off x="1374" y="3735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61" name="Oval 545"/>
              <p:cNvSpPr>
                <a:spLocks noChangeArrowheads="1"/>
              </p:cNvSpPr>
              <p:nvPr/>
            </p:nvSpPr>
            <p:spPr bwMode="auto">
              <a:xfrm>
                <a:off x="1336" y="3720"/>
                <a:ext cx="4" cy="19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62" name="Oval 546"/>
              <p:cNvSpPr>
                <a:spLocks noChangeArrowheads="1"/>
              </p:cNvSpPr>
              <p:nvPr/>
            </p:nvSpPr>
            <p:spPr bwMode="auto">
              <a:xfrm>
                <a:off x="1323" y="3706"/>
                <a:ext cx="16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63" name="Oval 547"/>
              <p:cNvSpPr>
                <a:spLocks noChangeArrowheads="1"/>
              </p:cNvSpPr>
              <p:nvPr/>
            </p:nvSpPr>
            <p:spPr bwMode="auto">
              <a:xfrm>
                <a:off x="1348" y="3706"/>
                <a:ext cx="4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64" name="Oval 548"/>
              <p:cNvSpPr>
                <a:spLocks noChangeArrowheads="1"/>
              </p:cNvSpPr>
              <p:nvPr/>
            </p:nvSpPr>
            <p:spPr bwMode="auto">
              <a:xfrm>
                <a:off x="1361" y="3720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65" name="Oval 549"/>
              <p:cNvSpPr>
                <a:spLocks noChangeArrowheads="1"/>
              </p:cNvSpPr>
              <p:nvPr/>
            </p:nvSpPr>
            <p:spPr bwMode="auto">
              <a:xfrm>
                <a:off x="1323" y="3735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</p:grpSp>
      <p:grpSp>
        <p:nvGrpSpPr>
          <p:cNvPr id="17461" name="Group 550"/>
          <p:cNvGrpSpPr>
            <a:grpSpLocks/>
          </p:cNvGrpSpPr>
          <p:nvPr/>
        </p:nvGrpSpPr>
        <p:grpSpPr bwMode="auto">
          <a:xfrm>
            <a:off x="3919538" y="5711825"/>
            <a:ext cx="508000" cy="273050"/>
            <a:chOff x="1509" y="3598"/>
            <a:chExt cx="320" cy="172"/>
          </a:xfrm>
        </p:grpSpPr>
        <p:sp>
          <p:nvSpPr>
            <p:cNvPr id="17545" name="Rectangle 551"/>
            <p:cNvSpPr>
              <a:spLocks noChangeArrowheads="1"/>
            </p:cNvSpPr>
            <p:nvPr/>
          </p:nvSpPr>
          <p:spPr bwMode="auto">
            <a:xfrm>
              <a:off x="1509" y="3601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546" name="Group 552"/>
            <p:cNvGrpSpPr>
              <a:grpSpLocks/>
            </p:cNvGrpSpPr>
            <p:nvPr/>
          </p:nvGrpSpPr>
          <p:grpSpPr bwMode="auto">
            <a:xfrm>
              <a:off x="1669" y="3618"/>
              <a:ext cx="133" cy="61"/>
              <a:chOff x="1669" y="3618"/>
              <a:chExt cx="133" cy="61"/>
            </a:xfrm>
          </p:grpSpPr>
          <p:sp>
            <p:nvSpPr>
              <p:cNvPr id="17548" name="Oval 553"/>
              <p:cNvSpPr>
                <a:spLocks noChangeArrowheads="1"/>
              </p:cNvSpPr>
              <p:nvPr/>
            </p:nvSpPr>
            <p:spPr bwMode="auto">
              <a:xfrm>
                <a:off x="1773" y="3669"/>
                <a:ext cx="5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49" name="Oval 554"/>
              <p:cNvSpPr>
                <a:spLocks noChangeArrowheads="1"/>
              </p:cNvSpPr>
              <p:nvPr/>
            </p:nvSpPr>
            <p:spPr bwMode="auto">
              <a:xfrm>
                <a:off x="1799" y="3669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50" name="AutoShape 555"/>
              <p:cNvSpPr>
                <a:spLocks noChangeArrowheads="1"/>
              </p:cNvSpPr>
              <p:nvPr/>
            </p:nvSpPr>
            <p:spPr bwMode="auto">
              <a:xfrm flipV="1">
                <a:off x="1777" y="3618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551" name="AutoShape 556"/>
              <p:cNvSpPr>
                <a:spLocks noChangeArrowheads="1"/>
              </p:cNvSpPr>
              <p:nvPr/>
            </p:nvSpPr>
            <p:spPr bwMode="auto">
              <a:xfrm>
                <a:off x="1669" y="3652"/>
                <a:ext cx="84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52" name="Line 557"/>
              <p:cNvSpPr>
                <a:spLocks noChangeShapeType="1"/>
              </p:cNvSpPr>
              <p:nvPr/>
            </p:nvSpPr>
            <p:spPr bwMode="auto">
              <a:xfrm flipV="1">
                <a:off x="1718" y="3637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547" name="Line 558"/>
            <p:cNvSpPr>
              <a:spLocks noChangeShapeType="1"/>
            </p:cNvSpPr>
            <p:nvPr/>
          </p:nvSpPr>
          <p:spPr bwMode="auto">
            <a:xfrm>
              <a:off x="1662" y="3598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7462" name="Rectangle 559"/>
          <p:cNvSpPr>
            <a:spLocks noChangeArrowheads="1"/>
          </p:cNvSpPr>
          <p:nvPr/>
        </p:nvSpPr>
        <p:spPr bwMode="auto">
          <a:xfrm>
            <a:off x="7478713" y="5581650"/>
            <a:ext cx="1384300" cy="546100"/>
          </a:xfrm>
          <a:prstGeom prst="rect">
            <a:avLst/>
          </a:prstGeom>
          <a:solidFill>
            <a:srgbClr val="FFFFFF"/>
          </a:solidFill>
          <a:ln w="38160" cap="sq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it-IT"/>
          </a:p>
        </p:txBody>
      </p:sp>
      <p:grpSp>
        <p:nvGrpSpPr>
          <p:cNvPr id="17463" name="Group 560"/>
          <p:cNvGrpSpPr>
            <a:grpSpLocks/>
          </p:cNvGrpSpPr>
          <p:nvPr/>
        </p:nvGrpSpPr>
        <p:grpSpPr bwMode="auto">
          <a:xfrm>
            <a:off x="8197850" y="5724525"/>
            <a:ext cx="533400" cy="273050"/>
            <a:chOff x="4204" y="3606"/>
            <a:chExt cx="336" cy="172"/>
          </a:xfrm>
        </p:grpSpPr>
        <p:sp>
          <p:nvSpPr>
            <p:cNvPr id="17527" name="Rectangle 561"/>
            <p:cNvSpPr>
              <a:spLocks noChangeArrowheads="1"/>
            </p:cNvSpPr>
            <p:nvPr/>
          </p:nvSpPr>
          <p:spPr bwMode="auto">
            <a:xfrm>
              <a:off x="4220" y="3609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528" name="Group 562"/>
            <p:cNvGrpSpPr>
              <a:grpSpLocks/>
            </p:cNvGrpSpPr>
            <p:nvPr/>
          </p:nvGrpSpPr>
          <p:grpSpPr bwMode="auto">
            <a:xfrm>
              <a:off x="4204" y="3623"/>
              <a:ext cx="134" cy="60"/>
              <a:chOff x="4204" y="3623"/>
              <a:chExt cx="134" cy="60"/>
            </a:xfrm>
          </p:grpSpPr>
          <p:sp>
            <p:nvSpPr>
              <p:cNvPr id="17540" name="Oval 563"/>
              <p:cNvSpPr>
                <a:spLocks noChangeArrowheads="1"/>
              </p:cNvSpPr>
              <p:nvPr/>
            </p:nvSpPr>
            <p:spPr bwMode="auto">
              <a:xfrm>
                <a:off x="4308" y="3674"/>
                <a:ext cx="4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41" name="Oval 564"/>
              <p:cNvSpPr>
                <a:spLocks noChangeArrowheads="1"/>
              </p:cNvSpPr>
              <p:nvPr/>
            </p:nvSpPr>
            <p:spPr bwMode="auto">
              <a:xfrm>
                <a:off x="4332" y="3674"/>
                <a:ext cx="5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42" name="AutoShape 565"/>
              <p:cNvSpPr>
                <a:spLocks noChangeArrowheads="1"/>
              </p:cNvSpPr>
              <p:nvPr/>
            </p:nvSpPr>
            <p:spPr bwMode="auto">
              <a:xfrm flipV="1">
                <a:off x="4312" y="3623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543" name="AutoShape 566"/>
              <p:cNvSpPr>
                <a:spLocks noChangeArrowheads="1"/>
              </p:cNvSpPr>
              <p:nvPr/>
            </p:nvSpPr>
            <p:spPr bwMode="auto">
              <a:xfrm>
                <a:off x="4204" y="3656"/>
                <a:ext cx="85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44" name="Line 567"/>
              <p:cNvSpPr>
                <a:spLocks noChangeShapeType="1"/>
              </p:cNvSpPr>
              <p:nvPr/>
            </p:nvSpPr>
            <p:spPr bwMode="auto">
              <a:xfrm flipV="1">
                <a:off x="4254" y="3641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529" name="Line 568"/>
            <p:cNvSpPr>
              <a:spLocks noChangeShapeType="1"/>
            </p:cNvSpPr>
            <p:nvPr/>
          </p:nvSpPr>
          <p:spPr bwMode="auto">
            <a:xfrm>
              <a:off x="4374" y="3606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  <p:grpSp>
          <p:nvGrpSpPr>
            <p:cNvPr id="17530" name="Group 569"/>
            <p:cNvGrpSpPr>
              <a:grpSpLocks/>
            </p:cNvGrpSpPr>
            <p:nvPr/>
          </p:nvGrpSpPr>
          <p:grpSpPr bwMode="auto">
            <a:xfrm>
              <a:off x="4269" y="3711"/>
              <a:ext cx="67" cy="47"/>
              <a:chOff x="4269" y="3711"/>
              <a:chExt cx="67" cy="47"/>
            </a:xfrm>
          </p:grpSpPr>
          <p:sp>
            <p:nvSpPr>
              <p:cNvPr id="17531" name="Oval 570"/>
              <p:cNvSpPr>
                <a:spLocks noChangeArrowheads="1"/>
              </p:cNvSpPr>
              <p:nvPr/>
            </p:nvSpPr>
            <p:spPr bwMode="auto">
              <a:xfrm>
                <a:off x="4269" y="3725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32" name="Oval 571"/>
              <p:cNvSpPr>
                <a:spLocks noChangeArrowheads="1"/>
              </p:cNvSpPr>
              <p:nvPr/>
            </p:nvSpPr>
            <p:spPr bwMode="auto">
              <a:xfrm>
                <a:off x="4305" y="3740"/>
                <a:ext cx="5" cy="4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33" name="Oval 572"/>
              <p:cNvSpPr>
                <a:spLocks noChangeArrowheads="1"/>
              </p:cNvSpPr>
              <p:nvPr/>
            </p:nvSpPr>
            <p:spPr bwMode="auto">
              <a:xfrm>
                <a:off x="4293" y="3753"/>
                <a:ext cx="17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34" name="Oval 573"/>
              <p:cNvSpPr>
                <a:spLocks noChangeArrowheads="1"/>
              </p:cNvSpPr>
              <p:nvPr/>
            </p:nvSpPr>
            <p:spPr bwMode="auto">
              <a:xfrm>
                <a:off x="4332" y="3740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35" name="Oval 574"/>
              <p:cNvSpPr>
                <a:spLocks noChangeArrowheads="1"/>
              </p:cNvSpPr>
              <p:nvPr/>
            </p:nvSpPr>
            <p:spPr bwMode="auto">
              <a:xfrm>
                <a:off x="4293" y="3725"/>
                <a:ext cx="4" cy="19"/>
              </a:xfrm>
              <a:prstGeom prst="ellipse">
                <a:avLst/>
              </a:prstGeom>
              <a:solidFill>
                <a:srgbClr val="80808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36" name="Oval 575"/>
              <p:cNvSpPr>
                <a:spLocks noChangeArrowheads="1"/>
              </p:cNvSpPr>
              <p:nvPr/>
            </p:nvSpPr>
            <p:spPr bwMode="auto">
              <a:xfrm>
                <a:off x="4280" y="3711"/>
                <a:ext cx="16" cy="5"/>
              </a:xfrm>
              <a:prstGeom prst="ellipse">
                <a:avLst/>
              </a:prstGeom>
              <a:solidFill>
                <a:srgbClr val="000000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37" name="Oval 576"/>
              <p:cNvSpPr>
                <a:spLocks noChangeArrowheads="1"/>
              </p:cNvSpPr>
              <p:nvPr/>
            </p:nvSpPr>
            <p:spPr bwMode="auto">
              <a:xfrm>
                <a:off x="4305" y="3711"/>
                <a:ext cx="5" cy="5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38" name="Oval 577"/>
              <p:cNvSpPr>
                <a:spLocks noChangeArrowheads="1"/>
              </p:cNvSpPr>
              <p:nvPr/>
            </p:nvSpPr>
            <p:spPr bwMode="auto">
              <a:xfrm>
                <a:off x="4319" y="3725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39" name="Oval 578"/>
              <p:cNvSpPr>
                <a:spLocks noChangeArrowheads="1"/>
              </p:cNvSpPr>
              <p:nvPr/>
            </p:nvSpPr>
            <p:spPr bwMode="auto">
              <a:xfrm>
                <a:off x="4280" y="3740"/>
                <a:ext cx="4" cy="4"/>
              </a:xfrm>
              <a:prstGeom prst="ellipse">
                <a:avLst/>
              </a:prstGeom>
              <a:solidFill>
                <a:srgbClr val="CCCC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</p:grpSp>
      </p:grpSp>
      <p:grpSp>
        <p:nvGrpSpPr>
          <p:cNvPr id="17464" name="Group 579"/>
          <p:cNvGrpSpPr>
            <a:grpSpLocks/>
          </p:cNvGrpSpPr>
          <p:nvPr/>
        </p:nvGrpSpPr>
        <p:grpSpPr bwMode="auto">
          <a:xfrm>
            <a:off x="7610475" y="5711825"/>
            <a:ext cx="509588" cy="273050"/>
            <a:chOff x="3834" y="3598"/>
            <a:chExt cx="321" cy="172"/>
          </a:xfrm>
        </p:grpSpPr>
        <p:sp>
          <p:nvSpPr>
            <p:cNvPr id="17519" name="Rectangle 580"/>
            <p:cNvSpPr>
              <a:spLocks noChangeArrowheads="1"/>
            </p:cNvSpPr>
            <p:nvPr/>
          </p:nvSpPr>
          <p:spPr bwMode="auto">
            <a:xfrm>
              <a:off x="3834" y="3601"/>
              <a:ext cx="321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520" name="Group 581"/>
            <p:cNvGrpSpPr>
              <a:grpSpLocks/>
            </p:cNvGrpSpPr>
            <p:nvPr/>
          </p:nvGrpSpPr>
          <p:grpSpPr bwMode="auto">
            <a:xfrm>
              <a:off x="3841" y="3615"/>
              <a:ext cx="134" cy="60"/>
              <a:chOff x="3841" y="3615"/>
              <a:chExt cx="134" cy="60"/>
            </a:xfrm>
          </p:grpSpPr>
          <p:sp>
            <p:nvSpPr>
              <p:cNvPr id="17522" name="Oval 582"/>
              <p:cNvSpPr>
                <a:spLocks noChangeArrowheads="1"/>
              </p:cNvSpPr>
              <p:nvPr/>
            </p:nvSpPr>
            <p:spPr bwMode="auto">
              <a:xfrm>
                <a:off x="3946" y="3666"/>
                <a:ext cx="4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23" name="Oval 583"/>
              <p:cNvSpPr>
                <a:spLocks noChangeArrowheads="1"/>
              </p:cNvSpPr>
              <p:nvPr/>
            </p:nvSpPr>
            <p:spPr bwMode="auto">
              <a:xfrm>
                <a:off x="3970" y="3666"/>
                <a:ext cx="5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24" name="AutoShape 584"/>
              <p:cNvSpPr>
                <a:spLocks noChangeArrowheads="1"/>
              </p:cNvSpPr>
              <p:nvPr/>
            </p:nvSpPr>
            <p:spPr bwMode="auto">
              <a:xfrm flipV="1">
                <a:off x="3949" y="3615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525" name="AutoShape 585"/>
              <p:cNvSpPr>
                <a:spLocks noChangeArrowheads="1"/>
              </p:cNvSpPr>
              <p:nvPr/>
            </p:nvSpPr>
            <p:spPr bwMode="auto">
              <a:xfrm>
                <a:off x="3841" y="3648"/>
                <a:ext cx="85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26" name="Line 586"/>
              <p:cNvSpPr>
                <a:spLocks noChangeShapeType="1"/>
              </p:cNvSpPr>
              <p:nvPr/>
            </p:nvSpPr>
            <p:spPr bwMode="auto">
              <a:xfrm flipV="1">
                <a:off x="3891" y="3633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521" name="Line 587"/>
            <p:cNvSpPr>
              <a:spLocks noChangeShapeType="1"/>
            </p:cNvSpPr>
            <p:nvPr/>
          </p:nvSpPr>
          <p:spPr bwMode="auto">
            <a:xfrm>
              <a:off x="3988" y="3598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7465" name="Group 588"/>
          <p:cNvGrpSpPr>
            <a:grpSpLocks/>
          </p:cNvGrpSpPr>
          <p:nvPr/>
        </p:nvGrpSpPr>
        <p:grpSpPr bwMode="auto">
          <a:xfrm>
            <a:off x="5045075" y="6346825"/>
            <a:ext cx="508000" cy="273050"/>
            <a:chOff x="2218" y="3998"/>
            <a:chExt cx="320" cy="172"/>
          </a:xfrm>
        </p:grpSpPr>
        <p:sp>
          <p:nvSpPr>
            <p:cNvPr id="17511" name="Rectangle 589"/>
            <p:cNvSpPr>
              <a:spLocks noChangeArrowheads="1"/>
            </p:cNvSpPr>
            <p:nvPr/>
          </p:nvSpPr>
          <p:spPr bwMode="auto">
            <a:xfrm>
              <a:off x="2218" y="4001"/>
              <a:ext cx="320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512" name="Group 590"/>
            <p:cNvGrpSpPr>
              <a:grpSpLocks/>
            </p:cNvGrpSpPr>
            <p:nvPr/>
          </p:nvGrpSpPr>
          <p:grpSpPr bwMode="auto">
            <a:xfrm>
              <a:off x="2378" y="4018"/>
              <a:ext cx="132" cy="61"/>
              <a:chOff x="2378" y="4018"/>
              <a:chExt cx="132" cy="61"/>
            </a:xfrm>
          </p:grpSpPr>
          <p:sp>
            <p:nvSpPr>
              <p:cNvPr id="17514" name="Oval 591"/>
              <p:cNvSpPr>
                <a:spLocks noChangeArrowheads="1"/>
              </p:cNvSpPr>
              <p:nvPr/>
            </p:nvSpPr>
            <p:spPr bwMode="auto">
              <a:xfrm>
                <a:off x="2482" y="4069"/>
                <a:ext cx="5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15" name="Oval 592"/>
              <p:cNvSpPr>
                <a:spLocks noChangeArrowheads="1"/>
              </p:cNvSpPr>
              <p:nvPr/>
            </p:nvSpPr>
            <p:spPr bwMode="auto">
              <a:xfrm>
                <a:off x="2507" y="4069"/>
                <a:ext cx="4" cy="6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16" name="AutoShape 593"/>
              <p:cNvSpPr>
                <a:spLocks noChangeArrowheads="1"/>
              </p:cNvSpPr>
              <p:nvPr/>
            </p:nvSpPr>
            <p:spPr bwMode="auto">
              <a:xfrm flipV="1">
                <a:off x="2485" y="4018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517" name="AutoShape 594"/>
              <p:cNvSpPr>
                <a:spLocks noChangeArrowheads="1"/>
              </p:cNvSpPr>
              <p:nvPr/>
            </p:nvSpPr>
            <p:spPr bwMode="auto">
              <a:xfrm>
                <a:off x="2378" y="4052"/>
                <a:ext cx="84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18" name="Line 595"/>
              <p:cNvSpPr>
                <a:spLocks noChangeShapeType="1"/>
              </p:cNvSpPr>
              <p:nvPr/>
            </p:nvSpPr>
            <p:spPr bwMode="auto">
              <a:xfrm flipV="1">
                <a:off x="2427" y="4037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513" name="Line 596"/>
            <p:cNvSpPr>
              <a:spLocks noChangeShapeType="1"/>
            </p:cNvSpPr>
            <p:nvPr/>
          </p:nvSpPr>
          <p:spPr bwMode="auto">
            <a:xfrm>
              <a:off x="2371" y="3998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grpSp>
        <p:nvGrpSpPr>
          <p:cNvPr id="17466" name="Group 597"/>
          <p:cNvGrpSpPr>
            <a:grpSpLocks/>
          </p:cNvGrpSpPr>
          <p:nvPr/>
        </p:nvGrpSpPr>
        <p:grpSpPr bwMode="auto">
          <a:xfrm>
            <a:off x="6391275" y="6346825"/>
            <a:ext cx="509588" cy="273050"/>
            <a:chOff x="3066" y="3998"/>
            <a:chExt cx="321" cy="172"/>
          </a:xfrm>
        </p:grpSpPr>
        <p:sp>
          <p:nvSpPr>
            <p:cNvPr id="17503" name="Rectangle 598"/>
            <p:cNvSpPr>
              <a:spLocks noChangeArrowheads="1"/>
            </p:cNvSpPr>
            <p:nvPr/>
          </p:nvSpPr>
          <p:spPr bwMode="auto">
            <a:xfrm>
              <a:off x="3066" y="4001"/>
              <a:ext cx="321" cy="167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endParaRPr lang="en-US" altLang="it-IT"/>
            </a:p>
          </p:txBody>
        </p:sp>
        <p:grpSp>
          <p:nvGrpSpPr>
            <p:cNvPr id="17504" name="Group 599"/>
            <p:cNvGrpSpPr>
              <a:grpSpLocks/>
            </p:cNvGrpSpPr>
            <p:nvPr/>
          </p:nvGrpSpPr>
          <p:grpSpPr bwMode="auto">
            <a:xfrm>
              <a:off x="3073" y="4015"/>
              <a:ext cx="134" cy="60"/>
              <a:chOff x="3073" y="4015"/>
              <a:chExt cx="134" cy="60"/>
            </a:xfrm>
          </p:grpSpPr>
          <p:sp>
            <p:nvSpPr>
              <p:cNvPr id="17506" name="Oval 600"/>
              <p:cNvSpPr>
                <a:spLocks noChangeArrowheads="1"/>
              </p:cNvSpPr>
              <p:nvPr/>
            </p:nvSpPr>
            <p:spPr bwMode="auto">
              <a:xfrm>
                <a:off x="3178" y="4066"/>
                <a:ext cx="4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07" name="Oval 601"/>
              <p:cNvSpPr>
                <a:spLocks noChangeArrowheads="1"/>
              </p:cNvSpPr>
              <p:nvPr/>
            </p:nvSpPr>
            <p:spPr bwMode="auto">
              <a:xfrm>
                <a:off x="3202" y="4066"/>
                <a:ext cx="5" cy="5"/>
              </a:xfrm>
              <a:prstGeom prst="ellipse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08" name="AutoShape 602"/>
              <p:cNvSpPr>
                <a:spLocks noChangeArrowheads="1"/>
              </p:cNvSpPr>
              <p:nvPr/>
            </p:nvSpPr>
            <p:spPr bwMode="auto">
              <a:xfrm flipV="1">
                <a:off x="3181" y="4015"/>
                <a:ext cx="22" cy="3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909 w 21600"/>
                  <a:gd name="T13" fmla="*/ 4547 h 21600"/>
                  <a:gd name="T14" fmla="*/ 16691 w 21600"/>
                  <a:gd name="T15" fmla="*/ 17053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it-IT"/>
              </a:p>
            </p:txBody>
          </p:sp>
          <p:sp>
            <p:nvSpPr>
              <p:cNvPr id="17509" name="AutoShape 603"/>
              <p:cNvSpPr>
                <a:spLocks noChangeArrowheads="1"/>
              </p:cNvSpPr>
              <p:nvPr/>
            </p:nvSpPr>
            <p:spPr bwMode="auto">
              <a:xfrm>
                <a:off x="3073" y="4048"/>
                <a:ext cx="85" cy="27"/>
              </a:xfrm>
              <a:prstGeom prst="triangle">
                <a:avLst>
                  <a:gd name="adj" fmla="val 49995"/>
                </a:avLst>
              </a:prstGeom>
              <a:solidFill>
                <a:srgbClr val="FFFFFF"/>
              </a:solidFill>
              <a:ln w="50760" cap="sq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</a:pPr>
                <a:endParaRPr lang="en-US" altLang="it-IT"/>
              </a:p>
            </p:txBody>
          </p:sp>
          <p:sp>
            <p:nvSpPr>
              <p:cNvPr id="17510" name="Line 604"/>
              <p:cNvSpPr>
                <a:spLocks noChangeShapeType="1"/>
              </p:cNvSpPr>
              <p:nvPr/>
            </p:nvSpPr>
            <p:spPr bwMode="auto">
              <a:xfrm flipV="1">
                <a:off x="3123" y="4033"/>
                <a:ext cx="50" cy="15"/>
              </a:xfrm>
              <a:prstGeom prst="line">
                <a:avLst/>
              </a:prstGeom>
              <a:noFill/>
              <a:ln w="50760" cap="sq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t-IT"/>
              </a:p>
            </p:txBody>
          </p:sp>
        </p:grpSp>
        <p:sp>
          <p:nvSpPr>
            <p:cNvPr id="17505" name="Line 605"/>
            <p:cNvSpPr>
              <a:spLocks noChangeShapeType="1"/>
            </p:cNvSpPr>
            <p:nvPr/>
          </p:nvSpPr>
          <p:spPr bwMode="auto">
            <a:xfrm>
              <a:off x="3220" y="3998"/>
              <a:ext cx="0" cy="172"/>
            </a:xfrm>
            <a:prstGeom prst="line">
              <a:avLst/>
            </a:prstGeom>
            <a:noFill/>
            <a:ln w="12600" cap="sq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t-IT"/>
            </a:p>
          </p:txBody>
        </p:sp>
      </p:grpSp>
      <p:sp>
        <p:nvSpPr>
          <p:cNvPr id="17467" name="AutoShape 606"/>
          <p:cNvSpPr>
            <a:spLocks noChangeArrowheads="1"/>
          </p:cNvSpPr>
          <p:nvPr/>
        </p:nvSpPr>
        <p:spPr bwMode="auto">
          <a:xfrm>
            <a:off x="3635375" y="1195388"/>
            <a:ext cx="4959350" cy="4064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1 h 21600"/>
              <a:gd name="T20" fmla="*/ 10799 w 21600"/>
              <a:gd name="T21" fmla="*/ 1079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stroke="0">
                <a:moveTo>
                  <a:pt x="0" y="10800"/>
                </a:moveTo>
                <a:cubicBezTo>
                  <a:pt x="0" y="4838"/>
                  <a:pt x="4831" y="3"/>
                  <a:pt x="10793" y="0"/>
                </a:cubicBezTo>
                <a:lnTo>
                  <a:pt x="10800" y="10800"/>
                </a:lnTo>
                <a:lnTo>
                  <a:pt x="0" y="10800"/>
                </a:lnTo>
                <a:close/>
              </a:path>
              <a:path w="21600" h="21600" fill="none">
                <a:moveTo>
                  <a:pt x="0" y="10800"/>
                </a:moveTo>
                <a:cubicBezTo>
                  <a:pt x="0" y="4838"/>
                  <a:pt x="4831" y="3"/>
                  <a:pt x="10793" y="0"/>
                </a:cubicBezTo>
              </a:path>
            </a:pathLst>
          </a:custGeom>
          <a:noFill/>
          <a:ln w="12600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68" name="AutoShape 607"/>
          <p:cNvSpPr>
            <a:spLocks/>
          </p:cNvSpPr>
          <p:nvPr/>
        </p:nvSpPr>
        <p:spPr bwMode="auto">
          <a:xfrm>
            <a:off x="3575051" y="1195388"/>
            <a:ext cx="5076825" cy="3048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799 w 21600"/>
              <a:gd name="T19" fmla="*/ 0 h 21600"/>
              <a:gd name="T20" fmla="*/ 21599 w 21600"/>
              <a:gd name="T21" fmla="*/ 1079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lnTo>
                  <a:pt x="10800" y="10800"/>
                </a:lnTo>
                <a:lnTo>
                  <a:pt x="10799" y="0"/>
                </a:lnTo>
                <a:close/>
              </a:path>
              <a:path w="21600" h="21600" fill="none">
                <a:moveTo>
                  <a:pt x="10799" y="0"/>
                </a:moveTo>
                <a:cubicBezTo>
                  <a:pt x="10799" y="0"/>
                  <a:pt x="1079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</a:path>
            </a:pathLst>
          </a:custGeom>
          <a:noFill/>
          <a:ln w="12600" cap="rnd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69" name="AutoShape 608"/>
          <p:cNvSpPr>
            <a:spLocks/>
          </p:cNvSpPr>
          <p:nvPr/>
        </p:nvSpPr>
        <p:spPr bwMode="auto">
          <a:xfrm>
            <a:off x="3330575" y="1093788"/>
            <a:ext cx="5568950" cy="6096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1600"/>
              <a:gd name="T19" fmla="*/ 1 h 21600"/>
              <a:gd name="T20" fmla="*/ 10799 w 21600"/>
              <a:gd name="T21" fmla="*/ 1079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stroke="0">
                <a:moveTo>
                  <a:pt x="0" y="10800"/>
                </a:moveTo>
                <a:cubicBezTo>
                  <a:pt x="0" y="4837"/>
                  <a:pt x="4831" y="3"/>
                  <a:pt x="10794" y="0"/>
                </a:cubicBezTo>
                <a:lnTo>
                  <a:pt x="10800" y="10800"/>
                </a:lnTo>
                <a:lnTo>
                  <a:pt x="0" y="10800"/>
                </a:lnTo>
                <a:close/>
              </a:path>
              <a:path w="21600" h="21600" fill="none">
                <a:moveTo>
                  <a:pt x="0" y="10800"/>
                </a:moveTo>
                <a:cubicBezTo>
                  <a:pt x="0" y="4837"/>
                  <a:pt x="4831" y="3"/>
                  <a:pt x="10794" y="0"/>
                </a:cubicBezTo>
              </a:path>
            </a:pathLst>
          </a:custGeom>
          <a:noFill/>
          <a:ln w="12600" cap="rnd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70" name="AutoShape 609"/>
          <p:cNvSpPr>
            <a:spLocks noChangeArrowheads="1"/>
          </p:cNvSpPr>
          <p:nvPr/>
        </p:nvSpPr>
        <p:spPr bwMode="auto">
          <a:xfrm>
            <a:off x="3224213" y="1093788"/>
            <a:ext cx="5778500" cy="508000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10799 w 21600"/>
              <a:gd name="T19" fmla="*/ 0 h 21600"/>
              <a:gd name="T20" fmla="*/ 21599 w 21600"/>
              <a:gd name="T21" fmla="*/ 10799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 stroke="0">
                <a:moveTo>
                  <a:pt x="10799" y="0"/>
                </a:moveTo>
                <a:cubicBezTo>
                  <a:pt x="10799" y="0"/>
                  <a:pt x="1079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  <a:lnTo>
                  <a:pt x="10800" y="10800"/>
                </a:lnTo>
                <a:lnTo>
                  <a:pt x="10799" y="0"/>
                </a:lnTo>
                <a:close/>
              </a:path>
              <a:path w="21600" h="21600" fill="none">
                <a:moveTo>
                  <a:pt x="10799" y="0"/>
                </a:moveTo>
                <a:cubicBezTo>
                  <a:pt x="10799" y="0"/>
                  <a:pt x="10799" y="-1"/>
                  <a:pt x="10800" y="0"/>
                </a:cubicBezTo>
                <a:cubicBezTo>
                  <a:pt x="16764" y="0"/>
                  <a:pt x="21600" y="4835"/>
                  <a:pt x="21600" y="10800"/>
                </a:cubicBezTo>
              </a:path>
            </a:pathLst>
          </a:custGeom>
          <a:noFill/>
          <a:ln w="12600" cap="rnd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471" name="Line 610"/>
          <p:cNvSpPr>
            <a:spLocks noChangeShapeType="1"/>
          </p:cNvSpPr>
          <p:nvPr/>
        </p:nvSpPr>
        <p:spPr bwMode="auto">
          <a:xfrm>
            <a:off x="6113463" y="2489200"/>
            <a:ext cx="6350" cy="355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472" name="Line 611"/>
          <p:cNvSpPr>
            <a:spLocks noChangeShapeType="1"/>
          </p:cNvSpPr>
          <p:nvPr/>
        </p:nvSpPr>
        <p:spPr bwMode="auto">
          <a:xfrm flipH="1">
            <a:off x="4875213" y="3429000"/>
            <a:ext cx="730250" cy="330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473" name="Line 612"/>
          <p:cNvSpPr>
            <a:spLocks noChangeShapeType="1"/>
          </p:cNvSpPr>
          <p:nvPr/>
        </p:nvSpPr>
        <p:spPr bwMode="auto">
          <a:xfrm>
            <a:off x="6542089" y="3429000"/>
            <a:ext cx="631825" cy="304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474" name="Line 613"/>
          <p:cNvSpPr>
            <a:spLocks noChangeShapeType="1"/>
          </p:cNvSpPr>
          <p:nvPr/>
        </p:nvSpPr>
        <p:spPr bwMode="auto">
          <a:xfrm flipH="1">
            <a:off x="3046413" y="4343400"/>
            <a:ext cx="754062" cy="431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475" name="Line 614"/>
          <p:cNvSpPr>
            <a:spLocks noChangeShapeType="1"/>
          </p:cNvSpPr>
          <p:nvPr/>
        </p:nvSpPr>
        <p:spPr bwMode="auto">
          <a:xfrm>
            <a:off x="2390775" y="2514600"/>
            <a:ext cx="1588" cy="2260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476" name="Line 615"/>
          <p:cNvSpPr>
            <a:spLocks noChangeShapeType="1"/>
          </p:cNvSpPr>
          <p:nvPr/>
        </p:nvSpPr>
        <p:spPr bwMode="auto">
          <a:xfrm flipH="1" flipV="1">
            <a:off x="2624138" y="5357814"/>
            <a:ext cx="495300" cy="53657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477" name="Line 616"/>
          <p:cNvSpPr>
            <a:spLocks noChangeShapeType="1"/>
          </p:cNvSpPr>
          <p:nvPr/>
        </p:nvSpPr>
        <p:spPr bwMode="auto">
          <a:xfrm>
            <a:off x="3211513" y="5359400"/>
            <a:ext cx="328612" cy="2032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478" name="Line 617"/>
          <p:cNvSpPr>
            <a:spLocks noChangeShapeType="1"/>
          </p:cNvSpPr>
          <p:nvPr/>
        </p:nvSpPr>
        <p:spPr bwMode="auto">
          <a:xfrm>
            <a:off x="4360863" y="6146800"/>
            <a:ext cx="539750" cy="177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479" name="Line 618"/>
          <p:cNvSpPr>
            <a:spLocks noChangeShapeType="1"/>
          </p:cNvSpPr>
          <p:nvPr/>
        </p:nvSpPr>
        <p:spPr bwMode="auto">
          <a:xfrm>
            <a:off x="5743575" y="6299200"/>
            <a:ext cx="439738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480" name="Line 619"/>
          <p:cNvSpPr>
            <a:spLocks noChangeShapeType="1"/>
          </p:cNvSpPr>
          <p:nvPr/>
        </p:nvSpPr>
        <p:spPr bwMode="auto">
          <a:xfrm flipH="1">
            <a:off x="7056439" y="6146800"/>
            <a:ext cx="682625" cy="228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481" name="Line 620"/>
          <p:cNvSpPr>
            <a:spLocks noChangeShapeType="1"/>
          </p:cNvSpPr>
          <p:nvPr/>
        </p:nvSpPr>
        <p:spPr bwMode="auto">
          <a:xfrm flipV="1">
            <a:off x="8886826" y="5256214"/>
            <a:ext cx="468313" cy="587375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482" name="Line 621"/>
          <p:cNvSpPr>
            <a:spLocks noChangeShapeType="1"/>
          </p:cNvSpPr>
          <p:nvPr/>
        </p:nvSpPr>
        <p:spPr bwMode="auto">
          <a:xfrm flipH="1">
            <a:off x="8297864" y="5257800"/>
            <a:ext cx="636587" cy="3048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483" name="Line 622"/>
          <p:cNvSpPr>
            <a:spLocks noChangeShapeType="1"/>
          </p:cNvSpPr>
          <p:nvPr/>
        </p:nvSpPr>
        <p:spPr bwMode="auto">
          <a:xfrm>
            <a:off x="8018463" y="4318000"/>
            <a:ext cx="914400" cy="3556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484" name="Line 623"/>
          <p:cNvSpPr>
            <a:spLocks noChangeShapeType="1"/>
          </p:cNvSpPr>
          <p:nvPr/>
        </p:nvSpPr>
        <p:spPr bwMode="auto">
          <a:xfrm>
            <a:off x="9871075" y="2463800"/>
            <a:ext cx="1588" cy="2159000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485" name="Line 624"/>
          <p:cNvSpPr>
            <a:spLocks noChangeShapeType="1"/>
          </p:cNvSpPr>
          <p:nvPr/>
        </p:nvSpPr>
        <p:spPr bwMode="auto">
          <a:xfrm>
            <a:off x="5649913" y="3835400"/>
            <a:ext cx="785812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486" name="Line 625"/>
          <p:cNvSpPr>
            <a:spLocks noChangeShapeType="1"/>
          </p:cNvSpPr>
          <p:nvPr/>
        </p:nvSpPr>
        <p:spPr bwMode="auto">
          <a:xfrm flipH="1">
            <a:off x="5661025" y="4241800"/>
            <a:ext cx="717550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487" name="Line 626"/>
          <p:cNvSpPr>
            <a:spLocks noChangeShapeType="1"/>
          </p:cNvSpPr>
          <p:nvPr/>
        </p:nvSpPr>
        <p:spPr bwMode="auto">
          <a:xfrm flipH="1">
            <a:off x="5719764" y="6705600"/>
            <a:ext cx="465137" cy="1588"/>
          </a:xfrm>
          <a:prstGeom prst="line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17488" name="Rectangle 627"/>
          <p:cNvSpPr>
            <a:spLocks noChangeArrowheads="1"/>
          </p:cNvSpPr>
          <p:nvPr/>
        </p:nvSpPr>
        <p:spPr bwMode="auto">
          <a:xfrm>
            <a:off x="3538539" y="4483100"/>
            <a:ext cx="318741" cy="31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6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17489" name="Rectangle 628"/>
          <p:cNvSpPr>
            <a:spLocks noChangeArrowheads="1"/>
          </p:cNvSpPr>
          <p:nvPr/>
        </p:nvSpPr>
        <p:spPr bwMode="auto">
          <a:xfrm>
            <a:off x="4676775" y="3443289"/>
            <a:ext cx="24844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7490" name="Rectangle 629"/>
          <p:cNvSpPr>
            <a:spLocks noChangeArrowheads="1"/>
          </p:cNvSpPr>
          <p:nvPr/>
        </p:nvSpPr>
        <p:spPr bwMode="auto">
          <a:xfrm>
            <a:off x="7189788" y="3443289"/>
            <a:ext cx="28050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17491" name="Rectangle 630"/>
          <p:cNvSpPr>
            <a:spLocks noChangeArrowheads="1"/>
          </p:cNvSpPr>
          <p:nvPr/>
        </p:nvSpPr>
        <p:spPr bwMode="auto">
          <a:xfrm>
            <a:off x="5922963" y="3824289"/>
            <a:ext cx="28050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17492" name="Rectangle 631"/>
          <p:cNvSpPr>
            <a:spLocks noChangeArrowheads="1"/>
          </p:cNvSpPr>
          <p:nvPr/>
        </p:nvSpPr>
        <p:spPr bwMode="auto">
          <a:xfrm>
            <a:off x="5965825" y="4230689"/>
            <a:ext cx="24844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7493" name="Rectangle 632"/>
          <p:cNvSpPr>
            <a:spLocks noChangeArrowheads="1"/>
          </p:cNvSpPr>
          <p:nvPr/>
        </p:nvSpPr>
        <p:spPr bwMode="auto">
          <a:xfrm>
            <a:off x="8134351" y="4432300"/>
            <a:ext cx="318741" cy="31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6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17494" name="Rectangle 633"/>
          <p:cNvSpPr>
            <a:spLocks noChangeArrowheads="1"/>
          </p:cNvSpPr>
          <p:nvPr/>
        </p:nvSpPr>
        <p:spPr bwMode="auto">
          <a:xfrm>
            <a:off x="9564689" y="3162300"/>
            <a:ext cx="318741" cy="31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6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17495" name="Rectangle 634"/>
          <p:cNvSpPr>
            <a:spLocks noChangeArrowheads="1"/>
          </p:cNvSpPr>
          <p:nvPr/>
        </p:nvSpPr>
        <p:spPr bwMode="auto">
          <a:xfrm>
            <a:off x="8216900" y="5170489"/>
            <a:ext cx="24844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7496" name="Rectangle 635"/>
          <p:cNvSpPr>
            <a:spLocks noChangeArrowheads="1"/>
          </p:cNvSpPr>
          <p:nvPr/>
        </p:nvSpPr>
        <p:spPr bwMode="auto">
          <a:xfrm>
            <a:off x="9112250" y="5526089"/>
            <a:ext cx="28050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17497" name="Rectangle 636"/>
          <p:cNvSpPr>
            <a:spLocks noChangeArrowheads="1"/>
          </p:cNvSpPr>
          <p:nvPr/>
        </p:nvSpPr>
        <p:spPr bwMode="auto">
          <a:xfrm>
            <a:off x="7361239" y="6261100"/>
            <a:ext cx="318741" cy="31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6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17498" name="Rectangle 637"/>
          <p:cNvSpPr>
            <a:spLocks noChangeArrowheads="1"/>
          </p:cNvSpPr>
          <p:nvPr/>
        </p:nvSpPr>
        <p:spPr bwMode="auto">
          <a:xfrm>
            <a:off x="5965825" y="6440489"/>
            <a:ext cx="24844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7499" name="Rectangle 638"/>
          <p:cNvSpPr>
            <a:spLocks noChangeArrowheads="1"/>
          </p:cNvSpPr>
          <p:nvPr/>
        </p:nvSpPr>
        <p:spPr bwMode="auto">
          <a:xfrm>
            <a:off x="5805488" y="5983289"/>
            <a:ext cx="28050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  <p:sp>
        <p:nvSpPr>
          <p:cNvPr id="17500" name="Rectangle 639"/>
          <p:cNvSpPr>
            <a:spLocks noChangeArrowheads="1"/>
          </p:cNvSpPr>
          <p:nvPr/>
        </p:nvSpPr>
        <p:spPr bwMode="auto">
          <a:xfrm>
            <a:off x="4406901" y="6235700"/>
            <a:ext cx="318741" cy="311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360" tIns="44280" rIns="90360" bIns="4428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60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</a:p>
        </p:txBody>
      </p:sp>
      <p:sp>
        <p:nvSpPr>
          <p:cNvPr id="17501" name="Rectangle 640"/>
          <p:cNvSpPr>
            <a:spLocks noChangeArrowheads="1"/>
          </p:cNvSpPr>
          <p:nvPr/>
        </p:nvSpPr>
        <p:spPr bwMode="auto">
          <a:xfrm>
            <a:off x="2613025" y="5602289"/>
            <a:ext cx="24844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</a:p>
        </p:txBody>
      </p:sp>
      <p:sp>
        <p:nvSpPr>
          <p:cNvPr id="17502" name="Rectangle 641"/>
          <p:cNvSpPr>
            <a:spLocks noChangeArrowheads="1"/>
          </p:cNvSpPr>
          <p:nvPr/>
        </p:nvSpPr>
        <p:spPr bwMode="auto">
          <a:xfrm>
            <a:off x="3460750" y="5246689"/>
            <a:ext cx="280506" cy="278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69840" tIns="34920" rIns="69840" bIns="3492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it-IT" altLang="it-IT" sz="1500">
                <a:solidFill>
                  <a:srgbClr val="000000"/>
                </a:solidFill>
                <a:latin typeface="Arial" panose="020B0604020202020204" pitchFamily="34" charset="0"/>
              </a:rPr>
              <a:t>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i Office">
      <a:majorFont>
        <a:latin typeface="Times New Roman"/>
        <a:ea typeface="Microsoft YaHei"/>
        <a:cs typeface="Microsoft YaHei"/>
      </a:majorFont>
      <a:minorFont>
        <a:latin typeface="Times New Roman"/>
        <a:ea typeface="Microsoft YaHei"/>
        <a:cs typeface="Microsoft Ya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2104</Words>
  <Application>Microsoft Office PowerPoint</Application>
  <PresentationFormat>Widescreen</PresentationFormat>
  <Paragraphs>493</Paragraphs>
  <Slides>86</Slides>
  <Notes>78</Notes>
  <HiddenSlides>0</HiddenSlides>
  <MMClips>1</MMClips>
  <ScaleCrop>false</ScaleCrop>
  <HeadingPairs>
    <vt:vector size="8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86</vt:i4>
      </vt:variant>
    </vt:vector>
  </HeadingPairs>
  <TitlesOfParts>
    <vt:vector size="92" baseType="lpstr">
      <vt:lpstr>Arial</vt:lpstr>
      <vt:lpstr>Courier New</vt:lpstr>
      <vt:lpstr>Times New Roman</vt:lpstr>
      <vt:lpstr>Wingdings</vt:lpstr>
      <vt:lpstr>Tema di Office</vt:lpstr>
      <vt:lpstr>Equazione</vt:lpstr>
      <vt:lpstr>Problem Solving</vt:lpstr>
      <vt:lpstr>Ricerca nello spazio degli Stati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Spazio degli stati (problema a stato singolo)</vt:lpstr>
      <vt:lpstr>Spazio degli stati (problema a stato multiplo)</vt:lpstr>
      <vt:lpstr>Problema nello spazio degli stati: Formulazione</vt:lpstr>
      <vt:lpstr>Esempio: Vacuum world state space </vt:lpstr>
      <vt:lpstr>Esempio: Vacuum world state space </vt:lpstr>
      <vt:lpstr>Example: The 8-puzzle</vt:lpstr>
      <vt:lpstr>Esempio: The 8-puzzle</vt:lpstr>
      <vt:lpstr>Presentazione standard di PowerPoint</vt:lpstr>
      <vt:lpstr>Presentazione standard di PowerPoint</vt:lpstr>
      <vt:lpstr>Ricerche Cieche o Non Informate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Ricerca in ampiezza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Ricerche Euristiche o Informate</vt:lpstr>
      <vt:lpstr>Best-First Search</vt:lpstr>
      <vt:lpstr>Strategia Costo Uniforme (Uniform Cost)</vt:lpstr>
      <vt:lpstr>Presentazione standard di PowerPoint</vt:lpstr>
      <vt:lpstr>Presentazione standard di PowerPoint</vt:lpstr>
      <vt:lpstr>Presentazione standard di PowerPoint</vt:lpstr>
      <vt:lpstr>Funzione Euristica (Heuristic Function)</vt:lpstr>
      <vt:lpstr>Presentazione standard di PowerPoint</vt:lpstr>
      <vt:lpstr>Presentazione standard di PowerPoint</vt:lpstr>
      <vt:lpstr>Creazione euristiche</vt:lpstr>
      <vt:lpstr>Esempio 8-puzzle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Albero di ricerca A*</vt:lpstr>
      <vt:lpstr>Albero di ricerca A*</vt:lpstr>
      <vt:lpstr>Albero di ricerca A*</vt:lpstr>
      <vt:lpstr>Albero di ricerca A*</vt:lpstr>
      <vt:lpstr>Albero di ricerca A*</vt:lpstr>
      <vt:lpstr>Albero di ricerca A*</vt:lpstr>
      <vt:lpstr>Presentazione standard di PowerPoint</vt:lpstr>
      <vt:lpstr>Visualizzazione A* (pathfinding)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IDA* (Iterative Deepening A*)</vt:lpstr>
      <vt:lpstr>IDA*</vt:lpstr>
      <vt:lpstr>IDA*</vt:lpstr>
      <vt:lpstr>IDA*</vt:lpstr>
      <vt:lpstr>IDA*</vt:lpstr>
      <vt:lpstr>Presentazione standard di PowerPoint</vt:lpstr>
      <vt:lpstr>Tree Search</vt:lpstr>
      <vt:lpstr>Evitare Stati Ripetuti</vt:lpstr>
      <vt:lpstr>Graph Search</vt:lpstr>
      <vt:lpstr>A* con euristica consistente su grafo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Intelligenza Artificiale</dc:title>
  <dc:creator>lp</dc:creator>
  <cp:lastModifiedBy>Luigi Portinale</cp:lastModifiedBy>
  <cp:revision>32</cp:revision>
  <cp:lastPrinted>1601-01-01T00:00:00Z</cp:lastPrinted>
  <dcterms:created xsi:type="dcterms:W3CDTF">2003-01-22T09:49:26Z</dcterms:created>
  <dcterms:modified xsi:type="dcterms:W3CDTF">2022-09-23T13:10:30Z</dcterms:modified>
</cp:coreProperties>
</file>