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290CB-3EF3-4CF9-B934-9664CB7E5CFD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9E599848-C9CD-4A49-999A-3DE5A9850A95}">
      <dgm:prSet/>
      <dgm:spPr/>
      <dgm:t>
        <a:bodyPr/>
        <a:lstStyle/>
        <a:p>
          <a:pPr rtl="0"/>
          <a:r>
            <a:rPr lang="fr-FR" b="1" dirty="0" smtClean="0"/>
            <a:t>Le document va être relativement long et dense</a:t>
          </a:r>
          <a:r>
            <a:rPr lang="fr-FR" dirty="0" smtClean="0"/>
            <a:t>.</a:t>
          </a:r>
        </a:p>
        <a:p>
          <a:pPr rtl="0"/>
          <a:r>
            <a:rPr lang="fr-FR" dirty="0" smtClean="0"/>
            <a:t> Il doit obligatoirement respecter la présentation suivante :</a:t>
          </a:r>
          <a:endParaRPr lang="en-US" dirty="0"/>
        </a:p>
      </dgm:t>
    </dgm:pt>
    <dgm:pt modelId="{2B87A64C-134D-45D7-9106-7184913DF4D7}" type="parTrans" cxnId="{95C414BD-1312-4C3C-BE14-95B7B328E037}">
      <dgm:prSet/>
      <dgm:spPr/>
      <dgm:t>
        <a:bodyPr/>
        <a:lstStyle/>
        <a:p>
          <a:endParaRPr lang="fr-FR"/>
        </a:p>
      </dgm:t>
    </dgm:pt>
    <dgm:pt modelId="{C53634B8-38E4-4B2F-948A-13FA203CC982}" type="sibTrans" cxnId="{95C414BD-1312-4C3C-BE14-95B7B328E037}">
      <dgm:prSet/>
      <dgm:spPr/>
      <dgm:t>
        <a:bodyPr/>
        <a:lstStyle/>
        <a:p>
          <a:endParaRPr lang="fr-FR"/>
        </a:p>
      </dgm:t>
    </dgm:pt>
    <dgm:pt modelId="{DBFBDECB-3339-41EB-A402-B5A762AA4DA6}">
      <dgm:prSet/>
      <dgm:spPr/>
      <dgm:t>
        <a:bodyPr/>
        <a:lstStyle/>
        <a:p>
          <a:pPr rtl="0"/>
          <a:r>
            <a:rPr lang="fr-FR" b="1" dirty="0" smtClean="0"/>
            <a:t>Ecriture : Police : Times - Taille </a:t>
          </a:r>
          <a:r>
            <a:rPr lang="fr-FR" dirty="0" smtClean="0"/>
            <a:t>:entre 11 et  12 pour le texte et 14  et 16 pour les titres de chapitres et sous chapitres</a:t>
          </a:r>
          <a:endParaRPr lang="en-US" dirty="0"/>
        </a:p>
      </dgm:t>
    </dgm:pt>
    <dgm:pt modelId="{233BC575-A3D1-46EA-B274-16321B73A603}" type="parTrans" cxnId="{6AB1CCB3-23C9-4113-A98A-F2EF6AAF4110}">
      <dgm:prSet/>
      <dgm:spPr/>
      <dgm:t>
        <a:bodyPr/>
        <a:lstStyle/>
        <a:p>
          <a:endParaRPr lang="fr-FR"/>
        </a:p>
      </dgm:t>
    </dgm:pt>
    <dgm:pt modelId="{680AB787-8103-4046-BA90-FE78950AC03B}" type="sibTrans" cxnId="{6AB1CCB3-23C9-4113-A98A-F2EF6AAF4110}">
      <dgm:prSet/>
      <dgm:spPr/>
      <dgm:t>
        <a:bodyPr/>
        <a:lstStyle/>
        <a:p>
          <a:endParaRPr lang="fr-FR"/>
        </a:p>
      </dgm:t>
    </dgm:pt>
    <dgm:pt modelId="{7339CCA3-FA85-4E49-B1B8-CA9449D0271E}">
      <dgm:prSet/>
      <dgm:spPr/>
      <dgm:t>
        <a:bodyPr/>
        <a:lstStyle/>
        <a:p>
          <a:pPr rtl="0"/>
          <a:r>
            <a:rPr lang="fr-FR" b="1" dirty="0" smtClean="0"/>
            <a:t>Interligne</a:t>
          </a:r>
          <a:r>
            <a:rPr lang="fr-FR" dirty="0" smtClean="0"/>
            <a:t> : entre 1 et 1,5</a:t>
          </a:r>
          <a:endParaRPr lang="en-US" dirty="0"/>
        </a:p>
      </dgm:t>
    </dgm:pt>
    <dgm:pt modelId="{A52B6A6A-E6F0-41CA-8A76-A9616D83BD63}" type="parTrans" cxnId="{51060A40-D9D6-4CA7-990B-235931603B65}">
      <dgm:prSet/>
      <dgm:spPr/>
      <dgm:t>
        <a:bodyPr/>
        <a:lstStyle/>
        <a:p>
          <a:endParaRPr lang="fr-FR"/>
        </a:p>
      </dgm:t>
    </dgm:pt>
    <dgm:pt modelId="{641E8E07-BE08-444C-8103-130F641AF8C2}" type="sibTrans" cxnId="{51060A40-D9D6-4CA7-990B-235931603B65}">
      <dgm:prSet/>
      <dgm:spPr/>
      <dgm:t>
        <a:bodyPr/>
        <a:lstStyle/>
        <a:p>
          <a:endParaRPr lang="fr-FR"/>
        </a:p>
      </dgm:t>
    </dgm:pt>
    <dgm:pt modelId="{FFBEE18C-6A19-4703-8BEC-8A43B1F2FF34}">
      <dgm:prSet/>
      <dgm:spPr/>
      <dgm:t>
        <a:bodyPr/>
        <a:lstStyle/>
        <a:p>
          <a:pPr rtl="0"/>
          <a:r>
            <a:rPr lang="fr-FR" b="1" dirty="0" smtClean="0"/>
            <a:t>Marges : </a:t>
          </a:r>
        </a:p>
        <a:p>
          <a:pPr rtl="0"/>
          <a:r>
            <a:rPr lang="fr-FR" dirty="0" smtClean="0"/>
            <a:t>2,5 cm - Pas de pages intercalaires</a:t>
          </a:r>
          <a:endParaRPr lang="en-US" dirty="0"/>
        </a:p>
      </dgm:t>
    </dgm:pt>
    <dgm:pt modelId="{34F95BAC-19FE-46F2-A3AD-AD7E92009F7C}" type="parTrans" cxnId="{089377F3-9D43-4FD0-9C7D-519A4752B7AF}">
      <dgm:prSet/>
      <dgm:spPr/>
      <dgm:t>
        <a:bodyPr/>
        <a:lstStyle/>
        <a:p>
          <a:endParaRPr lang="fr-FR"/>
        </a:p>
      </dgm:t>
    </dgm:pt>
    <dgm:pt modelId="{B46A7149-C383-463F-B406-EEBB7F447D8F}" type="sibTrans" cxnId="{089377F3-9D43-4FD0-9C7D-519A4752B7AF}">
      <dgm:prSet/>
      <dgm:spPr/>
      <dgm:t>
        <a:bodyPr/>
        <a:lstStyle/>
        <a:p>
          <a:endParaRPr lang="fr-FR"/>
        </a:p>
      </dgm:t>
    </dgm:pt>
    <dgm:pt modelId="{F3640026-EF53-4F63-9AE7-92AE3FA5ABE1}" type="pres">
      <dgm:prSet presAssocID="{DC5290CB-3EF3-4CF9-B934-9664CB7E5CF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71C686-F39E-4975-9457-9A8E0CF330D6}" type="pres">
      <dgm:prSet presAssocID="{9E599848-C9CD-4A49-999A-3DE5A9850A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43212F-5658-40A4-BEDA-BD1C2D1FFF85}" type="pres">
      <dgm:prSet presAssocID="{C53634B8-38E4-4B2F-948A-13FA203CC982}" presName="sibTrans" presStyleLbl="sibTrans2D1" presStyleIdx="0" presStyleCnt="3"/>
      <dgm:spPr/>
      <dgm:t>
        <a:bodyPr/>
        <a:lstStyle/>
        <a:p>
          <a:endParaRPr lang="fr-FR"/>
        </a:p>
      </dgm:t>
    </dgm:pt>
    <dgm:pt modelId="{23E1981C-A139-4F0D-9314-7439A96CF9A3}" type="pres">
      <dgm:prSet presAssocID="{C53634B8-38E4-4B2F-948A-13FA203CC982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84912CDA-71B1-4064-8485-13EE97F2942F}" type="pres">
      <dgm:prSet presAssocID="{DBFBDECB-3339-41EB-A402-B5A762AA4DA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61A34F-D81C-459F-B241-EBE4973C3340}" type="pres">
      <dgm:prSet presAssocID="{680AB787-8103-4046-BA90-FE78950AC03B}" presName="sibTrans" presStyleLbl="sibTrans2D1" presStyleIdx="1" presStyleCnt="3"/>
      <dgm:spPr/>
      <dgm:t>
        <a:bodyPr/>
        <a:lstStyle/>
        <a:p>
          <a:endParaRPr lang="fr-FR"/>
        </a:p>
      </dgm:t>
    </dgm:pt>
    <dgm:pt modelId="{A33B604C-A223-4C19-BC36-FCBEC001AE63}" type="pres">
      <dgm:prSet presAssocID="{680AB787-8103-4046-BA90-FE78950AC03B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2704EC78-16B2-4CBE-B552-52CB07BC8A10}" type="pres">
      <dgm:prSet presAssocID="{7339CCA3-FA85-4E49-B1B8-CA9449D027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DB6E91-C46B-4B13-9DC9-FCBDDA513332}" type="pres">
      <dgm:prSet presAssocID="{641E8E07-BE08-444C-8103-130F641AF8C2}" presName="sibTrans" presStyleLbl="sibTrans2D1" presStyleIdx="2" presStyleCnt="3"/>
      <dgm:spPr/>
      <dgm:t>
        <a:bodyPr/>
        <a:lstStyle/>
        <a:p>
          <a:endParaRPr lang="fr-FR"/>
        </a:p>
      </dgm:t>
    </dgm:pt>
    <dgm:pt modelId="{38ACCBF3-0E14-4A67-8C10-1E39E88C6A61}" type="pres">
      <dgm:prSet presAssocID="{641E8E07-BE08-444C-8103-130F641AF8C2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DE0FB82D-BD6B-4C3B-BA47-5BA6DBD97A4B}" type="pres">
      <dgm:prSet presAssocID="{FFBEE18C-6A19-4703-8BEC-8A43B1F2FF3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F402B28-2B50-411D-A933-8177E09AB68F}" type="presOf" srcId="{C53634B8-38E4-4B2F-948A-13FA203CC982}" destId="{5343212F-5658-40A4-BEDA-BD1C2D1FFF85}" srcOrd="0" destOrd="0" presId="urn:microsoft.com/office/officeart/2005/8/layout/process1"/>
    <dgm:cxn modelId="{25776AD2-1A1A-4AEA-81D2-66A16385BB33}" type="presOf" srcId="{641E8E07-BE08-444C-8103-130F641AF8C2}" destId="{38ACCBF3-0E14-4A67-8C10-1E39E88C6A61}" srcOrd="1" destOrd="0" presId="urn:microsoft.com/office/officeart/2005/8/layout/process1"/>
    <dgm:cxn modelId="{FE38285A-6252-4D27-8CE1-F0095E6401F5}" type="presOf" srcId="{DBFBDECB-3339-41EB-A402-B5A762AA4DA6}" destId="{84912CDA-71B1-4064-8485-13EE97F2942F}" srcOrd="0" destOrd="0" presId="urn:microsoft.com/office/officeart/2005/8/layout/process1"/>
    <dgm:cxn modelId="{293C8492-F904-4089-8BB6-B4D2CFD7A704}" type="presOf" srcId="{7339CCA3-FA85-4E49-B1B8-CA9449D0271E}" destId="{2704EC78-16B2-4CBE-B552-52CB07BC8A10}" srcOrd="0" destOrd="0" presId="urn:microsoft.com/office/officeart/2005/8/layout/process1"/>
    <dgm:cxn modelId="{089377F3-9D43-4FD0-9C7D-519A4752B7AF}" srcId="{DC5290CB-3EF3-4CF9-B934-9664CB7E5CFD}" destId="{FFBEE18C-6A19-4703-8BEC-8A43B1F2FF34}" srcOrd="3" destOrd="0" parTransId="{34F95BAC-19FE-46F2-A3AD-AD7E92009F7C}" sibTransId="{B46A7149-C383-463F-B406-EEBB7F447D8F}"/>
    <dgm:cxn modelId="{B6152DE4-C012-433E-B2D1-7CFF6D9DC172}" type="presOf" srcId="{641E8E07-BE08-444C-8103-130F641AF8C2}" destId="{27DB6E91-C46B-4B13-9DC9-FCBDDA513332}" srcOrd="0" destOrd="0" presId="urn:microsoft.com/office/officeart/2005/8/layout/process1"/>
    <dgm:cxn modelId="{CDF50C34-E146-408E-9933-3629C282507B}" type="presOf" srcId="{FFBEE18C-6A19-4703-8BEC-8A43B1F2FF34}" destId="{DE0FB82D-BD6B-4C3B-BA47-5BA6DBD97A4B}" srcOrd="0" destOrd="0" presId="urn:microsoft.com/office/officeart/2005/8/layout/process1"/>
    <dgm:cxn modelId="{2C837980-F5BE-40C1-9191-A890BBE4149F}" type="presOf" srcId="{680AB787-8103-4046-BA90-FE78950AC03B}" destId="{1161A34F-D81C-459F-B241-EBE4973C3340}" srcOrd="0" destOrd="0" presId="urn:microsoft.com/office/officeart/2005/8/layout/process1"/>
    <dgm:cxn modelId="{6AB1CCB3-23C9-4113-A98A-F2EF6AAF4110}" srcId="{DC5290CB-3EF3-4CF9-B934-9664CB7E5CFD}" destId="{DBFBDECB-3339-41EB-A402-B5A762AA4DA6}" srcOrd="1" destOrd="0" parTransId="{233BC575-A3D1-46EA-B274-16321B73A603}" sibTransId="{680AB787-8103-4046-BA90-FE78950AC03B}"/>
    <dgm:cxn modelId="{96669172-16A2-4D4D-818B-59D3465DE039}" type="presOf" srcId="{9E599848-C9CD-4A49-999A-3DE5A9850A95}" destId="{5271C686-F39E-4975-9457-9A8E0CF330D6}" srcOrd="0" destOrd="0" presId="urn:microsoft.com/office/officeart/2005/8/layout/process1"/>
    <dgm:cxn modelId="{51060A40-D9D6-4CA7-990B-235931603B65}" srcId="{DC5290CB-3EF3-4CF9-B934-9664CB7E5CFD}" destId="{7339CCA3-FA85-4E49-B1B8-CA9449D0271E}" srcOrd="2" destOrd="0" parTransId="{A52B6A6A-E6F0-41CA-8A76-A9616D83BD63}" sibTransId="{641E8E07-BE08-444C-8103-130F641AF8C2}"/>
    <dgm:cxn modelId="{C69B1B66-0998-4598-98D1-FA17C1C741E7}" type="presOf" srcId="{C53634B8-38E4-4B2F-948A-13FA203CC982}" destId="{23E1981C-A139-4F0D-9314-7439A96CF9A3}" srcOrd="1" destOrd="0" presId="urn:microsoft.com/office/officeart/2005/8/layout/process1"/>
    <dgm:cxn modelId="{7C14DCBC-A793-4D24-A060-188D9184C3FC}" type="presOf" srcId="{DC5290CB-3EF3-4CF9-B934-9664CB7E5CFD}" destId="{F3640026-EF53-4F63-9AE7-92AE3FA5ABE1}" srcOrd="0" destOrd="0" presId="urn:microsoft.com/office/officeart/2005/8/layout/process1"/>
    <dgm:cxn modelId="{403D142F-B9A3-4F18-BC6F-D441FC914991}" type="presOf" srcId="{680AB787-8103-4046-BA90-FE78950AC03B}" destId="{A33B604C-A223-4C19-BC36-FCBEC001AE63}" srcOrd="1" destOrd="0" presId="urn:microsoft.com/office/officeart/2005/8/layout/process1"/>
    <dgm:cxn modelId="{95C414BD-1312-4C3C-BE14-95B7B328E037}" srcId="{DC5290CB-3EF3-4CF9-B934-9664CB7E5CFD}" destId="{9E599848-C9CD-4A49-999A-3DE5A9850A95}" srcOrd="0" destOrd="0" parTransId="{2B87A64C-134D-45D7-9106-7184913DF4D7}" sibTransId="{C53634B8-38E4-4B2F-948A-13FA203CC982}"/>
    <dgm:cxn modelId="{17BAC558-4EEF-419B-BB8F-98ED4EB8E57C}" type="presParOf" srcId="{F3640026-EF53-4F63-9AE7-92AE3FA5ABE1}" destId="{5271C686-F39E-4975-9457-9A8E0CF330D6}" srcOrd="0" destOrd="0" presId="urn:microsoft.com/office/officeart/2005/8/layout/process1"/>
    <dgm:cxn modelId="{1A27551A-7288-4718-8AC8-3DC702456733}" type="presParOf" srcId="{F3640026-EF53-4F63-9AE7-92AE3FA5ABE1}" destId="{5343212F-5658-40A4-BEDA-BD1C2D1FFF85}" srcOrd="1" destOrd="0" presId="urn:microsoft.com/office/officeart/2005/8/layout/process1"/>
    <dgm:cxn modelId="{2CDEC876-7F96-46E6-B5AB-93E10BE102D2}" type="presParOf" srcId="{5343212F-5658-40A4-BEDA-BD1C2D1FFF85}" destId="{23E1981C-A139-4F0D-9314-7439A96CF9A3}" srcOrd="0" destOrd="0" presId="urn:microsoft.com/office/officeart/2005/8/layout/process1"/>
    <dgm:cxn modelId="{8186375B-C191-4A9E-9276-A77991FAAFF5}" type="presParOf" srcId="{F3640026-EF53-4F63-9AE7-92AE3FA5ABE1}" destId="{84912CDA-71B1-4064-8485-13EE97F2942F}" srcOrd="2" destOrd="0" presId="urn:microsoft.com/office/officeart/2005/8/layout/process1"/>
    <dgm:cxn modelId="{98D66745-E06C-4B56-AA03-7370E848D5FC}" type="presParOf" srcId="{F3640026-EF53-4F63-9AE7-92AE3FA5ABE1}" destId="{1161A34F-D81C-459F-B241-EBE4973C3340}" srcOrd="3" destOrd="0" presId="urn:microsoft.com/office/officeart/2005/8/layout/process1"/>
    <dgm:cxn modelId="{7D1FD5A6-A937-4AAE-93B7-27607F6BD48A}" type="presParOf" srcId="{1161A34F-D81C-459F-B241-EBE4973C3340}" destId="{A33B604C-A223-4C19-BC36-FCBEC001AE63}" srcOrd="0" destOrd="0" presId="urn:microsoft.com/office/officeart/2005/8/layout/process1"/>
    <dgm:cxn modelId="{CB273422-C8C9-4FA8-AFC2-7C837A07ADDE}" type="presParOf" srcId="{F3640026-EF53-4F63-9AE7-92AE3FA5ABE1}" destId="{2704EC78-16B2-4CBE-B552-52CB07BC8A10}" srcOrd="4" destOrd="0" presId="urn:microsoft.com/office/officeart/2005/8/layout/process1"/>
    <dgm:cxn modelId="{4E89A47D-22AD-46B4-BC62-44DED8A9AD1F}" type="presParOf" srcId="{F3640026-EF53-4F63-9AE7-92AE3FA5ABE1}" destId="{27DB6E91-C46B-4B13-9DC9-FCBDDA513332}" srcOrd="5" destOrd="0" presId="urn:microsoft.com/office/officeart/2005/8/layout/process1"/>
    <dgm:cxn modelId="{19C36785-0C70-4DFE-8D55-219FD0ABF46D}" type="presParOf" srcId="{27DB6E91-C46B-4B13-9DC9-FCBDDA513332}" destId="{38ACCBF3-0E14-4A67-8C10-1E39E88C6A61}" srcOrd="0" destOrd="0" presId="urn:microsoft.com/office/officeart/2005/8/layout/process1"/>
    <dgm:cxn modelId="{064F8F02-4532-472E-8B58-AAE43AAA58FD}" type="presParOf" srcId="{F3640026-EF53-4F63-9AE7-92AE3FA5ABE1}" destId="{DE0FB82D-BD6B-4C3B-BA47-5BA6DBD97A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1C686-F39E-4975-9457-9A8E0CF330D6}">
      <dsp:nvSpPr>
        <dsp:cNvPr id="0" name=""/>
        <dsp:cNvSpPr/>
      </dsp:nvSpPr>
      <dsp:spPr>
        <a:xfrm>
          <a:off x="5006" y="1640531"/>
          <a:ext cx="2189060" cy="2421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Le document va être relativement long et dense</a:t>
          </a:r>
          <a:r>
            <a:rPr lang="fr-FR" sz="1800" kern="1200" dirty="0" smtClean="0"/>
            <a:t>.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 Il doit obligatoirement respecter la présentation suivante :</a:t>
          </a:r>
          <a:endParaRPr lang="en-US" sz="1800" kern="1200" dirty="0"/>
        </a:p>
      </dsp:txBody>
      <dsp:txXfrm>
        <a:off x="69121" y="1704646"/>
        <a:ext cx="2060830" cy="2293417"/>
      </dsp:txXfrm>
    </dsp:sp>
    <dsp:sp modelId="{5343212F-5658-40A4-BEDA-BD1C2D1FFF85}">
      <dsp:nvSpPr>
        <dsp:cNvPr id="0" name=""/>
        <dsp:cNvSpPr/>
      </dsp:nvSpPr>
      <dsp:spPr>
        <a:xfrm>
          <a:off x="2412973" y="2579911"/>
          <a:ext cx="464080" cy="54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412973" y="2688488"/>
        <a:ext cx="324856" cy="325732"/>
      </dsp:txXfrm>
    </dsp:sp>
    <dsp:sp modelId="{84912CDA-71B1-4064-8485-13EE97F2942F}">
      <dsp:nvSpPr>
        <dsp:cNvPr id="0" name=""/>
        <dsp:cNvSpPr/>
      </dsp:nvSpPr>
      <dsp:spPr>
        <a:xfrm>
          <a:off x="3069691" y="1640531"/>
          <a:ext cx="2189060" cy="2421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Ecriture : Police : Times - Taille </a:t>
          </a:r>
          <a:r>
            <a:rPr lang="fr-FR" sz="1800" kern="1200" dirty="0" smtClean="0"/>
            <a:t>:entre 11 et  12 pour le texte et 14  et 16 pour les titres de chapitres et sous chapitres</a:t>
          </a:r>
          <a:endParaRPr lang="en-US" sz="1800" kern="1200" dirty="0"/>
        </a:p>
      </dsp:txBody>
      <dsp:txXfrm>
        <a:off x="3133806" y="1704646"/>
        <a:ext cx="2060830" cy="2293417"/>
      </dsp:txXfrm>
    </dsp:sp>
    <dsp:sp modelId="{1161A34F-D81C-459F-B241-EBE4973C3340}">
      <dsp:nvSpPr>
        <dsp:cNvPr id="0" name=""/>
        <dsp:cNvSpPr/>
      </dsp:nvSpPr>
      <dsp:spPr>
        <a:xfrm>
          <a:off x="5477657" y="2579911"/>
          <a:ext cx="464080" cy="54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5477657" y="2688488"/>
        <a:ext cx="324856" cy="325732"/>
      </dsp:txXfrm>
    </dsp:sp>
    <dsp:sp modelId="{2704EC78-16B2-4CBE-B552-52CB07BC8A10}">
      <dsp:nvSpPr>
        <dsp:cNvPr id="0" name=""/>
        <dsp:cNvSpPr/>
      </dsp:nvSpPr>
      <dsp:spPr>
        <a:xfrm>
          <a:off x="6134375" y="1640531"/>
          <a:ext cx="2189060" cy="2421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Interligne</a:t>
          </a:r>
          <a:r>
            <a:rPr lang="fr-FR" sz="1800" kern="1200" dirty="0" smtClean="0"/>
            <a:t> : entre 1 et 1,5</a:t>
          </a:r>
          <a:endParaRPr lang="en-US" sz="1800" kern="1200" dirty="0"/>
        </a:p>
      </dsp:txBody>
      <dsp:txXfrm>
        <a:off x="6198490" y="1704646"/>
        <a:ext cx="2060830" cy="2293417"/>
      </dsp:txXfrm>
    </dsp:sp>
    <dsp:sp modelId="{27DB6E91-C46B-4B13-9DC9-FCBDDA513332}">
      <dsp:nvSpPr>
        <dsp:cNvPr id="0" name=""/>
        <dsp:cNvSpPr/>
      </dsp:nvSpPr>
      <dsp:spPr>
        <a:xfrm>
          <a:off x="8542341" y="2579911"/>
          <a:ext cx="464080" cy="54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8542341" y="2688488"/>
        <a:ext cx="324856" cy="325732"/>
      </dsp:txXfrm>
    </dsp:sp>
    <dsp:sp modelId="{DE0FB82D-BD6B-4C3B-BA47-5BA6DBD97A4B}">
      <dsp:nvSpPr>
        <dsp:cNvPr id="0" name=""/>
        <dsp:cNvSpPr/>
      </dsp:nvSpPr>
      <dsp:spPr>
        <a:xfrm>
          <a:off x="9199059" y="1640531"/>
          <a:ext cx="2189060" cy="2421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Marges 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2,5 cm - Pas de pages intercalaires</a:t>
          </a:r>
          <a:endParaRPr lang="en-US" sz="1800" kern="1200" dirty="0"/>
        </a:p>
      </dsp:txBody>
      <dsp:txXfrm>
        <a:off x="9263174" y="1704646"/>
        <a:ext cx="2060830" cy="2293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0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66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529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622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39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16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1EFC740-E44D-463D-9FF2-A52818AC2CC6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5E360DA-D7D5-47C8-8809-7F59C7056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0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509" y="1348505"/>
            <a:ext cx="9144000" cy="33414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Guide</a:t>
            </a:r>
            <a:br>
              <a:rPr lang="fr-FR" dirty="0" smtClean="0"/>
            </a:br>
            <a:r>
              <a:rPr lang="fr-FR" dirty="0" smtClean="0"/>
              <a:t>« </a:t>
            </a:r>
            <a:r>
              <a:rPr lang="fr-FR" b="1" dirty="0" smtClean="0"/>
              <a:t>Procédure </a:t>
            </a:r>
            <a:r>
              <a:rPr lang="fr-FR" b="1" dirty="0"/>
              <a:t>de Rédaction du Rapport de </a:t>
            </a:r>
            <a:r>
              <a:rPr lang="fr-FR" b="1" dirty="0" smtClean="0"/>
              <a:t>Stage »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Youcode 2020</a:t>
            </a:r>
            <a:endParaRPr lang="fr-FR" dirty="0"/>
          </a:p>
        </p:txBody>
      </p:sp>
      <p:pic>
        <p:nvPicPr>
          <p:cNvPr id="1026" name="Picture 2" descr="Offre d'emploi Formateur en développement Web - Safi - Leet initi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95" y="5545394"/>
            <a:ext cx="3810000" cy="1019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implon.co lève 12 millions d'euros à nouveau auprès de son pool  d'investisseurs de l'ESS afin d'accélérer son changement d'échelle - Simplon.co  - Fabriques labellisées Grande Ecole du Numérique - In Code 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16" y="5404691"/>
            <a:ext cx="3423368" cy="10657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35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338557"/>
              </p:ext>
            </p:extLst>
          </p:nvPr>
        </p:nvGraphicFramePr>
        <p:xfrm>
          <a:off x="376085" y="678426"/>
          <a:ext cx="11393127" cy="5702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à coins arrondis 4"/>
          <p:cNvSpPr/>
          <p:nvPr/>
        </p:nvSpPr>
        <p:spPr>
          <a:xfrm>
            <a:off x="1465007" y="5171768"/>
            <a:ext cx="9497962" cy="639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Ce </a:t>
            </a:r>
            <a:r>
              <a:rPr lang="fr-FR" b="1" dirty="0"/>
              <a:t>plan doit être strictement respecté en terme de contenu </a:t>
            </a:r>
            <a:endParaRPr lang="en-US" b="1" dirty="0"/>
          </a:p>
          <a:p>
            <a:pPr algn="ctr"/>
            <a:endParaRPr lang="fr-FR" b="1" dirty="0"/>
          </a:p>
        </p:txBody>
      </p:sp>
      <p:pic>
        <p:nvPicPr>
          <p:cNvPr id="6" name="Picture 2" descr="Offre d'emploi Formateur en développement Web - Safi - Leet initiati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27" y="274533"/>
            <a:ext cx="2502293" cy="6693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implon.co lève 12 millions d'euros à nouveau auprès de son pool  d'investisseurs de l'ESS afin d'accélérer son changement d'échelle - Simplon.co  - Fabriques labellisées Grande Ecole du Numérique - In Code W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2" y="277825"/>
            <a:ext cx="2573592" cy="8012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4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9097" y="3983107"/>
            <a:ext cx="1091380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Table des matières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0" algn="just"/>
            <a:r>
              <a:rPr lang="fr-FR" dirty="0"/>
              <a:t>Obligatoire : Table des matières / sommaire (Liste des chapitres et sous-chapitres du mémoire et pagination)</a:t>
            </a:r>
            <a:endParaRPr lang="en-US" dirty="0"/>
          </a:p>
          <a:p>
            <a:pPr lvl="0" algn="just"/>
            <a:r>
              <a:rPr lang="fr-FR" dirty="0"/>
              <a:t> Option : précisions sur le document</a:t>
            </a:r>
            <a:endParaRPr lang="en-US" dirty="0"/>
          </a:p>
        </p:txBody>
      </p:sp>
      <p:pic>
        <p:nvPicPr>
          <p:cNvPr id="4" name="Picture 2" descr="Offre d'emploi Formateur en développement Web - Safi - Leet initi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27" y="284365"/>
            <a:ext cx="2502293" cy="6693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9097" y="1476052"/>
            <a:ext cx="10913806" cy="197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"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En couverture : Titre du mémoire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fr-FR" sz="2200" dirty="0">
                <a:solidFill>
                  <a:schemeClr val="accent1"/>
                </a:solidFill>
              </a:rPr>
              <a:t>Obligatoire : Titre du mémoire – Nom et Prénom de l’étudiant – Nom de l’entreprise – Dates de stage de fin d’études – Nom et prénom du responsable de stage en entreprise</a:t>
            </a:r>
            <a:endParaRPr lang="en-US" sz="2200" dirty="0">
              <a:solidFill>
                <a:schemeClr val="accent1"/>
              </a:solidFill>
            </a:endParaRPr>
          </a:p>
          <a:p>
            <a: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fr-FR" sz="2200" b="1" dirty="0">
                <a:solidFill>
                  <a:schemeClr val="accent1"/>
                </a:solidFill>
              </a:rPr>
              <a:t> </a:t>
            </a:r>
            <a:r>
              <a:rPr lang="fr-FR" sz="2200" dirty="0">
                <a:solidFill>
                  <a:schemeClr val="accent1"/>
                </a:solidFill>
              </a:rPr>
              <a:t>Option : logos</a:t>
            </a:r>
            <a:endParaRPr lang="en-US" sz="2200" dirty="0">
              <a:solidFill>
                <a:schemeClr val="accent1"/>
              </a:solidFill>
            </a:endParaRPr>
          </a:p>
        </p:txBody>
      </p:sp>
      <p:pic>
        <p:nvPicPr>
          <p:cNvPr id="6" name="Picture 2" descr="Simplon.co lève 12 millions d'euros à nouveau auprès de son pool  d'investisseurs de l'ESS afin d'accélérer son changement d'échelle - Simplon.co  - Fabriques labellisées Grande Ecole du Numérique - In Code W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2" y="277825"/>
            <a:ext cx="2573592" cy="8012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9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2560" y="1573160"/>
            <a:ext cx="10515600" cy="6255621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Présentation </a:t>
            </a:r>
            <a:r>
              <a:rPr lang="fr-FR" dirty="0"/>
              <a:t>du contenu du mémoire et des principales idées développées</a:t>
            </a:r>
            <a:endParaRPr lang="en-US" dirty="0"/>
          </a:p>
          <a:p>
            <a:pPr lvl="0"/>
            <a:r>
              <a:rPr lang="fr-FR" dirty="0"/>
              <a:t>Argumentation du choix du sujet de mémoire, explication des motivations de l’apprenant par rapport à celui-ci dans le contexte du stage</a:t>
            </a:r>
            <a:endParaRPr lang="en-US" dirty="0"/>
          </a:p>
          <a:p>
            <a:pPr lvl="0"/>
            <a:r>
              <a:rPr lang="fr-FR" dirty="0"/>
              <a:t>  Présentation de l’entreprise</a:t>
            </a:r>
            <a:endParaRPr lang="en-US" dirty="0"/>
          </a:p>
          <a:p>
            <a:pPr lvl="0"/>
            <a:r>
              <a:rPr lang="fr-FR" i="1" dirty="0"/>
              <a:t>Analyse du fonctionnement de l’équipe de travail : organigramme, fonctionnement, communication, conditions de travail, relations, spécificités, place de l’apprenant/stagiaire, répartition des tâches,</a:t>
            </a:r>
            <a:endParaRPr lang="en-US" dirty="0"/>
          </a:p>
          <a:p>
            <a:pPr lvl="0"/>
            <a:r>
              <a:rPr lang="fr-FR" i="1" dirty="0"/>
              <a:t>  Principaux éléments relatifs à l’entreprise notamment ceux qui ont un rapport avec le sujet du </a:t>
            </a:r>
            <a:r>
              <a:rPr lang="fr-FR" i="1" dirty="0" smtClean="0"/>
              <a:t>mémoire</a:t>
            </a:r>
            <a:endParaRPr lang="en-US" dirty="0"/>
          </a:p>
        </p:txBody>
      </p:sp>
      <p:pic>
        <p:nvPicPr>
          <p:cNvPr id="4" name="Picture 2" descr="Offre d'emploi Formateur en développement Web - Safi - Leet initi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27" y="274533"/>
            <a:ext cx="2502293" cy="6693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97311" y="528398"/>
            <a:ext cx="36311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 </a:t>
            </a:r>
            <a:endParaRPr lang="en-US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2" descr="Simplon.co lève 12 millions d'euros à nouveau auprès de son pool  d'investisseurs de l'ESS afin d'accélérer son changement d'échelle - Simplon.co  - Fabriques labellisées Grande Ecole du Numérique - In Code W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2" y="277825"/>
            <a:ext cx="2573592" cy="8012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7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99" y="4416469"/>
            <a:ext cx="11807901" cy="4038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Réflexion sur le stage 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" lvl="0" indent="0">
              <a:buNone/>
            </a:pPr>
            <a:r>
              <a:rPr lang="fr-FR" dirty="0" smtClean="0"/>
              <a:t>Auto-évaluation du travail réalisé pendant le cursus d’études, le stage et la rédaction du mémoire</a:t>
            </a:r>
            <a:endParaRPr lang="en-US" dirty="0" smtClean="0"/>
          </a:p>
          <a:p>
            <a:pPr marL="45720" lvl="0" indent="0">
              <a:buNone/>
            </a:pPr>
            <a:r>
              <a:rPr lang="fr-FR" dirty="0" smtClean="0"/>
              <a:t>Bilan des acquis sur les aspects techniques, stratégiques et managériaux</a:t>
            </a:r>
            <a:endParaRPr lang="en-US" dirty="0" smtClean="0"/>
          </a:p>
          <a:p>
            <a:pPr marL="45720" lvl="0" indent="0">
              <a:buNone/>
            </a:pPr>
            <a:r>
              <a:rPr lang="fr-FR" dirty="0" smtClean="0"/>
              <a:t> Perspectives professionnelles en relation avec les compétences acquises</a:t>
            </a:r>
            <a:endParaRPr lang="en-US" dirty="0"/>
          </a:p>
        </p:txBody>
      </p:sp>
      <p:pic>
        <p:nvPicPr>
          <p:cNvPr id="4" name="Picture 2" descr="Offre d'emploi Formateur en développement Web - Safi - Leet initi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27" y="274533"/>
            <a:ext cx="2502293" cy="6693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1175" y="1119328"/>
            <a:ext cx="107964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Problématique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2200" dirty="0">
                <a:solidFill>
                  <a:schemeClr val="accent1"/>
                </a:solidFill>
              </a:rPr>
              <a:t>Description de la problématique à traiter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446" y="2285028"/>
            <a:ext cx="11625921" cy="197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Analyse de l’approche choisie 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fr-FR" sz="2200" dirty="0">
                <a:solidFill>
                  <a:schemeClr val="accent1"/>
                </a:solidFill>
              </a:rPr>
              <a:t>La justification du choix des technologies retenues pour le développement du livrable demandé et Analyse de leurs avantages et inconvénients par rapport au problème rencontré et au projet à mettre en œuvre</a:t>
            </a:r>
            <a:endParaRPr lang="en-US" sz="2200" dirty="0">
              <a:solidFill>
                <a:schemeClr val="accent1"/>
              </a:solidFill>
            </a:endParaRPr>
          </a:p>
          <a:p>
            <a:pPr marL="4572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fr-FR" sz="2200" dirty="0">
                <a:solidFill>
                  <a:schemeClr val="accent1"/>
                </a:solidFill>
              </a:rPr>
              <a:t>Exposé des décisions prises et des interventions menées par l’apprenant pour résoudre le problème</a:t>
            </a:r>
            <a:endParaRPr lang="en-US" sz="2200" dirty="0">
              <a:solidFill>
                <a:schemeClr val="accent1"/>
              </a:solidFill>
            </a:endParaRPr>
          </a:p>
        </p:txBody>
      </p:sp>
      <p:pic>
        <p:nvPicPr>
          <p:cNvPr id="7" name="Picture 2" descr="Simplon.co lève 12 millions d'euros à nouveau auprès de son pool  d'investisseurs de l'ESS afin d'accélérer son changement d'échelle - Simplon.co  - Fabriques labellisées Grande Ecole du Numérique - In Code W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2" y="277825"/>
            <a:ext cx="2573592" cy="8012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9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125852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fr-F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fr-FR" sz="67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Conclusion </a:t>
            </a:r>
            <a:endParaRPr lang="fr-FR" sz="6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 des idées principales du mémoire</a:t>
            </a:r>
            <a:endParaRPr lang="en-US" dirty="0"/>
          </a:p>
          <a:p>
            <a:r>
              <a:rPr lang="fr-FR" dirty="0"/>
              <a:t>expliquer les limites de la recherche et éventuellement, soulever d'autres questionnements qui pourront faire l'objet d'une autre recherche.</a:t>
            </a:r>
            <a:endParaRPr lang="en-US" dirty="0"/>
          </a:p>
        </p:txBody>
      </p:sp>
      <p:pic>
        <p:nvPicPr>
          <p:cNvPr id="4" name="Picture 2" descr="Offre d'emploi Formateur en développement Web - Safi - Leet initi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27" y="274533"/>
            <a:ext cx="2502293" cy="6693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mplon.co lève 12 millions d'euros à nouveau auprès de son pool  d'investisseurs de l'ESS afin d'accélérer son changement d'échelle - Simplon.co  - Fabriques labellisées Grande Ecole du Numérique - In Code W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2" y="277825"/>
            <a:ext cx="2573592" cy="8012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8641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51</TotalTime>
  <Words>352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Base</vt:lpstr>
      <vt:lpstr>Guide « Procédure de Rédaction du Rapport de Stage » </vt:lpstr>
      <vt:lpstr>Présentation PowerPoint</vt:lpstr>
      <vt:lpstr>Présentation PowerPoint</vt:lpstr>
      <vt:lpstr>Présentation PowerPoint</vt:lpstr>
      <vt:lpstr>Présentation PowerPoint</vt:lpstr>
      <vt:lpstr> Conclusion </vt:lpstr>
    </vt:vector>
  </TitlesOfParts>
  <Company>OCP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« Procédure de Rédaction du Rapport de Stage » </dc:title>
  <dc:creator>Asmaa Boufoud</dc:creator>
  <cp:lastModifiedBy>Asmaa Boufoud</cp:lastModifiedBy>
  <cp:revision>5</cp:revision>
  <dcterms:created xsi:type="dcterms:W3CDTF">2020-08-31T18:54:41Z</dcterms:created>
  <dcterms:modified xsi:type="dcterms:W3CDTF">2020-08-31T22:53:56Z</dcterms:modified>
</cp:coreProperties>
</file>