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</p:sldMasterIdLst>
  <p:notesMasterIdLst>
    <p:notesMasterId r:id="rId13"/>
  </p:notesMasterIdLst>
  <p:sldIdLst>
    <p:sldId id="256" r:id="rId3"/>
    <p:sldId id="258" r:id="rId4"/>
    <p:sldId id="261" r:id="rId5"/>
    <p:sldId id="259" r:id="rId6"/>
    <p:sldId id="262" r:id="rId7"/>
    <p:sldId id="263" r:id="rId8"/>
    <p:sldId id="265" r:id="rId9"/>
    <p:sldId id="266" r:id="rId10"/>
    <p:sldId id="268" r:id="rId11"/>
    <p:sldId id="267" r:id="rId1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929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C22574-4AA5-4BF4-955E-15629EE72EBD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37033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9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3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162675" y="-241300"/>
            <a:ext cx="2028825" cy="56959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" y="-241300"/>
            <a:ext cx="5934075" cy="56959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_PP_cover_3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6900" y="3162300"/>
            <a:ext cx="71247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altLang="en-US" noProof="0"/>
              <a:t>Fare clic per modificare stile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85950" y="2743200"/>
            <a:ext cx="6883400" cy="4191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it-IT" altLang="en-US" noProof="0"/>
              <a:t>Fare clic per modificare lo stile del sottotitolo dello schema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828800" y="1219200"/>
            <a:ext cx="6838950" cy="106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1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3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892300" y="3048000"/>
            <a:ext cx="3171825" cy="2743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16525" y="3048000"/>
            <a:ext cx="3171825" cy="2743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2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75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0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0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7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30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3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7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57988" y="2260600"/>
            <a:ext cx="1630362" cy="35306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866900" y="2260600"/>
            <a:ext cx="4738688" cy="35306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" y="1339850"/>
            <a:ext cx="39624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191000" y="1339850"/>
            <a:ext cx="39624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9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_PP_basic_bianco_3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-2413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33985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02400" y="6356350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71B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42424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42424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rgbClr val="42424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rgbClr val="4242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_PP_sezione_3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66900" y="2260600"/>
            <a:ext cx="62166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92300" y="3048000"/>
            <a:ext cx="64960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02400" y="6356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altLang="en-US" sz="1400" dirty="0">
                <a:solidFill>
                  <a:srgbClr val="FFFF00"/>
                </a:solidFill>
                <a:latin typeface="Arial" panose="020B0604020202020204" pitchFamily="34" charset="0"/>
              </a:rPr>
              <a:t>Simone Corbetta                                      simone.corbetta1@studenti.unimi.it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8500" y="3086100"/>
            <a:ext cx="7124700" cy="685800"/>
          </a:xfrm>
        </p:spPr>
        <p:txBody>
          <a:bodyPr/>
          <a:lstStyle/>
          <a:p>
            <a:r>
              <a:rPr lang="en-US" altLang="en-US" dirty="0"/>
              <a:t>Single cell RNA-SEQ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6575" y="4718996"/>
            <a:ext cx="6883400" cy="419100"/>
          </a:xfrm>
        </p:spPr>
        <p:txBody>
          <a:bodyPr/>
          <a:lstStyle/>
          <a:p>
            <a:r>
              <a:rPr lang="en-US" altLang="en-US" dirty="0"/>
              <a:t>Detection of different cell types in spinal cord sample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7760-C495-BA7E-2009-83A2D9C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E530-76C5-1C24-2819-9F0A4EFE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20688"/>
            <a:ext cx="8077200" cy="5616624"/>
          </a:xfrm>
        </p:spPr>
        <p:txBody>
          <a:bodyPr/>
          <a:lstStyle/>
          <a:p>
            <a:endParaRPr lang="en-GB" sz="14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sz="14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Zeisel A,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Hochgerner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H,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Lönnerberg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Memic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F, van der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Zwan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J,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Häring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M, Braun E,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Borm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LE, La Manno G,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Codeluppi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Furlan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A, Lee K, Skene N, Harris KD,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Hjerling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-Leffler J, Arenas E,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Ernfors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Marklund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U,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Linnarsson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S. Molecular Architecture of the Mouse Nervous System. Cell. 2018 Aug 9;174(4):999-1014.e22.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10.1016/j.cell.2018.06.021. PMID: 30096314; PMCID: PMC6086934.</a:t>
            </a:r>
          </a:p>
          <a:p>
            <a:endParaRPr lang="en-GB" sz="12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Morimoto J, Matsumoto M, Miyazawa R, Oya T,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Tsuneyama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K, Matsumoto M. No Major Impact of Two Homologous Proteins Ly6C1 and Ly6C2 on Immune Homeostasis.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Immunohorizons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2022 Mar 9;6(3):202-210.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10.4049/immunohorizons.2100114. PMID: 35264373.</a:t>
            </a:r>
          </a:p>
          <a:p>
            <a:pPr marL="0" indent="0">
              <a:buNone/>
            </a:pPr>
            <a:endParaRPr lang="en-GB" sz="12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sz="12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Xie L, Zhang S, Huang L, Peng Z, Lu H, He Q, Chen R, Hu L, Wang B, Sun B, Yang Q, Xie Q. Single-cell RNA sequencing of peripheral blood reveals that monocytes with high cathepsin S expression aggravate cerebral ischemia-reperfusion injury. Brain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Behav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Immun. 2023 Jan;107:330-344.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10.1016/j.bbi.2022.11.001.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Epub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2022 Nov 9. PMID: 36371010.</a:t>
            </a:r>
          </a:p>
          <a:p>
            <a:endParaRPr lang="en-GB" sz="12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sz="1200" dirty="0">
              <a:solidFill>
                <a:srgbClr val="21212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sz="1200" b="0" i="0" dirty="0">
              <a:solidFill>
                <a:srgbClr val="21212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Marques S, Zeisel A,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Codeluppi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S, van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Bruggen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Mendanha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Falcão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A, Xiao L, Li H,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Häring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Hochgerner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H, Romanov RA,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Gyllborg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D, Muñoz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Manchado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A, La Manno G,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Lönnerberg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Floriddia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EM,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Rezayee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F,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Ernfors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P, Arenas E,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Hjerling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-Leffler J,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Harkany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T, Richardson WD,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Linnarsson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S, Castelo-Branco G. Oligodendrocyte heterogeneity in the mouse juvenile and adult central nervous system. Science. 2016 Jun 10;352(6291):1326-1329. </a:t>
            </a:r>
            <a:r>
              <a:rPr lang="en-GB" sz="12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GB" sz="12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10.1126/science.aaf6463. PMID: 27284195; PMCID: PMC5221728.</a:t>
            </a:r>
            <a:endParaRPr lang="en-GB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F7678-4E9E-E426-7688-01F56F366A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</p:txBody>
      </p:sp>
    </p:spTree>
    <p:extLst>
      <p:ext uri="{BB962C8B-B14F-4D97-AF65-F5344CB8AC3E}">
        <p14:creationId xmlns:p14="http://schemas.microsoft.com/office/powerpoint/2010/main" val="79491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br>
              <a:rPr lang="it-IT" altLang="en-US" dirty="0"/>
            </a:br>
            <a:r>
              <a:rPr lang="it-IT" altLang="en-US" dirty="0"/>
              <a:t>ANNO ACCADEMICO  22/23</a:t>
            </a:r>
            <a:endParaRPr lang="it-IT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 experiment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1941F-1542-BD2B-192A-2CA40C60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4464496" cy="230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09A6E-A631-05F2-E5AD-88C3847BE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8" y="2867346"/>
            <a:ext cx="3391194" cy="2857626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8EFD17F-FC68-A5F3-9842-229A21FF8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8546"/>
              </p:ext>
            </p:extLst>
          </p:nvPr>
        </p:nvGraphicFramePr>
        <p:xfrm>
          <a:off x="4211960" y="2709838"/>
          <a:ext cx="4560168" cy="3285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084">
                  <a:extLst>
                    <a:ext uri="{9D8B030D-6E8A-4147-A177-3AD203B41FA5}">
                      <a16:colId xmlns:a16="http://schemas.microsoft.com/office/drawing/2014/main" val="1585387092"/>
                    </a:ext>
                  </a:extLst>
                </a:gridCol>
                <a:gridCol w="2280084">
                  <a:extLst>
                    <a:ext uri="{9D8B030D-6E8A-4147-A177-3AD203B41FA5}">
                      <a16:colId xmlns:a16="http://schemas.microsoft.com/office/drawing/2014/main" val="536732770"/>
                    </a:ext>
                  </a:extLst>
                </a:gridCol>
              </a:tblGrid>
              <a:tr h="410682">
                <a:tc>
                  <a:txBody>
                    <a:bodyPr/>
                    <a:lstStyle/>
                    <a:p>
                      <a:r>
                        <a:rPr lang="it-IT" dirty="0"/>
                        <a:t>CELL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MARKER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11576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r>
                        <a:rPr lang="it-IT" dirty="0" err="1"/>
                        <a:t>oligodendrocyte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Opalin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62526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r>
                        <a:rPr lang="it-IT" dirty="0" err="1"/>
                        <a:t>Oligo</a:t>
                      </a:r>
                      <a:r>
                        <a:rPr lang="it-IT" dirty="0"/>
                        <a:t>-precursor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Pdgfra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46760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r>
                        <a:rPr lang="it-IT" dirty="0" err="1"/>
                        <a:t>Astrocyte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Ctss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61337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r>
                        <a:rPr lang="it-IT" dirty="0"/>
                        <a:t>Microglia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Aqp4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960381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r>
                        <a:rPr lang="it-IT" dirty="0"/>
                        <a:t>Ependima </a:t>
                      </a:r>
                      <a:r>
                        <a:rPr lang="it-IT" dirty="0" err="1"/>
                        <a:t>cells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Dynlrb2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34430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r>
                        <a:rPr lang="it-IT" dirty="0" err="1"/>
                        <a:t>Neuron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Hoxb8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373"/>
                  </a:ext>
                </a:extLst>
              </a:tr>
              <a:tr h="410682">
                <a:tc>
                  <a:txBody>
                    <a:bodyPr/>
                    <a:lstStyle/>
                    <a:p>
                      <a:r>
                        <a:rPr lang="it-IT" dirty="0" err="1"/>
                        <a:t>Endotelial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cells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Cldn5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8777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B711FED-E7FE-7B44-AB5D-D45385650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153" y="862706"/>
            <a:ext cx="4023709" cy="48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9F37-4AF5-2B66-02D6-C72817D6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31328"/>
            <a:ext cx="7886700" cy="1325563"/>
          </a:xfrm>
        </p:spPr>
        <p:txBody>
          <a:bodyPr/>
          <a:lstStyle/>
          <a:p>
            <a:r>
              <a:rPr lang="it-IT" dirty="0"/>
              <a:t>Quality Control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DEC6-C137-828D-81A6-C52805B1F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862D8-233A-097E-DE0E-391B11D64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1516B1-DD12-9E01-803E-E254BF8E9A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  <a:p>
            <a:r>
              <a:rPr lang="it-IT" altLang="en-US" dirty="0"/>
              <a:t>                                </a:t>
            </a:r>
            <a:endParaRPr lang="it-IT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1B62-D4DE-B257-43EC-F2B7B8337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823912"/>
          </a:xfrm>
        </p:spPr>
        <p:txBody>
          <a:bodyPr/>
          <a:lstStyle/>
          <a:p>
            <a:endParaRPr lang="it-IT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Content Placeholder 9" descr="A picture containing diagram, plot, screenshot&#10;&#10;Description automatically generated">
            <a:extLst>
              <a:ext uri="{FF2B5EF4-FFF2-40B4-BE49-F238E27FC236}">
                <a16:creationId xmlns:a16="http://schemas.microsoft.com/office/drawing/2014/main" id="{587AE0EE-B37A-18D9-8A46-A5BF0014D1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3" y="1020422"/>
            <a:ext cx="8262242" cy="1847851"/>
          </a:xfrm>
        </p:spPr>
      </p:pic>
      <p:pic>
        <p:nvPicPr>
          <p:cNvPr id="17" name="Picture 16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18F560ED-1646-2644-0E8F-0E17F8C1A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98" y="1464813"/>
            <a:ext cx="3563888" cy="4051245"/>
          </a:xfrm>
          <a:prstGeom prst="rect">
            <a:avLst/>
          </a:prstGeom>
        </p:spPr>
      </p:pic>
      <p:pic>
        <p:nvPicPr>
          <p:cNvPr id="19" name="Picture 18" descr="A picture containing text, screenshot">
            <a:extLst>
              <a:ext uri="{FF2B5EF4-FFF2-40B4-BE49-F238E27FC236}">
                <a16:creationId xmlns:a16="http://schemas.microsoft.com/office/drawing/2014/main" id="{487444DF-1796-2CF0-5C8F-83F471205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25004"/>
            <a:ext cx="3868737" cy="4040107"/>
          </a:xfrm>
          <a:prstGeom prst="rect">
            <a:avLst/>
          </a:prstGeom>
        </p:spPr>
      </p:pic>
      <p:pic>
        <p:nvPicPr>
          <p:cNvPr id="21" name="Picture 20" descr="A red dots on a white background">
            <a:extLst>
              <a:ext uri="{FF2B5EF4-FFF2-40B4-BE49-F238E27FC236}">
                <a16:creationId xmlns:a16="http://schemas.microsoft.com/office/drawing/2014/main" id="{932B76C8-E5EB-D681-61D2-D6535FCF9F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119" y="1579373"/>
            <a:ext cx="4297931" cy="391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772E-5FD9-2681-E644-77CC43DD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PCA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B7BA8-81A4-1983-FA1A-DA9A27F4C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2400" y="6356176"/>
            <a:ext cx="2565400" cy="457200"/>
          </a:xfrm>
        </p:spPr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  <a:p>
            <a:endParaRPr lang="it-IT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409BB-EB9D-8472-EFE5-38CB5F47CF20}"/>
              </a:ext>
            </a:extLst>
          </p:cNvPr>
          <p:cNvSpPr txBox="1"/>
          <p:nvPr/>
        </p:nvSpPr>
        <p:spPr>
          <a:xfrm>
            <a:off x="11835" y="99702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 err="1">
                <a:solidFill>
                  <a:srgbClr val="C00000"/>
                </a:solidFill>
              </a:rPr>
              <a:t>Most</a:t>
            </a:r>
            <a:r>
              <a:rPr lang="it-IT" sz="1800" b="1" dirty="0">
                <a:solidFill>
                  <a:srgbClr val="C00000"/>
                </a:solidFill>
              </a:rPr>
              <a:t> </a:t>
            </a:r>
            <a:r>
              <a:rPr lang="it-IT" sz="1800" b="1" dirty="0" err="1">
                <a:solidFill>
                  <a:srgbClr val="C00000"/>
                </a:solidFill>
              </a:rPr>
              <a:t>variable</a:t>
            </a:r>
            <a:r>
              <a:rPr lang="it-IT" sz="1800" b="1" dirty="0">
                <a:solidFill>
                  <a:srgbClr val="C00000"/>
                </a:solidFill>
              </a:rPr>
              <a:t> </a:t>
            </a:r>
            <a:r>
              <a:rPr lang="it-IT" sz="1800" b="1" dirty="0" err="1">
                <a:solidFill>
                  <a:srgbClr val="C00000"/>
                </a:solidFill>
              </a:rPr>
              <a:t>genes</a:t>
            </a:r>
            <a:r>
              <a:rPr lang="it-IT" sz="1800" b="1" dirty="0">
                <a:solidFill>
                  <a:srgbClr val="C00000"/>
                </a:solidFill>
              </a:rPr>
              <a:t> for first </a:t>
            </a:r>
            <a:r>
              <a:rPr lang="it-IT" sz="1800" b="1" dirty="0" err="1">
                <a:solidFill>
                  <a:srgbClr val="C00000"/>
                </a:solidFill>
              </a:rPr>
              <a:t>two</a:t>
            </a:r>
            <a:r>
              <a:rPr lang="it-IT" sz="1800" b="1" dirty="0">
                <a:solidFill>
                  <a:srgbClr val="C00000"/>
                </a:solidFill>
              </a:rPr>
              <a:t> PC</a:t>
            </a:r>
            <a:endParaRPr lang="en-GB" sz="18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D94F40-3ACB-56DC-546C-3422CBE8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50060"/>
            <a:ext cx="3825572" cy="105165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A341AA8B-0D9A-9010-F12E-5F71A22F2168}"/>
              </a:ext>
            </a:extLst>
          </p:cNvPr>
          <p:cNvSpPr/>
          <p:nvPr/>
        </p:nvSpPr>
        <p:spPr bwMode="auto">
          <a:xfrm>
            <a:off x="1115616" y="1463856"/>
            <a:ext cx="484632" cy="20549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0" name="Picture 9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2F60AF81-6C21-EDF9-C900-9E6B9FDA8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930" y="1067634"/>
            <a:ext cx="3995936" cy="2668153"/>
          </a:xfrm>
          <a:prstGeom prst="rect">
            <a:avLst/>
          </a:prstGeom>
        </p:spPr>
      </p:pic>
      <p:pic>
        <p:nvPicPr>
          <p:cNvPr id="12" name="Picture 11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672DB612-7B6E-66F8-A61F-56B1DBA23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47215"/>
            <a:ext cx="4567808" cy="33161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0B981F-9D2C-FE94-E296-A1BC4BC40271}"/>
              </a:ext>
            </a:extLst>
          </p:cNvPr>
          <p:cNvSpPr txBox="1"/>
          <p:nvPr/>
        </p:nvSpPr>
        <p:spPr>
          <a:xfrm>
            <a:off x="691859" y="1766854"/>
            <a:ext cx="2231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rgbClr val="C00000"/>
                </a:solidFill>
              </a:rPr>
              <a:t>UMAP with 10  PC</a:t>
            </a:r>
            <a:endParaRPr lang="en-GB" sz="1800" b="1" dirty="0">
              <a:solidFill>
                <a:srgbClr val="C00000"/>
              </a:solidFill>
            </a:endParaRPr>
          </a:p>
        </p:txBody>
      </p:sp>
      <p:pic>
        <p:nvPicPr>
          <p:cNvPr id="16" name="Picture 15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66C922EE-D2DA-DB19-E7C8-D651F7F2E0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05" y="2129210"/>
            <a:ext cx="4257838" cy="33161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38B316-1F55-C59F-9CB2-AC87089A9947}"/>
              </a:ext>
            </a:extLst>
          </p:cNvPr>
          <p:cNvSpPr txBox="1"/>
          <p:nvPr/>
        </p:nvSpPr>
        <p:spPr>
          <a:xfrm>
            <a:off x="5175951" y="1768361"/>
            <a:ext cx="3427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rgbClr val="C00000"/>
                </a:solidFill>
              </a:rPr>
              <a:t>UMAP with 18 PC</a:t>
            </a:r>
            <a:endParaRPr lang="en-GB" sz="18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F944D-15E8-3BE7-4889-DAC860B752E7}"/>
              </a:ext>
            </a:extLst>
          </p:cNvPr>
          <p:cNvSpPr txBox="1"/>
          <p:nvPr/>
        </p:nvSpPr>
        <p:spPr>
          <a:xfrm>
            <a:off x="4564117" y="548479"/>
            <a:ext cx="551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 err="1">
                <a:solidFill>
                  <a:srgbClr val="C00000"/>
                </a:solidFill>
              </a:rPr>
              <a:t>Elbow</a:t>
            </a:r>
            <a:r>
              <a:rPr lang="it-IT" sz="1800" b="1" dirty="0">
                <a:solidFill>
                  <a:srgbClr val="C00000"/>
                </a:solidFill>
              </a:rPr>
              <a:t> plot</a:t>
            </a:r>
            <a:endParaRPr lang="en-GB" sz="1800" b="1" dirty="0">
              <a:solidFill>
                <a:srgbClr val="C0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769AF1-4244-6D8B-8818-1E267A4FB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311" y="2447826"/>
            <a:ext cx="4765586" cy="14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 animBg="1"/>
      <p:bldP spid="7" grpId="1" animBg="1"/>
      <p:bldP spid="14" grpId="0"/>
      <p:bldP spid="14" grpId="1"/>
      <p:bldP spid="18" grpId="0"/>
      <p:bldP spid="18" grpId="1"/>
      <p:bldP spid="21" grpId="0"/>
      <p:bldP spid="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7C04-A9B0-A3AD-20C2-1BBF5FA2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Cluster </a:t>
            </a:r>
            <a:r>
              <a:rPr lang="it-IT" dirty="0" err="1"/>
              <a:t>analysis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33BC2-8C3C-B963-7E53-21854A7AB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  <a:p>
            <a:endParaRPr lang="it-IT" altLang="en-US" dirty="0"/>
          </a:p>
        </p:txBody>
      </p:sp>
      <p:pic>
        <p:nvPicPr>
          <p:cNvPr id="8" name="Content Placeholder 7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0CA6A45-0181-7C9C-C6FA-7C168825E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1" y="1396777"/>
            <a:ext cx="8986053" cy="4464496"/>
          </a:xfr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40B5B18-D34F-7B14-06F9-CFA84FEEDE4F}"/>
              </a:ext>
            </a:extLst>
          </p:cNvPr>
          <p:cNvSpPr/>
          <p:nvPr/>
        </p:nvSpPr>
        <p:spPr bwMode="auto">
          <a:xfrm>
            <a:off x="1744163" y="809204"/>
            <a:ext cx="412624" cy="6903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BD6071-209C-99EC-E603-9DC48E101EEB}"/>
              </a:ext>
            </a:extLst>
          </p:cNvPr>
          <p:cNvSpPr/>
          <p:nvPr/>
        </p:nvSpPr>
        <p:spPr bwMode="auto">
          <a:xfrm>
            <a:off x="3092895" y="791467"/>
            <a:ext cx="412624" cy="6903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957DDFE-629A-D203-97F0-67F3F1C59175}"/>
              </a:ext>
            </a:extLst>
          </p:cNvPr>
          <p:cNvSpPr/>
          <p:nvPr/>
        </p:nvSpPr>
        <p:spPr bwMode="auto">
          <a:xfrm>
            <a:off x="4850874" y="791467"/>
            <a:ext cx="412624" cy="6903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AFA79A8-2F50-B0F1-56DA-3AAC1D45E5A4}"/>
              </a:ext>
            </a:extLst>
          </p:cNvPr>
          <p:cNvSpPr/>
          <p:nvPr/>
        </p:nvSpPr>
        <p:spPr bwMode="auto">
          <a:xfrm>
            <a:off x="5943484" y="804051"/>
            <a:ext cx="412624" cy="6903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97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0BBA-52AE-2E86-17DE-60451655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E61E2-EFC2-6B7C-669E-7F171AE4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424" y="5408930"/>
            <a:ext cx="72008" cy="4571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BFDA-670E-1370-E256-044A988D7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ACCADEMIC0  2022-23</a:t>
            </a:r>
          </a:p>
        </p:txBody>
      </p:sp>
      <p:pic>
        <p:nvPicPr>
          <p:cNvPr id="8" name="Content Placeholder 7" descr="A picture containing text, diagram, screenshot, map">
            <a:extLst>
              <a:ext uri="{FF2B5EF4-FFF2-40B4-BE49-F238E27FC236}">
                <a16:creationId xmlns:a16="http://schemas.microsoft.com/office/drawing/2014/main" id="{91F6044A-5260-685B-E456-8E4C428CBB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8" y="990153"/>
            <a:ext cx="6768752" cy="446449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71629-4C11-4189-AE4C-97717348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36" y="2708920"/>
            <a:ext cx="777686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13EF-DDDC-94CD-F02D-5283226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 markers in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cell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3D63-0E4C-2C12-DFD7-81EB112C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548680"/>
            <a:ext cx="8077200" cy="5400600"/>
          </a:xfrm>
        </p:spPr>
        <p:txBody>
          <a:bodyPr/>
          <a:lstStyle/>
          <a:p>
            <a:pPr marL="0" indent="0">
              <a:buNone/>
            </a:pPr>
            <a:endParaRPr lang="en-GB" sz="18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4E8EB-9C82-55AF-F611-4A2B4B132E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</p:txBody>
      </p:sp>
      <p:pic>
        <p:nvPicPr>
          <p:cNvPr id="18" name="Picture 17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0AF12AF2-0834-F9F6-62A6-291DD8379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06" y="1192382"/>
            <a:ext cx="6024314" cy="4468866"/>
          </a:xfrm>
          <a:prstGeom prst="rect">
            <a:avLst/>
          </a:prstGeom>
        </p:spPr>
      </p:pic>
      <p:pic>
        <p:nvPicPr>
          <p:cNvPr id="20" name="Picture 19" descr="A picture containing text, diagram, screenshot, line">
            <a:extLst>
              <a:ext uri="{FF2B5EF4-FFF2-40B4-BE49-F238E27FC236}">
                <a16:creationId xmlns:a16="http://schemas.microsoft.com/office/drawing/2014/main" id="{14671372-039F-956E-7D0C-391684810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24744"/>
            <a:ext cx="6114628" cy="4536504"/>
          </a:xfrm>
          <a:prstGeom prst="rect">
            <a:avLst/>
          </a:prstGeom>
        </p:spPr>
      </p:pic>
      <p:pic>
        <p:nvPicPr>
          <p:cNvPr id="24" name="Picture 23" descr="A picture containing text, diagram, screenshot&#10;&#10;Description automatically generated">
            <a:extLst>
              <a:ext uri="{FF2B5EF4-FFF2-40B4-BE49-F238E27FC236}">
                <a16:creationId xmlns:a16="http://schemas.microsoft.com/office/drawing/2014/main" id="{9A2C397D-F8DD-8BDD-52B4-3B3BEE0171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52736"/>
            <a:ext cx="6306294" cy="4608512"/>
          </a:xfrm>
          <a:prstGeom prst="rect">
            <a:avLst/>
          </a:prstGeom>
        </p:spPr>
      </p:pic>
      <p:pic>
        <p:nvPicPr>
          <p:cNvPr id="26" name="Picture 25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1268C6A6-B81D-3FA1-C211-1B41485E2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052736"/>
            <a:ext cx="6324600" cy="4608512"/>
          </a:xfrm>
          <a:prstGeom prst="rect">
            <a:avLst/>
          </a:prstGeom>
        </p:spPr>
      </p:pic>
      <p:pic>
        <p:nvPicPr>
          <p:cNvPr id="28" name="Picture 27" descr="A picture containing text, diagram, plot, screenshot&#10;&#10;Description automatically generated">
            <a:extLst>
              <a:ext uri="{FF2B5EF4-FFF2-40B4-BE49-F238E27FC236}">
                <a16:creationId xmlns:a16="http://schemas.microsoft.com/office/drawing/2014/main" id="{391690ED-60D3-4488-40F8-59CCE0794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06" y="1052736"/>
            <a:ext cx="630629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ECA6-0230-78FA-CECA-5C390E2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243408"/>
            <a:ext cx="7772400" cy="1143000"/>
          </a:xfrm>
        </p:spPr>
        <p:txBody>
          <a:bodyPr/>
          <a:lstStyle/>
          <a:p>
            <a:r>
              <a:rPr lang="it-IT" dirty="0"/>
              <a:t>Gene markers in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cell</a:t>
            </a:r>
            <a:r>
              <a:rPr lang="it-IT" dirty="0"/>
              <a:t> </a:t>
            </a:r>
            <a:r>
              <a:rPr lang="it-IT" dirty="0" err="1"/>
              <a:t>types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0D4C-D0E5-E0F5-9848-5609FBA27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</p:txBody>
      </p:sp>
      <p:pic>
        <p:nvPicPr>
          <p:cNvPr id="6" name="Content Placeholder 5" descr="A picture containing text, diagram, screenshot&#10;&#10;Description automatically generated">
            <a:extLst>
              <a:ext uri="{FF2B5EF4-FFF2-40B4-BE49-F238E27FC236}">
                <a16:creationId xmlns:a16="http://schemas.microsoft.com/office/drawing/2014/main" id="{F1461281-6504-8102-6EA2-DF79B135B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96752"/>
            <a:ext cx="5328592" cy="4392488"/>
          </a:xfrm>
        </p:spPr>
      </p:pic>
      <p:pic>
        <p:nvPicPr>
          <p:cNvPr id="9" name="Picture 8" descr="A picture containing text, diagram, drawing&#10;&#10;Description automatically generated">
            <a:extLst>
              <a:ext uri="{FF2B5EF4-FFF2-40B4-BE49-F238E27FC236}">
                <a16:creationId xmlns:a16="http://schemas.microsoft.com/office/drawing/2014/main" id="{9B4DBF9F-FB96-60D8-7825-DAB0BA573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196752"/>
            <a:ext cx="5394548" cy="4392488"/>
          </a:xfrm>
          <a:prstGeom prst="rect">
            <a:avLst/>
          </a:prstGeom>
        </p:spPr>
      </p:pic>
      <p:pic>
        <p:nvPicPr>
          <p:cNvPr id="13" name="Picture 12" descr="A picture containing text, diagram, plot, drawing&#10;&#10;Description automatically generated">
            <a:extLst>
              <a:ext uri="{FF2B5EF4-FFF2-40B4-BE49-F238E27FC236}">
                <a16:creationId xmlns:a16="http://schemas.microsoft.com/office/drawing/2014/main" id="{961DFBA2-DDF3-263A-E71C-BB44E0B0B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77021"/>
            <a:ext cx="6108576" cy="4393721"/>
          </a:xfrm>
          <a:prstGeom prst="rect">
            <a:avLst/>
          </a:prstGeom>
        </p:spPr>
      </p:pic>
      <p:pic>
        <p:nvPicPr>
          <p:cNvPr id="16" name="Picture 15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3F43A1D8-5AD6-9BEF-4B35-E08EC5AB2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40024"/>
            <a:ext cx="6108576" cy="44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889A-1975-1273-DD63-9A01190B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8ABF-074A-A2C4-CD6D-A0360E9A0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01700"/>
            <a:ext cx="8888288" cy="5119588"/>
          </a:xfrm>
        </p:spPr>
        <p:txBody>
          <a:bodyPr/>
          <a:lstStyle/>
          <a:p>
            <a:r>
              <a:rPr lang="it-IT" sz="2000" dirty="0"/>
              <a:t>I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identify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cell</a:t>
            </a:r>
            <a:r>
              <a:rPr lang="it-IT" sz="2000" dirty="0"/>
              <a:t> </a:t>
            </a:r>
            <a:r>
              <a:rPr lang="it-IT" sz="2000" dirty="0" err="1"/>
              <a:t>types</a:t>
            </a:r>
            <a:r>
              <a:rPr lang="it-IT" sz="2000" dirty="0"/>
              <a:t> </a:t>
            </a:r>
            <a:r>
              <a:rPr lang="it-IT" sz="2000" dirty="0" err="1"/>
              <a:t>found</a:t>
            </a:r>
            <a:r>
              <a:rPr lang="it-IT" sz="2000" dirty="0"/>
              <a:t> in the </a:t>
            </a:r>
            <a:r>
              <a:rPr lang="it-IT" sz="2000" dirty="0" err="1"/>
              <a:t>article,given</a:t>
            </a:r>
            <a:r>
              <a:rPr lang="it-IT" sz="2000" dirty="0"/>
              <a:t> the </a:t>
            </a:r>
            <a:r>
              <a:rPr lang="it-IT" sz="2000" dirty="0" err="1"/>
              <a:t>fact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a </a:t>
            </a:r>
            <a:r>
              <a:rPr lang="it-IT" sz="2000" dirty="0" err="1"/>
              <a:t>broad</a:t>
            </a:r>
            <a:r>
              <a:rPr lang="it-IT" sz="2000" dirty="0"/>
              <a:t> study with more </a:t>
            </a:r>
            <a:r>
              <a:rPr lang="it-IT" sz="2000" dirty="0" err="1"/>
              <a:t>than</a:t>
            </a:r>
            <a:r>
              <a:rPr lang="it-IT" sz="2000" dirty="0"/>
              <a:t> </a:t>
            </a:r>
            <a:r>
              <a:rPr lang="it-IT" sz="2000" dirty="0" err="1"/>
              <a:t>half</a:t>
            </a:r>
            <a:r>
              <a:rPr lang="it-IT" sz="2000" dirty="0"/>
              <a:t> a </a:t>
            </a:r>
            <a:r>
              <a:rPr lang="it-IT" sz="2000" dirty="0" err="1"/>
              <a:t>million</a:t>
            </a:r>
            <a:r>
              <a:rPr lang="it-IT" sz="2000" dirty="0"/>
              <a:t> </a:t>
            </a:r>
            <a:r>
              <a:rPr lang="it-IT" sz="2000" dirty="0" err="1"/>
              <a:t>cells</a:t>
            </a:r>
            <a:r>
              <a:rPr lang="it-IT" sz="2000" dirty="0"/>
              <a:t> </a:t>
            </a:r>
            <a:r>
              <a:rPr lang="it-IT" sz="2000" dirty="0" err="1"/>
              <a:t>sequenced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Regarding</a:t>
            </a:r>
            <a:r>
              <a:rPr lang="it-IT" sz="2000" dirty="0"/>
              <a:t> </a:t>
            </a:r>
            <a:r>
              <a:rPr lang="it-IT" sz="2000" dirty="0" err="1"/>
              <a:t>PanglaoDB</a:t>
            </a:r>
            <a:r>
              <a:rPr lang="it-IT" sz="2000" dirty="0"/>
              <a:t>, i </a:t>
            </a:r>
            <a:r>
              <a:rPr lang="it-IT" sz="2000" dirty="0" err="1"/>
              <a:t>found</a:t>
            </a:r>
            <a:r>
              <a:rPr lang="it-IT" sz="2000" dirty="0"/>
              <a:t> 7 out of 8 </a:t>
            </a:r>
            <a:r>
              <a:rPr lang="it-IT" sz="2000" dirty="0" err="1"/>
              <a:t>cell</a:t>
            </a:r>
            <a:r>
              <a:rPr lang="it-IT" sz="2000" dirty="0"/>
              <a:t> </a:t>
            </a:r>
            <a:r>
              <a:rPr lang="it-IT" sz="2000" dirty="0" err="1"/>
              <a:t>types</a:t>
            </a:r>
            <a:r>
              <a:rPr lang="it-IT" sz="2000" dirty="0"/>
              <a:t> of the </a:t>
            </a:r>
            <a:r>
              <a:rPr lang="it-IT" sz="2000" dirty="0" err="1"/>
              <a:t>automated</a:t>
            </a:r>
            <a:r>
              <a:rPr lang="it-IT" sz="2000" dirty="0"/>
              <a:t> </a:t>
            </a:r>
            <a:r>
              <a:rPr lang="it-IT" sz="2000" dirty="0" err="1"/>
              <a:t>analysis</a:t>
            </a:r>
            <a:r>
              <a:rPr lang="it-IT" sz="2000" dirty="0"/>
              <a:t> in </a:t>
            </a:r>
            <a:r>
              <a:rPr lang="it-IT" sz="2000" dirty="0" err="1"/>
              <a:t>my</a:t>
            </a:r>
            <a:r>
              <a:rPr lang="it-IT" sz="2000" dirty="0"/>
              <a:t> clustering </a:t>
            </a:r>
            <a:r>
              <a:rPr lang="it-IT" sz="2000" dirty="0" err="1"/>
              <a:t>results.I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identify</a:t>
            </a:r>
            <a:r>
              <a:rPr lang="it-IT" sz="2000" dirty="0"/>
              <a:t> the </a:t>
            </a:r>
            <a:r>
              <a:rPr lang="it-IT" sz="2000" dirty="0" err="1"/>
              <a:t>macrophages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due to the </a:t>
            </a:r>
            <a:r>
              <a:rPr lang="it-IT" sz="2000" dirty="0" err="1"/>
              <a:t>fact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microglia are </a:t>
            </a:r>
            <a:r>
              <a:rPr lang="it-IT" sz="2000" dirty="0" err="1"/>
              <a:t>resident</a:t>
            </a:r>
            <a:r>
              <a:rPr lang="it-IT" sz="2000" dirty="0"/>
              <a:t> </a:t>
            </a:r>
            <a:r>
              <a:rPr lang="it-IT" sz="2000" dirty="0" err="1"/>
              <a:t>macrophages</a:t>
            </a:r>
            <a:r>
              <a:rPr lang="it-IT" sz="2000" dirty="0"/>
              <a:t> of SNC,</a:t>
            </a:r>
          </a:p>
          <a:p>
            <a:pPr marL="0" indent="0">
              <a:buNone/>
            </a:pPr>
            <a:r>
              <a:rPr lang="it-IT" sz="2000" dirty="0"/>
              <a:t>and  </a:t>
            </a:r>
            <a:r>
              <a:rPr lang="it-IT" sz="2000" dirty="0" err="1"/>
              <a:t>there’s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much</a:t>
            </a:r>
            <a:r>
              <a:rPr lang="it-IT" sz="2000" dirty="0"/>
              <a:t> </a:t>
            </a:r>
            <a:r>
              <a:rPr lang="it-IT" sz="2000" dirty="0" err="1"/>
              <a:t>difference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them</a:t>
            </a:r>
            <a:r>
              <a:rPr lang="it-IT" sz="2000" dirty="0"/>
              <a:t>.</a:t>
            </a:r>
          </a:p>
          <a:p>
            <a:r>
              <a:rPr lang="it-IT" sz="2000" dirty="0"/>
              <a:t>I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identify</a:t>
            </a:r>
            <a:r>
              <a:rPr lang="it-IT" sz="2000" dirty="0"/>
              <a:t>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cell</a:t>
            </a:r>
            <a:r>
              <a:rPr lang="it-IT" sz="2000" dirty="0"/>
              <a:t> </a:t>
            </a:r>
            <a:r>
              <a:rPr lang="it-IT" sz="2000" dirty="0" err="1"/>
              <a:t>types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found</a:t>
            </a:r>
            <a:r>
              <a:rPr lang="it-IT" sz="2000" dirty="0"/>
              <a:t> in </a:t>
            </a:r>
            <a:r>
              <a:rPr lang="it-IT" sz="2000" dirty="0" err="1"/>
              <a:t>PanglaoDB</a:t>
            </a:r>
            <a:r>
              <a:rPr lang="it-IT" sz="2000" dirty="0"/>
              <a:t> </a:t>
            </a:r>
            <a:r>
              <a:rPr lang="it-IT" sz="2000" dirty="0" err="1"/>
              <a:t>analysis</a:t>
            </a:r>
            <a:r>
              <a:rPr lang="it-IT" sz="2000" dirty="0"/>
              <a:t>: </a:t>
            </a:r>
            <a:r>
              <a:rPr lang="it-IT" sz="2000" dirty="0" err="1"/>
              <a:t>neurons</a:t>
            </a:r>
            <a:r>
              <a:rPr lang="it-IT" sz="2000" dirty="0"/>
              <a:t> and </a:t>
            </a:r>
            <a:r>
              <a:rPr lang="it-IT" sz="2000" dirty="0" err="1"/>
              <a:t>smooth</a:t>
            </a:r>
            <a:r>
              <a:rPr lang="it-IT" sz="2000" dirty="0"/>
              <a:t> muscle </a:t>
            </a:r>
            <a:r>
              <a:rPr lang="it-IT" sz="2000" dirty="0" err="1"/>
              <a:t>cells</a:t>
            </a:r>
            <a:r>
              <a:rPr lang="it-IT" sz="2000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F6E0B-3EDD-A311-22AC-1D0C76F58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  <a:p>
            <a:endParaRPr lang="it-IT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A6826-0F21-C373-C2AA-C9EED933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51" y="828456"/>
            <a:ext cx="4543537" cy="5360363"/>
          </a:xfrm>
          <a:prstGeom prst="rect">
            <a:avLst/>
          </a:prstGeom>
        </p:spPr>
      </p:pic>
      <p:pic>
        <p:nvPicPr>
          <p:cNvPr id="5" name="Content Placeholder 7" descr="A picture containing text, diagram, screenshot, map">
            <a:extLst>
              <a:ext uri="{FF2B5EF4-FFF2-40B4-BE49-F238E27FC236}">
                <a16:creationId xmlns:a16="http://schemas.microsoft.com/office/drawing/2014/main" id="{56D26F33-284A-945A-FB26-A39A10598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900463"/>
            <a:ext cx="4241439" cy="524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9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i Offic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i Offic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A_PP_dipartimento_3r</Template>
  <TotalTime>6130</TotalTime>
  <Words>592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Garamond</vt:lpstr>
      <vt:lpstr>Helvetica</vt:lpstr>
      <vt:lpstr>Trebuchet MS</vt:lpstr>
      <vt:lpstr>Tema di Office</vt:lpstr>
      <vt:lpstr>Tema di Office</vt:lpstr>
      <vt:lpstr>Single cell RNA-SEQ ANALYSIS</vt:lpstr>
      <vt:lpstr>Reference experiment</vt:lpstr>
      <vt:lpstr>Quality Control</vt:lpstr>
      <vt:lpstr>PCA</vt:lpstr>
      <vt:lpstr>Cluster analysis</vt:lpstr>
      <vt:lpstr>Results</vt:lpstr>
      <vt:lpstr>Gene markers in my cell types</vt:lpstr>
      <vt:lpstr>Gene markers in my cell types</vt:lpstr>
      <vt:lpstr>Summary</vt:lpstr>
      <vt:lpstr>BIBLIOGRAPHY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Eugenio Demartini</dc:creator>
  <cp:keywords/>
  <dc:description/>
  <cp:lastModifiedBy>Simone Corbetta</cp:lastModifiedBy>
  <cp:revision>31</cp:revision>
  <dcterms:created xsi:type="dcterms:W3CDTF">2017-12-06T07:03:09Z</dcterms:created>
  <dcterms:modified xsi:type="dcterms:W3CDTF">2023-06-21T08:51:03Z</dcterms:modified>
  <cp:category/>
</cp:coreProperties>
</file>