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53" r:id="rId2"/>
  </p:sldMasterIdLst>
  <p:notesMasterIdLst>
    <p:notesMasterId r:id="rId14"/>
  </p:notesMasterIdLst>
  <p:sldIdLst>
    <p:sldId id="256" r:id="rId3"/>
    <p:sldId id="258" r:id="rId4"/>
    <p:sldId id="261" r:id="rId5"/>
    <p:sldId id="259" r:id="rId6"/>
    <p:sldId id="262" r:id="rId7"/>
    <p:sldId id="263" r:id="rId8"/>
    <p:sldId id="265" r:id="rId9"/>
    <p:sldId id="266" r:id="rId10"/>
    <p:sldId id="267" r:id="rId11"/>
    <p:sldId id="269" r:id="rId12"/>
    <p:sldId id="268" r:id="rId13"/>
  </p:sldIdLst>
  <p:sldSz cx="9144000" cy="6858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0929"/>
  </p:normalViewPr>
  <p:slideViewPr>
    <p:cSldViewPr>
      <p:cViewPr varScale="1">
        <p:scale>
          <a:sx n="86" d="100"/>
          <a:sy n="86" d="100"/>
        </p:scale>
        <p:origin x="131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it-IT" alt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BC22574-4AA5-4BF4-955E-15629EE72EBD}" type="slidenum">
              <a:rPr lang="it-IT" altLang="en-US"/>
              <a:pPr/>
              <a:t>‹#›</a:t>
            </a:fld>
            <a:endParaRPr lang="it-IT" altLang="en-US"/>
          </a:p>
        </p:txBody>
      </p:sp>
    </p:spTree>
    <p:extLst>
      <p:ext uri="{BB962C8B-B14F-4D97-AF65-F5344CB8AC3E}">
        <p14:creationId xmlns:p14="http://schemas.microsoft.com/office/powerpoint/2010/main" val="737033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69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3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162675" y="-241300"/>
            <a:ext cx="2028825" cy="569595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6200" y="-241300"/>
            <a:ext cx="5934075" cy="569595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0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D_PP_cover_3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866900" y="3162300"/>
            <a:ext cx="7124700" cy="685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it-IT" altLang="en-US" noProof="0"/>
              <a:t>Fare clic per modificare stile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85950" y="2743200"/>
            <a:ext cx="6883400" cy="4191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it-IT" altLang="en-US" noProof="0"/>
              <a:t>Fare clic per modificare lo stile del sottotitolo dello schema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1828800" y="1219200"/>
            <a:ext cx="6838950" cy="1066800"/>
          </a:xfrm>
        </p:spPr>
        <p:txBody>
          <a:bodyPr/>
          <a:lstStyle>
            <a:lvl1pPr>
              <a:defRPr sz="2000"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1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35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892300" y="3048000"/>
            <a:ext cx="3171825" cy="2743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216525" y="3048000"/>
            <a:ext cx="3171825" cy="27432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923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475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401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0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7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930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312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674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57988" y="2260600"/>
            <a:ext cx="1630362" cy="35306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866900" y="2260600"/>
            <a:ext cx="4738688" cy="35306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48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550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6200" y="1339850"/>
            <a:ext cx="39624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191000" y="1339850"/>
            <a:ext cx="39624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6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6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9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05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2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2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_PP_basic_bianco_3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-2413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33985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02400" y="6356350"/>
            <a:ext cx="256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0" y="914400"/>
            <a:ext cx="9144000" cy="0"/>
          </a:xfrm>
          <a:prstGeom prst="line">
            <a:avLst/>
          </a:prstGeom>
          <a:noFill/>
          <a:ln w="9525">
            <a:solidFill>
              <a:srgbClr val="1721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rgbClr val="071B5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71B50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rgbClr val="42424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42424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ern="1200">
          <a:solidFill>
            <a:srgbClr val="42424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rgbClr val="42424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 kern="1200">
          <a:solidFill>
            <a:srgbClr val="42424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D_PP_sezione_3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66900" y="2260600"/>
            <a:ext cx="621665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stile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92300" y="3048000"/>
            <a:ext cx="64960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/>
              <a:t>Fare clic per modificare gli stili del testo dello schema</a:t>
            </a:r>
          </a:p>
          <a:p>
            <a:pPr lvl="1"/>
            <a:r>
              <a:rPr lang="it-IT" altLang="en-US"/>
              <a:t>Secondo livello</a:t>
            </a:r>
          </a:p>
          <a:p>
            <a:pPr lvl="2"/>
            <a:r>
              <a:rPr lang="it-IT" altLang="en-US"/>
              <a:t>Terzo livello</a:t>
            </a:r>
          </a:p>
          <a:p>
            <a:pPr lvl="3"/>
            <a:r>
              <a:rPr lang="it-IT" altLang="en-US"/>
              <a:t>Quarto livello</a:t>
            </a:r>
          </a:p>
          <a:p>
            <a:pPr lvl="4"/>
            <a:r>
              <a:rPr lang="it-IT" altLang="en-US"/>
              <a:t>Quinto livello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02400" y="6356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bg1"/>
                </a:solidFill>
                <a:latin typeface="Garamond" panose="02020404030301010803" pitchFamily="18" charset="0"/>
              </a:defRPr>
            </a:lvl1pPr>
          </a:lstStyle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Trebuchet MS" panose="020B060302020202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i="1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1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i.org/10.1038/s41575-020-0271-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371/journal.pone.018731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altLang="en-US" sz="1400" dirty="0">
                <a:solidFill>
                  <a:srgbClr val="FFFF00"/>
                </a:solidFill>
                <a:latin typeface="Arial" panose="020B0604020202020204" pitchFamily="34" charset="0"/>
              </a:rPr>
              <a:t>Simone Corbetta                                      simone.corbetta1@studenti.unimi.it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BULK RNA-SEQ ANALYSIS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06575" y="4718996"/>
            <a:ext cx="6883400" cy="419100"/>
          </a:xfrm>
        </p:spPr>
        <p:txBody>
          <a:bodyPr/>
          <a:lstStyle/>
          <a:p>
            <a:r>
              <a:rPr lang="en-US" altLang="en-US" dirty="0"/>
              <a:t>Detection of DE genes in brain ,colon and kidney samples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28FE-4BB9-04E2-9E88-1E7732A1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Behind</a:t>
            </a:r>
            <a:r>
              <a:rPr lang="it-IT" dirty="0"/>
              <a:t> the </a:t>
            </a:r>
            <a:r>
              <a:rPr lang="it-IT" dirty="0" err="1"/>
              <a:t>heterogeneity</a:t>
            </a:r>
            <a:r>
              <a:rPr lang="it-IT" dirty="0"/>
              <a:t> of colon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5C71E-FA6C-2CB2-5E70-B32CECE75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1700"/>
            <a:ext cx="8077200" cy="4114800"/>
          </a:xfrm>
        </p:spPr>
        <p:txBody>
          <a:bodyPr/>
          <a:lstStyle/>
          <a:p>
            <a:r>
              <a:rPr lang="it-IT" sz="1600" dirty="0"/>
              <a:t>I decide to </a:t>
            </a:r>
            <a:r>
              <a:rPr lang="it-IT" sz="1600" dirty="0" err="1"/>
              <a:t>perform</a:t>
            </a:r>
            <a:r>
              <a:rPr lang="it-IT" sz="1600" dirty="0"/>
              <a:t> the </a:t>
            </a:r>
            <a:r>
              <a:rPr lang="it-IT" sz="1600" dirty="0" err="1"/>
              <a:t>analysis</a:t>
            </a:r>
            <a:r>
              <a:rPr lang="it-IT" sz="1600" dirty="0"/>
              <a:t> </a:t>
            </a:r>
            <a:r>
              <a:rPr lang="it-IT" sz="1600" dirty="0" err="1"/>
              <a:t>considering</a:t>
            </a:r>
            <a:r>
              <a:rPr lang="it-IT" sz="1600" dirty="0"/>
              <a:t> </a:t>
            </a:r>
            <a:r>
              <a:rPr lang="it-IT" sz="1600" dirty="0" err="1"/>
              <a:t>only</a:t>
            </a:r>
            <a:r>
              <a:rPr lang="it-IT" sz="1600" dirty="0"/>
              <a:t> colon samples, </a:t>
            </a:r>
            <a:r>
              <a:rPr lang="it-IT" sz="1600" dirty="0" err="1"/>
              <a:t>grouped</a:t>
            </a:r>
            <a:r>
              <a:rPr lang="it-IT" sz="1600" dirty="0"/>
              <a:t> </a:t>
            </a:r>
            <a:r>
              <a:rPr lang="it-IT" sz="1600" dirty="0" err="1"/>
              <a:t>according</a:t>
            </a:r>
            <a:r>
              <a:rPr lang="it-IT" sz="1600" dirty="0"/>
              <a:t> to </a:t>
            </a:r>
            <a:r>
              <a:rPr lang="it-IT" sz="1600" dirty="0" err="1"/>
              <a:t>organ</a:t>
            </a:r>
            <a:r>
              <a:rPr lang="it-IT" sz="1600" dirty="0"/>
              <a:t> </a:t>
            </a:r>
            <a:r>
              <a:rPr lang="it-IT" sz="1600" dirty="0" err="1"/>
              <a:t>portion</a:t>
            </a:r>
            <a:r>
              <a:rPr lang="it-IT" sz="1600" dirty="0"/>
              <a:t> </a:t>
            </a:r>
            <a:r>
              <a:rPr lang="it-IT" sz="1600" dirty="0" err="1"/>
              <a:t>taken</a:t>
            </a:r>
            <a:r>
              <a:rPr lang="it-IT" sz="1600" dirty="0"/>
              <a:t> for the </a:t>
            </a:r>
            <a:r>
              <a:rPr lang="it-IT" sz="1600" dirty="0" err="1"/>
              <a:t>analysis</a:t>
            </a:r>
            <a:r>
              <a:rPr lang="it-IT" sz="1600" dirty="0"/>
              <a:t>. DE </a:t>
            </a:r>
            <a:r>
              <a:rPr lang="it-IT" sz="1600" dirty="0" err="1"/>
              <a:t>genes</a:t>
            </a:r>
            <a:r>
              <a:rPr lang="it-IT" sz="1600" dirty="0"/>
              <a:t> </a:t>
            </a:r>
            <a:r>
              <a:rPr lang="it-IT" sz="1600" dirty="0" err="1"/>
              <a:t>were</a:t>
            </a:r>
            <a:r>
              <a:rPr lang="it-IT" sz="1600" dirty="0"/>
              <a:t> </a:t>
            </a:r>
            <a:r>
              <a:rPr lang="it-IT" sz="1600" dirty="0" err="1"/>
              <a:t>checked</a:t>
            </a:r>
            <a:r>
              <a:rPr lang="it-IT" sz="1600" dirty="0"/>
              <a:t> in human </a:t>
            </a:r>
            <a:r>
              <a:rPr lang="it-IT" sz="1600" dirty="0" err="1"/>
              <a:t>protein</a:t>
            </a:r>
            <a:r>
              <a:rPr lang="it-IT" sz="1600" dirty="0"/>
              <a:t> </a:t>
            </a:r>
            <a:r>
              <a:rPr lang="it-IT" sz="1600" dirty="0" err="1"/>
              <a:t>atlas</a:t>
            </a:r>
            <a:r>
              <a:rPr lang="it-IT" sz="1600" dirty="0"/>
              <a:t> to know in </a:t>
            </a:r>
            <a:r>
              <a:rPr lang="it-IT" sz="1600" dirty="0" err="1"/>
              <a:t>which</a:t>
            </a:r>
            <a:r>
              <a:rPr lang="it-IT" sz="1600" dirty="0"/>
              <a:t> </a:t>
            </a:r>
            <a:r>
              <a:rPr lang="it-IT" sz="1600" dirty="0" err="1"/>
              <a:t>cell</a:t>
            </a:r>
            <a:r>
              <a:rPr lang="it-IT" sz="1600" dirty="0"/>
              <a:t> </a:t>
            </a:r>
            <a:r>
              <a:rPr lang="it-IT" sz="1600" dirty="0" err="1"/>
              <a:t>types</a:t>
            </a:r>
            <a:r>
              <a:rPr lang="it-IT" sz="1600" dirty="0"/>
              <a:t> </a:t>
            </a:r>
            <a:r>
              <a:rPr lang="it-IT" sz="1600" dirty="0" err="1"/>
              <a:t>where</a:t>
            </a:r>
            <a:r>
              <a:rPr lang="it-IT" sz="1600" dirty="0"/>
              <a:t> </a:t>
            </a:r>
            <a:r>
              <a:rPr lang="it-IT" sz="1600" dirty="0" err="1"/>
              <a:t>expressed</a:t>
            </a:r>
            <a:r>
              <a:rPr lang="it-IT" sz="1600" dirty="0"/>
              <a:t>.</a:t>
            </a:r>
          </a:p>
          <a:p>
            <a:endParaRPr lang="en-GB" sz="1600" b="1" dirty="0"/>
          </a:p>
          <a:p>
            <a:endParaRPr lang="en-GB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04E5F-18DE-68B4-17B4-6E69C1C7D4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/>
              <a:t>DIGITARE NOME DIPARTIMENTO                                           SECONDA RIGA NOME DIPARTIMENTO                                          TERZA RIGA NOME DIPARTIMENTO</a:t>
            </a:r>
            <a:endParaRPr lang="it-IT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9271B63-3250-6A3F-C89C-E80A55717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17969"/>
              </p:ext>
            </p:extLst>
          </p:nvPr>
        </p:nvGraphicFramePr>
        <p:xfrm>
          <a:off x="175444" y="2176135"/>
          <a:ext cx="760965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552">
                  <a:extLst>
                    <a:ext uri="{9D8B030D-6E8A-4147-A177-3AD203B41FA5}">
                      <a16:colId xmlns:a16="http://schemas.microsoft.com/office/drawing/2014/main" val="3150780535"/>
                    </a:ext>
                  </a:extLst>
                </a:gridCol>
                <a:gridCol w="2536552">
                  <a:extLst>
                    <a:ext uri="{9D8B030D-6E8A-4147-A177-3AD203B41FA5}">
                      <a16:colId xmlns:a16="http://schemas.microsoft.com/office/drawing/2014/main" val="444456402"/>
                    </a:ext>
                  </a:extLst>
                </a:gridCol>
                <a:gridCol w="2536552">
                  <a:extLst>
                    <a:ext uri="{9D8B030D-6E8A-4147-A177-3AD203B41FA5}">
                      <a16:colId xmlns:a16="http://schemas.microsoft.com/office/drawing/2014/main" val="1781737980"/>
                    </a:ext>
                  </a:extLst>
                </a:gridCol>
              </a:tblGrid>
              <a:tr h="322249">
                <a:tc>
                  <a:txBody>
                    <a:bodyPr/>
                    <a:lstStyle/>
                    <a:p>
                      <a:r>
                        <a:rPr lang="it-IT" dirty="0"/>
                        <a:t>Marker gene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Cell </a:t>
                      </a:r>
                      <a:r>
                        <a:rPr lang="it-IT" dirty="0" err="1"/>
                        <a:t>type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14564"/>
                  </a:ext>
                </a:extLst>
              </a:tr>
              <a:tr h="322249">
                <a:tc>
                  <a:txBody>
                    <a:bodyPr/>
                    <a:lstStyle/>
                    <a:p>
                      <a:r>
                        <a:rPr lang="it-IT" dirty="0"/>
                        <a:t>GCNT3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Mucine </a:t>
                      </a:r>
                      <a:r>
                        <a:rPr lang="it-IT" dirty="0" err="1"/>
                        <a:t>biosynthesis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Colon </a:t>
                      </a:r>
                      <a:r>
                        <a:rPr lang="it-IT" dirty="0" err="1"/>
                        <a:t>enterocyte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57001"/>
                  </a:ext>
                </a:extLst>
              </a:tr>
              <a:tr h="556211">
                <a:tc>
                  <a:txBody>
                    <a:bodyPr/>
                    <a:lstStyle/>
                    <a:p>
                      <a:r>
                        <a:rPr lang="it-IT" dirty="0"/>
                        <a:t>FUT3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Glycoprotein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biosynthesis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Colon </a:t>
                      </a:r>
                      <a:r>
                        <a:rPr lang="it-IT" dirty="0" err="1"/>
                        <a:t>enterocyte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657413"/>
                  </a:ext>
                </a:extLst>
              </a:tr>
              <a:tr h="5562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HMGCS2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Lipid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Metabolism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Colon </a:t>
                      </a:r>
                      <a:r>
                        <a:rPr lang="it-IT" dirty="0" err="1"/>
                        <a:t>enterocyte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0234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EA8D19-FDC7-AEA8-377C-7591BF3FE03C}"/>
              </a:ext>
            </a:extLst>
          </p:cNvPr>
          <p:cNvSpPr txBox="1"/>
          <p:nvPr/>
        </p:nvSpPr>
        <p:spPr>
          <a:xfrm>
            <a:off x="175444" y="1698737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/>
              <a:t>Upregulated gene in traverse colon</a:t>
            </a:r>
            <a:endParaRPr lang="en-GB" sz="1800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E0B8057-6516-7BBA-1337-E77017E0E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440271"/>
              </p:ext>
            </p:extLst>
          </p:nvPr>
        </p:nvGraphicFramePr>
        <p:xfrm>
          <a:off x="175444" y="2192167"/>
          <a:ext cx="7609656" cy="2103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6552">
                  <a:extLst>
                    <a:ext uri="{9D8B030D-6E8A-4147-A177-3AD203B41FA5}">
                      <a16:colId xmlns:a16="http://schemas.microsoft.com/office/drawing/2014/main" val="3483791549"/>
                    </a:ext>
                  </a:extLst>
                </a:gridCol>
                <a:gridCol w="2536552">
                  <a:extLst>
                    <a:ext uri="{9D8B030D-6E8A-4147-A177-3AD203B41FA5}">
                      <a16:colId xmlns:a16="http://schemas.microsoft.com/office/drawing/2014/main" val="2939006082"/>
                    </a:ext>
                  </a:extLst>
                </a:gridCol>
                <a:gridCol w="2536552">
                  <a:extLst>
                    <a:ext uri="{9D8B030D-6E8A-4147-A177-3AD203B41FA5}">
                      <a16:colId xmlns:a16="http://schemas.microsoft.com/office/drawing/2014/main" val="2162895373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it-IT" dirty="0"/>
                        <a:t>Marker gene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Cell </a:t>
                      </a:r>
                      <a:r>
                        <a:rPr lang="it-IT" dirty="0" err="1"/>
                        <a:t>type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828059"/>
                  </a:ext>
                </a:extLst>
              </a:tr>
              <a:tr h="378421">
                <a:tc>
                  <a:txBody>
                    <a:bodyPr/>
                    <a:lstStyle/>
                    <a:p>
                      <a:r>
                        <a:rPr lang="it-IT" dirty="0"/>
                        <a:t>NRXN1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Synaptic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formation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Enteric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glia,astrocytes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062390"/>
                  </a:ext>
                </a:extLst>
              </a:tr>
              <a:tr h="653165">
                <a:tc>
                  <a:txBody>
                    <a:bodyPr/>
                    <a:lstStyle/>
                    <a:p>
                      <a:r>
                        <a:rPr lang="en-GB" dirty="0"/>
                        <a:t>KCNN3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Potassium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channel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Smooth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muscle,enteric</a:t>
                      </a:r>
                      <a:r>
                        <a:rPr lang="it-IT" dirty="0"/>
                        <a:t> glia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12072"/>
                  </a:ext>
                </a:extLst>
              </a:tr>
              <a:tr h="378421">
                <a:tc>
                  <a:txBody>
                    <a:bodyPr/>
                    <a:lstStyle/>
                    <a:p>
                      <a:r>
                        <a:rPr lang="en-GB" dirty="0"/>
                        <a:t>NRXN1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Synaptic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development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Enteric</a:t>
                      </a:r>
                      <a:r>
                        <a:rPr lang="it-IT" dirty="0"/>
                        <a:t> glia, </a:t>
                      </a:r>
                      <a:r>
                        <a:rPr lang="it-IT" dirty="0" err="1"/>
                        <a:t>oligodendrocyte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8593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530A47E-9650-ACA6-A167-642670326ACA}"/>
              </a:ext>
            </a:extLst>
          </p:cNvPr>
          <p:cNvSpPr txBox="1"/>
          <p:nvPr/>
        </p:nvSpPr>
        <p:spPr>
          <a:xfrm>
            <a:off x="175444" y="1698737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/>
              <a:t>Upregulated gene in </a:t>
            </a:r>
            <a:r>
              <a:rPr lang="it-IT" sz="1800" b="1" dirty="0" err="1"/>
              <a:t>sigmoid</a:t>
            </a:r>
            <a:r>
              <a:rPr lang="it-IT" sz="1800" b="1" dirty="0"/>
              <a:t> colon</a:t>
            </a:r>
            <a:endParaRPr lang="en-GB" sz="1800" b="1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2C1BC9C-3D5D-BF44-181B-EDDDC7094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698559"/>
              </p:ext>
            </p:extLst>
          </p:nvPr>
        </p:nvGraphicFramePr>
        <p:xfrm>
          <a:off x="107504" y="901700"/>
          <a:ext cx="8861055" cy="4558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11">
                  <a:extLst>
                    <a:ext uri="{9D8B030D-6E8A-4147-A177-3AD203B41FA5}">
                      <a16:colId xmlns:a16="http://schemas.microsoft.com/office/drawing/2014/main" val="381633172"/>
                    </a:ext>
                  </a:extLst>
                </a:gridCol>
                <a:gridCol w="1772211">
                  <a:extLst>
                    <a:ext uri="{9D8B030D-6E8A-4147-A177-3AD203B41FA5}">
                      <a16:colId xmlns:a16="http://schemas.microsoft.com/office/drawing/2014/main" val="1597252047"/>
                    </a:ext>
                  </a:extLst>
                </a:gridCol>
                <a:gridCol w="1772211">
                  <a:extLst>
                    <a:ext uri="{9D8B030D-6E8A-4147-A177-3AD203B41FA5}">
                      <a16:colId xmlns:a16="http://schemas.microsoft.com/office/drawing/2014/main" val="1263093983"/>
                    </a:ext>
                  </a:extLst>
                </a:gridCol>
                <a:gridCol w="1772211">
                  <a:extLst>
                    <a:ext uri="{9D8B030D-6E8A-4147-A177-3AD203B41FA5}">
                      <a16:colId xmlns:a16="http://schemas.microsoft.com/office/drawing/2014/main" val="3621755911"/>
                    </a:ext>
                  </a:extLst>
                </a:gridCol>
                <a:gridCol w="1772211">
                  <a:extLst>
                    <a:ext uri="{9D8B030D-6E8A-4147-A177-3AD203B41FA5}">
                      <a16:colId xmlns:a16="http://schemas.microsoft.com/office/drawing/2014/main" val="2898781971"/>
                    </a:ext>
                  </a:extLst>
                </a:gridCol>
              </a:tblGrid>
              <a:tr h="793492">
                <a:tc>
                  <a:txBody>
                    <a:bodyPr/>
                    <a:lstStyle/>
                    <a:p>
                      <a:r>
                        <a:rPr lang="it-IT" dirty="0"/>
                        <a:t>Sample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Type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ontology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Name of </a:t>
                      </a:r>
                      <a:r>
                        <a:rPr lang="it-IT" dirty="0" err="1"/>
                        <a:t>ontology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Term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Adj</a:t>
                      </a:r>
                      <a:r>
                        <a:rPr lang="it-IT" dirty="0"/>
                        <a:t> P-</a:t>
                      </a:r>
                      <a:r>
                        <a:rPr lang="it-IT" dirty="0" err="1"/>
                        <a:t>value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580221"/>
                  </a:ext>
                </a:extLst>
              </a:tr>
              <a:tr h="793492">
                <a:tc>
                  <a:txBody>
                    <a:bodyPr/>
                    <a:lstStyle/>
                    <a:p>
                      <a:r>
                        <a:rPr lang="it-IT" dirty="0" err="1"/>
                        <a:t>Sigmoid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Ontologies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GO </a:t>
                      </a:r>
                      <a:r>
                        <a:rPr lang="it-IT" dirty="0" err="1"/>
                        <a:t>Biological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process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 Nervous System Myelination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0.001252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075193"/>
                  </a:ext>
                </a:extLst>
              </a:tr>
              <a:tr h="793492">
                <a:tc>
                  <a:txBody>
                    <a:bodyPr/>
                    <a:lstStyle/>
                    <a:p>
                      <a:r>
                        <a:rPr lang="it-IT" dirty="0" err="1"/>
                        <a:t>Sigmoid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Pathways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BioPlanet2019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BDNF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signaling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pathway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6.753e-10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10744"/>
                  </a:ext>
                </a:extLst>
              </a:tr>
              <a:tr h="793492">
                <a:tc>
                  <a:txBody>
                    <a:bodyPr/>
                    <a:lstStyle/>
                    <a:p>
                      <a:r>
                        <a:rPr lang="it-IT" dirty="0"/>
                        <a:t>Traverse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Pathways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KEGG 2021 Human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effectLst/>
                        </a:rPr>
                        <a:t>Protein digestion and absorption</a:t>
                      </a:r>
                    </a:p>
                  </a:txBody>
                  <a:tcPr marL="76200" marR="76200" marT="22860" marB="22860" anchor="ctr"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0.00003039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98198"/>
                  </a:ext>
                </a:extLst>
              </a:tr>
              <a:tr h="793492">
                <a:tc>
                  <a:txBody>
                    <a:bodyPr/>
                    <a:lstStyle/>
                    <a:p>
                      <a:r>
                        <a:rPr lang="it-IT" dirty="0"/>
                        <a:t>Traverse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Ontologies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MGI </a:t>
                      </a:r>
                      <a:r>
                        <a:rPr lang="it-IT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mammalian</a:t>
                      </a:r>
                      <a:r>
                        <a:rPr lang="it-IT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Phenotype</a:t>
                      </a:r>
                      <a:endParaRPr lang="en-GB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abnormal intestine physiology 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0.000002040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118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29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DF12-D8E1-4B2C-7997-3F58E813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NEURON LIKE CELLS in the </a:t>
            </a:r>
            <a:r>
              <a:rPr lang="it-IT" dirty="0" err="1"/>
              <a:t>intestin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6C406-2CAD-A702-0ECF-65A6BF00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9557"/>
            <a:ext cx="9306775" cy="51125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Enteric nervous system (it is estimated to have more neurons than the spinal cord)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It consists of cells located at varying intervals along the digestive tract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There are different types of neurons in the enteric nervous system: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Cholinergic neurons              intestinal motility stimulus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Adrenergic neurons               intestinal motility inhibition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Serotonergic neurons            modulation of cholinergic/adrenergic neurons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800" dirty="0"/>
              <a:t>Purinergic neurons                intestinal smooth muscle inhibition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Paracrine endocrine system (series of cells that release </a:t>
            </a:r>
            <a:r>
              <a:rPr lang="en-GB" sz="1800" dirty="0" err="1"/>
              <a:t>hormons</a:t>
            </a:r>
            <a:r>
              <a:rPr lang="en-GB" sz="1800" dirty="0"/>
              <a:t> in the digestive tract)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/>
              <a:t>At colon level,EC1 cells release serotonin as a modulator of intestinal peristalsis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1100" b="0" i="0" dirty="0">
                <a:solidFill>
                  <a:srgbClr val="222222"/>
                </a:solidFill>
                <a:effectLst/>
                <a:latin typeface="-apple-system"/>
              </a:rPr>
              <a:t>Spencer, N.J., Hu, H. Enteric nervous system: sensory transduction, neural circuits and gastrointestinal motility. </a:t>
            </a:r>
            <a:r>
              <a:rPr lang="en-GB" sz="1100" b="0" i="1" dirty="0">
                <a:solidFill>
                  <a:srgbClr val="222222"/>
                </a:solidFill>
                <a:effectLst/>
                <a:latin typeface="-apple-system"/>
              </a:rPr>
              <a:t>Nat Rev Gastroenterol Hepatol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GB" sz="1100" b="1" i="0" dirty="0">
                <a:solidFill>
                  <a:srgbClr val="222222"/>
                </a:solidFill>
                <a:effectLst/>
                <a:latin typeface="-apple-system"/>
              </a:rPr>
              <a:t>17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-apple-system"/>
              </a:rPr>
              <a:t>, 338–351 (2020). </a:t>
            </a:r>
            <a:r>
              <a:rPr lang="en-GB" sz="1100" b="0" i="0" dirty="0">
                <a:solidFill>
                  <a:srgbClr val="222222"/>
                </a:solidFill>
                <a:effectLst/>
                <a:latin typeface="-apple-system"/>
                <a:hlinkClick r:id="rId2"/>
              </a:rPr>
              <a:t>https://doi.org/10.1038/s41575-020-0271-2</a:t>
            </a:r>
            <a:endParaRPr lang="en-GB" sz="1100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GB" sz="1100" dirty="0" err="1">
                <a:solidFill>
                  <a:srgbClr val="222222"/>
                </a:solidFill>
                <a:latin typeface="-apple-system"/>
              </a:rPr>
              <a:t>Istologia</a:t>
            </a:r>
            <a:r>
              <a:rPr lang="en-GB" sz="1100" dirty="0">
                <a:solidFill>
                  <a:srgbClr val="222222"/>
                </a:solidFill>
                <a:latin typeface="-apple-system"/>
              </a:rPr>
              <a:t> di </a:t>
            </a:r>
            <a:r>
              <a:rPr lang="en-GB" sz="1100" dirty="0" err="1">
                <a:solidFill>
                  <a:srgbClr val="222222"/>
                </a:solidFill>
                <a:latin typeface="-apple-system"/>
              </a:rPr>
              <a:t>Monesi</a:t>
            </a:r>
            <a:r>
              <a:rPr lang="en-GB" sz="1100" dirty="0">
                <a:solidFill>
                  <a:srgbClr val="222222"/>
                </a:solidFill>
                <a:latin typeface="-apple-system"/>
              </a:rPr>
              <a:t>  </a:t>
            </a:r>
            <a:r>
              <a:rPr lang="it-IT" sz="1100" dirty="0">
                <a:solidFill>
                  <a:srgbClr val="222222"/>
                </a:solidFill>
                <a:latin typeface="-apple-system"/>
              </a:rPr>
              <a:t>(settima edizione)</a:t>
            </a:r>
            <a:endParaRPr lang="en-GB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E418C-ABAC-D6E2-7452-476E6616D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dirty="0" err="1"/>
              <a:t>Bioinformatics</a:t>
            </a:r>
            <a:r>
              <a:rPr lang="it-IT" altLang="en-US" dirty="0"/>
              <a:t> for </a:t>
            </a:r>
            <a:r>
              <a:rPr lang="it-IT" altLang="en-US" dirty="0" err="1"/>
              <a:t>computational</a:t>
            </a:r>
            <a:r>
              <a:rPr lang="it-IT" altLang="en-US" dirty="0"/>
              <a:t> </a:t>
            </a:r>
            <a:r>
              <a:rPr lang="it-IT" altLang="en-US" dirty="0" err="1"/>
              <a:t>genomics</a:t>
            </a:r>
            <a:endParaRPr lang="it-IT" altLang="en-US" dirty="0"/>
          </a:p>
          <a:p>
            <a:r>
              <a:rPr lang="it-IT" altLang="en-US" dirty="0"/>
              <a:t>ANNO ACCADEMICO 2022-23</a:t>
            </a:r>
          </a:p>
          <a:p>
            <a:endParaRPr lang="it-IT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3BCE3AE-A0BF-0166-7D2F-F2709A04D0CA}"/>
              </a:ext>
            </a:extLst>
          </p:cNvPr>
          <p:cNvSpPr/>
          <p:nvPr/>
        </p:nvSpPr>
        <p:spPr bwMode="auto">
          <a:xfrm>
            <a:off x="2717543" y="1957477"/>
            <a:ext cx="648072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64C34B0-2D99-3D6A-40C5-6D79657348D7}"/>
              </a:ext>
            </a:extLst>
          </p:cNvPr>
          <p:cNvSpPr/>
          <p:nvPr/>
        </p:nvSpPr>
        <p:spPr bwMode="auto">
          <a:xfrm>
            <a:off x="2717543" y="2273366"/>
            <a:ext cx="648072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E00AE9-D808-5A17-336B-CBEC22F09F51}"/>
              </a:ext>
            </a:extLst>
          </p:cNvPr>
          <p:cNvSpPr/>
          <p:nvPr/>
        </p:nvSpPr>
        <p:spPr bwMode="auto">
          <a:xfrm>
            <a:off x="2843808" y="2599155"/>
            <a:ext cx="648072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74C6AC9-B9ED-3409-8DA9-9340FE6AE060}"/>
              </a:ext>
            </a:extLst>
          </p:cNvPr>
          <p:cNvSpPr/>
          <p:nvPr/>
        </p:nvSpPr>
        <p:spPr bwMode="auto">
          <a:xfrm>
            <a:off x="2843808" y="2952801"/>
            <a:ext cx="648072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5751E9-5CE5-6790-97AD-AD4890293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8" y="1023886"/>
            <a:ext cx="9108504" cy="443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9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dirty="0" err="1"/>
              <a:t>Bioinformatics</a:t>
            </a:r>
            <a:r>
              <a:rPr lang="it-IT" altLang="en-US" dirty="0"/>
              <a:t> for </a:t>
            </a:r>
            <a:r>
              <a:rPr lang="it-IT" altLang="en-US" dirty="0" err="1"/>
              <a:t>computational</a:t>
            </a:r>
            <a:r>
              <a:rPr lang="it-IT" altLang="en-US" dirty="0"/>
              <a:t> </a:t>
            </a:r>
            <a:r>
              <a:rPr lang="it-IT" altLang="en-US" dirty="0" err="1"/>
              <a:t>genomics</a:t>
            </a:r>
            <a:br>
              <a:rPr lang="it-IT" altLang="en-US" dirty="0"/>
            </a:br>
            <a:r>
              <a:rPr lang="it-IT" altLang="en-US" dirty="0"/>
              <a:t>ANNO ACCADEMICO  22/23</a:t>
            </a:r>
            <a:endParaRPr lang="it-IT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QUALITY CONTROL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pic>
        <p:nvPicPr>
          <p:cNvPr id="3" name="Picture 2" descr="A picture containing text, screenshot, colorfulness, line">
            <a:extLst>
              <a:ext uri="{FF2B5EF4-FFF2-40B4-BE49-F238E27FC236}">
                <a16:creationId xmlns:a16="http://schemas.microsoft.com/office/drawing/2014/main" id="{3DF1B5F6-8F6C-F9DE-6CE6-79FFBE2078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692" y="1325910"/>
            <a:ext cx="3653422" cy="3126368"/>
          </a:xfrm>
          <a:prstGeom prst="rect">
            <a:avLst/>
          </a:prstGeom>
        </p:spPr>
      </p:pic>
      <p:pic>
        <p:nvPicPr>
          <p:cNvPr id="6" name="Picture 5" descr="A picture containing text, screenshot, diagram, plot&#10;&#10;Description automatically generated">
            <a:extLst>
              <a:ext uri="{FF2B5EF4-FFF2-40B4-BE49-F238E27FC236}">
                <a16:creationId xmlns:a16="http://schemas.microsoft.com/office/drawing/2014/main" id="{6ACD706E-55E4-780C-5A4C-FAA84FA427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43" y="2013619"/>
            <a:ext cx="3318402" cy="3126368"/>
          </a:xfrm>
          <a:prstGeom prst="rect">
            <a:avLst/>
          </a:prstGeom>
        </p:spPr>
      </p:pic>
      <p:pic>
        <p:nvPicPr>
          <p:cNvPr id="8" name="Picture 7" descr="A picture containing text, screenshot, colorfulness, diagram&#10;&#10;Description automatically generated">
            <a:extLst>
              <a:ext uri="{FF2B5EF4-FFF2-40B4-BE49-F238E27FC236}">
                <a16:creationId xmlns:a16="http://schemas.microsoft.com/office/drawing/2014/main" id="{6CB343E7-1EA3-0AA4-6488-91D97DAC11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775" y="1493051"/>
            <a:ext cx="4458450" cy="2959227"/>
          </a:xfrm>
          <a:prstGeom prst="rect">
            <a:avLst/>
          </a:prstGeom>
        </p:spPr>
      </p:pic>
      <p:pic>
        <p:nvPicPr>
          <p:cNvPr id="10" name="Picture 9" descr="A picture containing text, screenshot, line, diagram">
            <a:extLst>
              <a:ext uri="{FF2B5EF4-FFF2-40B4-BE49-F238E27FC236}">
                <a16:creationId xmlns:a16="http://schemas.microsoft.com/office/drawing/2014/main" id="{7B18B99C-C287-DE5A-2349-D61159B52F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391" y="2097683"/>
            <a:ext cx="4242426" cy="3062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9F37-4AF5-2B66-02D6-C72817D65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-31328"/>
            <a:ext cx="7886700" cy="1325563"/>
          </a:xfrm>
        </p:spPr>
        <p:txBody>
          <a:bodyPr/>
          <a:lstStyle/>
          <a:p>
            <a:r>
              <a:rPr lang="it-IT" dirty="0"/>
              <a:t>NORMALIZATION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FDEC6-C137-828D-81A6-C52805B1F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Content Placeholder 8" descr="A picture containing text, diagram, screenshot, plot">
            <a:extLst>
              <a:ext uri="{FF2B5EF4-FFF2-40B4-BE49-F238E27FC236}">
                <a16:creationId xmlns:a16="http://schemas.microsoft.com/office/drawing/2014/main" id="{1B813307-F290-5FEE-63B5-81795381EE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994024"/>
            <a:ext cx="3404805" cy="344420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862D8-233A-097E-DE0E-391B11D64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1" name="Content Placeholder 10" descr="A picture containing text, screenshot, diagram, plot">
            <a:extLst>
              <a:ext uri="{FF2B5EF4-FFF2-40B4-BE49-F238E27FC236}">
                <a16:creationId xmlns:a16="http://schemas.microsoft.com/office/drawing/2014/main" id="{B2CA216C-1367-BF43-F22B-26193D77C2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900" y="994024"/>
            <a:ext cx="3409669" cy="3444205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1516B1-DD12-9E01-803E-E254BF8E9A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dirty="0" err="1"/>
              <a:t>Bioinformatics</a:t>
            </a:r>
            <a:r>
              <a:rPr lang="it-IT" altLang="en-US" dirty="0"/>
              <a:t> for </a:t>
            </a:r>
            <a:r>
              <a:rPr lang="it-IT" altLang="en-US" dirty="0" err="1"/>
              <a:t>computaional</a:t>
            </a:r>
            <a:r>
              <a:rPr lang="it-IT" altLang="en-US" dirty="0"/>
              <a:t> </a:t>
            </a:r>
            <a:r>
              <a:rPr lang="it-IT" altLang="en-US" dirty="0" err="1"/>
              <a:t>genomics</a:t>
            </a:r>
            <a:endParaRPr lang="it-IT" altLang="en-US" dirty="0"/>
          </a:p>
          <a:p>
            <a:r>
              <a:rPr lang="it-IT" altLang="en-US" dirty="0"/>
              <a:t>ANNO ACCADEMICO 2022-23</a:t>
            </a:r>
          </a:p>
          <a:p>
            <a:r>
              <a:rPr lang="it-IT" altLang="en-US" dirty="0"/>
              <a:t>                                </a:t>
            </a:r>
            <a:endParaRPr lang="it-IT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397E2E9A-0FBA-C9A0-FD94-2D8C47A487F5}"/>
              </a:ext>
            </a:extLst>
          </p:cNvPr>
          <p:cNvSpPr/>
          <p:nvPr/>
        </p:nvSpPr>
        <p:spPr bwMode="auto">
          <a:xfrm>
            <a:off x="1475656" y="4352926"/>
            <a:ext cx="484632" cy="865763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830DC0DE-2E77-9E1C-E3E1-6F10683D584E}"/>
              </a:ext>
            </a:extLst>
          </p:cNvPr>
          <p:cNvSpPr/>
          <p:nvPr/>
        </p:nvSpPr>
        <p:spPr bwMode="auto">
          <a:xfrm>
            <a:off x="5004048" y="4248422"/>
            <a:ext cx="484632" cy="978408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BD73CD-0D05-A8A1-F7AC-0CCF7F194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260" y="1979312"/>
            <a:ext cx="1874682" cy="1684166"/>
          </a:xfrm>
          <a:prstGeom prst="rect">
            <a:avLst/>
          </a:prstGeom>
        </p:spPr>
      </p:pic>
      <p:sp>
        <p:nvSpPr>
          <p:cNvPr id="16" name="Arrow: Left 15">
            <a:extLst>
              <a:ext uri="{FF2B5EF4-FFF2-40B4-BE49-F238E27FC236}">
                <a16:creationId xmlns:a16="http://schemas.microsoft.com/office/drawing/2014/main" id="{9AA41186-24AE-DA43-0AA1-D1A1C4D4380C}"/>
              </a:ext>
            </a:extLst>
          </p:cNvPr>
          <p:cNvSpPr/>
          <p:nvPr/>
        </p:nvSpPr>
        <p:spPr bwMode="auto">
          <a:xfrm>
            <a:off x="8892480" y="2473810"/>
            <a:ext cx="978408" cy="484632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468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772E-5FD9-2681-E644-77CC43DD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SAMPLES CLUSTERING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B7BA8-81A4-1983-FA1A-DA9A27F4C9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502400" y="6356176"/>
            <a:ext cx="2565400" cy="457200"/>
          </a:xfrm>
        </p:spPr>
        <p:txBody>
          <a:bodyPr/>
          <a:lstStyle/>
          <a:p>
            <a:r>
              <a:rPr lang="it-IT" altLang="en-US" dirty="0" err="1"/>
              <a:t>Bioinformatics</a:t>
            </a:r>
            <a:r>
              <a:rPr lang="it-IT" altLang="en-US" dirty="0"/>
              <a:t> for </a:t>
            </a:r>
            <a:r>
              <a:rPr lang="it-IT" altLang="en-US" dirty="0" err="1"/>
              <a:t>computational</a:t>
            </a:r>
            <a:r>
              <a:rPr lang="it-IT" altLang="en-US" dirty="0"/>
              <a:t> </a:t>
            </a:r>
            <a:r>
              <a:rPr lang="it-IT" altLang="en-US" dirty="0" err="1"/>
              <a:t>genomics</a:t>
            </a:r>
            <a:endParaRPr lang="it-IT" altLang="en-US" dirty="0"/>
          </a:p>
          <a:p>
            <a:r>
              <a:rPr lang="it-IT" altLang="en-US" dirty="0"/>
              <a:t>ANNO ACCADEMICO 2022-23</a:t>
            </a:r>
          </a:p>
          <a:p>
            <a:endParaRPr lang="it-IT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F9F01EA-DDDA-4E1F-C022-6FEDF1F4B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2" y="944162"/>
            <a:ext cx="8820476" cy="39604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FD32D07-F084-3911-892A-5D71504A4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1700"/>
            <a:ext cx="9144000" cy="423878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9D04066-7D1B-007D-9649-56D9DF82D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94172"/>
            <a:ext cx="9144000" cy="411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60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7C04-A9B0-A3AD-20C2-1BBF5FA2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 </a:t>
            </a:r>
            <a:r>
              <a:rPr lang="it-IT" dirty="0" err="1"/>
              <a:t>genes</a:t>
            </a:r>
            <a:r>
              <a:rPr lang="it-IT" dirty="0"/>
              <a:t> in </a:t>
            </a:r>
            <a:r>
              <a:rPr lang="it-IT" dirty="0" err="1"/>
              <a:t>my</a:t>
            </a:r>
            <a:r>
              <a:rPr lang="it-IT" dirty="0"/>
              <a:t> samples</a:t>
            </a:r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7A235A3-E2F3-F087-7C7A-C9139C1F1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288872"/>
              </p:ext>
            </p:extLst>
          </p:nvPr>
        </p:nvGraphicFramePr>
        <p:xfrm>
          <a:off x="0" y="691949"/>
          <a:ext cx="8991600" cy="1728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320">
                  <a:extLst>
                    <a:ext uri="{9D8B030D-6E8A-4147-A177-3AD203B41FA5}">
                      <a16:colId xmlns:a16="http://schemas.microsoft.com/office/drawing/2014/main" val="221095324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23361296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421195531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1037814593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902738443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r>
                        <a:rPr lang="it-IT" dirty="0" err="1"/>
                        <a:t>Comparison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FDR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lfc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upregulated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downregulated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53902"/>
                  </a:ext>
                </a:extLst>
              </a:tr>
              <a:tr h="432049">
                <a:tc>
                  <a:txBody>
                    <a:bodyPr/>
                    <a:lstStyle/>
                    <a:p>
                      <a:r>
                        <a:rPr lang="it-IT" dirty="0"/>
                        <a:t>Colon vs brain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669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710161"/>
                  </a:ext>
                </a:extLst>
              </a:tr>
              <a:tr h="432049">
                <a:tc>
                  <a:txBody>
                    <a:bodyPr/>
                    <a:lstStyle/>
                    <a:p>
                      <a:r>
                        <a:rPr lang="it-IT" dirty="0" err="1"/>
                        <a:t>Kidney</a:t>
                      </a:r>
                      <a:r>
                        <a:rPr lang="it-IT" dirty="0"/>
                        <a:t> vs brain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0.0075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763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208422"/>
                  </a:ext>
                </a:extLst>
              </a:tr>
              <a:tr h="432049">
                <a:tc>
                  <a:txBody>
                    <a:bodyPr/>
                    <a:lstStyle/>
                    <a:p>
                      <a:r>
                        <a:rPr lang="it-IT" dirty="0" err="1"/>
                        <a:t>Kidney</a:t>
                      </a:r>
                      <a:r>
                        <a:rPr lang="it-IT" dirty="0"/>
                        <a:t> vs colon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919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428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4511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33BC2-8C3C-B963-7E53-21854A7AB5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dirty="0" err="1"/>
              <a:t>Bioinformatics</a:t>
            </a:r>
            <a:r>
              <a:rPr lang="it-IT" altLang="en-US" dirty="0"/>
              <a:t> for </a:t>
            </a:r>
            <a:r>
              <a:rPr lang="it-IT" altLang="en-US" dirty="0" err="1"/>
              <a:t>computational</a:t>
            </a:r>
            <a:r>
              <a:rPr lang="it-IT" altLang="en-US" dirty="0"/>
              <a:t> </a:t>
            </a:r>
            <a:r>
              <a:rPr lang="it-IT" altLang="en-US" dirty="0" err="1"/>
              <a:t>genomics</a:t>
            </a:r>
            <a:endParaRPr lang="it-IT" altLang="en-US" dirty="0"/>
          </a:p>
          <a:p>
            <a:r>
              <a:rPr lang="it-IT" altLang="en-US" dirty="0"/>
              <a:t>ANNO ACCADEMICO 2022-23</a:t>
            </a:r>
          </a:p>
          <a:p>
            <a:endParaRPr lang="it-IT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26F06C-5723-DAC3-1673-8AC71A3D1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85" y="2564904"/>
            <a:ext cx="4909430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7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0BBA-52AE-2E86-17DE-60451655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ANALYSIS OF GENE RHBG (</a:t>
            </a:r>
            <a:r>
              <a:rPr lang="it-IT" dirty="0" err="1"/>
              <a:t>kidney</a:t>
            </a:r>
            <a:r>
              <a:rPr lang="it-IT" dirty="0"/>
              <a:t> </a:t>
            </a:r>
            <a:r>
              <a:rPr lang="it-IT" dirty="0" err="1"/>
              <a:t>biomarker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E61E2-EFC2-6B7C-669E-7F171AE4B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 flipH="1" flipV="1">
            <a:off x="8153400" y="4869161"/>
            <a:ext cx="235024" cy="53977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BFDA-670E-1370-E256-044A988D74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dirty="0" err="1"/>
              <a:t>Bioinformatics</a:t>
            </a:r>
            <a:r>
              <a:rPr lang="it-IT" altLang="en-US" dirty="0"/>
              <a:t> for </a:t>
            </a:r>
            <a:r>
              <a:rPr lang="it-IT" altLang="en-US" dirty="0" err="1"/>
              <a:t>computational</a:t>
            </a:r>
            <a:r>
              <a:rPr lang="it-IT" altLang="en-US" dirty="0"/>
              <a:t> </a:t>
            </a:r>
            <a:r>
              <a:rPr lang="it-IT" altLang="en-US" dirty="0" err="1"/>
              <a:t>genomics</a:t>
            </a:r>
            <a:endParaRPr lang="it-IT" altLang="en-US" dirty="0"/>
          </a:p>
          <a:p>
            <a:r>
              <a:rPr lang="it-IT" altLang="en-US" dirty="0"/>
              <a:t>ANNO ACCADEMIC0  2022-23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E2AE-9BA8-A3DB-684F-B133A02D9F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8351F3-7FF7-20D0-8EDC-3E5353E8E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054001"/>
            <a:ext cx="5966977" cy="4749998"/>
          </a:xfrm>
          <a:prstGeom prst="rect">
            <a:avLst/>
          </a:prstGeo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BF35E941-18DB-04D9-89CF-DE3B564A2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793" y="2223241"/>
            <a:ext cx="8888413" cy="281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146919-26FB-D2DD-8E85-ECD19B9DB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5" y="1351297"/>
            <a:ext cx="8888413" cy="176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2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13EF-DDDC-94CD-F02D-52832263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GENE MARKERS IN MY SAMPLES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63D63-0E4C-2C12-DFD7-81EB112C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548680"/>
            <a:ext cx="8077200" cy="5400600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>
                <a:latin typeface="Aharoni" panose="020B0604020202020204" pitchFamily="2" charset="-79"/>
                <a:cs typeface="Aharoni" panose="020B0604020202020204" pitchFamily="2" charset="-79"/>
              </a:rPr>
              <a:t>Gene OLIG1 in brain</a:t>
            </a:r>
            <a:r>
              <a:rPr lang="it-IT" sz="1800" dirty="0"/>
              <a:t>:</a:t>
            </a:r>
          </a:p>
          <a:p>
            <a:r>
              <a:rPr lang="en-GB" sz="1800" dirty="0"/>
              <a:t>Specific </a:t>
            </a:r>
            <a:r>
              <a:rPr lang="en-GB" sz="1800" dirty="0" err="1"/>
              <a:t>oligodentrocytes</a:t>
            </a:r>
            <a:r>
              <a:rPr lang="en-GB" sz="1800" dirty="0"/>
              <a:t> TF</a:t>
            </a:r>
          </a:p>
          <a:p>
            <a:r>
              <a:rPr lang="en-GB" sz="1800" dirty="0"/>
              <a:t>It is required for late embryonic development of </a:t>
            </a:r>
            <a:r>
              <a:rPr lang="en-GB" sz="1800" b="0" i="0" dirty="0">
                <a:solidFill>
                  <a:srgbClr val="000000"/>
                </a:solidFill>
                <a:effectLst/>
              </a:rPr>
              <a:t>oligodendrocytes</a:t>
            </a:r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it-IT" sz="1800" dirty="0">
                <a:cs typeface="Aharoni" panose="020B0604020202020204" pitchFamily="2" charset="-79"/>
              </a:rPr>
              <a:t>Gene RHBG in </a:t>
            </a:r>
            <a:r>
              <a:rPr lang="it-IT" sz="1800" dirty="0" err="1">
                <a:cs typeface="Aharoni" panose="020B0604020202020204" pitchFamily="2" charset="-79"/>
              </a:rPr>
              <a:t>kidney</a:t>
            </a:r>
            <a:r>
              <a:rPr lang="it-IT" sz="1800" dirty="0">
                <a:cs typeface="Aharoni" panose="020B0604020202020204" pitchFamily="2" charset="-79"/>
              </a:rPr>
              <a:t>:</a:t>
            </a:r>
          </a:p>
          <a:p>
            <a:r>
              <a:rPr lang="en-GB" sz="1800" b="0" i="0" dirty="0">
                <a:solidFill>
                  <a:srgbClr val="0A0A0A"/>
                </a:solidFill>
                <a:effectLst/>
              </a:rPr>
              <a:t>Ammonium transporter </a:t>
            </a:r>
            <a:r>
              <a:rPr lang="en-GB" sz="1800" dirty="0">
                <a:solidFill>
                  <a:srgbClr val="0A0A0A"/>
                </a:solidFill>
              </a:rPr>
              <a:t>that takes part</a:t>
            </a:r>
            <a:r>
              <a:rPr lang="en-GB" sz="1800" b="0" i="0" dirty="0">
                <a:solidFill>
                  <a:srgbClr val="0A0A0A"/>
                </a:solidFill>
                <a:effectLst/>
              </a:rPr>
              <a:t> in the maintenance of acid-base homeostasis</a:t>
            </a:r>
            <a:endParaRPr lang="en-GB" sz="1800" dirty="0"/>
          </a:p>
          <a:p>
            <a:r>
              <a:rPr lang="en-GB" sz="1800" b="0" i="0" dirty="0">
                <a:solidFill>
                  <a:srgbClr val="0A0A0A"/>
                </a:solidFill>
                <a:effectLst/>
              </a:rPr>
              <a:t>transports ammonium and its related derivative methylammonium across the basolateral plasma membrane of epithelial cells likely contributing to renal transepithelial ammonia transport and ammonia metabolism</a:t>
            </a:r>
          </a:p>
          <a:p>
            <a:pPr marL="0" indent="0">
              <a:buNone/>
            </a:pPr>
            <a:endParaRPr lang="it-IT" sz="1800" dirty="0">
              <a:cs typeface="Aharoni" panose="020B0604020202020204" pitchFamily="2" charset="-79"/>
            </a:endParaRPr>
          </a:p>
          <a:p>
            <a:pPr marL="0" indent="0">
              <a:buNone/>
            </a:pPr>
            <a:r>
              <a:rPr lang="it-IT" sz="1800" dirty="0">
                <a:cs typeface="Aharoni" panose="020B0604020202020204" pitchFamily="2" charset="-79"/>
              </a:rPr>
              <a:t>Gene GALNT12: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0A0A0A"/>
                </a:solidFill>
                <a:cs typeface="Aharoni" panose="020B0604020202020204" pitchFamily="2" charset="-79"/>
              </a:rPr>
              <a:t>It</a:t>
            </a:r>
            <a:r>
              <a:rPr lang="it-IT" sz="1800" dirty="0">
                <a:solidFill>
                  <a:srgbClr val="0A0A0A"/>
                </a:solidFill>
                <a:cs typeface="Aharoni" panose="020B0604020202020204" pitchFamily="2" charset="-79"/>
              </a:rPr>
              <a:t> </a:t>
            </a:r>
            <a:r>
              <a:rPr lang="it-IT" sz="1800" dirty="0" err="1">
                <a:solidFill>
                  <a:srgbClr val="0A0A0A"/>
                </a:solidFill>
                <a:cs typeface="Aharoni" panose="020B0604020202020204" pitchFamily="2" charset="-79"/>
              </a:rPr>
              <a:t>catalyzes</a:t>
            </a:r>
            <a:r>
              <a:rPr lang="it-IT" sz="1800" dirty="0">
                <a:solidFill>
                  <a:srgbClr val="0A0A0A"/>
                </a:solidFill>
                <a:cs typeface="Aharoni" panose="020B0604020202020204" pitchFamily="2" charset="-79"/>
              </a:rPr>
              <a:t> the first reaction in the </a:t>
            </a:r>
            <a:r>
              <a:rPr lang="it-IT" sz="1800" dirty="0" err="1">
                <a:solidFill>
                  <a:srgbClr val="0A0A0A"/>
                </a:solidFill>
                <a:cs typeface="Aharoni" panose="020B0604020202020204" pitchFamily="2" charset="-79"/>
              </a:rPr>
              <a:t>biosynthesis</a:t>
            </a:r>
            <a:r>
              <a:rPr lang="it-IT" sz="1800" dirty="0">
                <a:solidFill>
                  <a:srgbClr val="0A0A0A"/>
                </a:solidFill>
                <a:cs typeface="Aharoni" panose="020B0604020202020204" pitchFamily="2" charset="-79"/>
              </a:rPr>
              <a:t> of </a:t>
            </a:r>
            <a:r>
              <a:rPr lang="it-IT" sz="1800" dirty="0" err="1">
                <a:solidFill>
                  <a:srgbClr val="0A0A0A"/>
                </a:solidFill>
                <a:cs typeface="Aharoni" panose="020B0604020202020204" pitchFamily="2" charset="-79"/>
              </a:rPr>
              <a:t>mucyne</a:t>
            </a:r>
            <a:r>
              <a:rPr lang="it-IT" sz="1800" dirty="0">
                <a:solidFill>
                  <a:srgbClr val="0A0A0A"/>
                </a:solidFill>
                <a:cs typeface="Aharoni" panose="020B0604020202020204" pitchFamily="2" charset="-79"/>
              </a:rPr>
              <a:t>, </a:t>
            </a:r>
            <a:r>
              <a:rPr lang="it-IT" sz="1800" dirty="0" err="1">
                <a:solidFill>
                  <a:srgbClr val="0A0A0A"/>
                </a:solidFill>
                <a:cs typeface="Aharoni" panose="020B0604020202020204" pitchFamily="2" charset="-79"/>
              </a:rPr>
              <a:t>which</a:t>
            </a:r>
            <a:r>
              <a:rPr lang="it-IT" sz="1800" dirty="0">
                <a:solidFill>
                  <a:srgbClr val="0A0A0A"/>
                </a:solidFill>
                <a:cs typeface="Aharoni" panose="020B0604020202020204" pitchFamily="2" charset="-79"/>
              </a:rPr>
              <a:t> </a:t>
            </a:r>
            <a:r>
              <a:rPr lang="it-IT" sz="1800" dirty="0" err="1">
                <a:solidFill>
                  <a:srgbClr val="0A0A0A"/>
                </a:solidFill>
                <a:cs typeface="Aharoni" panose="020B0604020202020204" pitchFamily="2" charset="-79"/>
              </a:rPr>
              <a:t>is</a:t>
            </a:r>
            <a:r>
              <a:rPr lang="it-IT" sz="1800" dirty="0">
                <a:solidFill>
                  <a:srgbClr val="0A0A0A"/>
                </a:solidFill>
                <a:cs typeface="Aharoni" panose="020B0604020202020204" pitchFamily="2" charset="-79"/>
              </a:rPr>
              <a:t> a </a:t>
            </a:r>
            <a:r>
              <a:rPr lang="it-IT" sz="1800" dirty="0" err="1">
                <a:solidFill>
                  <a:srgbClr val="0A0A0A"/>
                </a:solidFill>
                <a:cs typeface="Aharoni" panose="020B0604020202020204" pitchFamily="2" charset="-79"/>
              </a:rPr>
              <a:t>glycoproteine</a:t>
            </a:r>
            <a:r>
              <a:rPr lang="it-IT" sz="1800" dirty="0">
                <a:solidFill>
                  <a:srgbClr val="0A0A0A"/>
                </a:solidFill>
                <a:cs typeface="Aharoni" panose="020B0604020202020204" pitchFamily="2" charset="-79"/>
              </a:rPr>
              <a:t> with </a:t>
            </a:r>
            <a:r>
              <a:rPr lang="it-IT" sz="1800" dirty="0" err="1">
                <a:solidFill>
                  <a:srgbClr val="0A0A0A"/>
                </a:solidFill>
                <a:cs typeface="Aharoni" panose="020B0604020202020204" pitchFamily="2" charset="-79"/>
              </a:rPr>
              <a:t>protective</a:t>
            </a:r>
            <a:r>
              <a:rPr lang="it-IT" sz="1800" dirty="0">
                <a:solidFill>
                  <a:srgbClr val="0A0A0A"/>
                </a:solidFill>
                <a:cs typeface="Aharoni" panose="020B0604020202020204" pitchFamily="2" charset="-79"/>
              </a:rPr>
              <a:t> </a:t>
            </a:r>
            <a:r>
              <a:rPr lang="it-IT" sz="1800" dirty="0" err="1">
                <a:solidFill>
                  <a:srgbClr val="0A0A0A"/>
                </a:solidFill>
                <a:cs typeface="Aharoni" panose="020B0604020202020204" pitchFamily="2" charset="-79"/>
              </a:rPr>
              <a:t>function</a:t>
            </a:r>
            <a:r>
              <a:rPr lang="it-IT" sz="1800" dirty="0">
                <a:solidFill>
                  <a:srgbClr val="0A0A0A"/>
                </a:solidFill>
                <a:cs typeface="Aharoni" panose="020B0604020202020204" pitchFamily="2" charset="-79"/>
              </a:rPr>
              <a:t> of the </a:t>
            </a:r>
            <a:r>
              <a:rPr lang="it-IT" sz="1800" dirty="0" err="1">
                <a:solidFill>
                  <a:srgbClr val="0A0A0A"/>
                </a:solidFill>
                <a:cs typeface="Aharoni" panose="020B0604020202020204" pitchFamily="2" charset="-79"/>
              </a:rPr>
              <a:t>intestinal</a:t>
            </a:r>
            <a:r>
              <a:rPr lang="it-IT" sz="1800" dirty="0">
                <a:solidFill>
                  <a:srgbClr val="0A0A0A"/>
                </a:solidFill>
                <a:cs typeface="Aharoni" panose="020B0604020202020204" pitchFamily="2" charset="-79"/>
              </a:rPr>
              <a:t> </a:t>
            </a:r>
            <a:r>
              <a:rPr lang="it-IT" sz="1800" dirty="0" err="1">
                <a:solidFill>
                  <a:srgbClr val="0A0A0A"/>
                </a:solidFill>
                <a:cs typeface="Aharoni" panose="020B0604020202020204" pitchFamily="2" charset="-79"/>
              </a:rPr>
              <a:t>epitelium</a:t>
            </a:r>
            <a:endParaRPr lang="it-IT" sz="1800" dirty="0">
              <a:solidFill>
                <a:srgbClr val="0A0A0A"/>
              </a:solidFill>
              <a:cs typeface="Aharoni" panose="020B0604020202020204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1800" b="0" i="0" dirty="0" err="1">
                <a:solidFill>
                  <a:srgbClr val="0A0A0A"/>
                </a:solidFill>
                <a:effectLst/>
                <a:cs typeface="Aharoni" panose="020B0604020202020204" pitchFamily="2" charset="-79"/>
              </a:rPr>
              <a:t>Its</a:t>
            </a:r>
            <a:r>
              <a:rPr lang="it-IT" sz="1800" b="0" i="0" dirty="0">
                <a:solidFill>
                  <a:srgbClr val="0A0A0A"/>
                </a:solidFill>
                <a:effectLst/>
                <a:cs typeface="Aharoni" panose="020B0604020202020204" pitchFamily="2" charset="-79"/>
              </a:rPr>
              <a:t> </a:t>
            </a:r>
            <a:r>
              <a:rPr lang="it-IT" sz="1800" b="0" i="0" dirty="0" err="1">
                <a:solidFill>
                  <a:srgbClr val="0A0A0A"/>
                </a:solidFill>
                <a:effectLst/>
                <a:cs typeface="Aharoni" panose="020B0604020202020204" pitchFamily="2" charset="-79"/>
              </a:rPr>
              <a:t>expression</a:t>
            </a:r>
            <a:r>
              <a:rPr lang="it-IT" sz="1800" b="0" i="0" dirty="0">
                <a:solidFill>
                  <a:srgbClr val="0A0A0A"/>
                </a:solidFill>
                <a:effectLst/>
                <a:cs typeface="Aharoni" panose="020B0604020202020204" pitchFamily="2" charset="-79"/>
              </a:rPr>
              <a:t> </a:t>
            </a:r>
            <a:r>
              <a:rPr lang="it-IT" sz="1800" b="0" i="0" dirty="0" err="1">
                <a:solidFill>
                  <a:srgbClr val="0A0A0A"/>
                </a:solidFill>
                <a:effectLst/>
                <a:cs typeface="Aharoni" panose="020B0604020202020204" pitchFamily="2" charset="-79"/>
              </a:rPr>
              <a:t>is</a:t>
            </a:r>
            <a:r>
              <a:rPr lang="it-IT" sz="1800" b="0" i="0" dirty="0">
                <a:solidFill>
                  <a:srgbClr val="0A0A0A"/>
                </a:solidFill>
                <a:effectLst/>
                <a:cs typeface="Aharoni" panose="020B0604020202020204" pitchFamily="2" charset="-79"/>
              </a:rPr>
              <a:t> </a:t>
            </a:r>
            <a:r>
              <a:rPr lang="it-IT" sz="1800" b="0" i="0" dirty="0" err="1">
                <a:solidFill>
                  <a:srgbClr val="0A0A0A"/>
                </a:solidFill>
                <a:effectLst/>
                <a:cs typeface="Aharoni" panose="020B0604020202020204" pitchFamily="2" charset="-79"/>
              </a:rPr>
              <a:t>downregulated</a:t>
            </a:r>
            <a:r>
              <a:rPr lang="it-IT" sz="1800" b="0" i="0" dirty="0">
                <a:solidFill>
                  <a:srgbClr val="0A0A0A"/>
                </a:solidFill>
                <a:effectLst/>
                <a:cs typeface="Aharoni" panose="020B0604020202020204" pitchFamily="2" charset="-79"/>
              </a:rPr>
              <a:t> in colon </a:t>
            </a:r>
            <a:r>
              <a:rPr lang="it-IT" sz="1800" b="0" i="0" dirty="0" err="1">
                <a:solidFill>
                  <a:srgbClr val="0A0A0A"/>
                </a:solidFill>
                <a:effectLst/>
                <a:cs typeface="Aharoni" panose="020B0604020202020204" pitchFamily="2" charset="-79"/>
              </a:rPr>
              <a:t>cancer</a:t>
            </a:r>
            <a:r>
              <a:rPr lang="it-IT" sz="1800" b="0" i="0" dirty="0">
                <a:solidFill>
                  <a:srgbClr val="0A0A0A"/>
                </a:solidFill>
                <a:effectLst/>
                <a:cs typeface="Aharoni" panose="020B0604020202020204" pitchFamily="2" charset="-79"/>
              </a:rPr>
              <a:t> </a:t>
            </a:r>
            <a:endParaRPr lang="it-IT" sz="1800" dirty="0">
              <a:solidFill>
                <a:srgbClr val="0A0A0A"/>
              </a:solidFill>
              <a:cs typeface="Aharoni" panose="020B0604020202020204" pitchFamily="2" charset="-79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Mutations in GALNT12 have been found in individuals and families with a history of colorectal polyps and colorectal cancer</a:t>
            </a:r>
            <a:endParaRPr lang="en-GB" sz="1800" b="0" i="0" dirty="0">
              <a:solidFill>
                <a:srgbClr val="0A0A0A"/>
              </a:solidFill>
              <a:effectLst/>
            </a:endParaRPr>
          </a:p>
          <a:p>
            <a:pPr marL="0" indent="0">
              <a:buNone/>
            </a:pPr>
            <a:endParaRPr lang="en-GB" sz="1800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GB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4E8EB-9C82-55AF-F611-4A2B4B132E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dirty="0" err="1"/>
              <a:t>Bioinformatics</a:t>
            </a:r>
            <a:r>
              <a:rPr lang="it-IT" altLang="en-US" dirty="0"/>
              <a:t> for </a:t>
            </a:r>
            <a:r>
              <a:rPr lang="it-IT" altLang="en-US" dirty="0" err="1"/>
              <a:t>computational</a:t>
            </a:r>
            <a:r>
              <a:rPr lang="it-IT" altLang="en-US" dirty="0"/>
              <a:t> </a:t>
            </a:r>
            <a:r>
              <a:rPr lang="it-IT" altLang="en-US" dirty="0" err="1"/>
              <a:t>genomics</a:t>
            </a:r>
            <a:endParaRPr lang="it-IT" altLang="en-US" dirty="0"/>
          </a:p>
          <a:p>
            <a:r>
              <a:rPr lang="it-IT" altLang="en-US" dirty="0"/>
              <a:t>Anno Accademico 2022-23</a:t>
            </a:r>
          </a:p>
        </p:txBody>
      </p:sp>
    </p:spTree>
    <p:extLst>
      <p:ext uri="{BB962C8B-B14F-4D97-AF65-F5344CB8AC3E}">
        <p14:creationId xmlns:p14="http://schemas.microsoft.com/office/powerpoint/2010/main" val="37909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ECA6-0230-78FA-CECA-5C390E20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-243408"/>
            <a:ext cx="7772400" cy="1143000"/>
          </a:xfrm>
        </p:spPr>
        <p:txBody>
          <a:bodyPr/>
          <a:lstStyle/>
          <a:p>
            <a:r>
              <a:rPr lang="it-IT" dirty="0"/>
              <a:t>FUNCTIONAL ENRICHMENT ANALYSIS</a:t>
            </a:r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57BD62-8D2F-CC3F-BF4F-E82A7A5C96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322312"/>
              </p:ext>
            </p:extLst>
          </p:nvPr>
        </p:nvGraphicFramePr>
        <p:xfrm>
          <a:off x="107504" y="476672"/>
          <a:ext cx="8642666" cy="5577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09222">
                  <a:extLst>
                    <a:ext uri="{9D8B030D-6E8A-4147-A177-3AD203B41FA5}">
                      <a16:colId xmlns:a16="http://schemas.microsoft.com/office/drawing/2014/main" val="2412584398"/>
                    </a:ext>
                  </a:extLst>
                </a:gridCol>
                <a:gridCol w="1733361">
                  <a:extLst>
                    <a:ext uri="{9D8B030D-6E8A-4147-A177-3AD203B41FA5}">
                      <a16:colId xmlns:a16="http://schemas.microsoft.com/office/drawing/2014/main" val="2200515085"/>
                    </a:ext>
                  </a:extLst>
                </a:gridCol>
                <a:gridCol w="1733361">
                  <a:extLst>
                    <a:ext uri="{9D8B030D-6E8A-4147-A177-3AD203B41FA5}">
                      <a16:colId xmlns:a16="http://schemas.microsoft.com/office/drawing/2014/main" val="3075245060"/>
                    </a:ext>
                  </a:extLst>
                </a:gridCol>
                <a:gridCol w="2363550">
                  <a:extLst>
                    <a:ext uri="{9D8B030D-6E8A-4147-A177-3AD203B41FA5}">
                      <a16:colId xmlns:a16="http://schemas.microsoft.com/office/drawing/2014/main" val="1315994431"/>
                    </a:ext>
                  </a:extLst>
                </a:gridCol>
                <a:gridCol w="1103172">
                  <a:extLst>
                    <a:ext uri="{9D8B030D-6E8A-4147-A177-3AD203B41FA5}">
                      <a16:colId xmlns:a16="http://schemas.microsoft.com/office/drawing/2014/main" val="1180713195"/>
                    </a:ext>
                  </a:extLst>
                </a:gridCol>
              </a:tblGrid>
              <a:tr h="594951">
                <a:tc>
                  <a:txBody>
                    <a:bodyPr/>
                    <a:lstStyle/>
                    <a:p>
                      <a:r>
                        <a:rPr lang="it-IT" dirty="0"/>
                        <a:t>SAMPLE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TYPE OF ONTOLOGY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NAME OF ONTOLOGY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Adj</a:t>
                      </a:r>
                      <a:r>
                        <a:rPr lang="it-IT" dirty="0"/>
                        <a:t> P </a:t>
                      </a:r>
                      <a:r>
                        <a:rPr lang="it-IT" dirty="0" err="1"/>
                        <a:t>value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55694"/>
                  </a:ext>
                </a:extLst>
              </a:tr>
              <a:tr h="594951">
                <a:tc>
                  <a:txBody>
                    <a:bodyPr/>
                    <a:lstStyle/>
                    <a:p>
                      <a:r>
                        <a:rPr lang="it-IT" dirty="0"/>
                        <a:t>BRAIN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Pathways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Reactome</a:t>
                      </a:r>
                      <a:r>
                        <a:rPr lang="it-IT" dirty="0"/>
                        <a:t> 2022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Trasmission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across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chemical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synapsys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4.29e-07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624252"/>
                  </a:ext>
                </a:extLst>
              </a:tr>
              <a:tr h="11049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BRAIN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Ontologies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GO Cellular Component 2023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Postsynaptic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4.119e-7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303297"/>
                  </a:ext>
                </a:extLst>
              </a:tr>
              <a:tr h="8499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KIDNEY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Pathways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KEGG 2021 Human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Collecting duct acid secretion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903683"/>
                  </a:ext>
                </a:extLst>
              </a:tr>
              <a:tr h="8499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KIDNEY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Ontologies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Human </a:t>
                      </a:r>
                      <a:r>
                        <a:rPr lang="it-IT" dirty="0" err="1"/>
                        <a:t>Phenotype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Ontology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Nephrocalcinosis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1.920e-9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87815"/>
                  </a:ext>
                </a:extLst>
              </a:tr>
              <a:tr h="594951">
                <a:tc>
                  <a:txBody>
                    <a:bodyPr/>
                    <a:lstStyle/>
                    <a:p>
                      <a:r>
                        <a:rPr lang="it-IT" dirty="0"/>
                        <a:t>COLON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Pathways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Human </a:t>
                      </a:r>
                      <a:r>
                        <a:rPr lang="it-IT" dirty="0" err="1"/>
                        <a:t>Cyc</a:t>
                      </a:r>
                      <a:r>
                        <a:rPr lang="it-IT" dirty="0"/>
                        <a:t> 2016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phospholipases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0.02902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298377"/>
                  </a:ext>
                </a:extLst>
              </a:tr>
              <a:tr h="594951">
                <a:tc>
                  <a:txBody>
                    <a:bodyPr/>
                    <a:lstStyle/>
                    <a:p>
                      <a:r>
                        <a:rPr lang="it-IT" dirty="0"/>
                        <a:t>COLON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Ontologies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GO </a:t>
                      </a:r>
                      <a:r>
                        <a:rPr lang="it-IT" dirty="0" err="1"/>
                        <a:t>Biological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Process</a:t>
                      </a:r>
                      <a:r>
                        <a:rPr lang="it-IT" dirty="0"/>
                        <a:t> 2023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cGMP-mediated </a:t>
                      </a:r>
                      <a:r>
                        <a:rPr lang="en-GB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Signaling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0.00850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03379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E0D4C-D0E5-E0F5-9848-5609FBA27E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dirty="0" err="1"/>
              <a:t>Bioinformatics</a:t>
            </a:r>
            <a:r>
              <a:rPr lang="it-IT" altLang="en-US" dirty="0"/>
              <a:t> for </a:t>
            </a:r>
            <a:r>
              <a:rPr lang="it-IT" altLang="en-US" dirty="0" err="1"/>
              <a:t>computational</a:t>
            </a:r>
            <a:r>
              <a:rPr lang="it-IT" altLang="en-US" dirty="0"/>
              <a:t> </a:t>
            </a:r>
            <a:r>
              <a:rPr lang="it-IT" altLang="en-US" dirty="0" err="1"/>
              <a:t>genomics</a:t>
            </a:r>
            <a:endParaRPr lang="it-IT" altLang="en-US" dirty="0"/>
          </a:p>
          <a:p>
            <a:r>
              <a:rPr lang="it-IT" altLang="en-US" dirty="0"/>
              <a:t>ANNO ACCADEMICO 2022-23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DF8270-7E1F-4593-8C63-123A58ACF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88" y="899592"/>
            <a:ext cx="6104149" cy="51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6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7760-C495-BA7E-2009-83A2D9C9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BIBLIOGRAPHY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E530-76C5-1C24-2819-9F0A4EFE5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20688"/>
            <a:ext cx="8077200" cy="5616624"/>
          </a:xfrm>
        </p:spPr>
        <p:txBody>
          <a:bodyPr/>
          <a:lstStyle/>
          <a:p>
            <a:r>
              <a:rPr lang="en-GB" sz="1400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Lorca V, Rueda D, Martín-Morales L, </a:t>
            </a:r>
            <a:r>
              <a:rPr lang="en-GB" sz="1400" b="0" i="0" dirty="0" err="1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Poves</a:t>
            </a:r>
            <a:r>
              <a:rPr lang="en-GB" sz="1400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 C, Fernández-</a:t>
            </a:r>
            <a:r>
              <a:rPr lang="en-GB" sz="1400" b="0" i="0" dirty="0" err="1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Aceñero</a:t>
            </a:r>
            <a:r>
              <a:rPr lang="en-GB" sz="1400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 MJ, Ruiz-Ponte C, et al. (2017</a:t>
            </a:r>
            <a:r>
              <a:rPr lang="en-GB" sz="140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) Role of </a:t>
            </a:r>
            <a:r>
              <a:rPr lang="en-GB" sz="1400" i="1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GALNT12</a:t>
            </a:r>
            <a:r>
              <a:rPr lang="en-GB" sz="140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 in the genetic predisposition to attenuated adenomatous polyposis syndrom</a:t>
            </a:r>
            <a:r>
              <a:rPr lang="en-GB" sz="1400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e. </a:t>
            </a:r>
            <a:r>
              <a:rPr lang="en-GB" sz="1400" b="0" i="0" dirty="0" err="1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PLoS</a:t>
            </a:r>
            <a:r>
              <a:rPr lang="en-GB" sz="1400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</a:rPr>
              <a:t> ONE 12(11): e0187312. </a:t>
            </a:r>
            <a:r>
              <a:rPr lang="en-GB" sz="1400" b="0" i="0" dirty="0">
                <a:solidFill>
                  <a:srgbClr val="202020"/>
                </a:solidFill>
                <a:effectLst/>
                <a:latin typeface="Helvetica" panose="020B0604020202020204" pitchFamily="34" charset="0"/>
                <a:hlinkClick r:id="rId2"/>
              </a:rPr>
              <a:t>https://doi.org/10.1371/journal.pone.0187312</a:t>
            </a:r>
            <a:endParaRPr lang="en-GB" sz="1400" b="0" i="0" dirty="0">
              <a:solidFill>
                <a:srgbClr val="202020"/>
              </a:solidFill>
              <a:effectLst/>
              <a:latin typeface="Helvetica" panose="020B0604020202020204" pitchFamily="34" charset="0"/>
            </a:endParaRPr>
          </a:p>
          <a:p>
            <a:r>
              <a:rPr lang="en-GB" sz="1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Evans DR, </a:t>
            </a:r>
            <a:r>
              <a:rPr lang="en-GB" sz="14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Venkitachalam</a:t>
            </a:r>
            <a:r>
              <a:rPr lang="en-GB" sz="1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S, </a:t>
            </a:r>
            <a:r>
              <a:rPr lang="en-GB" sz="14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Revoredo</a:t>
            </a:r>
            <a:r>
              <a:rPr lang="en-GB" sz="1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L, </a:t>
            </a:r>
            <a:r>
              <a:rPr lang="en-GB" sz="14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Dohey</a:t>
            </a:r>
            <a:r>
              <a:rPr lang="en-GB" sz="1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AT, Clarke E, Pennell JJ, Powell AE, Quinn E, Ravi L, </a:t>
            </a:r>
            <a:r>
              <a:rPr lang="en-GB" sz="14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Gerken</a:t>
            </a:r>
            <a:r>
              <a:rPr lang="en-GB" sz="1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TA, Green JS, Woods MO, </a:t>
            </a:r>
            <a:r>
              <a:rPr lang="en-GB" sz="14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Guda</a:t>
            </a:r>
            <a:r>
              <a:rPr lang="en-GB" sz="1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K. Evidence for GALNT12 as a moderate penetrance gene for colorectal cancer. Hum </a:t>
            </a:r>
            <a:r>
              <a:rPr lang="en-GB" sz="14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Mutat</a:t>
            </a:r>
            <a:r>
              <a:rPr lang="en-GB" sz="1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 2018 Aug;39(8):1092-1101. </a:t>
            </a:r>
            <a:r>
              <a:rPr lang="en-GB" sz="14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doi</a:t>
            </a:r>
            <a:r>
              <a:rPr lang="en-GB" sz="1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 10.1002/humu.23549.</a:t>
            </a:r>
          </a:p>
          <a:p>
            <a:r>
              <a:rPr lang="en-GB" sz="1400" dirty="0">
                <a:latin typeface="Helvetica" panose="020B0604020202020204" pitchFamily="34" charset="0"/>
                <a:cs typeface="Helvetica" panose="020B0604020202020204" pitchFamily="34" charset="0"/>
              </a:rPr>
              <a:t>Gary A. Piazza, Xi Chen, Antonio Ward, Alex Coley, Gang Zhou, Donald J. </a:t>
            </a:r>
            <a:r>
              <a:rPr lang="en-GB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Buchsbaum</a:t>
            </a:r>
            <a:r>
              <a:rPr lang="en-GB" sz="14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GB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Yulia</a:t>
            </a:r>
            <a:r>
              <a:rPr lang="en-GB" sz="1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Maxuitenko</a:t>
            </a:r>
            <a:r>
              <a:rPr lang="en-GB" sz="1400" dirty="0">
                <a:latin typeface="Helvetica" panose="020B0604020202020204" pitchFamily="34" charset="0"/>
                <a:cs typeface="Helvetica" panose="020B0604020202020204" pitchFamily="34" charset="0"/>
              </a:rPr>
              <a:t>, Adam B. </a:t>
            </a:r>
            <a:r>
              <a:rPr lang="en-GB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Keeton.Targeting</a:t>
            </a:r>
            <a:r>
              <a:rPr lang="en-GB" sz="1400" dirty="0">
                <a:latin typeface="Helvetica" panose="020B0604020202020204" pitchFamily="34" charset="0"/>
                <a:cs typeface="Helvetica" panose="020B0604020202020204" pitchFamily="34" charset="0"/>
              </a:rPr>
              <a:t> cGMP/PKG </a:t>
            </a:r>
            <a:r>
              <a:rPr lang="en-GB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signaling</a:t>
            </a:r>
            <a:r>
              <a:rPr lang="en-GB" sz="1400" dirty="0">
                <a:latin typeface="Helvetica" panose="020B0604020202020204" pitchFamily="34" charset="0"/>
                <a:cs typeface="Helvetica" panose="020B0604020202020204" pitchFamily="34" charset="0"/>
              </a:rPr>
              <a:t> for the treatment or prevention of colorectal cancer with novel sulindac derivatives lacking cyclooxygenase inhibitory </a:t>
            </a:r>
            <a:r>
              <a:rPr lang="en-GB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activity.Oncology</a:t>
            </a:r>
            <a:r>
              <a:rPr lang="en-GB" sz="14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1400" dirty="0" err="1">
                <a:latin typeface="Helvetica" panose="020B0604020202020204" pitchFamily="34" charset="0"/>
                <a:cs typeface="Helvetica" panose="020B0604020202020204" pitchFamily="34" charset="0"/>
              </a:rPr>
              <a:t>Signaling,Volume</a:t>
            </a:r>
            <a:r>
              <a:rPr lang="en-GB" sz="1400" dirty="0">
                <a:latin typeface="Helvetica" panose="020B0604020202020204" pitchFamily="34" charset="0"/>
                <a:cs typeface="Helvetica" panose="020B0604020202020204" pitchFamily="34" charset="0"/>
              </a:rPr>
              <a:t> 3,2020,Pages 1-6,SSN 2542-5633,https://doi.org/10.1016/j.onsig.2020.04.001.</a:t>
            </a:r>
          </a:p>
          <a:p>
            <a:r>
              <a:rPr lang="en-GB" sz="1400" b="0" i="0" dirty="0">
                <a:solidFill>
                  <a:srgbClr val="1C1D1E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Guo, Jian-Ming, Zhang, Yan, Cheng, </a:t>
            </a:r>
            <a:r>
              <a:rPr lang="en-GB" sz="1400" b="0" i="0" dirty="0" err="1">
                <a:solidFill>
                  <a:srgbClr val="1C1D1E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Lamei</a:t>
            </a:r>
            <a:r>
              <a:rPr lang="en-GB" sz="1400" b="0" i="0" dirty="0">
                <a:solidFill>
                  <a:srgbClr val="1C1D1E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 Iwasaki, Hiroko, Wang, Han, Kubota, Tomomi, Tachibana, </a:t>
            </a:r>
            <a:r>
              <a:rPr lang="en-GB" sz="1400" b="0" i="0" dirty="0" err="1">
                <a:solidFill>
                  <a:srgbClr val="1C1D1E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Kouichi</a:t>
            </a:r>
            <a:r>
              <a:rPr lang="en-GB" sz="1400" b="0" i="0" dirty="0">
                <a:solidFill>
                  <a:srgbClr val="1C1D1E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and </a:t>
            </a:r>
            <a:r>
              <a:rPr lang="en-GB" sz="1400" b="0" i="0" dirty="0" err="1">
                <a:solidFill>
                  <a:srgbClr val="1C1D1E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Narimatsu</a:t>
            </a:r>
            <a:r>
              <a:rPr lang="en-GB" sz="1400" b="0" i="0" dirty="0">
                <a:solidFill>
                  <a:srgbClr val="1C1D1E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Hisashi(2002), Molecular cloning and characterization of a novel member of the </a:t>
            </a:r>
            <a:r>
              <a:rPr lang="en-GB" sz="1400" b="0" i="0" dirty="0" err="1">
                <a:solidFill>
                  <a:srgbClr val="1C1D1E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UDP-GalNAc:polypeptide</a:t>
            </a:r>
            <a:r>
              <a:rPr lang="en-GB" sz="1400" b="0" i="0" dirty="0">
                <a:solidFill>
                  <a:srgbClr val="1C1D1E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r>
              <a:rPr lang="en-GB" sz="1400" b="0" i="1" dirty="0">
                <a:solidFill>
                  <a:srgbClr val="1C1D1E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GB" sz="1400" b="0" i="0" dirty="0">
                <a:solidFill>
                  <a:srgbClr val="1C1D1E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-</a:t>
            </a:r>
            <a:r>
              <a:rPr lang="en-GB" sz="1400" b="0" i="0" dirty="0" err="1">
                <a:solidFill>
                  <a:srgbClr val="1C1D1E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acetylgalactosaminyltransferase</a:t>
            </a:r>
            <a:r>
              <a:rPr lang="en-GB" sz="1400" b="0" i="0" dirty="0">
                <a:solidFill>
                  <a:srgbClr val="1C1D1E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family, pp-GalNAc-T12</a:t>
            </a:r>
            <a:r>
              <a:rPr lang="en-GB" sz="1400" b="0" i="0" baseline="30000" dirty="0">
                <a:solidFill>
                  <a:srgbClr val="1C1D1E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GB" sz="1400" b="0" i="0" dirty="0">
                <a:solidFill>
                  <a:srgbClr val="1C1D1E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, </a:t>
            </a:r>
            <a:r>
              <a:rPr lang="en-GB" sz="1400" b="0" i="1" dirty="0">
                <a:solidFill>
                  <a:srgbClr val="1C1D1E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FEBS Letters</a:t>
            </a:r>
            <a:r>
              <a:rPr lang="en-GB" sz="1400" b="0" i="0" dirty="0">
                <a:solidFill>
                  <a:srgbClr val="1C1D1E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 524, </a:t>
            </a:r>
            <a:r>
              <a:rPr lang="en-GB" sz="1400" b="0" i="0" dirty="0" err="1">
                <a:solidFill>
                  <a:srgbClr val="1C1D1E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doi</a:t>
            </a:r>
            <a:r>
              <a:rPr lang="en-GB" sz="1400" b="0" i="0" dirty="0">
                <a:solidFill>
                  <a:srgbClr val="1C1D1E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 10.1016/S0014-5793(02)03007-7</a:t>
            </a:r>
          </a:p>
          <a:p>
            <a:r>
              <a:rPr lang="en-GB" sz="14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Nakhoul</a:t>
            </a:r>
            <a:r>
              <a:rPr lang="en-GB" sz="1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NL, </a:t>
            </a:r>
            <a:r>
              <a:rPr lang="en-GB" sz="14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Abdulnour-Nakhoul</a:t>
            </a:r>
            <a:r>
              <a:rPr lang="en-GB" sz="1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SM, </a:t>
            </a:r>
            <a:r>
              <a:rPr lang="en-GB" sz="14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Boulpaep</a:t>
            </a:r>
            <a:r>
              <a:rPr lang="en-GB" sz="1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EL, </a:t>
            </a:r>
            <a:r>
              <a:rPr lang="en-GB" sz="14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Rabon</a:t>
            </a:r>
            <a:r>
              <a:rPr lang="en-GB" sz="1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E, Schmidt E, Hamm LL. Substrate specificity of </a:t>
            </a:r>
            <a:r>
              <a:rPr lang="en-GB" sz="14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Rhbg</a:t>
            </a:r>
            <a:r>
              <a:rPr lang="en-GB" sz="1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 ammonium and methyl ammonium transport. Am J </a:t>
            </a:r>
            <a:r>
              <a:rPr lang="en-GB" sz="14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Physiol</a:t>
            </a:r>
            <a:r>
              <a:rPr lang="en-GB" sz="1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Cell Physiol. 2010 Sep;299(3):C695-705. </a:t>
            </a:r>
            <a:r>
              <a:rPr lang="en-GB" sz="14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doi</a:t>
            </a:r>
            <a:r>
              <a:rPr lang="en-GB" sz="1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 10.1152/ajpcell.00019.2010. </a:t>
            </a:r>
            <a:r>
              <a:rPr lang="en-GB" sz="14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Epub</a:t>
            </a:r>
            <a:r>
              <a:rPr lang="en-GB" sz="1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2010 Jun 30. PMID: 20592240; PMCID: PMC2944323</a:t>
            </a:r>
          </a:p>
          <a:p>
            <a:r>
              <a:rPr lang="en-GB" sz="1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Gong X, Lin T, Sun Z, Fu M, </a:t>
            </a:r>
            <a:r>
              <a:rPr lang="en-GB" sz="14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Zuo</a:t>
            </a:r>
            <a:r>
              <a:rPr lang="en-GB" sz="1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H, </a:t>
            </a:r>
            <a:r>
              <a:rPr lang="en-GB" sz="14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Xie</a:t>
            </a:r>
            <a:r>
              <a:rPr lang="en-GB" sz="1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Z. Olig1 is downregulated in oligodendrocyte progenitor cell differentiation. </a:t>
            </a:r>
            <a:r>
              <a:rPr lang="en-GB" sz="14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Neuroreport</a:t>
            </a:r>
            <a:r>
              <a:rPr lang="en-GB" sz="1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. 2008 Aug 6;19(12):1203-7. </a:t>
            </a:r>
            <a:r>
              <a:rPr lang="en-GB" sz="1400" b="0" i="0" dirty="0" err="1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doi</a:t>
            </a:r>
            <a:r>
              <a:rPr lang="en-GB" sz="14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: 10.1097/WNR.0b013e328308b322. PMID: 18628665</a:t>
            </a:r>
            <a:endParaRPr lang="en-GB" sz="1400" b="0" i="0" dirty="0">
              <a:solidFill>
                <a:srgbClr val="1C1D1E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GB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F7678-4E9E-E426-7688-01F56F366A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it-IT" altLang="en-US" dirty="0" err="1"/>
              <a:t>Bioinformtics</a:t>
            </a:r>
            <a:r>
              <a:rPr lang="it-IT" altLang="en-US" dirty="0"/>
              <a:t> for </a:t>
            </a:r>
            <a:r>
              <a:rPr lang="it-IT" altLang="en-US" dirty="0" err="1"/>
              <a:t>computational</a:t>
            </a:r>
            <a:r>
              <a:rPr lang="it-IT" altLang="en-US" dirty="0"/>
              <a:t> </a:t>
            </a:r>
            <a:r>
              <a:rPr lang="it-IT" altLang="en-US" dirty="0" err="1"/>
              <a:t>genomics</a:t>
            </a:r>
            <a:endParaRPr lang="it-IT" altLang="en-US" dirty="0"/>
          </a:p>
          <a:p>
            <a:r>
              <a:rPr lang="it-IT" altLang="en-US" dirty="0"/>
              <a:t>ANNO ACCADEMICO 2022-23</a:t>
            </a:r>
          </a:p>
        </p:txBody>
      </p:sp>
    </p:spTree>
    <p:extLst>
      <p:ext uri="{BB962C8B-B14F-4D97-AF65-F5344CB8AC3E}">
        <p14:creationId xmlns:p14="http://schemas.microsoft.com/office/powerpoint/2010/main" val="7949146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i Offic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a di Office">
      <a:majorFont>
        <a:latin typeface="Trebuchet MS"/>
        <a:ea typeface="ＭＳ Ｐゴシック"/>
        <a:cs typeface=""/>
      </a:majorFont>
      <a:minorFont>
        <a:latin typeface="Trebuchet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A_PP_dipartimento_3r</Template>
  <TotalTime>5413</TotalTime>
  <Words>992</Words>
  <Application>Microsoft Office PowerPoint</Application>
  <PresentationFormat>On-screen Show (4:3)</PresentationFormat>
  <Paragraphs>170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Aharoni</vt:lpstr>
      <vt:lpstr>-apple-system</vt:lpstr>
      <vt:lpstr>Arial</vt:lpstr>
      <vt:lpstr>Garamond</vt:lpstr>
      <vt:lpstr>Helvetica</vt:lpstr>
      <vt:lpstr>Trebuchet MS</vt:lpstr>
      <vt:lpstr>Wingdings</vt:lpstr>
      <vt:lpstr>Tema di Office</vt:lpstr>
      <vt:lpstr>Tema di Office</vt:lpstr>
      <vt:lpstr>BULK RNA-SEQ ANALYSIS</vt:lpstr>
      <vt:lpstr>QUALITY CONTROL</vt:lpstr>
      <vt:lpstr>NORMALIZATION</vt:lpstr>
      <vt:lpstr>SAMPLES CLUSTERING</vt:lpstr>
      <vt:lpstr>DE genes in my samples</vt:lpstr>
      <vt:lpstr>ANALYSIS OF GENE RHBG (kidney biomarker)</vt:lpstr>
      <vt:lpstr>GENE MARKERS IN MY SAMPLES</vt:lpstr>
      <vt:lpstr>FUNCTIONAL ENRICHMENT ANALYSIS</vt:lpstr>
      <vt:lpstr>BIBLIOGRAPHY</vt:lpstr>
      <vt:lpstr>Behind the heterogeneity of colon</vt:lpstr>
      <vt:lpstr>NEURON LIKE CELLS in the intestin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Eugenio Demartini</dc:creator>
  <cp:keywords/>
  <dc:description/>
  <cp:lastModifiedBy>Simone Corbetta</cp:lastModifiedBy>
  <cp:revision>19</cp:revision>
  <dcterms:created xsi:type="dcterms:W3CDTF">2017-12-06T07:03:09Z</dcterms:created>
  <dcterms:modified xsi:type="dcterms:W3CDTF">2023-06-21T08:50:59Z</dcterms:modified>
  <cp:category/>
</cp:coreProperties>
</file>