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350" r:id="rId3"/>
    <p:sldId id="361" r:id="rId5"/>
    <p:sldId id="362" r:id="rId6"/>
    <p:sldId id="365" r:id="rId7"/>
    <p:sldId id="366" r:id="rId8"/>
    <p:sldId id="393" r:id="rId9"/>
    <p:sldId id="395" r:id="rId10"/>
    <p:sldId id="394" r:id="rId11"/>
    <p:sldId id="352" r:id="rId12"/>
    <p:sldId id="334" r:id="rId13"/>
    <p:sldId id="367" r:id="rId14"/>
    <p:sldId id="368" r:id="rId15"/>
    <p:sldId id="369" r:id="rId16"/>
    <p:sldId id="370" r:id="rId17"/>
    <p:sldId id="371" r:id="rId18"/>
    <p:sldId id="354" r:id="rId19"/>
    <p:sldId id="372" r:id="rId20"/>
    <p:sldId id="374" r:id="rId21"/>
    <p:sldId id="375" r:id="rId22"/>
    <p:sldId id="376" r:id="rId23"/>
    <p:sldId id="377" r:id="rId24"/>
    <p:sldId id="379" r:id="rId25"/>
    <p:sldId id="378" r:id="rId26"/>
    <p:sldId id="380" r:id="rId27"/>
    <p:sldId id="381" r:id="rId28"/>
    <p:sldId id="382" r:id="rId29"/>
    <p:sldId id="383" r:id="rId30"/>
    <p:sldId id="384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43" r:id="rId3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  <a:p>
            <a:pPr lvl="1" rtl="0"/>
            <a:r>
              <a:rPr lang="it-IT" noProof="0"/>
              <a:t>Secondo livello</a:t>
            </a:r>
            <a:endParaRPr lang="it-IT" noProof="0"/>
          </a:p>
          <a:p>
            <a:pPr lvl="2" rtl="0"/>
            <a:r>
              <a:rPr lang="it-IT" noProof="0"/>
              <a:t>Terzo livello</a:t>
            </a:r>
            <a:endParaRPr lang="it-IT" noProof="0"/>
          </a:p>
          <a:p>
            <a:pPr lvl="3" rtl="0"/>
            <a:r>
              <a:rPr lang="it-IT" noProof="0"/>
              <a:t>Quarto livello</a:t>
            </a:r>
            <a:endParaRPr lang="it-IT" noProof="0"/>
          </a:p>
          <a:p>
            <a:pPr lvl="4" rtl="0"/>
            <a:r>
              <a:rPr lang="it-IT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13" name="Connettore diritto 12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7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8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15" name="Connettore diritto 14"/>
          <p:cNvCxnSpPr/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7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0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1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2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4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26" name="Connettore diritto 25"/>
          <p:cNvCxnSpPr/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grpSp>
        <p:nvGrpSpPr>
          <p:cNvPr id="15" name="Gruppo 14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3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4" name="Segnaposto testo 3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5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7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8" name="Segnaposto tes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7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/>
          <p:cNvSpPr>
            <a:spLocks noGrp="1"/>
          </p:cNvSpPr>
          <p:nvPr>
            <p:ph type="title" hasCustomPrompt="1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/>
          <p:cNvCxnSpPr/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/>
          <p:cNvCxnSpPr/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5" name="Segnaposto testo 29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16" name="Connettore diritto 15"/>
          <p:cNvCxnSpPr/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/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8" name="Segnaposto testo 29"/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20" name="Connettore diritto 19"/>
          <p:cNvCxnSpPr/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2" name="Segnaposto testo 29"/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23" name="Connettore diritto 22"/>
          <p:cNvCxnSpPr/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/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5" name="Segnaposto testo 29"/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26" name="Connettore diritto 25"/>
          <p:cNvCxnSpPr/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/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8" name="Segnaposto testo 29"/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/>
          <p:cNvCxnSpPr/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/>
          <p:cNvSpPr>
            <a:spLocks noGrp="1"/>
          </p:cNvSpPr>
          <p:nvPr>
            <p:ph type="title" hasCustomPrompt="1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/>
          <p:cNvCxnSpPr/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/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  <a:endParaRPr lang="it-IT" noProof="0"/>
          </a:p>
        </p:txBody>
      </p:sp>
      <p:sp>
        <p:nvSpPr>
          <p:cNvPr id="16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/>
          </a:p>
        </p:txBody>
      </p:sp>
      <p:sp>
        <p:nvSpPr>
          <p:cNvPr id="9" name="Segnaposto tabella 2"/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/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  <a:endParaRPr lang="it-IT" sz="20000" b="1" noProof="0" dirty="0">
              <a:solidFill>
                <a:schemeClr val="bg1"/>
              </a:solidFill>
            </a:endParaRPr>
          </a:p>
        </p:txBody>
      </p:sp>
      <p:grpSp>
        <p:nvGrpSpPr>
          <p:cNvPr id="18" name="Gruppo 17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/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/>
          <p:cNvSpPr>
            <a:spLocks noGrp="1"/>
          </p:cNvSpPr>
          <p:nvPr>
            <p:ph type="title" hasCustomPrompt="1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/>
          <p:cNvCxnSpPr/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/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/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3" name="Segnaposto tes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4" name="Segnaposto testo 29"/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5" name="Segnaposto testo 29"/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6" name="Segnaposto testo 29"/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7" name="Segnaposto testo 29"/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8" name="Segnaposto testo 29"/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79" name="Segnaposto testo 29"/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grpSp>
        <p:nvGrpSpPr>
          <p:cNvPr id="23" name="Gruppo 22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/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/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/>
          <p:cNvCxnSpPr/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/>
          <p:cNvCxnSpPr/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/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/>
          </a:p>
        </p:txBody>
      </p:sp>
      <p:sp>
        <p:nvSpPr>
          <p:cNvPr id="96" name="Segnaposto testo 29"/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97" name="Segnaposto testo 29"/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02" name="Segnaposto testo 29"/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03" name="Segnaposto testo 29"/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06" name="Segnaposto testo 29"/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07" name="Segnaposto testo 29"/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08" name="Segnaposto testo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sp>
        <p:nvSpPr>
          <p:cNvPr id="109" name="Segnaposto testo 29"/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</p:txBody>
      </p:sp>
      <p:cxnSp>
        <p:nvCxnSpPr>
          <p:cNvPr id="8" name="Connettore diritto 7"/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/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/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/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  <a:endParaRPr lang="it-IT" noProof="0"/>
          </a:p>
          <a:p>
            <a:pPr lvl="1" rtl="0"/>
            <a:r>
              <a:rPr lang="it-IT" noProof="0"/>
              <a:t>Secondo livello</a:t>
            </a:r>
            <a:endParaRPr lang="it-IT" noProof="0"/>
          </a:p>
          <a:p>
            <a:pPr lvl="2" rtl="0"/>
            <a:r>
              <a:rPr lang="it-IT" noProof="0"/>
              <a:t>Terzo livello</a:t>
            </a:r>
            <a:endParaRPr lang="it-IT" noProof="0"/>
          </a:p>
          <a:p>
            <a:pPr lvl="3" rtl="0"/>
            <a:r>
              <a:rPr lang="it-IT" noProof="0"/>
              <a:t>Quarto livello</a:t>
            </a:r>
            <a:endParaRPr lang="it-IT" noProof="0"/>
          </a:p>
          <a:p>
            <a:pPr lvl="4" rtl="0"/>
            <a:r>
              <a:rPr lang="it-IT" noProof="0"/>
              <a:t>Quinto livello</a:t>
            </a:r>
            <a:endParaRPr lang="it-IT" noProof="0"/>
          </a:p>
        </p:txBody>
      </p:sp>
      <p:sp>
        <p:nvSpPr>
          <p:cNvPr id="12" name="Segnaposto titolo 1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  <a:endParaRPr lang="it-IT" noProof="0"/>
          </a:p>
        </p:txBody>
      </p:sp>
      <p:sp>
        <p:nvSpPr>
          <p:cNvPr id="30" name="Segnaposto data 3"/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</a:fld>
            <a:endParaRPr lang="it-IT" noProof="0">
              <a:latin typeface="+mn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367051" y="300251"/>
            <a:ext cx="5491571" cy="3766783"/>
          </a:xfrm>
        </p:spPr>
        <p:txBody>
          <a:bodyPr rtlCol="0"/>
          <a:lstStyle/>
          <a:p>
            <a:pPr rtl="0"/>
            <a:br>
              <a:rPr lang="it-IT" sz="4400" dirty="0"/>
            </a:br>
            <a:r>
              <a:rPr lang="it-IT" sz="4400" i="1" dirty="0"/>
              <a:t>Visual </a:t>
            </a:r>
            <a:r>
              <a:rPr lang="it-IT" sz="4400" i="1" dirty="0" err="1"/>
              <a:t>Recognition</a:t>
            </a:r>
            <a:r>
              <a:rPr lang="it-IT" sz="4400" i="1" dirty="0"/>
              <a:t> </a:t>
            </a:r>
            <a:r>
              <a:rPr lang="it-IT" sz="4400" dirty="0"/>
              <a:t>per l’identificazione e la classificazione di tumori cerebrali</a:t>
            </a:r>
            <a:endParaRPr lang="it-IT" sz="4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837599"/>
          </a:xfrm>
        </p:spPr>
        <p:txBody>
          <a:bodyPr rtlCol="0"/>
          <a:lstStyle/>
          <a:p>
            <a:pPr rtl="0"/>
            <a:r>
              <a:rPr lang="it-IT" dirty="0">
                <a:latin typeface="+mj-lt"/>
              </a:rPr>
              <a:t>Cognitive Computing Systems</a:t>
            </a:r>
            <a:r>
              <a:rPr lang="it-IT" dirty="0"/>
              <a:t> </a:t>
            </a:r>
            <a:endParaRPr lang="it-IT" dirty="0"/>
          </a:p>
          <a:p>
            <a:pPr rtl="0"/>
            <a:r>
              <a:rPr lang="it-IT" dirty="0"/>
              <a:t>Anno accademico 2022/2023</a:t>
            </a:r>
            <a:endParaRPr lang="it-IT" dirty="0"/>
          </a:p>
          <a:p>
            <a:pPr rtl="0"/>
            <a:r>
              <a:rPr lang="it-IT" b="1" dirty="0"/>
              <a:t>Docente</a:t>
            </a:r>
            <a:r>
              <a:rPr lang="it-IT" dirty="0"/>
              <a:t>: Paolo Maresca</a:t>
            </a:r>
            <a:endParaRPr lang="it-IT" dirty="0"/>
          </a:p>
          <a:p>
            <a:pPr rtl="0"/>
            <a:r>
              <a:rPr lang="it-IT" b="1" dirty="0"/>
              <a:t>Studenti</a:t>
            </a:r>
            <a:r>
              <a:rPr lang="it-IT" dirty="0"/>
              <a:t>: Ferdinando Simone D’Agostino (M63001274)</a:t>
            </a:r>
            <a:endParaRPr lang="it-IT" dirty="0"/>
          </a:p>
          <a:p>
            <a:pPr rtl="0"/>
            <a:r>
              <a:rPr lang="it-IT" dirty="0"/>
              <a:t>	Simone D’Orta (M63001283)</a:t>
            </a:r>
            <a:endParaRPr lang="it-IT" dirty="0"/>
          </a:p>
          <a:p>
            <a:pPr rtl="0"/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Radiografia di un cervello umano in una clinica neurologica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4680" y="3201700"/>
            <a:ext cx="4941477" cy="802177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/>
              <a:t>VOL</a:t>
            </a:r>
            <a:endParaRPr lang="it-IT" sz="6000" dirty="0"/>
          </a:p>
        </p:txBody>
      </p:sp>
      <p:cxnSp>
        <p:nvCxnSpPr>
          <p:cNvPr id="6" name="Connettore diritto 5"/>
          <p:cNvCxnSpPr/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it-IT" sz="1700" dirty="0"/>
              <a:t>Ridimensionamento</a:t>
            </a:r>
            <a:endParaRPr lang="it-IT" sz="17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278306" cy="3383290"/>
          </a:xfrm>
        </p:spPr>
        <p:txBody>
          <a:bodyPr>
            <a:normAutofit/>
          </a:bodyPr>
          <a:lstStyle/>
          <a:p>
            <a:r>
              <a:rPr lang="it-IT" sz="1700" dirty="0">
                <a:ea typeface="Times New Roman" panose="02020603050405020304" pitchFamily="18" charset="0"/>
              </a:rPr>
              <a:t>N</a:t>
            </a:r>
            <a:r>
              <a:rPr lang="it-IT" sz="1700" dirty="0">
                <a:effectLst/>
                <a:ea typeface="Times New Roman" panose="02020603050405020304" pitchFamily="18" charset="0"/>
              </a:rPr>
              <a:t>on tutte le immagini all’interno dei dataset hanno la stessa dimensione</a:t>
            </a:r>
            <a:endParaRPr lang="it-IT" sz="1700" dirty="0">
              <a:effectLst/>
              <a:ea typeface="Times New Roman" panose="02020603050405020304" pitchFamily="18" charset="0"/>
            </a:endParaRPr>
          </a:p>
          <a:p>
            <a:r>
              <a:rPr lang="it-IT" sz="1700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modelli </a:t>
            </a:r>
            <a:r>
              <a:rPr lang="it-IT" sz="17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pretrainati</a:t>
            </a:r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richiedono immagini di dimensioni </a:t>
            </a:r>
            <a:r>
              <a:rPr lang="it-IT" sz="17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prefissate</a:t>
            </a:r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per poter lavorare correttamente. </a:t>
            </a:r>
            <a:endParaRPr lang="it-IT" sz="17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Nel caso della maggior parte dei modelli utilizzati, la dimensioni richiesta era </a:t>
            </a:r>
            <a:r>
              <a:rPr lang="it-IT" sz="17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224 x 224 pixel.</a:t>
            </a:r>
            <a:endParaRPr lang="it-IT" sz="17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sz="17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/>
        <p:txBody>
          <a:bodyPr rtlCol="0" anchor="t">
            <a:noAutofit/>
          </a:bodyPr>
          <a:lstStyle/>
          <a:p>
            <a:pPr rtl="0"/>
            <a:r>
              <a:rPr lang="it-IT" sz="1700" dirty="0"/>
              <a:t>Trasformazione in tensori</a:t>
            </a:r>
            <a:endParaRPr lang="it-IT" sz="17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it-IT" sz="1700" dirty="0">
                <a:solidFill>
                  <a:srgbClr val="000000"/>
                </a:solidFill>
                <a:ea typeface="Times New Roman" panose="02020603050405020304" pitchFamily="18" charset="0"/>
              </a:rPr>
              <a:t>L</a:t>
            </a:r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 immagini sono state trasformate in </a:t>
            </a:r>
            <a:r>
              <a:rPr lang="it-IT" sz="17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tensori</a:t>
            </a:r>
            <a:r>
              <a:rPr lang="it-IT" sz="1700" b="1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lang="it-IT" sz="17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sz="1700" dirty="0">
                <a:solidFill>
                  <a:srgbClr val="000000"/>
                </a:solidFill>
                <a:ea typeface="Times New Roman" panose="02020603050405020304" pitchFamily="18" charset="0"/>
              </a:rPr>
              <a:t>S</a:t>
            </a:r>
            <a:r>
              <a:rPr lang="it-IT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 tratta di un passaggio obbligato al fine di dare i dati in input ai modelli.</a:t>
            </a:r>
            <a:endParaRPr lang="it-IT" sz="17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sz="17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rtl="0"/>
            <a:r>
              <a:rPr lang="it-IT" sz="1800" dirty="0"/>
              <a:t>Normalizzazione</a:t>
            </a:r>
            <a:endParaRPr lang="it-IT" sz="18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577353" cy="3383290"/>
          </a:xfrm>
        </p:spPr>
        <p:txBody>
          <a:bodyPr>
            <a:noAutofit/>
          </a:bodyPr>
          <a:lstStyle/>
          <a:p>
            <a:r>
              <a:rPr lang="it-IT" sz="1700" dirty="0">
                <a:ea typeface="Times New Roman" panose="02020603050405020304" pitchFamily="18" charset="0"/>
              </a:rPr>
              <a:t>S</a:t>
            </a:r>
            <a:r>
              <a:rPr lang="it-IT" sz="1700" dirty="0">
                <a:effectLst/>
                <a:ea typeface="Times New Roman" panose="02020603050405020304" pitchFamily="18" charset="0"/>
              </a:rPr>
              <a:t>i può eseguire la </a:t>
            </a:r>
            <a:r>
              <a:rPr lang="it-IT" sz="1700" b="1" dirty="0">
                <a:effectLst/>
                <a:ea typeface="Times New Roman" panose="02020603050405020304" pitchFamily="18" charset="0"/>
              </a:rPr>
              <a:t>normalizzazione</a:t>
            </a:r>
            <a:r>
              <a:rPr lang="it-IT" sz="1700" dirty="0">
                <a:effectLst/>
                <a:ea typeface="Times New Roman" panose="02020603050405020304" pitchFamily="18" charset="0"/>
              </a:rPr>
              <a:t> dell’immagine, utilizzando dei valori specifici oppure dei valori consigliati.</a:t>
            </a:r>
            <a:endParaRPr lang="it-IT" sz="1700" dirty="0">
              <a:effectLst/>
              <a:ea typeface="Times New Roman" panose="02020603050405020304" pitchFamily="18" charset="0"/>
            </a:endParaRPr>
          </a:p>
          <a:p>
            <a:r>
              <a:rPr lang="it-IT" sz="1700" dirty="0">
                <a:ea typeface="Times New Roman" panose="02020603050405020304" pitchFamily="18" charset="0"/>
              </a:rPr>
              <a:t>S</a:t>
            </a:r>
            <a:r>
              <a:rPr lang="it-IT" sz="1700" dirty="0">
                <a:effectLst/>
                <a:ea typeface="Times New Roman" panose="02020603050405020304" pitchFamily="18" charset="0"/>
              </a:rPr>
              <a:t>i sono testati due tipi diversi di normalizzazione: una è quella consigliata dal MNIST, mentre l’altra è quella consigliata per </a:t>
            </a:r>
            <a:r>
              <a:rPr lang="it-IT" sz="1700" dirty="0" err="1">
                <a:effectLst/>
                <a:ea typeface="Times New Roman" panose="02020603050405020304" pitchFamily="18" charset="0"/>
              </a:rPr>
              <a:t>Resnet</a:t>
            </a:r>
            <a:r>
              <a:rPr lang="it-IT" sz="1700" dirty="0">
                <a:effectLst/>
                <a:ea typeface="Times New Roman" panose="02020603050405020304" pitchFamily="18" charset="0"/>
              </a:rPr>
              <a:t>/VGG. </a:t>
            </a:r>
            <a:endParaRPr lang="it-IT" sz="1700" dirty="0">
              <a:effectLst/>
              <a:ea typeface="Times New Roman" panose="02020603050405020304" pitchFamily="18" charset="0"/>
            </a:endParaRPr>
          </a:p>
          <a:p>
            <a:r>
              <a:rPr lang="it-IT" sz="1700" dirty="0">
                <a:effectLst/>
                <a:ea typeface="Times New Roman" panose="02020603050405020304" pitchFamily="18" charset="0"/>
              </a:rPr>
              <a:t>Si sono ottenuti risultati migliori utilizzando la prima normalizzazione. </a:t>
            </a:r>
            <a:endParaRPr lang="it-IT" sz="1700" dirty="0">
              <a:effectLst/>
              <a:ea typeface="Times New Roman" panose="02020603050405020304" pitchFamily="18" charset="0"/>
            </a:endParaRPr>
          </a:p>
          <a:p>
            <a:endParaRPr lang="it-IT" sz="17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/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52500" y="503806"/>
            <a:ext cx="9271798" cy="998607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Definizione dei modelli</a:t>
            </a:r>
            <a:br>
              <a:rPr lang="it-IT" dirty="0"/>
            </a:br>
            <a:r>
              <a:rPr lang="it-IT" sz="2200" b="0" dirty="0"/>
              <a:t>Sono stati testati 9 modelli appartenenti a 3 famiglie</a:t>
            </a:r>
            <a:endParaRPr lang="it-IT" sz="2200" b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it-IT" sz="1700" dirty="0" err="1"/>
              <a:t>ResNet</a:t>
            </a:r>
            <a:endParaRPr lang="it-IT" sz="17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182772" cy="3055744"/>
          </a:xfrm>
        </p:spPr>
        <p:txBody>
          <a:bodyPr>
            <a:noAutofit/>
          </a:bodyPr>
          <a:lstStyle/>
          <a:p>
            <a:r>
              <a:rPr lang="it-IT" dirty="0">
                <a:effectLst/>
                <a:ea typeface="Times New Roman" panose="02020603050405020304" pitchFamily="18" charset="0"/>
              </a:rPr>
              <a:t>La caratteristica principale di </a:t>
            </a:r>
            <a:r>
              <a:rPr lang="it-IT" dirty="0" err="1">
                <a:effectLst/>
                <a:ea typeface="Times New Roman" panose="02020603050405020304" pitchFamily="18" charset="0"/>
              </a:rPr>
              <a:t>ResNet</a:t>
            </a:r>
            <a:r>
              <a:rPr lang="it-IT" dirty="0">
                <a:effectLst/>
                <a:ea typeface="Times New Roman" panose="02020603050405020304" pitchFamily="18" charset="0"/>
              </a:rPr>
              <a:t> è l'uso di </a:t>
            </a:r>
            <a:r>
              <a:rPr lang="it-IT" b="1" dirty="0">
                <a:effectLst/>
                <a:ea typeface="Times New Roman" panose="02020603050405020304" pitchFamily="18" charset="0"/>
              </a:rPr>
              <a:t>blocchi residui</a:t>
            </a:r>
            <a:r>
              <a:rPr lang="it-IT" dirty="0">
                <a:effectLst/>
                <a:ea typeface="Times New Roman" panose="02020603050405020304" pitchFamily="18" charset="0"/>
              </a:rPr>
              <a:t>. 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ea typeface="Times New Roman" panose="02020603050405020304" pitchFamily="18" charset="0"/>
              </a:rPr>
              <a:t>C</a:t>
            </a:r>
            <a:r>
              <a:rPr lang="it-IT" dirty="0">
                <a:effectLst/>
                <a:ea typeface="Times New Roman" panose="02020603050405020304" pitchFamily="18" charset="0"/>
              </a:rPr>
              <a:t>onsentono di superare il problema della </a:t>
            </a:r>
            <a:r>
              <a:rPr lang="it-IT" b="1" dirty="0">
                <a:effectLst/>
                <a:ea typeface="Times New Roman" panose="02020603050405020304" pitchFamily="18" charset="0"/>
              </a:rPr>
              <a:t>scomparsa del gradiente</a:t>
            </a:r>
            <a:r>
              <a:rPr lang="it-IT" dirty="0">
                <a:effectLst/>
                <a:ea typeface="Times New Roman" panose="02020603050405020304" pitchFamily="18" charset="0"/>
              </a:rPr>
              <a:t>, che si verifica quando ci sono molti strati.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effectLst/>
                <a:ea typeface="Times New Roman" panose="02020603050405020304" pitchFamily="18" charset="0"/>
              </a:rPr>
              <a:t>I blocchi residui introducono delle </a:t>
            </a:r>
            <a:r>
              <a:rPr lang="it-IT" b="1" dirty="0">
                <a:effectLst/>
                <a:ea typeface="Times New Roman" panose="02020603050405020304" pitchFamily="18" charset="0"/>
              </a:rPr>
              <a:t>"skip connections" </a:t>
            </a:r>
            <a:r>
              <a:rPr lang="it-IT" dirty="0">
                <a:effectLst/>
                <a:ea typeface="Times New Roman" panose="02020603050405020304" pitchFamily="18" charset="0"/>
              </a:rPr>
              <a:t>che permettono di saltare uno o più strati.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/>
        <p:txBody>
          <a:bodyPr rtlCol="0" anchor="t">
            <a:noAutofit/>
          </a:bodyPr>
          <a:lstStyle/>
          <a:p>
            <a:pPr rtl="0"/>
            <a:r>
              <a:rPr lang="it-IT" sz="1700" dirty="0" err="1"/>
              <a:t>EfficientNet</a:t>
            </a:r>
            <a:endParaRPr lang="it-IT" sz="17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1"/>
          </p:nvPr>
        </p:nvSpPr>
        <p:spPr>
          <a:xfrm>
            <a:off x="4569372" y="2799145"/>
            <a:ext cx="3050628" cy="3780726"/>
          </a:xfrm>
        </p:spPr>
        <p:txBody>
          <a:bodyPr>
            <a:normAutofit/>
          </a:bodyPr>
          <a:lstStyle/>
          <a:p>
            <a:r>
              <a:rPr lang="it-IT" dirty="0">
                <a:effectLst/>
                <a:ea typeface="Times New Roman" panose="02020603050405020304" pitchFamily="18" charset="0"/>
              </a:rPr>
              <a:t>La caratteristica principale di </a:t>
            </a:r>
            <a:r>
              <a:rPr lang="it-IT" dirty="0" err="1">
                <a:effectLst/>
                <a:ea typeface="Times New Roman" panose="02020603050405020304" pitchFamily="18" charset="0"/>
              </a:rPr>
              <a:t>EfficientNet</a:t>
            </a:r>
            <a:r>
              <a:rPr lang="it-IT" dirty="0">
                <a:effectLst/>
                <a:ea typeface="Times New Roman" panose="02020603050405020304" pitchFamily="18" charset="0"/>
              </a:rPr>
              <a:t> risiede nella </a:t>
            </a:r>
            <a:r>
              <a:rPr lang="it-IT" b="1" dirty="0">
                <a:effectLst/>
                <a:ea typeface="Times New Roman" panose="02020603050405020304" pitchFamily="18" charset="0"/>
              </a:rPr>
              <a:t>scalabilità composta </a:t>
            </a:r>
            <a:r>
              <a:rPr lang="it-IT" dirty="0">
                <a:effectLst/>
                <a:ea typeface="Times New Roman" panose="02020603050405020304" pitchFamily="18" charset="0"/>
              </a:rPr>
              <a:t>(compound scaling).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ea typeface="Times New Roman" panose="02020603050405020304" pitchFamily="18" charset="0"/>
              </a:rPr>
              <a:t>L</a:t>
            </a:r>
            <a:r>
              <a:rPr lang="it-IT" dirty="0">
                <a:effectLst/>
                <a:ea typeface="Times New Roman" panose="02020603050405020304" pitchFamily="18" charset="0"/>
              </a:rPr>
              <a:t>a scalabilità composta modifica </a:t>
            </a:r>
            <a:r>
              <a:rPr lang="it-IT" b="1" dirty="0">
                <a:effectLst/>
                <a:ea typeface="Times New Roman" panose="02020603050405020304" pitchFamily="18" charset="0"/>
              </a:rPr>
              <a:t>uniformemente</a:t>
            </a:r>
            <a:r>
              <a:rPr lang="it-IT" dirty="0">
                <a:effectLst/>
                <a:ea typeface="Times New Roman" panose="02020603050405020304" pitchFamily="18" charset="0"/>
              </a:rPr>
              <a:t> ogni dimensione con un certo insieme fisso di coefficienti di </a:t>
            </a:r>
            <a:r>
              <a:rPr lang="it-IT" dirty="0" err="1">
                <a:effectLst/>
                <a:ea typeface="Times New Roman" panose="02020603050405020304" pitchFamily="18" charset="0"/>
              </a:rPr>
              <a:t>scalatura</a:t>
            </a:r>
            <a:r>
              <a:rPr lang="it-IT" dirty="0">
                <a:effectLst/>
                <a:ea typeface="Times New Roman" panose="02020603050405020304" pitchFamily="18" charset="0"/>
              </a:rPr>
              <a:t>.</a:t>
            </a:r>
            <a:endParaRPr lang="it-IT" dirty="0">
              <a:ea typeface="Times New Roman" panose="02020603050405020304" pitchFamily="18" charset="0"/>
            </a:endParaRPr>
          </a:p>
          <a:p>
            <a:r>
              <a:rPr lang="it-IT" dirty="0">
                <a:effectLst/>
                <a:ea typeface="Times New Roman" panose="02020603050405020304" pitchFamily="18" charset="0"/>
              </a:rPr>
              <a:t>L’obiettivo è quello di trovare un </a:t>
            </a:r>
            <a:r>
              <a:rPr lang="it-IT" b="1" dirty="0">
                <a:effectLst/>
                <a:ea typeface="Times New Roman" panose="02020603050405020304" pitchFamily="18" charset="0"/>
              </a:rPr>
              <a:t>equilibrio ottimale </a:t>
            </a:r>
            <a:r>
              <a:rPr lang="it-IT" dirty="0">
                <a:effectLst/>
                <a:ea typeface="Times New Roman" panose="02020603050405020304" pitchFamily="18" charset="0"/>
              </a:rPr>
              <a:t>tra la complessità del modello e la sua capacità di apprendimento.</a:t>
            </a:r>
            <a:endParaRPr lang="it-IT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rtl="0"/>
            <a:r>
              <a:rPr lang="it-IT" sz="1800" dirty="0"/>
              <a:t>VGG</a:t>
            </a:r>
            <a:endParaRPr lang="it-IT" sz="18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3383290"/>
          </a:xfrm>
        </p:spPr>
        <p:txBody>
          <a:bodyPr/>
          <a:lstStyle/>
          <a:p>
            <a:r>
              <a:rPr lang="it-IT" dirty="0">
                <a:effectLst/>
                <a:ea typeface="Times New Roman" panose="02020603050405020304" pitchFamily="18" charset="0"/>
              </a:rPr>
              <a:t>La caratteristica principale di VGG è la sua semplicità e </a:t>
            </a:r>
            <a:r>
              <a:rPr lang="it-IT" b="1" dirty="0">
                <a:effectLst/>
                <a:ea typeface="Times New Roman" panose="02020603050405020304" pitchFamily="18" charset="0"/>
              </a:rPr>
              <a:t>omogeneità</a:t>
            </a:r>
            <a:r>
              <a:rPr lang="it-IT" dirty="0">
                <a:effectLst/>
                <a:ea typeface="Times New Roman" panose="02020603050405020304" pitchFamily="18" charset="0"/>
              </a:rPr>
              <a:t>.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La sua struttura regolare consente a VGG di apprendere a partire da immagini molto 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complesse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/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9271798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Struttura dei modelli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it-IT" sz="1700" dirty="0"/>
              <a:t>ResNet152</a:t>
            </a:r>
            <a:endParaRPr lang="it-IT" sz="17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/>
        <p:txBody>
          <a:bodyPr rtlCol="0" anchor="t">
            <a:noAutofit/>
          </a:bodyPr>
          <a:lstStyle/>
          <a:p>
            <a:pPr rtl="0"/>
            <a:r>
              <a:rPr lang="it-IT" sz="1700" dirty="0"/>
              <a:t>EfficientNetV2L</a:t>
            </a:r>
            <a:endParaRPr lang="it-IT" sz="17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rtl="0"/>
            <a:r>
              <a:rPr lang="it-IT" sz="1800" dirty="0"/>
              <a:t>VGG16</a:t>
            </a:r>
            <a:endParaRPr lang="it-IT" sz="18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/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15" name="Immagine 14" descr="Immagine che contiene testo, Carattere, bianco, schermata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4" y="2730026"/>
            <a:ext cx="3713602" cy="125512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83" y="2730026"/>
            <a:ext cx="3686091" cy="1255120"/>
          </a:xfrm>
          <a:prstGeom prst="rect">
            <a:avLst/>
          </a:prstGeom>
        </p:spPr>
      </p:pic>
      <p:pic>
        <p:nvPicPr>
          <p:cNvPr id="21" name="Immagine 20" descr="Immagine che contiene testo, Carattere, schermata, bianco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3" y="2824647"/>
            <a:ext cx="3713602" cy="116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8725887" cy="610863"/>
          </a:xfrm>
        </p:spPr>
        <p:txBody>
          <a:bodyPr rtlCol="0" anchor="b">
            <a:noAutofit/>
          </a:bodyPr>
          <a:lstStyle/>
          <a:p>
            <a:pPr rtl="0"/>
            <a:r>
              <a:rPr lang="it-IT" dirty="0"/>
              <a:t>Definizione delle metriche</a:t>
            </a:r>
            <a:endParaRPr lang="it-IT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2500" y="2624522"/>
            <a:ext cx="2133600" cy="1608956"/>
          </a:xfrm>
        </p:spPr>
        <p:txBody>
          <a:bodyPr>
            <a:normAutofit/>
          </a:bodyPr>
          <a:lstStyle/>
          <a:p>
            <a:pPr rtl="0"/>
            <a:r>
              <a:rPr lang="it-IT" sz="1600" dirty="0">
                <a:effectLst/>
                <a:ea typeface="Times New Roman" panose="02020603050405020304" pitchFamily="18" charset="0"/>
              </a:rPr>
              <a:t>Rappresenta la percentuale di </a:t>
            </a:r>
            <a:r>
              <a:rPr lang="it-IT" sz="1600" b="1" dirty="0">
                <a:effectLst/>
                <a:ea typeface="Times New Roman" panose="02020603050405020304" pitchFamily="18" charset="0"/>
              </a:rPr>
              <a:t>previsioni corrette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del modello. </a:t>
            </a:r>
            <a:endParaRPr lang="it-IT" sz="160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Accuracy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663043" y="2624522"/>
            <a:ext cx="3529328" cy="1394695"/>
          </a:xfrm>
        </p:spPr>
        <p:txBody>
          <a:bodyPr rtlCol="0">
            <a:noAutofit/>
          </a:bodyPr>
          <a:lstStyle/>
          <a:p>
            <a:pPr rtl="0"/>
            <a:r>
              <a:rPr lang="it-IT" sz="1600" dirty="0">
                <a:effectLst/>
                <a:ea typeface="Times New Roman" panose="02020603050405020304" pitchFamily="18" charset="0"/>
              </a:rPr>
              <a:t>La precisione rappresenta la percentuale di istanze </a:t>
            </a:r>
            <a:r>
              <a:rPr lang="it-IT" sz="1600" b="1" dirty="0">
                <a:effectLst/>
                <a:ea typeface="Times New Roman" panose="02020603050405020304" pitchFamily="18" charset="0"/>
              </a:rPr>
              <a:t>classificate correttamente come positive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(TP) rispetto a tutte le istanze classificate come positive dal modello (TP + FP). </a:t>
            </a:r>
            <a:endParaRPr lang="it-IT" sz="1600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Precision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9"/>
          </p:nvPr>
        </p:nvSpPr>
        <p:spPr>
          <a:xfrm>
            <a:off x="952500" y="4899546"/>
            <a:ext cx="2133600" cy="1269241"/>
          </a:xfrm>
        </p:spPr>
        <p:txBody>
          <a:bodyPr rtlCol="0">
            <a:normAutofit fontScale="77500" lnSpcReduction="20000"/>
          </a:bodyPr>
          <a:lstStyle/>
          <a:p>
            <a:r>
              <a:rPr lang="it-IT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La recall misura la percentuale di </a:t>
            </a:r>
            <a:r>
              <a:rPr lang="it-IT" sz="21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istanze positive correttamente identificate </a:t>
            </a:r>
            <a:r>
              <a:rPr lang="it-IT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dal modello rispetto a tutte le istanze effettivamente positive. </a:t>
            </a:r>
            <a:endParaRPr lang="it-IT" sz="2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Recall (sensitivity)</a:t>
            </a:r>
            <a:endParaRPr lang="en-US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663042" y="4897955"/>
            <a:ext cx="3188134" cy="2456856"/>
          </a:xfrm>
        </p:spPr>
        <p:txBody>
          <a:bodyPr/>
          <a:lstStyle/>
          <a:p>
            <a:r>
              <a:rPr lang="it-IT" sz="1600" dirty="0">
                <a:effectLst/>
                <a:ea typeface="Times New Roman" panose="02020603050405020304" pitchFamily="18" charset="0"/>
              </a:rPr>
              <a:t>È una metrica che si utilizza spesso in quanto rappresenta una </a:t>
            </a:r>
            <a:r>
              <a:rPr lang="it-IT" sz="1600" b="1" dirty="0">
                <a:effectLst/>
                <a:ea typeface="Times New Roman" panose="02020603050405020304" pitchFamily="18" charset="0"/>
              </a:rPr>
              <a:t>sintesi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 tra le metriche di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precision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 e recall. Si ottiene calcolando la media armonica tra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precision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 e recall.</a:t>
            </a:r>
            <a:endParaRPr lang="en-US" sz="16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F1-Score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4500" y="4146445"/>
            <a:ext cx="3188133" cy="3524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8616705" cy="610863"/>
          </a:xfrm>
        </p:spPr>
        <p:txBody>
          <a:bodyPr rtlCol="0" anchor="b">
            <a:noAutofit/>
          </a:bodyPr>
          <a:lstStyle/>
          <a:p>
            <a:pPr rtl="0"/>
            <a:r>
              <a:rPr lang="it-IT" dirty="0"/>
              <a:t>Definizione delle metriche</a:t>
            </a:r>
            <a:endParaRPr lang="it-IT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Accuracy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Precision</a:t>
            </a:r>
            <a:endParaRPr lang="en-US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Recall (sensitivity)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F1-Score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4500" y="4146445"/>
            <a:ext cx="3188133" cy="352474"/>
          </a:xfrm>
          <a:prstGeom prst="rect">
            <a:avLst/>
          </a:prstGeom>
        </p:spPr>
      </p:pic>
      <p:pic>
        <p:nvPicPr>
          <p:cNvPr id="7" name="Immagine 6" descr="Immagine che contiene testo, Carattere, bianco, linea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6" y="2900680"/>
            <a:ext cx="2734310" cy="528320"/>
          </a:xfrm>
          <a:prstGeom prst="rect">
            <a:avLst/>
          </a:prstGeom>
        </p:spPr>
      </p:pic>
      <p:pic>
        <p:nvPicPr>
          <p:cNvPr id="8" name="Immagine 7" descr="Immagine che contiene testo, Carattere, bianco, design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12" y="2900680"/>
            <a:ext cx="2228850" cy="657225"/>
          </a:xfrm>
          <a:prstGeom prst="rect">
            <a:avLst/>
          </a:prstGeom>
        </p:spPr>
      </p:pic>
      <p:pic>
        <p:nvPicPr>
          <p:cNvPr id="12" name="Immagine 11" descr="Immagine che contiene testo, Carattere, bianco, numero&#10;&#10;Descrizione generata automaticamen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98" y="5213001"/>
            <a:ext cx="1876425" cy="581025"/>
          </a:xfrm>
          <a:prstGeom prst="rect">
            <a:avLst/>
          </a:prstGeom>
        </p:spPr>
      </p:pic>
      <p:pic>
        <p:nvPicPr>
          <p:cNvPr id="13" name="Immagine 12" descr="Immagine che contiene testo, Carattere, bianco, linea&#10;&#10;Descrizione generata automaticament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12" y="5213001"/>
            <a:ext cx="3298434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dirty="0" err="1"/>
              <a:t>Iperparametri</a:t>
            </a:r>
            <a:endParaRPr lang="it-IT" b="1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494789" y="1793964"/>
          <a:ext cx="9984448" cy="4267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986"/>
                <a:gridCol w="5652202"/>
                <a:gridCol w="2068260"/>
              </a:tblGrid>
              <a:tr h="368624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PARAMETRO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DESCRIZIONE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VALORE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  <a:tr h="902506">
                <a:tc>
                  <a:txBody>
                    <a:bodyPr/>
                    <a:lstStyle/>
                    <a:p>
                      <a:pPr marL="71755" marR="32385" lvl="0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Batch Size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lvl="0" algn="l">
                        <a:lnSpc>
                          <a:spcPts val="2400"/>
                        </a:lnSpc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 di campioni di addestramento che vengono utilizzati per calcolare il gradiente e aggiornare i pesi del modello in una singola iterazione.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  <a:tr h="588063"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 err="1">
                          <a:effectLst/>
                        </a:rPr>
                        <a:t>Epochs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quante volte l'intero dataset di training viene presentato alla rete durante l'addestramento.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  <a:tr h="588063"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Learning Rate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Determina la dimensione dei passi che vengono fatti durante l'aggiornamento dei pesi del modello durante l'addestramento.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0.0001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  <a:tr h="588063"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Weight </a:t>
                      </a:r>
                      <a:r>
                        <a:rPr lang="it-IT" sz="1400" dirty="0" err="1">
                          <a:effectLst/>
                        </a:rPr>
                        <a:t>Decay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 un termine additivo alla funzione di perdita durante l'addestramento che penalizza i pesi più grandi.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  <a:tr h="657117"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 err="1">
                          <a:effectLst/>
                        </a:rPr>
                        <a:t>Optimizer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 che durante ogni epoca modifica i pesi della nostra rete in modo tale da minimizzare  la funzione di </a:t>
                      </a:r>
                      <a:r>
                        <a:rPr lang="it-IT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</a:t>
                      </a: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scelta. 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Adam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  <a:tr h="368624"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Loss </a:t>
                      </a:r>
                      <a:r>
                        <a:rPr lang="it-IT" sz="1400" dirty="0" err="1">
                          <a:effectLst/>
                        </a:rPr>
                        <a:t>Function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 i valori di target e le predizioni misurando quindi le prestazioni della rete. 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Cross </a:t>
                      </a:r>
                      <a:r>
                        <a:rPr lang="it-IT" sz="1400" dirty="0" err="1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48" marR="81348" marT="0" marB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gnaposto immagine 52" descr="Inquadratura ad angolo di una penna su un grafico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r="38776" b="-1"/>
          <a:stretch>
            <a:fillRect/>
          </a:stretch>
        </p:blipFill>
        <p:spPr>
          <a:xfrm>
            <a:off x="5678129" y="-22543"/>
            <a:ext cx="6513871" cy="6903086"/>
          </a:xfrm>
          <a:noFill/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Risultati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rtlCol="0">
            <a:normAutofit/>
          </a:bodyPr>
          <a:lstStyle/>
          <a:p>
            <a:pPr rtl="0"/>
            <a:r>
              <a:rPr lang="it-IT" sz="1800" dirty="0">
                <a:effectLst/>
                <a:ea typeface="Times New Roman" panose="02020603050405020304" pitchFamily="18" charset="0"/>
              </a:rPr>
              <a:t>La fase finale è la valutazione dei modelli sulla base delle metriche definite e l’analisi comparate per stabilire quale modello è il migliore sulla base dei risultati ottenuti sul dataset di test. 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pPr rtl="0"/>
            <a:r>
              <a:rPr lang="it-IT" sz="1800" b="1" dirty="0">
                <a:effectLst/>
                <a:ea typeface="Times New Roman" panose="02020603050405020304" pitchFamily="18" charset="0"/>
              </a:rPr>
              <a:t>Il modello ResNet152 è risultato il migliore in assoluto con una </a:t>
            </a:r>
            <a:r>
              <a:rPr lang="it-IT" sz="1800" b="1" dirty="0" err="1">
                <a:effectLst/>
                <a:ea typeface="Times New Roman" panose="02020603050405020304" pitchFamily="18" charset="0"/>
              </a:rPr>
              <a:t>accuracy</a:t>
            </a:r>
            <a:r>
              <a:rPr lang="it-IT" sz="1800" b="1" dirty="0">
                <a:effectLst/>
                <a:ea typeface="Times New Roman" panose="02020603050405020304" pitchFamily="18" charset="0"/>
              </a:rPr>
              <a:t> del 97.33%.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7532277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ResNet152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43" name="Immagine 42" descr="Immagine che contiene testo, schermata, Carattere, numero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9" y="1499046"/>
            <a:ext cx="5506218" cy="2133898"/>
          </a:xfrm>
          <a:prstGeom prst="rect">
            <a:avLst/>
          </a:prstGeom>
        </p:spPr>
      </p:pic>
      <p:pic>
        <p:nvPicPr>
          <p:cNvPr id="44" name="Immagine 43" descr="Immagine che contiene testo, schermata, Carattere, numero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9" y="4436746"/>
            <a:ext cx="5535295" cy="2143125"/>
          </a:xfrm>
          <a:prstGeom prst="rect">
            <a:avLst/>
          </a:prstGeom>
        </p:spPr>
      </p:pic>
      <p:sp>
        <p:nvSpPr>
          <p:cNvPr id="45" name="CasellaDiTesto 44"/>
          <p:cNvSpPr txBox="1"/>
          <p:nvPr/>
        </p:nvSpPr>
        <p:spPr>
          <a:xfrm>
            <a:off x="1916340" y="355086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6" name="Immagine 45" descr="Immagine che contiene testo, schermata, schermo, diagramma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61" y="3632944"/>
            <a:ext cx="4078083" cy="306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6883440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dirty="0"/>
              <a:t>Risultati</a:t>
            </a:r>
            <a:endParaRPr lang="it-IT" b="1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494790" y="1829925"/>
          <a:ext cx="9495388" cy="4270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227"/>
                <a:gridCol w="1872776"/>
                <a:gridCol w="1897717"/>
                <a:gridCol w="1652834"/>
                <a:gridCol w="1652834"/>
              </a:tblGrid>
              <a:tr h="504599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MODELLO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ResNet18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97.91%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90.38%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ResNet50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95.33%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90.90%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96.15%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93.45%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ResNet101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97.82%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86.53%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91.83%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ResNet152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97.33%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96.15%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96.15%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96.15%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VGG16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92.30%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92.30%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92.30%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VGG19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90.38%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92.15%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EfficientNet_B0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95.71%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92.30%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88.89%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EfficientNet_B7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89.09%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94.23%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91.58%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3"/>
                    </a:solidFill>
                  </a:tcPr>
                </a:tc>
              </a:tr>
              <a:tr h="418447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EfficientNet_V2_L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97.96%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92.30%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95.05%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70" marR="3907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Introduzione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3019616"/>
          </a:xfrm>
        </p:spPr>
        <p:txBody>
          <a:bodyPr rtlCol="0"/>
          <a:lstStyle/>
          <a:p>
            <a:pPr rtl="0"/>
            <a:r>
              <a:rPr lang="it-IT" sz="1800" dirty="0">
                <a:effectLst/>
                <a:ea typeface="Times New Roman" panose="02020603050405020304" pitchFamily="18" charset="0"/>
              </a:rPr>
              <a:t>L’obiettivo del progetto è quello di documentare il processo di progettazione e di implementazione di un sistema di </a:t>
            </a:r>
            <a:r>
              <a:rPr lang="it-IT" sz="1800" b="1" dirty="0">
                <a:effectLst/>
                <a:ea typeface="Times New Roman" panose="02020603050405020304" pitchFamily="18" charset="0"/>
              </a:rPr>
              <a:t>Visual </a:t>
            </a:r>
            <a:r>
              <a:rPr lang="it-IT" sz="1800" b="1" dirty="0" err="1">
                <a:effectLst/>
                <a:ea typeface="Times New Roman" panose="02020603050405020304" pitchFamily="18" charset="0"/>
              </a:rPr>
              <a:t>Recognition</a:t>
            </a:r>
            <a:r>
              <a:rPr lang="it-IT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che ha lo scopo di classificare due diversi tipi di tumore cerebrale a partire dalle immagini di risonanza magnetica (RMI). 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pPr rtl="0"/>
            <a:r>
              <a:rPr lang="it-IT" sz="1800" dirty="0"/>
              <a:t>Si vogliono classificare due tipologie di tumore: </a:t>
            </a:r>
            <a:r>
              <a:rPr lang="it-IT" sz="1800" b="1" dirty="0"/>
              <a:t>GBM</a:t>
            </a:r>
            <a:r>
              <a:rPr lang="it-IT" sz="1800" dirty="0"/>
              <a:t> e </a:t>
            </a:r>
            <a:r>
              <a:rPr lang="it-IT" sz="1800" b="1" dirty="0"/>
              <a:t>MET</a:t>
            </a:r>
            <a:r>
              <a:rPr lang="it-IT" sz="1800" dirty="0"/>
              <a:t>. </a:t>
            </a:r>
            <a:endParaRPr lang="it-IT" sz="1800" dirty="0"/>
          </a:p>
          <a:p>
            <a:pPr rtl="0"/>
            <a:r>
              <a:rPr lang="it-IT" sz="1800" dirty="0"/>
              <a:t>Abbiamo a disposizione due dataset: </a:t>
            </a:r>
            <a:r>
              <a:rPr lang="it-IT" sz="1800" b="1" dirty="0"/>
              <a:t>VOL</a:t>
            </a:r>
            <a:r>
              <a:rPr lang="it-IT" sz="1800" dirty="0"/>
              <a:t> e </a:t>
            </a:r>
            <a:r>
              <a:rPr lang="it-IT" sz="1800" b="1" dirty="0"/>
              <a:t>MULTI</a:t>
            </a:r>
            <a:r>
              <a:rPr lang="it-IT" sz="1800" dirty="0"/>
              <a:t>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53" name="Segnaposto immagine 52" descr="Lampadine sospese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Radiografia di un cervello umano in una clinica neurologica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4680" y="3201700"/>
            <a:ext cx="4941477" cy="802177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/>
              <a:t>MULTI</a:t>
            </a:r>
            <a:endParaRPr lang="it-IT" sz="6000" dirty="0"/>
          </a:p>
        </p:txBody>
      </p:sp>
      <p:cxnSp>
        <p:nvCxnSpPr>
          <p:cNvPr id="6" name="Connettore diritto 5"/>
          <p:cNvCxnSpPr/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343" y="1520073"/>
            <a:ext cx="2484332" cy="41265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900" dirty="0" err="1"/>
              <a:t>Preprocessing</a:t>
            </a:r>
            <a:r>
              <a:rPr lang="it-IT" sz="4400" dirty="0"/>
              <a:t> e visualizzazione dei dati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971550" y="1544640"/>
            <a:ext cx="4555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bg1"/>
                </a:solidFill>
                <a:ea typeface="Times New Roman" panose="02020603050405020304" pitchFamily="18" charset="0"/>
              </a:rPr>
              <a:t>Tramite script Python, per</a:t>
            </a:r>
            <a:r>
              <a:rPr lang="it-IT" sz="18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ognuno dei tre dataset (testing, training, validation) sono state create </a:t>
            </a:r>
            <a:r>
              <a:rPr lang="it-IT" sz="18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sei</a:t>
            </a:r>
            <a:r>
              <a:rPr lang="it-IT" sz="18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cartelle, ognuna associata a una singola categoria e contenente immagini appartenenti esclusivamente a tale categoria. </a:t>
            </a:r>
            <a:endParaRPr lang="it-IT" sz="18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endParaRPr lang="it-IT" sz="180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Per ognuna delle </a:t>
            </a:r>
            <a:r>
              <a:rPr lang="it-IT" sz="1800" b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18</a:t>
            </a:r>
            <a:r>
              <a:rPr lang="it-IT" sz="180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cartelle risultati, si sono create due sottocartelle associate alle etichette dei dati GBM e MET e si sono quindi suddivise le immagini sulla base della loro label. 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550" y="278128"/>
            <a:ext cx="11038480" cy="1809979"/>
          </a:xfrm>
        </p:spPr>
        <p:txBody>
          <a:bodyPr rtlCol="0" anchor="b">
            <a:normAutofit fontScale="90000"/>
          </a:bodyPr>
          <a:lstStyle/>
          <a:p>
            <a:r>
              <a:rPr lang="it-IT" sz="4900" dirty="0" err="1"/>
              <a:t>Preprocessing</a:t>
            </a:r>
            <a:r>
              <a:rPr lang="it-IT" sz="4900" dirty="0"/>
              <a:t> e visualizzazione dei dati</a:t>
            </a:r>
            <a:br>
              <a:rPr lang="it-IT" dirty="0"/>
            </a:br>
            <a:r>
              <a:rPr lang="it-IT" sz="2400" b="0" dirty="0"/>
              <a:t>Per accertarci dell’assenza di errori nei dataset visualizziamo graficamente il numero di campioni per ogni etichetta.</a:t>
            </a:r>
            <a:br>
              <a:rPr lang="it-IT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it-IT" b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it-IT" sz="1700" dirty="0"/>
              <a:t>Conteggio Training set</a:t>
            </a:r>
            <a:endParaRPr lang="it-IT" sz="17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/>
        <p:txBody>
          <a:bodyPr rtlCol="0" anchor="t">
            <a:noAutofit/>
          </a:bodyPr>
          <a:lstStyle/>
          <a:p>
            <a:pPr rtl="0"/>
            <a:r>
              <a:rPr lang="it-IT" sz="1700" dirty="0"/>
              <a:t>Conteggio </a:t>
            </a:r>
            <a:r>
              <a:rPr lang="it-IT" sz="1700" dirty="0" err="1"/>
              <a:t>Validation</a:t>
            </a:r>
            <a:r>
              <a:rPr lang="it-IT" sz="1700" dirty="0"/>
              <a:t> set</a:t>
            </a:r>
            <a:endParaRPr lang="it-IT" sz="17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rtl="0"/>
            <a:r>
              <a:rPr lang="it-IT" sz="1800" dirty="0"/>
              <a:t>Conteggio Test set</a:t>
            </a:r>
            <a:endParaRPr lang="it-IT" sz="18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/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8" y="2702821"/>
            <a:ext cx="3237290" cy="241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magine 15" descr="Immagine che contiene testo, schermata, Carattere, diagramma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53" y="2702821"/>
            <a:ext cx="3237290" cy="242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 descr="Immagine che contiene testo, schermata, Carattere, diagramma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19" y="2702821"/>
            <a:ext cx="3036477" cy="227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10691165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400" dirty="0" err="1"/>
              <a:t>Preprocessing</a:t>
            </a:r>
            <a:r>
              <a:rPr lang="it-IT" sz="4400" dirty="0"/>
              <a:t> e visualizzazione dei dati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it-IT" sz="1700" dirty="0"/>
              <a:t>Ridimensionamento</a:t>
            </a:r>
            <a:endParaRPr lang="it-IT" sz="17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952500" y="2704372"/>
            <a:ext cx="3456500" cy="3441089"/>
          </a:xfrm>
        </p:spPr>
        <p:txBody>
          <a:bodyPr>
            <a:noAutofit/>
          </a:bodyPr>
          <a:lstStyle/>
          <a:p>
            <a:r>
              <a:rPr lang="it-IT" dirty="0">
                <a:ea typeface="Times New Roman" panose="02020603050405020304" pitchFamily="18" charset="0"/>
              </a:rPr>
              <a:t>N</a:t>
            </a:r>
            <a:r>
              <a:rPr lang="it-IT" dirty="0">
                <a:effectLst/>
                <a:ea typeface="Times New Roman" panose="02020603050405020304" pitchFamily="18" charset="0"/>
              </a:rPr>
              <a:t>on tutte le immagini all’interno dei dataset hanno la stessa dimensione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modelli </a:t>
            </a:r>
            <a:r>
              <a:rPr lang="it-IT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pretrainati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richiedono immagini di dimensioni 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prefissate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per poter lavorare correttamente. 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Nel caso della maggior parte dei modelli utilizzati, la dimensioni richiesta era </a:t>
            </a:r>
            <a:r>
              <a:rPr lang="it-IT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224 x 224 pixel.</a:t>
            </a:r>
            <a:endParaRPr lang="it-IT" i="1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ea typeface="Times New Roman" panose="02020603050405020304" pitchFamily="18" charset="0"/>
              </a:rPr>
              <a:t>Sono state provate </a:t>
            </a:r>
            <a:r>
              <a:rPr lang="it-IT" dirty="0">
                <a:effectLst/>
                <a:ea typeface="Times New Roman" panose="02020603050405020304" pitchFamily="18" charset="0"/>
              </a:rPr>
              <a:t>altre trasformazioni della morfologia delle immagini, vale a dire il </a:t>
            </a:r>
            <a:r>
              <a:rPr lang="it-IT" b="1" dirty="0">
                <a:effectLst/>
                <a:ea typeface="Times New Roman" panose="02020603050405020304" pitchFamily="18" charset="0"/>
              </a:rPr>
              <a:t>Center </a:t>
            </a:r>
            <a:r>
              <a:rPr lang="it-IT" b="1" dirty="0" err="1">
                <a:effectLst/>
                <a:ea typeface="Times New Roman" panose="02020603050405020304" pitchFamily="18" charset="0"/>
              </a:rPr>
              <a:t>Crop</a:t>
            </a:r>
            <a:r>
              <a:rPr lang="it-IT" b="1" dirty="0">
                <a:effectLst/>
                <a:ea typeface="Times New Roman" panose="02020603050405020304" pitchFamily="18" charset="0"/>
              </a:rPr>
              <a:t> </a:t>
            </a:r>
            <a:r>
              <a:rPr lang="it-IT" dirty="0">
                <a:effectLst/>
                <a:ea typeface="Times New Roman" panose="02020603050405020304" pitchFamily="18" charset="0"/>
              </a:rPr>
              <a:t>e il </a:t>
            </a:r>
            <a:r>
              <a:rPr lang="it-IT" b="1" dirty="0">
                <a:effectLst/>
                <a:ea typeface="Times New Roman" panose="02020603050405020304" pitchFamily="18" charset="0"/>
              </a:rPr>
              <a:t>Random </a:t>
            </a:r>
            <a:r>
              <a:rPr lang="it-IT" b="1" dirty="0" err="1">
                <a:effectLst/>
                <a:ea typeface="Times New Roman" panose="02020603050405020304" pitchFamily="18" charset="0"/>
              </a:rPr>
              <a:t>Crop</a:t>
            </a:r>
            <a:r>
              <a:rPr lang="it-IT" dirty="0">
                <a:effectLst/>
                <a:ea typeface="Times New Roman" panose="02020603050405020304" pitchFamily="18" charset="0"/>
              </a:rPr>
              <a:t>. </a:t>
            </a:r>
            <a:endParaRPr lang="it-IT" i="1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/>
        <p:txBody>
          <a:bodyPr rtlCol="0" anchor="t">
            <a:noAutofit/>
          </a:bodyPr>
          <a:lstStyle/>
          <a:p>
            <a:pPr rtl="0"/>
            <a:r>
              <a:rPr lang="it-IT" sz="1700" dirty="0"/>
              <a:t>Trasformazione in tensori</a:t>
            </a:r>
            <a:endParaRPr lang="it-IT" sz="17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1"/>
          </p:nvPr>
        </p:nvSpPr>
        <p:spPr>
          <a:xfrm>
            <a:off x="4555221" y="2704372"/>
            <a:ext cx="3050628" cy="1942138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ea typeface="Times New Roman" panose="02020603050405020304" pitchFamily="18" charset="0"/>
              </a:rPr>
              <a:t>L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 immagini sono state trasformate in 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tensori</a:t>
            </a:r>
            <a:r>
              <a:rPr lang="it-IT" b="1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ea typeface="Times New Roman" panose="02020603050405020304" pitchFamily="18" charset="0"/>
              </a:rPr>
              <a:t>S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 tratta di un passaggio obbligato al fine di dare i dati in input ai modelli.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rtl="0"/>
            <a:r>
              <a:rPr lang="it-IT" sz="1800" dirty="0"/>
              <a:t>Normalizzazione</a:t>
            </a:r>
            <a:endParaRPr lang="it-IT" sz="18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3383290"/>
          </a:xfrm>
        </p:spPr>
        <p:txBody>
          <a:bodyPr/>
          <a:lstStyle/>
          <a:p>
            <a:r>
              <a:rPr lang="it-IT" dirty="0">
                <a:ea typeface="Times New Roman" panose="02020603050405020304" pitchFamily="18" charset="0"/>
              </a:rPr>
              <a:t>S</a:t>
            </a:r>
            <a:r>
              <a:rPr lang="it-IT" dirty="0">
                <a:effectLst/>
                <a:ea typeface="Times New Roman" panose="02020603050405020304" pitchFamily="18" charset="0"/>
              </a:rPr>
              <a:t>i può eseguire la </a:t>
            </a:r>
            <a:r>
              <a:rPr lang="it-IT" b="1" dirty="0">
                <a:effectLst/>
                <a:ea typeface="Times New Roman" panose="02020603050405020304" pitchFamily="18" charset="0"/>
              </a:rPr>
              <a:t>normalizzazione</a:t>
            </a:r>
            <a:r>
              <a:rPr lang="it-IT" dirty="0">
                <a:effectLst/>
                <a:ea typeface="Times New Roman" panose="02020603050405020304" pitchFamily="18" charset="0"/>
              </a:rPr>
              <a:t> dell’immagine, utilizzando dei valori specifici oppure dei valori consigliati.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ea typeface="Times New Roman" panose="02020603050405020304" pitchFamily="18" charset="0"/>
              </a:rPr>
              <a:t>S</a:t>
            </a:r>
            <a:r>
              <a:rPr lang="it-IT" dirty="0">
                <a:effectLst/>
                <a:ea typeface="Times New Roman" panose="02020603050405020304" pitchFamily="18" charset="0"/>
              </a:rPr>
              <a:t>i sono testati due tipi diversi di normalizzazione: una è quella consigliata dal MNIST, mentre l’altra è quella consigliata per </a:t>
            </a:r>
            <a:r>
              <a:rPr lang="it-IT" dirty="0" err="1">
                <a:effectLst/>
                <a:ea typeface="Times New Roman" panose="02020603050405020304" pitchFamily="18" charset="0"/>
              </a:rPr>
              <a:t>Resnet</a:t>
            </a:r>
            <a:r>
              <a:rPr lang="it-IT" dirty="0">
                <a:effectLst/>
                <a:ea typeface="Times New Roman" panose="02020603050405020304" pitchFamily="18" charset="0"/>
              </a:rPr>
              <a:t>/VGG. 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r>
              <a:rPr lang="it-IT" dirty="0">
                <a:effectLst/>
                <a:ea typeface="Times New Roman" panose="02020603050405020304" pitchFamily="18" charset="0"/>
              </a:rPr>
              <a:t>Si sono ottenuti risultati migliori utilizzando la prima normalizzazione. 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/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/>
              <a:t>Struttura della rete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1233170" y="1720840"/>
            <a:ext cx="6095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È stata realizzata una struttura a due livelli:</a:t>
            </a:r>
            <a:endParaRPr lang="it-IT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Il primo livello è formato da </a:t>
            </a:r>
            <a:r>
              <a:rPr lang="it-IT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sei reti CNN </a:t>
            </a: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che ricevono in ingresso una delle sei immagini del campione. </a:t>
            </a:r>
            <a:endParaRPr lang="it-IT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Il secondo livello riceve l’output del penultimo </a:t>
            </a:r>
            <a:r>
              <a:rPr lang="it-IT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layer</a:t>
            </a: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logits</a:t>
            </a: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) di ognuna delle reti del primo livello. Il classificatore del secondo livello effettuerà le predizioni finali sulla base dei valori dei </a:t>
            </a:r>
            <a:r>
              <a:rPr lang="it-IT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logits</a:t>
            </a: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ricevuti in input. Nel secondo livello i migliori classificatori per generare predizioni accurate, sono risultati il </a:t>
            </a:r>
            <a:r>
              <a:rPr lang="it-IT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Random </a:t>
            </a:r>
            <a:r>
              <a:rPr lang="it-IT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Forest</a:t>
            </a:r>
            <a:r>
              <a:rPr lang="it-IT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e il </a:t>
            </a:r>
            <a:r>
              <a:rPr lang="it-IT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MultiLayer</a:t>
            </a:r>
            <a:r>
              <a:rPr lang="it-IT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Perceptron</a:t>
            </a:r>
            <a:r>
              <a:rPr lang="it-IT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/>
              <a:t>Struttura della rete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09999"/>
            <a:ext cx="6576373" cy="546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/>
              <a:t>Livello 1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971550" y="1748135"/>
            <a:ext cx="6095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In questo livello sono state addestrate sei reti CNN che ricevono in ingresso </a:t>
            </a:r>
            <a:r>
              <a:rPr lang="it-IT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un tipo di immagine </a:t>
            </a:r>
            <a:r>
              <a:rPr lang="it-IT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RMN. Per fare ciò è necessario iterare su ogni tipo di immagine utilizzando un for ed andare ad addestrare il relativo modello. </a:t>
            </a:r>
            <a:endParaRPr lang="it-IT" sz="18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endParaRPr lang="it-IT" sz="18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 reti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pretrainate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provate sono le tre che hanno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performato meglio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sul dataset VOL, dunque ResNet151, ResNet18 ed EfficientNet_V2_L. In più, si è voluto testare anche il modello VGG16, essendo il modello precedentemente utilizzato nell’abstract.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/>
              <a:t>Livello 1: </a:t>
            </a:r>
            <a:r>
              <a:rPr lang="it-IT" sz="4400" dirty="0" err="1"/>
              <a:t>iperparametri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971550" y="1748135"/>
            <a:ext cx="6095677" cy="345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marR="32385" algn="just">
              <a:lnSpc>
                <a:spcPts val="2400"/>
              </a:lnSpc>
            </a:pPr>
            <a:r>
              <a:rPr lang="it-IT" dirty="0">
                <a:solidFill>
                  <a:srgbClr val="000000"/>
                </a:solidFill>
                <a:ea typeface="Times New Roman" panose="02020603050405020304" pitchFamily="18" charset="0"/>
              </a:rPr>
              <a:t>Gli </a:t>
            </a:r>
            <a:r>
              <a:rPr lang="it-IT" dirty="0" err="1">
                <a:solidFill>
                  <a:srgbClr val="000000"/>
                </a:solidFill>
                <a:ea typeface="Times New Roman" panose="02020603050405020304" pitchFamily="18" charset="0"/>
              </a:rPr>
              <a:t>iperp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arametri</a:t>
            </a:r>
            <a:r>
              <a:rPr lang="it-IT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sono rimasti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invariati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rispetto ai modelli precedenti (VOL), eccetto per i valori di: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6195" marR="32385" algn="just">
              <a:lnSpc>
                <a:spcPts val="2400"/>
              </a:lnSpc>
            </a:pP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6195" marR="32385" lvl="2" indent="-342900" algn="just">
              <a:lnSpc>
                <a:spcPts val="2400"/>
              </a:lnSpc>
              <a:buFont typeface="Symbol" panose="05050102010706020507" pitchFamily="18" charset="2"/>
              <a:buChar char=""/>
            </a:pP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Batch Size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è stato necessario ridurre il valore della batch size in quanto si hanno a disposizione meno campioni del caso precedente. In particolare, si sono testati valori pari a 4, 8, 64.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6195" marR="32385" lvl="2" indent="-342900" algn="just">
              <a:lnSpc>
                <a:spcPts val="2400"/>
              </a:lnSpc>
              <a:buFont typeface="Symbol" panose="05050102010706020507" pitchFamily="18" charset="2"/>
              <a:buChar char=""/>
            </a:pP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Numero di epoche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si è ridotto il numero di epoche in quanto i modelli convergono molto più velocemente rispetto al caso precedente a causa del minore numero di campioni. Si sono testati i valori 5, 10, 20.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64023" y="879063"/>
            <a:ext cx="10145255" cy="610863"/>
          </a:xfrm>
        </p:spPr>
        <p:txBody>
          <a:bodyPr rtlCol="0" anchor="b">
            <a:noAutofit/>
          </a:bodyPr>
          <a:lstStyle/>
          <a:p>
            <a:pPr rtl="0"/>
            <a:r>
              <a:rPr lang="it-IT" dirty="0"/>
              <a:t>Livello 1: risultati parziali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964023" y="3279375"/>
          <a:ext cx="10287005" cy="1729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515"/>
                <a:gridCol w="1371915"/>
                <a:gridCol w="1371915"/>
                <a:gridCol w="1371915"/>
                <a:gridCol w="1371915"/>
                <a:gridCol w="1371915"/>
                <a:gridCol w="1371915"/>
              </a:tblGrid>
              <a:tr h="345861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MODELLO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ADC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DWI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FLAIR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GRE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MDC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T1W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</a:tr>
              <a:tr h="345861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ResNet18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66.67%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45861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ResNet152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60.00%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</a:tr>
              <a:tr h="345861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EfficientNet_V2_L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45861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VGG16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76.66%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541" marR="40541" marT="0" marB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297022" y="1932546"/>
            <a:ext cx="10947735" cy="68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marR="32385" algn="just">
              <a:lnSpc>
                <a:spcPts val="2400"/>
              </a:lnSpc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 seguito sono riportati in forma tabellare i valori di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accuracy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che si otterrebbero utilizzando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solamente un tipo di immagine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 effettuare le predizioni: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16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 dirty="0"/>
          </a:p>
        </p:txBody>
      </p:sp>
      <p:sp>
        <p:nvSpPr>
          <p:cNvPr id="1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/>
              <a:t>Livello 2</a:t>
            </a:r>
            <a:endParaRPr lang="it-IT" dirty="0"/>
          </a:p>
        </p:txBody>
      </p:sp>
      <p:sp>
        <p:nvSpPr>
          <p:cNvPr id="14" name="Segnaposto numero diapositiva 16"/>
          <p:cNvSpPr txBox="1"/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84612" y="1314192"/>
            <a:ext cx="5952415" cy="499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385" marR="32385" algn="just">
              <a:lnSpc>
                <a:spcPts val="2400"/>
              </a:lnSpc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Nel secondo livello è addestrato un classificatore che riceve in input tutti e sei i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logits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del livello precedente e genera in output una predizione. 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540385" marR="32385" algn="just">
              <a:lnSpc>
                <a:spcPts val="2400"/>
              </a:lnSpc>
            </a:pPr>
            <a:r>
              <a:rPr lang="it-IT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due migliori classificatori sono risultati il Random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Forest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(RF) ed il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MultiLayer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Perceptron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(MLP).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540385" marR="32385" algn="just">
              <a:lnSpc>
                <a:spcPts val="2400"/>
              </a:lnSpc>
            </a:pP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Il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Random </a:t>
            </a:r>
            <a:r>
              <a:rPr lang="it-IT" sz="1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Forest</a:t>
            </a:r>
            <a:r>
              <a:rPr lang="it-IT" b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è un algoritmo di apprendimento automatico utilizzato principalmente per problemi di classificazione e regressione. Si basa sul concetto di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ensemble learning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che combina le previsioni di più modelli per ottenere risultati più accurati e stabili.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L’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MLP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è una rete neurale composta da più strati di neuroni, ognuno dei quali è basato sul concetto di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perceptron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57" y="3544896"/>
            <a:ext cx="4649361" cy="27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 descr="Immagine che contiene schermata, design, arte&#10;&#10;Descrizione generata automaticamente con attendibilità m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72" y="228792"/>
            <a:ext cx="5110846" cy="287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VOL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964023" y="2786445"/>
            <a:ext cx="4827178" cy="2754545"/>
          </a:xfrm>
        </p:spPr>
        <p:txBody>
          <a:bodyPr rtlCol="0">
            <a:normAutofit/>
          </a:bodyPr>
          <a:lstStyle/>
          <a:p>
            <a:pPr rtl="0"/>
            <a:r>
              <a:rPr lang="it-IT" sz="1800" b="1" dirty="0"/>
              <a:t>1412</a:t>
            </a:r>
            <a:r>
              <a:rPr lang="it-IT" sz="1800" dirty="0"/>
              <a:t> campioni</a:t>
            </a:r>
            <a:endParaRPr lang="it-IT" sz="1800" dirty="0"/>
          </a:p>
          <a:p>
            <a:pPr rtl="0"/>
            <a:r>
              <a:rPr lang="it-IT" sz="1800" dirty="0"/>
              <a:t>È presente uno </a:t>
            </a:r>
            <a:r>
              <a:rPr lang="it-IT" sz="1800" b="1" dirty="0"/>
              <a:t>sbilanciamento</a:t>
            </a:r>
            <a:r>
              <a:rPr lang="it-IT" sz="1800" dirty="0"/>
              <a:t> delle immagini etichettate come GBM (64.6%)</a:t>
            </a:r>
            <a:endParaRPr lang="it-IT" sz="1800" dirty="0"/>
          </a:p>
          <a:p>
            <a:pPr rtl="0"/>
            <a:r>
              <a:rPr lang="it-IT" sz="1800" dirty="0"/>
              <a:t>Training set: 78.8%</a:t>
            </a:r>
            <a:endParaRPr lang="it-IT" sz="1800" dirty="0"/>
          </a:p>
          <a:p>
            <a:pPr rtl="0"/>
            <a:r>
              <a:rPr lang="it-IT" sz="1800" dirty="0" err="1"/>
              <a:t>Validation</a:t>
            </a:r>
            <a:r>
              <a:rPr lang="it-IT" sz="1800" dirty="0"/>
              <a:t> set: 10.6%</a:t>
            </a:r>
            <a:endParaRPr lang="it-IT" sz="1800" dirty="0"/>
          </a:p>
          <a:p>
            <a:pPr rtl="0"/>
            <a:r>
              <a:rPr lang="it-IT" sz="1800" dirty="0"/>
              <a:t>Test set: 10.6%</a:t>
            </a:r>
            <a:endParaRPr lang="it-IT" sz="1800" dirty="0"/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 dirty="0"/>
              <a:t>MULTI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5013754" cy="26326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sz="1800" dirty="0"/>
              <a:t>Ogni campione è costituito da 6 categorie di immagini:</a:t>
            </a:r>
            <a:endParaRPr lang="it-IT" sz="1800" dirty="0"/>
          </a:p>
          <a:p>
            <a:pPr lvl="1"/>
            <a:r>
              <a:rPr lang="it-IT" sz="1800" dirty="0"/>
              <a:t>ADC, DWI, FLAIR, GRE, MDC, T1W.</a:t>
            </a:r>
            <a:endParaRPr lang="it-IT" sz="1800" dirty="0"/>
          </a:p>
          <a:p>
            <a:pPr rtl="0"/>
            <a:r>
              <a:rPr lang="it-IT" sz="1800" b="1" dirty="0"/>
              <a:t>1692</a:t>
            </a:r>
            <a:r>
              <a:rPr lang="it-IT" sz="1800" dirty="0"/>
              <a:t> immagini per un totale di </a:t>
            </a:r>
            <a:r>
              <a:rPr lang="it-IT" sz="1800" b="1" dirty="0"/>
              <a:t>282</a:t>
            </a:r>
            <a:r>
              <a:rPr lang="it-IT" sz="1800" dirty="0"/>
              <a:t> campioni.</a:t>
            </a:r>
            <a:endParaRPr lang="it-IT" sz="1800" dirty="0"/>
          </a:p>
          <a:p>
            <a:r>
              <a:rPr lang="it-IT" sz="1800" dirty="0"/>
              <a:t>È presente un lieve </a:t>
            </a:r>
            <a:r>
              <a:rPr lang="it-IT" sz="1800" b="1" dirty="0"/>
              <a:t>sbilanciamento</a:t>
            </a:r>
            <a:r>
              <a:rPr lang="it-IT" sz="1800" dirty="0"/>
              <a:t> delle immagini etichettate come GBM (53%)</a:t>
            </a:r>
            <a:endParaRPr lang="it-IT" sz="1800" dirty="0"/>
          </a:p>
          <a:p>
            <a:pPr rtl="0"/>
            <a:r>
              <a:rPr lang="it-IT" sz="1800" dirty="0"/>
              <a:t>Training set: 78.7%</a:t>
            </a:r>
            <a:endParaRPr lang="it-IT" sz="1800" dirty="0"/>
          </a:p>
          <a:p>
            <a:pPr rtl="0"/>
            <a:r>
              <a:rPr lang="it-IT" sz="1800" dirty="0" err="1"/>
              <a:t>Validation</a:t>
            </a:r>
            <a:r>
              <a:rPr lang="it-IT" sz="1800" dirty="0"/>
              <a:t> set: 10.6%</a:t>
            </a:r>
            <a:endParaRPr lang="it-IT" sz="1800" dirty="0"/>
          </a:p>
          <a:p>
            <a:pPr rtl="0"/>
            <a:r>
              <a:rPr lang="it-IT" sz="1800" dirty="0"/>
              <a:t>Test set: 10.6%</a:t>
            </a:r>
            <a:endParaRPr lang="it-IT" sz="1800" dirty="0"/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</a:fld>
            <a:endParaRPr lang="it-I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64023" y="879063"/>
            <a:ext cx="10163506" cy="610863"/>
          </a:xfrm>
        </p:spPr>
        <p:txBody>
          <a:bodyPr>
            <a:normAutofit/>
          </a:bodyPr>
          <a:lstStyle/>
          <a:p>
            <a:r>
              <a:rPr lang="it-IT" dirty="0"/>
              <a:t>Livello 2: </a:t>
            </a:r>
            <a:r>
              <a:rPr lang="it-IT" dirty="0" err="1"/>
              <a:t>iperparametri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b="1" dirty="0"/>
              <a:t>Max </a:t>
            </a:r>
            <a:r>
              <a:rPr lang="it-IT" sz="1800" b="1" dirty="0" err="1"/>
              <a:t>depth</a:t>
            </a:r>
            <a:r>
              <a:rPr lang="it-IT" sz="1800" b="1" dirty="0"/>
              <a:t>: </a:t>
            </a:r>
            <a:r>
              <a:rPr lang="it-IT" sz="1800" dirty="0"/>
              <a:t>profondità massima di ogni albero</a:t>
            </a:r>
            <a:endParaRPr lang="it-IT" sz="1800" dirty="0"/>
          </a:p>
          <a:p>
            <a:r>
              <a:rPr lang="it-IT" sz="1800" b="1" dirty="0" err="1"/>
              <a:t>N_Estimators</a:t>
            </a:r>
            <a:r>
              <a:rPr lang="it-IT" sz="1800" dirty="0"/>
              <a:t>: 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numero massimo di alberi che vengono creati </a:t>
            </a:r>
            <a:endParaRPr lang="it-IT" sz="1800" dirty="0"/>
          </a:p>
        </p:txBody>
      </p:sp>
      <p:sp>
        <p:nvSpPr>
          <p:cNvPr id="11" name="Segnaposto contenuto 10"/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3342347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Solver</a:t>
            </a:r>
            <a:r>
              <a:rPr lang="it-IT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: algoritmo di ottimizzazione scelto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tra i seguenti: Adam,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Stochastic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Gradient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Descent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(SGD), Limited-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memory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Broyden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-Fletcher-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Goldfarb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-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Shanno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(LBFGS).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sz="1800" b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Activation</a:t>
            </a:r>
            <a:r>
              <a:rPr lang="it-IT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: </a:t>
            </a:r>
            <a:r>
              <a:rPr lang="it-IT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l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 funzioni di attivazione applicabili ai neuroni sono tante, in questo caso sono state provate la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ReLU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Rectified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Linear Unit),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Logistic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(Funzione logistica),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Tanh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(Tangente iperbolica) e Identity (Identità).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it-IT" sz="1800" b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Hidden</a:t>
            </a:r>
            <a:r>
              <a:rPr lang="it-IT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Layers</a:t>
            </a:r>
            <a:r>
              <a:rPr lang="it-IT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 Size: </a:t>
            </a:r>
            <a:r>
              <a:rPr lang="it-IT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numero di livelli intermedi e numero di neuroni per ogni livello.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64023" y="879063"/>
            <a:ext cx="10541040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Livello 2: risultati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/>
        </p:nvGraphicFramePr>
        <p:xfrm>
          <a:off x="788726" y="2264425"/>
          <a:ext cx="10948349" cy="2293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204"/>
                <a:gridCol w="1439412"/>
                <a:gridCol w="1439412"/>
                <a:gridCol w="1439412"/>
                <a:gridCol w="1439412"/>
                <a:gridCol w="1788397"/>
                <a:gridCol w="1707100"/>
              </a:tblGrid>
              <a:tr h="762990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MODEL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ACC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PREC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F1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ESTIMATORS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MAX DEPTH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</a:tr>
              <a:tr h="375112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ResNet18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58.33%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73.68%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5112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ResNet152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75.00%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t-IT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85.71%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50 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</a:tr>
              <a:tr h="405601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EfficientNet_V2_L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91.67%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95.65%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5112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VGG16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90.90%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86.96%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464" marR="33464" marT="0" marB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64023" y="879063"/>
            <a:ext cx="10561243" cy="610863"/>
          </a:xfrm>
        </p:spPr>
        <p:txBody>
          <a:bodyPr rtlCol="0" anchor="b">
            <a:noAutofit/>
          </a:bodyPr>
          <a:lstStyle/>
          <a:p>
            <a:pPr rtl="0"/>
            <a:r>
              <a:rPr lang="it-IT" dirty="0"/>
              <a:t>Livello 2: risultati MLP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666734" y="2060812"/>
          <a:ext cx="10858532" cy="2545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624"/>
                <a:gridCol w="1225773"/>
                <a:gridCol w="1352623"/>
                <a:gridCol w="1352623"/>
                <a:gridCol w="1352623"/>
                <a:gridCol w="1363887"/>
                <a:gridCol w="1211840"/>
                <a:gridCol w="1277539"/>
              </a:tblGrid>
              <a:tr h="0"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MODEL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ACC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PREC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F1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HIDDEN</a:t>
                      </a:r>
                      <a:endParaRPr lang="it-IT" sz="1400" dirty="0">
                        <a:effectLst/>
                      </a:endParaRPr>
                    </a:p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LAYERS</a:t>
                      </a:r>
                      <a:endParaRPr lang="it-IT" sz="1400" dirty="0">
                        <a:effectLst/>
                      </a:endParaRPr>
                    </a:p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SIZE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ACTIV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SOLV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</a:tr>
              <a:tr h="382515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ResNet18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66.67%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(50,)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TANH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SGD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2515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ResNet152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75.00%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>
                          <a:solidFill>
                            <a:schemeClr val="tx1"/>
                          </a:solidFill>
                          <a:effectLst/>
                        </a:rPr>
                        <a:t>85.71%</a:t>
                      </a:r>
                      <a:endParaRPr lang="it-IT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>
                          <a:solidFill>
                            <a:schemeClr val="tx1"/>
                          </a:solidFill>
                          <a:effectLst/>
                        </a:rPr>
                        <a:t>(50,)</a:t>
                      </a:r>
                      <a:endParaRPr lang="it-IT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SGD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EfficientNet_V2_L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83.33%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90.90%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(50,)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LBFGS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2515">
                <a:tc>
                  <a:txBody>
                    <a:bodyPr/>
                    <a:lstStyle/>
                    <a:p>
                      <a:pPr marL="179705" marR="32385" algn="just">
                        <a:lnSpc>
                          <a:spcPts val="2400"/>
                        </a:lnSpc>
                      </a:pPr>
                      <a:r>
                        <a:rPr lang="it-IT" sz="1400" dirty="0">
                          <a:effectLst/>
                        </a:rPr>
                        <a:t>VGG16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86.67%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75.00%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90.00%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81.81%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(50,)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385" marR="32385" algn="r">
                        <a:lnSpc>
                          <a:spcPts val="2400"/>
                        </a:lnSpc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</a:rPr>
                        <a:t>SGD</a:t>
                      </a:r>
                      <a:endParaRPr lang="it-IT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355" marR="26355" marT="0" marB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Migliore combinazione di modelli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/>
              <p:cNvSpPr txBox="1"/>
              <p:nvPr/>
            </p:nvSpPr>
            <p:spPr>
              <a:xfrm>
                <a:off x="343753" y="1174929"/>
                <a:ext cx="8240689" cy="376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385" marR="32385" algn="just">
                  <a:lnSpc>
                    <a:spcPts val="2400"/>
                  </a:lnSpc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L’analisi dei risultati ottenuti mostra che la </a:t>
                </a:r>
                <a:r>
                  <a:rPr lang="it-IT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migliore combinazione 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è la seguente: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257300" marR="32385" lvl="2" indent="-342900" algn="just">
                  <a:lnSpc>
                    <a:spcPts val="2400"/>
                  </a:lnSpc>
                  <a:buFont typeface="Symbol" panose="05050102010706020507" pitchFamily="18" charset="2"/>
                  <a:buChar char="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Livello 1: </a:t>
                </a:r>
                <a:r>
                  <a:rPr lang="it-IT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EfficientNet_V2_L 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con i seguenti </a:t>
                </a:r>
                <a:r>
                  <a:rPr lang="it-IT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iperparametri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Batch Size: 4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Numero di epoche: 5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Learning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Weight </a:t>
                </a:r>
                <a:r>
                  <a:rPr lang="it-IT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Decay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Optimzer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 Adam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Loss </a:t>
                </a:r>
                <a:r>
                  <a:rPr lang="it-IT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 Cross </a:t>
                </a:r>
                <a:r>
                  <a:rPr lang="it-IT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Entropy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257300" marR="32385" lvl="2" indent="-342900" algn="just">
                  <a:lnSpc>
                    <a:spcPts val="2400"/>
                  </a:lnSpc>
                  <a:buFont typeface="Symbol" panose="05050102010706020507" pitchFamily="18" charset="2"/>
                  <a:buChar char="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Livello 2: </a:t>
                </a:r>
                <a:r>
                  <a:rPr lang="it-IT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Random </a:t>
                </a:r>
                <a:r>
                  <a:rPr lang="it-IT" b="1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Forest</a:t>
                </a:r>
                <a:r>
                  <a:rPr lang="it-IT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con i seguenti </a:t>
                </a:r>
                <a:r>
                  <a:rPr lang="it-IT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iperparametri</a:t>
                </a: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Numero di stimatori: 50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1657350" marR="32385" lvl="3" indent="-285750" algn="just">
                  <a:lnSpc>
                    <a:spcPts val="24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Profondità massima: 20</a:t>
                </a:r>
                <a:endParaRPr lang="it-IT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3" y="1174929"/>
                <a:ext cx="8240689" cy="3761799"/>
              </a:xfrm>
              <a:prstGeom prst="rect">
                <a:avLst/>
              </a:prstGeom>
              <a:blipFill rotWithShape="1">
                <a:blip r:embed="rId1"/>
                <a:stretch>
                  <a:fillRect l="-3" t="-5" r="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971550" y="5359905"/>
            <a:ext cx="98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</a:rPr>
              <a:t>Accuracy</a:t>
            </a:r>
            <a:r>
              <a:rPr lang="it-IT" sz="3600" b="1" dirty="0">
                <a:solidFill>
                  <a:schemeClr val="bg1"/>
                </a:solidFill>
              </a:rPr>
              <a:t>: 96.67%</a:t>
            </a:r>
            <a:endParaRPr lang="it-IT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Conclusioni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371048" y="1202223"/>
            <a:ext cx="6521071" cy="4069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385" marR="32385" algn="just">
              <a:lnSpc>
                <a:spcPts val="2400"/>
              </a:lnSpc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 analisi effettuate per entrambi i dataset portano a trarre le seguenti conclusioni: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1257300" marR="32385" lvl="2" indent="-342900" algn="just">
              <a:lnSpc>
                <a:spcPts val="2400"/>
              </a:lnSpc>
              <a:buFont typeface="+mj-lt"/>
              <a:buAutoNum type="arabicParenR"/>
            </a:pP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 il primo dataset (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VOL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il modello risultato migliore in termini di </a:t>
            </a:r>
            <a:r>
              <a:rPr lang="it-IT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accuracy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è ResNet152, con un valore di 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97.3%. 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Il secondo modello migliore è EfficientNet_V2_L con una </a:t>
            </a:r>
            <a:r>
              <a:rPr lang="it-IT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accuracy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di 96.67%. Tutti gli altri modelli hanno prestazioni comparabili e si attestano attorno al 94-96%.</a:t>
            </a: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1257300" marR="32385" lvl="2" indent="-342900" algn="just">
              <a:lnSpc>
                <a:spcPts val="2400"/>
              </a:lnSpc>
              <a:buFont typeface="+mj-lt"/>
              <a:buAutoNum type="arabicParenR"/>
            </a:pP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 il secondo dataset (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MULTI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la coppia di modelli risultata migliore in termini di </a:t>
            </a:r>
            <a:r>
              <a:rPr lang="it-IT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accuracy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è (EfficientNet_V2_L, </a:t>
            </a:r>
            <a:r>
              <a:rPr lang="it-IT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RandomForest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 con una </a:t>
            </a:r>
            <a:r>
              <a:rPr lang="it-IT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accuracy</a:t>
            </a:r>
            <a:r>
              <a:rPr lang="it-IT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di </a:t>
            </a:r>
            <a:r>
              <a:rPr lang="it-IT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96.67%.</a:t>
            </a:r>
            <a:endParaRPr lang="it-IT" b="1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540385" marR="32385" algn="just">
              <a:lnSpc>
                <a:spcPts val="2400"/>
              </a:lnSpc>
            </a:pP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71550" y="371456"/>
            <a:ext cx="1009678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Conclusioni</a:t>
            </a:r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sp>
        <p:nvSpPr>
          <p:cNvPr id="45" name="CasellaDiTesto 44"/>
          <p:cNvSpPr txBox="1"/>
          <p:nvPr/>
        </p:nvSpPr>
        <p:spPr>
          <a:xfrm>
            <a:off x="371048" y="1202223"/>
            <a:ext cx="7053334" cy="499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valle dei risultati si ritiene che il modello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EfficientNet_V2_L sia l’opzione migliore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 quanto raggiunge ottime prestazioni con entrambi i dataset. Tutti i modelli testati raggiungono in ogni caso dei buoni valori di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accuracy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e sono fondamentalmente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comparabili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Alla luce di queste considerazioni, si può affermare che l’utilizzo di modelli di classificazione risulta un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ottimo strumento per la diagnosi 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dei tumori cerebrali a supporto degli specialisti. 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826135" marR="32385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 quanto riguarda gli sviluppi futuri, si ritiene che i risultati possano ancora migliorare aumentando le </a:t>
            </a:r>
            <a:r>
              <a:rPr lang="it-IT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dimensioni del dataset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soprattutto nel caso del dataset MULTI, che allo stato attuale presenta un numero troppo ristretto di campioni.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540385" marR="32385" algn="just">
              <a:lnSpc>
                <a:spcPts val="2400"/>
              </a:lnSpc>
            </a:pPr>
            <a:endParaRPr lang="it-IT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immagine 1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61345" y="490220"/>
            <a:ext cx="4349655" cy="206081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Grazie per l’attenzione!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Dataset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</p:spPr>
        <p:txBody>
          <a:bodyPr rtlCol="0" anchor="t">
            <a:normAutofit/>
          </a:bodyPr>
          <a:lstStyle/>
          <a:p>
            <a:pPr rtl="0"/>
            <a:r>
              <a:rPr lang="it-IT" sz="1700" dirty="0"/>
              <a:t>Distribuzione dei dataset</a:t>
            </a:r>
            <a:endParaRPr lang="it-IT" sz="17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</p:spPr>
        <p:txBody>
          <a:bodyPr rtlCol="0" anchor="t">
            <a:noAutofit/>
          </a:bodyPr>
          <a:lstStyle/>
          <a:p>
            <a:pPr rtl="0"/>
            <a:r>
              <a:rPr lang="it-IT" sz="1700" dirty="0"/>
              <a:t>VOL – Sbilanciamento delle classi</a:t>
            </a:r>
            <a:endParaRPr lang="it-IT" sz="17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it-IT" sz="1800" dirty="0"/>
              <a:t>MULTI – Sbilanciamento delle classi</a:t>
            </a:r>
            <a:endParaRPr lang="it-IT" sz="18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550" y="2628703"/>
            <a:ext cx="3471623" cy="27633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13" name="Immagine 12" descr="Immagine che contiene diagramma, cerchio, schermata, Carattere&#10;&#10;Descrizione generat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67" y="2933644"/>
            <a:ext cx="3309935" cy="2439970"/>
          </a:xfrm>
          <a:prstGeom prst="rect">
            <a:avLst/>
          </a:prstGeom>
        </p:spPr>
      </p:pic>
      <p:pic>
        <p:nvPicPr>
          <p:cNvPr id="14" name="Immagine 13" descr="Immagine che contiene diagramma, schermata, Elementi grafici, cerchio&#10;&#10;Descrizione generata automaticame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17" y="2849140"/>
            <a:ext cx="3471623" cy="2608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Strumenti utilizzati</a:t>
            </a:r>
            <a:endParaRPr lang="it-IT" dirty="0"/>
          </a:p>
        </p:txBody>
      </p:sp>
      <p:sp>
        <p:nvSpPr>
          <p:cNvPr id="43" name="Segnaposto testo 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Fuse-</a:t>
            </a:r>
            <a:r>
              <a:rPr lang="it-IT" dirty="0" err="1"/>
              <a:t>Med</a:t>
            </a:r>
            <a:r>
              <a:rPr lang="it-IT" dirty="0"/>
              <a:t>-ML</a:t>
            </a:r>
            <a:endParaRPr lang="it-IT" dirty="0"/>
          </a:p>
        </p:txBody>
      </p:sp>
      <p:sp>
        <p:nvSpPr>
          <p:cNvPr id="45" name="Segnaposto testo 4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 err="1"/>
              <a:t>Scikit-Learn</a:t>
            </a:r>
            <a:endParaRPr lang="it-IT" dirty="0"/>
          </a:p>
        </p:txBody>
      </p:sp>
      <p:sp>
        <p:nvSpPr>
          <p:cNvPr id="44" name="Segnaposto contenuto 43"/>
          <p:cNvSpPr>
            <a:spLocks noGrp="1"/>
          </p:cNvSpPr>
          <p:nvPr>
            <p:ph sz="half" idx="2"/>
          </p:nvPr>
        </p:nvSpPr>
        <p:spPr>
          <a:xfrm>
            <a:off x="964023" y="2788278"/>
            <a:ext cx="4827178" cy="2605367"/>
          </a:xfrm>
        </p:spPr>
        <p:txBody>
          <a:bodyPr>
            <a:normAutofit/>
          </a:bodyPr>
          <a:lstStyle/>
          <a:p>
            <a:r>
              <a:rPr lang="it-IT" sz="1800" dirty="0">
                <a:ea typeface="Times New Roman" panose="02020603050405020304" pitchFamily="18" charset="0"/>
              </a:rPr>
              <a:t>F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ramework 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open-source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sviluppato da IBM basato su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Pytorch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il cui obiettivo è supportare lo sviluppo di applicazione cognitive nell’ambito della ricerca medica.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r>
              <a:rPr lang="it-IT" sz="1800" dirty="0">
                <a:effectLst/>
                <a:ea typeface="Times New Roman" panose="02020603050405020304" pitchFamily="18" charset="0"/>
              </a:rPr>
              <a:t>Lo scopo principale di questo framework è incoraggiare il riuso del codice nell’ambito della medicina per velocizzare i tempi di implementazione.</a:t>
            </a:r>
            <a:endParaRPr lang="it-IT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6" name="Segnaposto contenuto 4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sz="1800" dirty="0">
                <a:ea typeface="Times New Roman" panose="02020603050405020304" pitchFamily="18" charset="0"/>
              </a:rPr>
              <a:t>L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ibreria open-source molto popolare tra gli sviluppatori di Machine Learning e Deep Learning.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r>
              <a:rPr lang="it-IT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P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ermette di utilizzare modelli molto performanti come il Random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Forest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e il Multi Layer </a:t>
            </a:r>
            <a:r>
              <a:rPr lang="it-IT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Perceptron</a:t>
            </a:r>
            <a:r>
              <a:rPr lang="it-IT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it-IT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34" y="5306236"/>
            <a:ext cx="3229684" cy="102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53" y="4835230"/>
            <a:ext cx="2780124" cy="14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Fuse-</a:t>
            </a:r>
            <a:r>
              <a:rPr lang="it-IT" dirty="0" err="1"/>
              <a:t>Med</a:t>
            </a:r>
            <a:r>
              <a:rPr lang="it-IT" dirty="0"/>
              <a:t>-ML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964023" y="2751745"/>
            <a:ext cx="4200615" cy="2264483"/>
          </a:xfrm>
        </p:spPr>
        <p:txBody>
          <a:bodyPr/>
          <a:lstStyle/>
          <a:p>
            <a:r>
              <a:rPr lang="it-IT" dirty="0"/>
              <a:t>La caratteristica fondamentale di Fuse-</a:t>
            </a:r>
            <a:r>
              <a:rPr lang="it-IT" dirty="0" err="1"/>
              <a:t>Med</a:t>
            </a:r>
            <a:r>
              <a:rPr lang="it-IT" dirty="0"/>
              <a:t>-ML è la sua </a:t>
            </a:r>
            <a:r>
              <a:rPr lang="it-IT" b="1" dirty="0"/>
              <a:t>struttura flessibile</a:t>
            </a:r>
            <a:r>
              <a:rPr lang="it-IT" dirty="0"/>
              <a:t>. I dati sono collezionati in strutture dati gerarchiche che sono accessibili come dei </a:t>
            </a:r>
            <a:r>
              <a:rPr lang="it-IT" b="1" dirty="0"/>
              <a:t>comuni dizionari </a:t>
            </a:r>
            <a:r>
              <a:rPr lang="it-IT" dirty="0"/>
              <a:t>Python. Questo consente agli sviluppatori di maneggiare agevolmente i dati multimodali, ossia i dati ai quali è possibile accedere in più modalità differenti.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  <p:sp>
        <p:nvSpPr>
          <p:cNvPr id="8" name="Segnaposto testo 42"/>
          <p:cNvSpPr txBox="1"/>
          <p:nvPr/>
        </p:nvSpPr>
        <p:spPr>
          <a:xfrm>
            <a:off x="866816" y="2182198"/>
            <a:ext cx="4827178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  <a:latin typeface="+mj-lt"/>
              </a:rPr>
              <a:t>Struttura gerarchica</a:t>
            </a:r>
            <a:endParaRPr lang="it-IT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936" y="1393289"/>
            <a:ext cx="3847619" cy="1295238"/>
          </a:xfrm>
          <a:prstGeom prst="rect">
            <a:avLst/>
          </a:prstGeom>
        </p:spPr>
      </p:pic>
      <p:sp>
        <p:nvSpPr>
          <p:cNvPr id="13" name="Segnaposto testo 3"/>
          <p:cNvSpPr txBox="1"/>
          <p:nvPr/>
        </p:nvSpPr>
        <p:spPr>
          <a:xfrm>
            <a:off x="6476936" y="2835779"/>
            <a:ext cx="3868691" cy="2264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questo esempio è stato dichiarato un dizionario al cui interno è salvato un dato in input. Tale dato ha più caratteristiche (“</a:t>
            </a:r>
            <a:r>
              <a:rPr lang="it-IT" dirty="0" err="1"/>
              <a:t>ct_view_a</a:t>
            </a:r>
            <a:r>
              <a:rPr lang="it-IT" dirty="0"/>
              <a:t>”, “</a:t>
            </a:r>
            <a:r>
              <a:rPr lang="it-IT" dirty="0" err="1"/>
              <a:t>ct_view_b</a:t>
            </a:r>
            <a:r>
              <a:rPr lang="it-IT" dirty="0"/>
              <a:t>”, etc.), che sono memorizzate in maniera gerarchica e alle quali è possibile facilmente accedere utilizzando la stessa struttura dati utilizzando una semplice </a:t>
            </a:r>
            <a:r>
              <a:rPr lang="it-IT" dirty="0" err="1"/>
              <a:t>path</a:t>
            </a:r>
            <a:r>
              <a:rPr lang="it-IT" dirty="0"/>
              <a:t> key (</a:t>
            </a:r>
            <a:r>
              <a:rPr lang="it-IT" dirty="0" err="1"/>
              <a:t>e.g</a:t>
            </a:r>
            <a:r>
              <a:rPr lang="it-IT" dirty="0"/>
              <a:t>, </a:t>
            </a:r>
            <a:r>
              <a:rPr lang="it-IT" dirty="0" err="1"/>
              <a:t>input.ct_view_a</a:t>
            </a:r>
            <a:r>
              <a:rPr lang="it-IT" dirty="0"/>
              <a:t> oppure, più in generale, </a:t>
            </a:r>
            <a:r>
              <a:rPr lang="it-IT" dirty="0" err="1"/>
              <a:t>a.b.c.d.etc</a:t>
            </a:r>
            <a:r>
              <a:rPr lang="it-IT" dirty="0"/>
              <a:t>).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Fuse-</a:t>
            </a:r>
            <a:r>
              <a:rPr lang="it-IT" dirty="0" err="1"/>
              <a:t>Med</a:t>
            </a:r>
            <a:r>
              <a:rPr lang="it-IT" dirty="0"/>
              <a:t>-ML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964024" y="2751745"/>
            <a:ext cx="4231819" cy="2555193"/>
          </a:xfrm>
        </p:spPr>
        <p:txBody>
          <a:bodyPr/>
          <a:lstStyle/>
          <a:p>
            <a:r>
              <a:rPr lang="it-IT" sz="1800" dirty="0">
                <a:effectLst/>
                <a:ea typeface="Times New Roman" panose="02020603050405020304" pitchFamily="18" charset="0"/>
              </a:rPr>
              <a:t>Uno dei vantaggi principali del framework è il disaccoppiamento dei componenti. Questo permette di tenere ben separati i dati e il modello e inoltre consente all’utente di definire chiavi separate per l’input e per l’output che accedono a strutture dati differenti</a:t>
            </a:r>
            <a:endParaRPr lang="it-IT" sz="180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  <p:sp>
        <p:nvSpPr>
          <p:cNvPr id="8" name="Segnaposto testo 42"/>
          <p:cNvSpPr txBox="1"/>
          <p:nvPr/>
        </p:nvSpPr>
        <p:spPr>
          <a:xfrm>
            <a:off x="866816" y="2182198"/>
            <a:ext cx="4827178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  <a:latin typeface="+mj-lt"/>
              </a:rPr>
              <a:t>Disaccoppiamento dei componenti</a:t>
            </a:r>
            <a:endParaRPr lang="it-IT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3994" y="2699857"/>
            <a:ext cx="5385237" cy="267387"/>
          </a:xfrm>
          <a:prstGeom prst="rect">
            <a:avLst/>
          </a:prstGeom>
        </p:spPr>
      </p:pic>
      <p:sp>
        <p:nvSpPr>
          <p:cNvPr id="5" name="Segnaposto testo 3"/>
          <p:cNvSpPr txBox="1"/>
          <p:nvPr/>
        </p:nvSpPr>
        <p:spPr>
          <a:xfrm>
            <a:off x="5693994" y="3080687"/>
            <a:ext cx="5385237" cy="25551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ea typeface="Times New Roman" panose="02020603050405020304" pitchFamily="18" charset="0"/>
              </a:rPr>
              <a:t>Questo codice calcola la metrica AUCROC a partire dalle predizioni e dal target che sono memorizzati in due strutture gerarchiche diverse (model.* e data.*).</a:t>
            </a:r>
            <a:endParaRPr lang="it-IT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Fuse-</a:t>
            </a:r>
            <a:r>
              <a:rPr lang="it-IT" dirty="0" err="1"/>
              <a:t>Med</a:t>
            </a:r>
            <a:r>
              <a:rPr lang="it-IT" dirty="0"/>
              <a:t>-ML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964024" y="2751745"/>
            <a:ext cx="5317136" cy="25637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package </a:t>
            </a:r>
            <a:r>
              <a:rPr lang="it-IT" b="1" dirty="0"/>
              <a:t>data</a:t>
            </a:r>
            <a:r>
              <a:rPr lang="it-IT" dirty="0"/>
              <a:t> contiene al suo interno una serie di definizioni utili al </a:t>
            </a:r>
            <a:r>
              <a:rPr lang="it-IT" dirty="0" err="1"/>
              <a:t>pre</a:t>
            </a:r>
            <a:r>
              <a:rPr lang="it-IT" dirty="0"/>
              <a:t>-processing dei dati. In particolare, esso contiene al suo interno il sotto-package datasets, che definisce le implementazioni delle classi utilizzate per il caricamento e la gestione dei dataset, come </a:t>
            </a:r>
            <a:r>
              <a:rPr lang="it-IT" b="1" dirty="0" err="1"/>
              <a:t>DatasetDefault</a:t>
            </a:r>
            <a:r>
              <a:rPr lang="it-IT" dirty="0"/>
              <a:t> e </a:t>
            </a:r>
            <a:r>
              <a:rPr lang="it-IT" b="1" dirty="0" err="1"/>
              <a:t>DatasetWrapSeqToDict</a:t>
            </a:r>
            <a:r>
              <a:rPr lang="it-IT" dirty="0"/>
              <a:t>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package </a:t>
            </a:r>
            <a:r>
              <a:rPr lang="it-IT" b="1" dirty="0" err="1"/>
              <a:t>eval</a:t>
            </a:r>
            <a:r>
              <a:rPr lang="it-IT" dirty="0"/>
              <a:t> è invece molto utile perché contiene il sotto-package </a:t>
            </a:r>
            <a:r>
              <a:rPr lang="it-IT" b="1" dirty="0" err="1"/>
              <a:t>metrics</a:t>
            </a:r>
            <a:r>
              <a:rPr lang="it-IT" dirty="0"/>
              <a:t>, che definisce le classi relative a tutte le metriche che si utilizzano comunemente per valutare un modello di Machine Learning/Deep Learning.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</a:fld>
            <a:endParaRPr lang="it-IT" noProof="0" dirty="0"/>
          </a:p>
        </p:txBody>
      </p:sp>
      <p:sp>
        <p:nvSpPr>
          <p:cNvPr id="8" name="Segnaposto testo 42"/>
          <p:cNvSpPr txBox="1"/>
          <p:nvPr/>
        </p:nvSpPr>
        <p:spPr>
          <a:xfrm>
            <a:off x="866816" y="2182198"/>
            <a:ext cx="4827178" cy="40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  <a:latin typeface="+mj-lt"/>
              </a:rPr>
              <a:t>Package</a:t>
            </a:r>
            <a:endParaRPr lang="it-IT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Immagine 1" descr="Immagine che contiene testo, schermata, Carattere&#10;&#10;Descrizione generat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16" y="2751745"/>
            <a:ext cx="2136775" cy="2630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Reti </a:t>
            </a:r>
            <a:r>
              <a:rPr lang="it-IT" dirty="0" err="1"/>
              <a:t>pretrainate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1879074"/>
          </a:xfrm>
        </p:spPr>
        <p:txBody>
          <a:bodyPr rtlCol="0"/>
          <a:lstStyle/>
          <a:p>
            <a:pPr rtl="0"/>
            <a:r>
              <a:rPr lang="it-IT" dirty="0"/>
              <a:t>01. 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Risparmio tempo ed energia evitando la necessità di addestrare un modello da zero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6"/>
          </p:nvPr>
        </p:nvSpPr>
        <p:spPr>
          <a:xfrm>
            <a:off x="3663042" y="2209799"/>
            <a:ext cx="2128157" cy="1611574"/>
          </a:xfrm>
        </p:spPr>
        <p:txBody>
          <a:bodyPr rtlCol="0"/>
          <a:lstStyle/>
          <a:p>
            <a:pPr rtl="0"/>
            <a:r>
              <a:rPr lang="it-IT" dirty="0"/>
              <a:t>02. D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isponibili in diverse varianti, addestrate su dataset di dimensioni e complessità diverse. 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0"/>
          </p:nvPr>
        </p:nvSpPr>
        <p:spPr>
          <a:xfrm>
            <a:off x="952500" y="4522802"/>
            <a:ext cx="2133600" cy="1659633"/>
          </a:xfrm>
        </p:spPr>
        <p:txBody>
          <a:bodyPr rtlCol="0"/>
          <a:lstStyle/>
          <a:p>
            <a:pPr rtl="0"/>
            <a:r>
              <a:rPr lang="it-IT" dirty="0"/>
              <a:t>03. 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Possono essere adattate e personalizzate attraverso il trasferimento di apprendimento</a:t>
            </a: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1659632"/>
          </a:xfrm>
        </p:spPr>
        <p:txBody>
          <a:bodyPr rtlCol="0"/>
          <a:lstStyle/>
          <a:p>
            <a:pPr rtl="0"/>
            <a:r>
              <a:rPr lang="it-IT" dirty="0"/>
              <a:t>04. 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Consentono di affrontare problemi di disponibilità di dati nel caso in cui essi siano limitati.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dirty="0"/>
              <a:t>05. Formula di chiusura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dolor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</a:fld>
            <a:endParaRPr lang="it-IT"/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7095" y="3810730"/>
            <a:ext cx="2873863" cy="22352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0</TotalTime>
  <Words>14820</Words>
  <Application>WPS Presentation</Application>
  <PresentationFormat>Widescreen</PresentationFormat>
  <Paragraphs>750</Paragraphs>
  <Slides>36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Times New Roman</vt:lpstr>
      <vt:lpstr>Franklin Gothic Demi</vt:lpstr>
      <vt:lpstr>Franklin Gothic Book</vt:lpstr>
      <vt:lpstr>Microsoft YaHei</vt:lpstr>
      <vt:lpstr>Arial Unicode MS</vt:lpstr>
      <vt:lpstr>Calibri</vt:lpstr>
      <vt:lpstr>Symbol</vt:lpstr>
      <vt:lpstr>Courier New</vt:lpstr>
      <vt:lpstr>Cambria Math</vt:lpstr>
      <vt:lpstr>Tema1</vt:lpstr>
      <vt:lpstr> Visual Recognition per l’identificazione e la classificazione di tumori cerebrali</vt:lpstr>
      <vt:lpstr>Introduzione</vt:lpstr>
      <vt:lpstr>Dataset</vt:lpstr>
      <vt:lpstr>Dataset</vt:lpstr>
      <vt:lpstr>Strumenti utilizzati</vt:lpstr>
      <vt:lpstr>Fuse-Med-ML</vt:lpstr>
      <vt:lpstr>Fuse-Med-ML</vt:lpstr>
      <vt:lpstr>Fuse-Med-ML</vt:lpstr>
      <vt:lpstr>Reti pretrainate</vt:lpstr>
      <vt:lpstr>VOL</vt:lpstr>
      <vt:lpstr>Preprocessing</vt:lpstr>
      <vt:lpstr>Definizione dei modelli Sono stati testati 9 modelli appartenenti a 3 famiglie</vt:lpstr>
      <vt:lpstr>Struttura dei modelli</vt:lpstr>
      <vt:lpstr>Definizione delle metriche</vt:lpstr>
      <vt:lpstr>Definizione delle metriche</vt:lpstr>
      <vt:lpstr>Iperparametri</vt:lpstr>
      <vt:lpstr>Risultati</vt:lpstr>
      <vt:lpstr>ResNet152</vt:lpstr>
      <vt:lpstr>Risultati</vt:lpstr>
      <vt:lpstr>MULTI</vt:lpstr>
      <vt:lpstr>Preprocessing e visualizzazione dei dati</vt:lpstr>
      <vt:lpstr>Preprocessing e visualizzazione dei dati Per accertarci dell’assenza di errori nei dataset visualizziamo graficamente il numero di campioni per ogni etichetta. </vt:lpstr>
      <vt:lpstr>Preprocessing e visualizzazione dei dati</vt:lpstr>
      <vt:lpstr>Struttura della rete</vt:lpstr>
      <vt:lpstr>Struttura della rete</vt:lpstr>
      <vt:lpstr>Livello 1</vt:lpstr>
      <vt:lpstr>Livello 1: iperparametri</vt:lpstr>
      <vt:lpstr>Livello 1: risultati parziali</vt:lpstr>
      <vt:lpstr>Livello 2</vt:lpstr>
      <vt:lpstr>Livello 2: iperparametri</vt:lpstr>
      <vt:lpstr>Livello 2: risultati Random Forest</vt:lpstr>
      <vt:lpstr>Livello 2: risultati MLP</vt:lpstr>
      <vt:lpstr>Migliore combinazione di modelli</vt:lpstr>
      <vt:lpstr>Conclusioni</vt:lpstr>
      <vt:lpstr>Conclusioni</vt:lpstr>
      <vt:lpstr>Grazie per l’attenzione!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 Recognition per l’identificazione e la classificazione di tumori cerebrali</dc:title>
  <dc:creator>FERDINANDO SIMONE D'AGOSTINO</dc:creator>
  <cp:lastModifiedBy>Simone</cp:lastModifiedBy>
  <cp:revision>43</cp:revision>
  <dcterms:created xsi:type="dcterms:W3CDTF">2023-07-15T09:48:00Z</dcterms:created>
  <dcterms:modified xsi:type="dcterms:W3CDTF">2023-07-23T15:07:29Z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2023-07-15T09:53:05Z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7b79e7c8-5051-468d-be6c-6ac9c86e239b</vt:lpwstr>
  </property>
  <property fmtid="{D5CDD505-2E9C-101B-9397-08002B2CF9AE}" pid="9" name="MSIP_Label_2ad0b24d-6422-44b0-b3de-abb3a9e8c81a_ContentBits">
    <vt:lpwstr>0</vt:lpwstr>
  </property>
  <property fmtid="{D5CDD505-2E9C-101B-9397-08002B2CF9AE}" pid="10" name="ICV">
    <vt:lpwstr>79B8421040A646B4AE7FC4E61682294C</vt:lpwstr>
  </property>
  <property fmtid="{D5CDD505-2E9C-101B-9397-08002B2CF9AE}" pid="11" name="KSOProductBuildVer">
    <vt:lpwstr>1033-11.2.0.11537</vt:lpwstr>
  </property>
</Properties>
</file>