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965474a9_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965474a9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422e20969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422e20969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814cf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814cf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b9a0b074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b9a0b07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b9a0b07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b9a0b07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24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Making of:</a:t>
            </a:r>
            <a:br>
              <a:rPr lang="en"/>
            </a:br>
            <a:r>
              <a:rPr lang="en"/>
              <a:t>Your Coding Journey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copied-template presentation by </a:t>
            </a:r>
            <a:br>
              <a:rPr lang="en" sz="2400"/>
            </a:br>
            <a:r>
              <a:rPr lang="en" sz="2400"/>
              <a:t>Simon Curran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79" name="Google Shape;79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1. Brief</a:t>
            </a:r>
            <a:endParaRPr b="1" sz="30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4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Demonstrate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t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hat you are able to use a range of developer tools to build a terminal application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C73535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C73535"/>
                </a:solidFill>
                <a:latin typeface="Raleway"/>
                <a:ea typeface="Raleway"/>
                <a:cs typeface="Raleway"/>
                <a:sym typeface="Raleway"/>
              </a:rPr>
              <a:t>Design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Flow charts, Trello, Tests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C73535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C73535"/>
                </a:solidFill>
                <a:latin typeface="Raleway"/>
                <a:ea typeface="Raleway"/>
                <a:cs typeface="Raleway"/>
                <a:sym typeface="Raleway"/>
              </a:rPr>
              <a:t>Implement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Build your app from your design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C73535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C73535"/>
                </a:solidFill>
                <a:latin typeface="Raleway"/>
                <a:ea typeface="Raleway"/>
                <a:cs typeface="Raleway"/>
                <a:sym typeface="Raleway"/>
              </a:rPr>
              <a:t>Test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Test your app with predefined tests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Manual testing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435503" y="864541"/>
            <a:ext cx="62442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73535"/>
                </a:solidFill>
              </a:rPr>
              <a:t>Design.</a:t>
            </a:r>
            <a:endParaRPr>
              <a:solidFill>
                <a:srgbClr val="C7353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73535"/>
              </a:solidFill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C73535"/>
              </a:buClr>
              <a:buSzPts val="3500"/>
              <a:buChar char="-"/>
            </a:pPr>
            <a:r>
              <a:rPr lang="en" sz="3500">
                <a:solidFill>
                  <a:srgbClr val="C73535"/>
                </a:solidFill>
              </a:rPr>
              <a:t>Flowchart</a:t>
            </a:r>
            <a:endParaRPr>
              <a:solidFill>
                <a:srgbClr val="C73535"/>
              </a:solidFill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C73535"/>
              </a:buClr>
              <a:buSzPts val="3500"/>
              <a:buChar char="-"/>
            </a:pPr>
            <a:r>
              <a:rPr lang="en" sz="3500">
                <a:solidFill>
                  <a:srgbClr val="C73535"/>
                </a:solidFill>
              </a:rPr>
              <a:t>Draw.io</a:t>
            </a:r>
            <a:endParaRPr sz="3500">
              <a:solidFill>
                <a:srgbClr val="C73535"/>
              </a:solidFill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950" y="0"/>
            <a:ext cx="42222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6275" y="0"/>
            <a:ext cx="5707725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>
            <p:ph type="title"/>
          </p:nvPr>
        </p:nvSpPr>
        <p:spPr>
          <a:xfrm>
            <a:off x="435503" y="864541"/>
            <a:ext cx="62442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73535"/>
                </a:solidFill>
              </a:rPr>
              <a:t>Design.</a:t>
            </a:r>
            <a:endParaRPr>
              <a:solidFill>
                <a:srgbClr val="C7353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73535"/>
              </a:solidFill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C73535"/>
              </a:buClr>
              <a:buSzPts val="3500"/>
              <a:buChar char="-"/>
            </a:pPr>
            <a:r>
              <a:rPr lang="en" sz="3500">
                <a:solidFill>
                  <a:srgbClr val="C73535"/>
                </a:solidFill>
              </a:rPr>
              <a:t>Flowchart</a:t>
            </a:r>
            <a:endParaRPr>
              <a:solidFill>
                <a:srgbClr val="C73535"/>
              </a:solidFill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C73535"/>
              </a:buClr>
              <a:buSzPts val="3500"/>
              <a:buChar char="-"/>
            </a:pPr>
            <a:r>
              <a:rPr lang="en" sz="3500">
                <a:solidFill>
                  <a:srgbClr val="C73535"/>
                </a:solidFill>
              </a:rPr>
              <a:t>Draw.io</a:t>
            </a:r>
            <a:endParaRPr sz="3500">
              <a:solidFill>
                <a:srgbClr val="C7353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 amt="46000"/>
          </a:blip>
          <a:srcRect b="0" l="15435" r="15442" t="0"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-"/>
            </a:pPr>
            <a:r>
              <a:rPr lang="en" sz="3500"/>
              <a:t>Trello</a:t>
            </a:r>
            <a:endParaRPr sz="3500"/>
          </a:p>
        </p:txBody>
      </p:sp>
      <p:grpSp>
        <p:nvGrpSpPr>
          <p:cNvPr id="100" name="Google Shape;100;p17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01" name="Google Shape;101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02" name="Google Shape;102;p17"/>
            <p:cNvPicPr preferRelativeResize="0"/>
            <p:nvPr/>
          </p:nvPicPr>
          <p:blipFill rotWithShape="1">
            <a:blip r:embed="rId5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7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Don’t try reinvent the wheel with your idea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Don’t overcomplicate it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KISS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Plan as much as you can.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 b="0" l="19761" r="19767" t="0"/>
          <a:stretch/>
        </p:blipFill>
        <p:spPr>
          <a:xfrm>
            <a:off x="4488725" y="0"/>
            <a:ext cx="465527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18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10" name="Google Shape;110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11" name="Google Shape;111;p18"/>
            <p:cNvPicPr preferRelativeResize="0"/>
            <p:nvPr/>
          </p:nvPicPr>
          <p:blipFill rotWithShape="1">
            <a:blip r:embed="rId5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18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Keep your code DRY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Use variables of differen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 scope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Error handling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Input &amp; Output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13" name="Google Shape;113;p18"/>
          <p:cNvSpPr txBox="1"/>
          <p:nvPr>
            <p:ph type="title"/>
          </p:nvPr>
        </p:nvSpPr>
        <p:spPr>
          <a:xfrm>
            <a:off x="435503" y="864541"/>
            <a:ext cx="62442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73535"/>
                </a:solidFill>
              </a:rPr>
              <a:t>Implementation.</a:t>
            </a:r>
            <a:endParaRPr>
              <a:solidFill>
                <a:srgbClr val="C7353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73535"/>
                </a:solidFill>
              </a:rPr>
              <a:t>Build.</a:t>
            </a:r>
            <a:endParaRPr>
              <a:solidFill>
                <a:srgbClr val="C7353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C73535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C73535"/>
              </a:buClr>
              <a:buSzPts val="3000"/>
              <a:buChar char="-"/>
            </a:pPr>
            <a:r>
              <a:rPr lang="en" sz="3000">
                <a:solidFill>
                  <a:srgbClr val="C73535"/>
                </a:solidFill>
              </a:rPr>
              <a:t>Fun</a:t>
            </a:r>
            <a:endParaRPr sz="3000">
              <a:solidFill>
                <a:srgbClr val="C73535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C73535"/>
              </a:buClr>
              <a:buSzPts val="3000"/>
              <a:buChar char="-"/>
            </a:pPr>
            <a:r>
              <a:rPr lang="en" sz="3000">
                <a:solidFill>
                  <a:srgbClr val="C73535"/>
                </a:solidFill>
              </a:rPr>
              <a:t>Why no run?!</a:t>
            </a:r>
            <a:endParaRPr sz="3000">
              <a:solidFill>
                <a:srgbClr val="C73535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C73535"/>
              </a:buClr>
              <a:buSzPts val="3000"/>
              <a:buChar char="-"/>
            </a:pPr>
            <a:r>
              <a:rPr lang="en" sz="3000">
                <a:solidFill>
                  <a:srgbClr val="C73535"/>
                </a:solidFill>
              </a:rPr>
              <a:t>Retry</a:t>
            </a:r>
            <a:endParaRPr sz="3000">
              <a:solidFill>
                <a:srgbClr val="C73535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C73535"/>
              </a:buClr>
              <a:buSzPts val="3000"/>
              <a:buChar char="-"/>
            </a:pPr>
            <a:r>
              <a:rPr lang="en" sz="3000">
                <a:solidFill>
                  <a:srgbClr val="C73535"/>
                </a:solidFill>
              </a:rPr>
              <a:t>😎</a:t>
            </a:r>
            <a:endParaRPr sz="3000">
              <a:solidFill>
                <a:srgbClr val="C73535"/>
              </a:solidFill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847025" y="4770700"/>
            <a:ext cx="36417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How many times have we looked like that --&gt;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18920" r="18920" t="0"/>
          <a:stretch/>
        </p:blipFill>
        <p:spPr>
          <a:xfrm>
            <a:off x="-1" y="0"/>
            <a:ext cx="4567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4717575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73535"/>
                </a:solidFill>
              </a:rPr>
              <a:t>Testing.</a:t>
            </a:r>
            <a:endParaRPr sz="4800">
              <a:solidFill>
                <a:srgbClr val="C73535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Should have written more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Saved a lot of time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Learnt a lesson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grpSp>
        <p:nvGrpSpPr>
          <p:cNvPr id="121" name="Google Shape;121;p19"/>
          <p:cNvGrpSpPr/>
          <p:nvPr/>
        </p:nvGrpSpPr>
        <p:grpSpPr>
          <a:xfrm>
            <a:off x="6868963" y="2571760"/>
            <a:ext cx="2212050" cy="2521026"/>
            <a:chOff x="6874150" y="395363"/>
            <a:chExt cx="2212050" cy="2521026"/>
          </a:xfrm>
        </p:grpSpPr>
        <p:pic>
          <p:nvPicPr>
            <p:cNvPr id="122" name="Google Shape;122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74150" y="41139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23" name="Google Shape;123;p19"/>
            <p:cNvPicPr preferRelativeResize="0"/>
            <p:nvPr/>
          </p:nvPicPr>
          <p:blipFill rotWithShape="1">
            <a:blip r:embed="rId5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19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Take the educators advice and try and write tests first…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Don’t undervalue manual testing, just as important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30" name="Google Shape;130;p2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b="1" lang="en" sz="3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. Documentation</a:t>
            </a:r>
            <a:endParaRPr b="1" sz="30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" name="Google Shape;132;p20"/>
          <p:cNvSpPr txBox="1"/>
          <p:nvPr>
            <p:ph idx="4294967295" type="body"/>
          </p:nvPr>
        </p:nvSpPr>
        <p:spPr>
          <a:xfrm>
            <a:off x="2855550" y="137747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 backbone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of your app.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Write as much as you can, flush out and outline your steps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C73535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C73535"/>
                </a:solidFill>
                <a:latin typeface="Raleway"/>
                <a:ea typeface="Raleway"/>
                <a:cs typeface="Raleway"/>
                <a:sym typeface="Raleway"/>
              </a:rPr>
              <a:t>Development Plan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Lots of information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C73535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C73535"/>
                </a:solidFill>
                <a:latin typeface="Raleway"/>
                <a:ea typeface="Raleway"/>
                <a:cs typeface="Raleway"/>
                <a:sym typeface="Raleway"/>
              </a:rPr>
              <a:t>README.md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Condensed information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265500" y="754200"/>
            <a:ext cx="4045200" cy="36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lt2"/>
                </a:solidFill>
              </a:rPr>
              <a:t>TIME I </a:t>
            </a:r>
            <a:r>
              <a:rPr b="0" lang="en" sz="1800">
                <a:solidFill>
                  <a:schemeClr val="accent3"/>
                </a:solidFill>
              </a:rPr>
              <a:t>THOUGHT </a:t>
            </a:r>
            <a:r>
              <a:rPr b="0" lang="en" sz="1800">
                <a:solidFill>
                  <a:schemeClr val="lt2"/>
                </a:solidFill>
              </a:rPr>
              <a:t>I HAD</a:t>
            </a:r>
            <a:endParaRPr b="0"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2"/>
                </a:solidFill>
              </a:rPr>
              <a:t>TIME I </a:t>
            </a:r>
            <a:r>
              <a:rPr lang="en" sz="2500">
                <a:solidFill>
                  <a:srgbClr val="C73535"/>
                </a:solidFill>
              </a:rPr>
              <a:t>ACTUALLY </a:t>
            </a:r>
            <a:r>
              <a:rPr lang="en" sz="2500">
                <a:solidFill>
                  <a:schemeClr val="lt2"/>
                </a:solidFill>
              </a:rPr>
              <a:t>HAD</a:t>
            </a:r>
            <a:endParaRPr sz="3400">
              <a:solidFill>
                <a:schemeClr val="lt2"/>
              </a:solidFill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-6"/>
            <a:ext cx="4572000" cy="2728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728900"/>
            <a:ext cx="4572000" cy="24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