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CDC51-2E12-424D-8A50-B48513F9BC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B7667-4673-4AA3-B636-837482B1BC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806B8-836D-4C97-BBCD-EA0D1639FA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9D5E88-F80D-4968-B533-5C717FA9A2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98539-F2BE-4BF8-903C-FC41149AC0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1DBE71-29C3-4186-B718-18440FD308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C2FBC3-EB9D-4042-9F5F-6A093B46B0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47D510-89B0-4EC9-81E7-B75B3CE71D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05E103-3A28-4B66-B6A4-54E8C1013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D3FEE3-3CF6-4ECA-BD40-71B95BF53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13F410-2FA8-4E2F-9DF9-4542A3DDBB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9F1B6D-862D-420D-BD4F-15CC6A6500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93A27-CE73-47C4-B6E9-3C6208F33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DA61E-E838-428D-8942-B6225CA74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F06C08-F703-4525-920A-6006C77808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2CEF2E-C650-49C6-8C13-475B998F03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752F24-6892-41F6-A0F8-7BC9FFE237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BEE33D-F6EA-4D16-9BD4-7ABABC4B3A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DEC0AD-B489-4F81-9654-3E65C68EF5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B0B60-D8F5-44C6-8F14-0A4399FFB2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6E00E-5BDF-44A6-89BE-9CD49748EE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970B9-06AD-41D3-8844-9FCC3B75BF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742DB-08FD-4884-945F-9020758F80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7641ED-AEF9-415F-842A-D616E879AC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7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1200" y="6356520"/>
            <a:ext cx="27381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7000C4-EA8B-43B8-855D-C14CCB07E1A3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1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7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1200" y="6356520"/>
            <a:ext cx="27381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152B7-FC7A-415B-921C-57C7323916FA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160" cy="35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kaggle.com/jsaguiar/lightgbm-with-simple-features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40000" y="1219680"/>
            <a:ext cx="7199280" cy="68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Projet 7 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" descr="OpenClassrooms — Wikipédia"/>
          <p:cNvPicPr/>
          <p:nvPr/>
        </p:nvPicPr>
        <p:blipFill>
          <a:blip r:embed="rId1"/>
          <a:stretch/>
        </p:blipFill>
        <p:spPr>
          <a:xfrm>
            <a:off x="8445960" y="502920"/>
            <a:ext cx="565560" cy="565560"/>
          </a:xfrm>
          <a:prstGeom prst="rect">
            <a:avLst/>
          </a:prstGeom>
          <a:ln w="0">
            <a:noFill/>
          </a:ln>
          <a:effectLst>
            <a:outerShdw dist="138479" dir="2700000" blurRad="291960" rotWithShape="0">
              <a:srgbClr val="333333">
                <a:alpha val="65000"/>
              </a:srgbClr>
            </a:outerShdw>
          </a:effectLst>
        </p:spPr>
      </p:pic>
      <p:pic>
        <p:nvPicPr>
          <p:cNvPr id="84" name="Picture 1" descr="Des parcours diplômants et des cours gratuits 100% en ligne - OpenClassrooms"/>
          <p:cNvPicPr/>
          <p:nvPr/>
        </p:nvPicPr>
        <p:blipFill>
          <a:blip r:embed="rId2"/>
          <a:stretch/>
        </p:blipFill>
        <p:spPr>
          <a:xfrm>
            <a:off x="9050760" y="577440"/>
            <a:ext cx="2849400" cy="340200"/>
          </a:xfrm>
          <a:prstGeom prst="rect">
            <a:avLst/>
          </a:prstGeom>
          <a:ln w="0">
            <a:noFill/>
          </a:ln>
          <a:effectLst>
            <a:outerShdw dist="138479" dir="2700000" blurRad="291960" rotWithShape="0">
              <a:srgbClr val="333333">
                <a:alpha val="65000"/>
              </a:srgbClr>
            </a:outerShdw>
          </a:effectLst>
        </p:spPr>
      </p:pic>
      <p:sp>
        <p:nvSpPr>
          <p:cNvPr id="85" name="PlaceHolder 2"/>
          <p:cNvSpPr/>
          <p:nvPr/>
        </p:nvSpPr>
        <p:spPr>
          <a:xfrm>
            <a:off x="252000" y="1831680"/>
            <a:ext cx="117352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Implémenter un modèle de scoring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6" name="Rectangle 126"/>
          <p:cNvSpPr/>
          <p:nvPr/>
        </p:nvSpPr>
        <p:spPr>
          <a:xfrm>
            <a:off x="5270040" y="4280400"/>
            <a:ext cx="674244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ETUDIANT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       :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MOHAMMED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MOUATASSIM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MENTOR           :   SOUMIA DERMOUCHE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EVALUATEUR   :  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DATE                  :   25/07/2023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7E8F1C-353C-4D4F-AE85-412393DBD75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 : coins arrondis 35"/>
          <p:cNvSpPr/>
          <p:nvPr/>
        </p:nvSpPr>
        <p:spPr>
          <a:xfrm>
            <a:off x="2238840" y="1888200"/>
            <a:ext cx="4190040" cy="3487320"/>
          </a:xfrm>
          <a:prstGeom prst="roundRect">
            <a:avLst>
              <a:gd name="adj" fmla="val 2862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145" name="Groupe 13"/>
          <p:cNvGrpSpPr/>
          <p:nvPr/>
        </p:nvGrpSpPr>
        <p:grpSpPr>
          <a:xfrm>
            <a:off x="2454840" y="2823480"/>
            <a:ext cx="2522880" cy="2094480"/>
            <a:chOff x="2454840" y="2823480"/>
            <a:chExt cx="2522880" cy="2094480"/>
          </a:xfrm>
        </p:grpSpPr>
        <p:sp>
          <p:nvSpPr>
            <p:cNvPr id="146" name="Rectangle : coins arrondis 14"/>
            <p:cNvSpPr/>
            <p:nvPr/>
          </p:nvSpPr>
          <p:spPr>
            <a:xfrm>
              <a:off x="3102480" y="3890160"/>
              <a:ext cx="1189440" cy="456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da7cb"/>
                </a:gs>
                <a:gs pos="100000">
                  <a:srgbClr val="b3bcdc"/>
                </a:gs>
              </a:gsLst>
              <a:path path="circle">
                <a:fillToRect l="50000" t="50000" r="50000" b="50000"/>
              </a:path>
            </a:gradFill>
            <a:ln w="9360">
              <a:solidFill>
                <a:srgbClr val="4a66ac"/>
              </a:solidFill>
              <a:round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ctr">
              <a:noAutofit/>
            </a:bodyPr>
            <a:p>
              <a:pPr algn="ctr">
                <a:lnSpc>
                  <a:spcPct val="115000"/>
                </a:lnSpc>
                <a:spcBef>
                  <a:spcPts val="499"/>
                </a:spcBef>
                <a:spcAft>
                  <a:spcPts val="1001"/>
                </a:spcAft>
                <a:buNone/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  <a:ea typeface="Times New Roman"/>
                </a:rPr>
                <a:t>Echantillonage</a:t>
              </a:r>
              <a:endParaRPr b="0" lang="fr-FR" sz="1200" spc="-1" strike="noStrike">
                <a:latin typeface="Arial"/>
              </a:endParaRPr>
            </a:p>
          </p:txBody>
        </p:sp>
        <p:grpSp>
          <p:nvGrpSpPr>
            <p:cNvPr id="147" name="Groupe 15"/>
            <p:cNvGrpSpPr/>
            <p:nvPr/>
          </p:nvGrpSpPr>
          <p:grpSpPr>
            <a:xfrm>
              <a:off x="2454840" y="2823480"/>
              <a:ext cx="2522880" cy="2094480"/>
              <a:chOff x="2454840" y="2823480"/>
              <a:chExt cx="2522880" cy="2094480"/>
            </a:xfrm>
          </p:grpSpPr>
          <p:sp>
            <p:nvSpPr>
              <p:cNvPr id="148" name="Connecteur droit 16"/>
              <p:cNvSpPr/>
              <p:nvPr/>
            </p:nvSpPr>
            <p:spPr>
              <a:xfrm flipH="1">
                <a:off x="3711960" y="3270960"/>
                <a:ext cx="9360" cy="62856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9" name="Groupe 17"/>
              <p:cNvGrpSpPr/>
              <p:nvPr/>
            </p:nvGrpSpPr>
            <p:grpSpPr>
              <a:xfrm>
                <a:off x="2454840" y="2823480"/>
                <a:ext cx="2522880" cy="2094480"/>
                <a:chOff x="2454840" y="2823480"/>
                <a:chExt cx="2522880" cy="2094480"/>
              </a:xfrm>
            </p:grpSpPr>
            <p:sp>
              <p:nvSpPr>
                <p:cNvPr id="150" name="Rectangle : coins arrondis 20"/>
                <p:cNvSpPr/>
                <p:nvPr/>
              </p:nvSpPr>
              <p:spPr>
                <a:xfrm>
                  <a:off x="3102480" y="2823480"/>
                  <a:ext cx="1189440" cy="45612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da7cb"/>
                    </a:gs>
                    <a:gs pos="100000">
                      <a:srgbClr val="b3bcdc"/>
                    </a:gs>
                  </a:gsLst>
                  <a:path path="circle">
                    <a:fillToRect l="50000" t="50000" r="50000" b="50000"/>
                  </a:path>
                </a:gradFill>
                <a:ln w="9360">
                  <a:solidFill>
                    <a:srgbClr val="4a66ac"/>
                  </a:solidFill>
                  <a:round/>
                </a:ln>
                <a:effectLst>
                  <a:outerShdw dist="20160" dir="5400000" blurRad="3996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45000" bIns="45000" anchor="ctr">
                  <a:noAutofit/>
                </a:bodyPr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spcAft>
                      <a:spcPts val="1001"/>
                    </a:spcAft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Train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51" name="Rectangle : coins arrondis 21"/>
                <p:cNvSpPr/>
                <p:nvPr/>
              </p:nvSpPr>
              <p:spPr>
                <a:xfrm>
                  <a:off x="3102480" y="3357000"/>
                  <a:ext cx="1189440" cy="45612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da7cb"/>
                    </a:gs>
                    <a:gs pos="100000">
                      <a:srgbClr val="b3bcdc"/>
                    </a:gs>
                  </a:gsLst>
                  <a:path path="circle">
                    <a:fillToRect l="50000" t="50000" r="50000" b="50000"/>
                  </a:path>
                </a:gradFill>
                <a:ln w="9360">
                  <a:solidFill>
                    <a:srgbClr val="4a66ac"/>
                  </a:solidFill>
                  <a:round/>
                </a:ln>
                <a:effectLst>
                  <a:outerShdw dist="20160" dir="5400000" blurRad="3996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45000" bIns="45000" anchor="ctr">
                  <a:noAutofit/>
                </a:bodyPr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spcAft>
                      <a:spcPts val="1001"/>
                    </a:spcAft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Preprocessing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52" name="Rectangle : coins arrondis 22"/>
                <p:cNvSpPr/>
                <p:nvPr/>
              </p:nvSpPr>
              <p:spPr>
                <a:xfrm>
                  <a:off x="2454840" y="4442760"/>
                  <a:ext cx="1189440" cy="47520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94afe5"/>
                    </a:gs>
                    <a:gs pos="100000">
                      <a:srgbClr val="abc2f3"/>
                    </a:gs>
                  </a:gsLst>
                  <a:path path="circle">
                    <a:fillToRect l="50000" t="50000" r="50000" b="50000"/>
                  </a:path>
                </a:gradFill>
                <a:ln w="9360">
                  <a:solidFill>
                    <a:srgbClr val="297fd5"/>
                  </a:solidFill>
                  <a:round/>
                </a:ln>
                <a:effectLst>
                  <a:outerShdw dist="20160" dir="5400000" blurRad="3996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45000" bIns="45000" anchor="ctr">
                  <a:noAutofit/>
                </a:bodyPr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Data_train</a:t>
                  </a:r>
                  <a:endParaRPr b="0" lang="fr-FR" sz="1200" spc="-1" strike="noStrike">
                    <a:latin typeface="Arial"/>
                  </a:endParaRPr>
                </a:p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80%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  <p:sp>
              <p:nvSpPr>
                <p:cNvPr id="153" name="Rectangle : coins arrondis 23"/>
                <p:cNvSpPr/>
                <p:nvPr/>
              </p:nvSpPr>
              <p:spPr>
                <a:xfrm>
                  <a:off x="3788280" y="4442760"/>
                  <a:ext cx="1189440" cy="475200"/>
                </a:xfrm>
                <a:prstGeom prst="roundRect">
                  <a:avLst>
                    <a:gd name="adj" fmla="val 16667"/>
                  </a:avLst>
                </a:prstGeom>
                <a:gradFill rotWithShape="0">
                  <a:gsLst>
                    <a:gs pos="0">
                      <a:srgbClr val="a2bee1"/>
                    </a:gs>
                    <a:gs pos="100000">
                      <a:srgbClr val="b6cfef"/>
                    </a:gs>
                  </a:gsLst>
                  <a:path path="circle">
                    <a:fillToRect l="50000" t="50000" r="50000" b="50000"/>
                  </a:path>
                </a:gradFill>
                <a:ln w="9360">
                  <a:solidFill>
                    <a:srgbClr val="629dd1"/>
                  </a:solidFill>
                  <a:round/>
                </a:ln>
                <a:effectLst>
                  <a:outerShdw dist="20160" dir="5400000" blurRad="3996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lIns="90000" rIns="90000" tIns="45000" bIns="45000" anchor="ctr">
                  <a:noAutofit/>
                </a:bodyPr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Data_test</a:t>
                  </a:r>
                  <a:endParaRPr b="0" lang="fr-FR" sz="1200" spc="-1" strike="noStrike">
                    <a:latin typeface="Arial"/>
                  </a:endParaRPr>
                </a:p>
                <a:p>
                  <a:pPr algn="ctr">
                    <a:lnSpc>
                      <a:spcPct val="115000"/>
                    </a:lnSpc>
                    <a:spcBef>
                      <a:spcPts val="499"/>
                    </a:spcBef>
                    <a:buNone/>
                  </a:pPr>
                  <a:r>
                    <a:rPr b="0" lang="fr-FR" sz="1200" spc="-1" strike="noStrike">
                      <a:solidFill>
                        <a:srgbClr val="000000"/>
                      </a:solidFill>
                      <a:latin typeface="Calibri"/>
                      <a:ea typeface="Times New Roman"/>
                    </a:rPr>
                    <a:t>20%</a:t>
                  </a:r>
                  <a:endParaRPr b="0" lang="fr-FR" sz="1200" spc="-1" strike="noStrike">
                    <a:latin typeface="Arial"/>
                  </a:endParaRPr>
                </a:p>
              </p:txBody>
            </p:sp>
          </p:grpSp>
          <p:sp>
            <p:nvSpPr>
              <p:cNvPr id="154" name="Connecteur droit 18"/>
              <p:cNvSpPr/>
              <p:nvPr/>
            </p:nvSpPr>
            <p:spPr>
              <a:xfrm flipH="1">
                <a:off x="3064320" y="4337640"/>
                <a:ext cx="637920" cy="10512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onnecteur droit 19"/>
              <p:cNvSpPr/>
              <p:nvPr/>
            </p:nvSpPr>
            <p:spPr>
              <a:xfrm>
                <a:off x="3702240" y="4347360"/>
                <a:ext cx="743040" cy="95400"/>
              </a:xfrm>
              <a:prstGeom prst="line">
                <a:avLst/>
              </a:prstGeom>
              <a:ln w="9360">
                <a:solidFill>
                  <a:srgbClr val="000000"/>
                </a:solidFill>
                <a:prstDash val="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6" name="Rectangle : coins arrondis 31"/>
          <p:cNvSpPr/>
          <p:nvPr/>
        </p:nvSpPr>
        <p:spPr>
          <a:xfrm>
            <a:off x="4320000" y="5784840"/>
            <a:ext cx="2879280" cy="514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2bee1"/>
              </a:gs>
              <a:gs pos="100000">
                <a:srgbClr val="b6cfef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629dd1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Analyse performances du modèle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7" name="Rectangle : coins arrondis 30"/>
          <p:cNvSpPr/>
          <p:nvPr/>
        </p:nvSpPr>
        <p:spPr>
          <a:xfrm>
            <a:off x="900000" y="5787000"/>
            <a:ext cx="2699280" cy="4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4afe5"/>
              </a:gs>
              <a:gs pos="100000">
                <a:srgbClr val="abc2f3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297fd5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Entrainement du modèle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8" name="Rectangle : coins arrondis 24"/>
          <p:cNvSpPr/>
          <p:nvPr/>
        </p:nvSpPr>
        <p:spPr>
          <a:xfrm>
            <a:off x="3445560" y="1969560"/>
            <a:ext cx="2133720" cy="45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a7cb"/>
              </a:gs>
              <a:gs pos="100000">
                <a:srgbClr val="b3bc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4a66ac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None/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Application_train.csv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59" name="Rectangle : coins arrondis 27"/>
          <p:cNvSpPr/>
          <p:nvPr/>
        </p:nvSpPr>
        <p:spPr>
          <a:xfrm>
            <a:off x="5040000" y="3060000"/>
            <a:ext cx="1189440" cy="45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1c4cc"/>
              </a:gs>
              <a:gs pos="100000">
                <a:srgbClr val="b7d5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5aa2ae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Imputer par la médiane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0" name="Rectangle : coins arrondis 28"/>
          <p:cNvSpPr/>
          <p:nvPr/>
        </p:nvSpPr>
        <p:spPr>
          <a:xfrm>
            <a:off x="5067720" y="3683160"/>
            <a:ext cx="1189440" cy="45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1c4cc"/>
              </a:gs>
              <a:gs pos="100000">
                <a:srgbClr val="b7d5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5aa2ae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MinMaxScaler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1" name="Connecteur droit 29"/>
          <p:cNvSpPr/>
          <p:nvPr/>
        </p:nvSpPr>
        <p:spPr>
          <a:xfrm flipH="1">
            <a:off x="4292640" y="3420000"/>
            <a:ext cx="747360" cy="110160"/>
          </a:xfrm>
          <a:prstGeom prst="line">
            <a:avLst/>
          </a:prstGeom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onnecteur droit 32"/>
          <p:cNvSpPr/>
          <p:nvPr/>
        </p:nvSpPr>
        <p:spPr>
          <a:xfrm flipH="1" flipV="1">
            <a:off x="4293360" y="3757320"/>
            <a:ext cx="774360" cy="122400"/>
          </a:xfrm>
          <a:prstGeom prst="line">
            <a:avLst/>
          </a:prstGeom>
          <a:ln w="936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onnecteur droit avec flèche 2"/>
          <p:cNvSpPr/>
          <p:nvPr/>
        </p:nvSpPr>
        <p:spPr>
          <a:xfrm flipH="1">
            <a:off x="2237040" y="4918680"/>
            <a:ext cx="640440" cy="84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4" name="Connecteur droit avec flèche 33"/>
          <p:cNvSpPr/>
          <p:nvPr/>
        </p:nvSpPr>
        <p:spPr>
          <a:xfrm>
            <a:off x="4500000" y="4896000"/>
            <a:ext cx="1019880" cy="90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5" name="Rectangle : coins arrondis 36"/>
          <p:cNvSpPr/>
          <p:nvPr/>
        </p:nvSpPr>
        <p:spPr>
          <a:xfrm>
            <a:off x="6862320" y="1888200"/>
            <a:ext cx="4055040" cy="3487320"/>
          </a:xfrm>
          <a:prstGeom prst="roundRect">
            <a:avLst>
              <a:gd name="adj" fmla="val 2862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6" name="Rectangle : coins arrondis 25"/>
          <p:cNvSpPr/>
          <p:nvPr/>
        </p:nvSpPr>
        <p:spPr>
          <a:xfrm>
            <a:off x="7817400" y="2149560"/>
            <a:ext cx="1694520" cy="45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da7cb"/>
              </a:gs>
              <a:gs pos="100000">
                <a:srgbClr val="b3bc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4a66ac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None/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Application_test.csv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7" name="Rectangle : coins arrondis 26"/>
          <p:cNvSpPr/>
          <p:nvPr/>
        </p:nvSpPr>
        <p:spPr>
          <a:xfrm>
            <a:off x="7540920" y="3276720"/>
            <a:ext cx="2247480" cy="1158120"/>
          </a:xfrm>
          <a:prstGeom prst="roundRect">
            <a:avLst>
              <a:gd name="adj" fmla="val 7173"/>
            </a:avLst>
          </a:prstGeom>
          <a:gradFill rotWithShape="0">
            <a:gsLst>
              <a:gs pos="0">
                <a:srgbClr val="94afe5"/>
              </a:gs>
              <a:gs pos="100000">
                <a:srgbClr val="abc2f3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297fd5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15000"/>
              </a:lnSpc>
              <a:spcBef>
                <a:spcPts val="499"/>
              </a:spcBef>
              <a:spcAft>
                <a:spcPts val="1001"/>
              </a:spcAft>
              <a:buNone/>
            </a:pP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Times New Roman"/>
              </a:rPr>
              <a:t>Ce dataset ne contenant pas de target sera utilisé dans la partie dashboard pour simuler des nouveaux clients.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68" name="ZoneTexte 12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Pré-traitement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77A3B1-3C0C-4070-9912-1D3C2C622DE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re 15"/>
          <p:cNvSpPr/>
          <p:nvPr/>
        </p:nvSpPr>
        <p:spPr>
          <a:xfrm>
            <a:off x="254880" y="864000"/>
            <a:ext cx="370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Ré-équilibrage des données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0" name="ZoneTexte 13"/>
          <p:cNvSpPr/>
          <p:nvPr/>
        </p:nvSpPr>
        <p:spPr>
          <a:xfrm>
            <a:off x="556560" y="1802160"/>
            <a:ext cx="3015360" cy="912600"/>
          </a:xfrm>
          <a:prstGeom prst="rect">
            <a:avLst/>
          </a:prstGeom>
          <a:solidFill>
            <a:srgbClr val="ed7d31">
              <a:alpha val="50000"/>
            </a:srgbClr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d0d0d"/>
                </a:solidFill>
                <a:latin typeface="Arial"/>
                <a:ea typeface="DejaVu Sans"/>
              </a:rPr>
              <a:t>UNDERSAMPLING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1" name="ZoneTexte 14"/>
          <p:cNvSpPr/>
          <p:nvPr/>
        </p:nvSpPr>
        <p:spPr>
          <a:xfrm>
            <a:off x="556560" y="3145680"/>
            <a:ext cx="3125880" cy="912600"/>
          </a:xfrm>
          <a:prstGeom prst="rect">
            <a:avLst/>
          </a:prstGeom>
          <a:solidFill>
            <a:srgbClr val="ed7d31">
              <a:alpha val="50000"/>
            </a:srgbClr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d0d0d"/>
                </a:solidFill>
                <a:latin typeface="Arial"/>
                <a:ea typeface="DejaVu Sans"/>
              </a:rPr>
              <a:t>OVERSAMPLING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72" name="ZoneTexte 15"/>
          <p:cNvSpPr/>
          <p:nvPr/>
        </p:nvSpPr>
        <p:spPr>
          <a:xfrm>
            <a:off x="556560" y="4596480"/>
            <a:ext cx="3125880" cy="805680"/>
          </a:xfrm>
          <a:prstGeom prst="rect">
            <a:avLst/>
          </a:prstGeom>
          <a:solidFill>
            <a:srgbClr val="ed7d31">
              <a:alpha val="50000"/>
            </a:srgbClr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fr-FR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d0d0d"/>
                </a:solidFill>
                <a:latin typeface="Arial"/>
                <a:ea typeface="DejaVu Sans"/>
              </a:rPr>
              <a:t>CLASS_WEIGHT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73" name="Image 5" descr=""/>
          <p:cNvPicPr/>
          <p:nvPr/>
        </p:nvPicPr>
        <p:blipFill>
          <a:blip r:embed="rId1"/>
          <a:stretch/>
        </p:blipFill>
        <p:spPr>
          <a:xfrm>
            <a:off x="4106520" y="2298600"/>
            <a:ext cx="7585200" cy="2398320"/>
          </a:xfrm>
          <a:prstGeom prst="rect">
            <a:avLst/>
          </a:prstGeom>
          <a:ln w="0">
            <a:noFill/>
          </a:ln>
        </p:spPr>
      </p:pic>
      <p:sp>
        <p:nvSpPr>
          <p:cNvPr id="174" name="ZoneTexte 31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Pré-traitement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3DC9F-C14C-465D-8F69-2AF9CB83FEC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re 17"/>
          <p:cNvSpPr/>
          <p:nvPr/>
        </p:nvSpPr>
        <p:spPr>
          <a:xfrm>
            <a:off x="254880" y="864000"/>
            <a:ext cx="766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6000"/>
          </a:bodyPr>
          <a:p>
            <a:pPr>
              <a:lnSpc>
                <a:spcPct val="9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Génération des données d’entrainement (train-set) et de test  (Test-set)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6" name="Titre 18"/>
          <p:cNvSpPr/>
          <p:nvPr/>
        </p:nvSpPr>
        <p:spPr>
          <a:xfrm>
            <a:off x="252720" y="1296000"/>
            <a:ext cx="766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Entraienment</a:t>
            </a: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 et évaluation du modèle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7" name="Titre 19"/>
          <p:cNvSpPr/>
          <p:nvPr/>
        </p:nvSpPr>
        <p:spPr>
          <a:xfrm>
            <a:off x="252720" y="1764000"/>
            <a:ext cx="766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Sauvegarde et affichage des résultats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78" name="ZoneTexte 32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Modèlisation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95C14-0D8F-4975-BAE5-EF64194B4D7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 : coins arrondis 7"/>
          <p:cNvSpPr/>
          <p:nvPr/>
        </p:nvSpPr>
        <p:spPr>
          <a:xfrm>
            <a:off x="765000" y="864000"/>
            <a:ext cx="5067000" cy="899280"/>
          </a:xfrm>
          <a:prstGeom prst="roundRect">
            <a:avLst>
              <a:gd name="adj" fmla="val 8334"/>
            </a:avLst>
          </a:prstGeom>
          <a:gradFill rotWithShape="0">
            <a:gsLst>
              <a:gs pos="0">
                <a:srgbClr val="a1c4cc"/>
              </a:gs>
              <a:gs pos="100000">
                <a:srgbClr val="b7d5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5aa2ae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1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Métriques pour un modèle de classification :</a:t>
            </a:r>
            <a:endParaRPr b="0" lang="fr-FR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Score AUC</a:t>
            </a:r>
            <a:endParaRPr b="0" lang="fr-FR" sz="1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F1_score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: Moyenne </a:t>
            </a:r>
            <a:r>
              <a:rPr b="0" i="1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harmonique</a:t>
            </a:r>
            <a:r>
              <a:rPr b="0" lang="fr-F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de la précision et du rappel.</a:t>
            </a:r>
            <a:endParaRPr b="0" lang="fr-FR" sz="1200" spc="-1" strike="noStrike">
              <a:latin typeface="Arial"/>
            </a:endParaRPr>
          </a:p>
        </p:txBody>
      </p:sp>
      <p:pic>
        <p:nvPicPr>
          <p:cNvPr id="180" name="Image 2" descr=""/>
          <p:cNvPicPr/>
          <p:nvPr/>
        </p:nvPicPr>
        <p:blipFill>
          <a:blip r:embed="rId1"/>
          <a:stretch/>
        </p:blipFill>
        <p:spPr>
          <a:xfrm>
            <a:off x="7415280" y="2769480"/>
            <a:ext cx="4428000" cy="2233800"/>
          </a:xfrm>
          <a:prstGeom prst="rect">
            <a:avLst/>
          </a:prstGeom>
          <a:ln w="0">
            <a:noFill/>
          </a:ln>
        </p:spPr>
      </p:pic>
      <p:pic>
        <p:nvPicPr>
          <p:cNvPr id="181" name="Image 7" descr=""/>
          <p:cNvPicPr/>
          <p:nvPr/>
        </p:nvPicPr>
        <p:blipFill>
          <a:blip r:embed="rId2"/>
          <a:stretch/>
        </p:blipFill>
        <p:spPr>
          <a:xfrm>
            <a:off x="54720" y="2340000"/>
            <a:ext cx="7144560" cy="295416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33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Modèlisation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224907-8B3F-42E3-946F-27067A216A7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re 23"/>
          <p:cNvSpPr/>
          <p:nvPr/>
        </p:nvSpPr>
        <p:spPr>
          <a:xfrm>
            <a:off x="163800" y="1008000"/>
            <a:ext cx="54360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Définition et optimisation des seuils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84" name="Diagram2"/>
          <p:cNvGrpSpPr/>
          <p:nvPr/>
        </p:nvGrpSpPr>
        <p:grpSpPr>
          <a:xfrm>
            <a:off x="326520" y="1359000"/>
            <a:ext cx="6258240" cy="3123000"/>
            <a:chOff x="326520" y="1359000"/>
            <a:chExt cx="6258240" cy="3123000"/>
          </a:xfrm>
        </p:grpSpPr>
        <p:sp>
          <p:nvSpPr>
            <p:cNvPr id="185" name=""/>
            <p:cNvSpPr/>
            <p:nvPr/>
          </p:nvSpPr>
          <p:spPr>
            <a:xfrm>
              <a:off x="326520" y="1359000"/>
              <a:ext cx="6257520" cy="312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>
              <a:off x="326520" y="2423520"/>
              <a:ext cx="6258240" cy="46728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560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85640" rIns="485640" tIns="307080" bIns="156240" anchor="t">
              <a:noAutofit/>
            </a:bodyPr>
            <a:p>
              <a:pPr lvl="1" marL="57240" indent="-57240">
                <a:lnSpc>
                  <a:spcPct val="90000"/>
                </a:lnSpc>
                <a:spcAft>
                  <a:spcPts val="164"/>
                </a:spcAft>
                <a:buClr>
                  <a:srgbClr val="000000"/>
                </a:buClr>
                <a:buFont typeface="Wingdings" charset="2"/>
                <a:buChar char="•"/>
              </a:pPr>
              <a:r>
                <a:rPr b="0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Classe 0 / Classe 1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639360" y="2261160"/>
              <a:ext cx="4380840" cy="324360"/>
            </a:xfrm>
            <a:prstGeom prst="roundRect">
              <a:avLst>
                <a:gd name="adj" fmla="val 16667"/>
              </a:avLst>
            </a:prstGeom>
            <a:solidFill>
              <a:srgbClr val="ed7d31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81440" rIns="165600" tIns="15840" bIns="15840" anchor="ctr">
              <a:noAutofit/>
            </a:bodyPr>
            <a:p>
              <a:pPr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0" lang="fr-FR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Pouvoir prendre une décision finale après avoir calculé une probabilité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326520" y="3113280"/>
              <a:ext cx="6258240" cy="467280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25560">
              <a:solidFill>
                <a:srgbClr val="a5a5a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85640" rIns="485640" tIns="307080" bIns="156240" anchor="t">
              <a:noAutofit/>
            </a:bodyPr>
            <a:p>
              <a:pPr lvl="1" marL="57240" indent="-57240">
                <a:lnSpc>
                  <a:spcPct val="90000"/>
                </a:lnSpc>
                <a:spcAft>
                  <a:spcPts val="164"/>
                </a:spcAft>
                <a:buClr>
                  <a:srgbClr val="000000"/>
                </a:buClr>
                <a:buFont typeface="Wingdings" charset="2"/>
                <a:buChar char="•"/>
              </a:pPr>
              <a:r>
                <a:rPr b="0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Minimiser les pertes financière de l’entreprise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639360" y="2950920"/>
              <a:ext cx="4380840" cy="32436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81440" rIns="165600" tIns="15840" bIns="15840" anchor="ctr">
              <a:noAutofit/>
            </a:bodyPr>
            <a:p>
              <a:pPr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0" lang="fr-FR" sz="11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Définir ce que l’on cherche a optimiser</a:t>
              </a:r>
              <a:endParaRPr b="0" lang="fr-FR" sz="1100" spc="-1" strike="noStrike">
                <a:latin typeface="Arial"/>
              </a:endParaRPr>
            </a:p>
          </p:txBody>
        </p:sp>
      </p:grpSp>
      <p:grpSp>
        <p:nvGrpSpPr>
          <p:cNvPr id="190" name="Diagram3"/>
          <p:cNvGrpSpPr/>
          <p:nvPr/>
        </p:nvGrpSpPr>
        <p:grpSpPr>
          <a:xfrm>
            <a:off x="-242280" y="4139640"/>
            <a:ext cx="5989320" cy="1325880"/>
            <a:chOff x="-242280" y="4139640"/>
            <a:chExt cx="5989320" cy="1325880"/>
          </a:xfrm>
        </p:grpSpPr>
        <p:sp>
          <p:nvSpPr>
            <p:cNvPr id="191" name=""/>
            <p:cNvSpPr/>
            <p:nvPr/>
          </p:nvSpPr>
          <p:spPr>
            <a:xfrm>
              <a:off x="-242280" y="4139640"/>
              <a:ext cx="5989320" cy="1325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>
              <a:off x="447120" y="4139640"/>
              <a:ext cx="1325880" cy="1325880"/>
            </a:xfrm>
            <a:prstGeom prst="ellipse">
              <a:avLst/>
            </a:prstGeom>
            <a:gradFill rotWithShape="0">
              <a:gsLst>
                <a:gs pos="0">
                  <a:srgbClr val="c6ddff"/>
                </a:gs>
                <a:gs pos="100000">
                  <a:srgbClr val="e9f2ff"/>
                </a:gs>
              </a:gsLst>
              <a:lin ang="16200000"/>
            </a:gradFill>
            <a:ln w="0">
              <a:noFill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0" rIns="0" tIns="194040" bIns="194400" anchor="ctr">
              <a:noAutofit/>
            </a:bodyPr>
            <a:p>
              <a:pPr algn="ctr">
                <a:lnSpc>
                  <a:spcPct val="90000"/>
                </a:lnSpc>
                <a:spcAft>
                  <a:spcPts val="666"/>
                </a:spcAft>
                <a:buNone/>
              </a:pPr>
              <a:r>
                <a:rPr b="0" lang="fr-FR" sz="1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 coûts à optimiser</a:t>
              </a:r>
              <a:endParaRPr b="0" lang="fr-FR" sz="1900" spc="-1" strike="noStrike">
                <a:latin typeface="Arial"/>
              </a:endParaRPr>
            </a:p>
          </p:txBody>
        </p:sp>
        <p:sp>
          <p:nvSpPr>
            <p:cNvPr id="193" name=""/>
            <p:cNvSpPr/>
            <p:nvPr/>
          </p:nvSpPr>
          <p:spPr>
            <a:xfrm rot="20134800">
              <a:off x="1821240" y="4618800"/>
              <a:ext cx="712800" cy="360"/>
            </a:xfrm>
            <a:custGeom>
              <a:avLst/>
              <a:gdLst/>
              <a:ahLst/>
              <a:rect l="l" t="t" r="r" b="b"/>
              <a:pathLst>
                <a:path w="713238" h="0">
                  <a:moveTo>
                    <a:pt x="0" y="0"/>
                  </a:moveTo>
                  <a:lnTo>
                    <a:pt x="713238" y="0"/>
                  </a:lnTo>
                </a:path>
              </a:pathLst>
            </a:custGeom>
            <a:noFill/>
            <a:ln w="25560">
              <a:solidFill>
                <a:srgbClr val="487ca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>
              <a:off x="2502720" y="4471200"/>
              <a:ext cx="315720" cy="360"/>
            </a:xfrm>
            <a:prstGeom prst="line">
              <a:avLst/>
            </a:prstGeom>
            <a:ln w="25560">
              <a:solidFill>
                <a:srgbClr val="487ca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"/>
            <p:cNvSpPr/>
            <p:nvPr/>
          </p:nvSpPr>
          <p:spPr>
            <a:xfrm>
              <a:off x="2818800" y="4140000"/>
              <a:ext cx="2239560" cy="66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8120" rIns="78120" tIns="78120" bIns="78120" anchor="t">
              <a:noAutofit/>
            </a:bodyPr>
            <a:p>
              <a:pPr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0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Prêter le moins possible à des « mauvais clients »</a:t>
              </a:r>
              <a:endParaRPr b="0" lang="fr-FR" sz="1100" spc="-1" strike="noStrike">
                <a:latin typeface="Arial"/>
              </a:endParaRPr>
            </a:p>
            <a:p>
              <a:pPr lvl="1" marL="57240" indent="-5724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Wingdings" charset="2"/>
                <a:buChar char="•"/>
              </a:pPr>
              <a:r>
                <a:rPr b="0" lang="fr-FR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0" lang="fr-FR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FN (Faux Négatif: Faux Bon Client)</a:t>
              </a:r>
              <a:endParaRPr b="0" lang="fr-FR" sz="900" spc="-1" strike="noStrike">
                <a:latin typeface="Arial"/>
              </a:endParaRPr>
            </a:p>
          </p:txBody>
        </p:sp>
        <p:sp>
          <p:nvSpPr>
            <p:cNvPr id="196" name=""/>
            <p:cNvSpPr/>
            <p:nvPr/>
          </p:nvSpPr>
          <p:spPr>
            <a:xfrm rot="1465200">
              <a:off x="1821240" y="4986360"/>
              <a:ext cx="712800" cy="360"/>
            </a:xfrm>
            <a:custGeom>
              <a:avLst/>
              <a:gdLst/>
              <a:ahLst/>
              <a:rect l="l" t="t" r="r" b="b"/>
              <a:pathLst>
                <a:path w="713238" h="0">
                  <a:moveTo>
                    <a:pt x="0" y="0"/>
                  </a:moveTo>
                  <a:lnTo>
                    <a:pt x="713238" y="0"/>
                  </a:lnTo>
                </a:path>
              </a:pathLst>
            </a:custGeom>
            <a:noFill/>
            <a:ln w="25560">
              <a:solidFill>
                <a:srgbClr val="487ca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"/>
            <p:cNvSpPr/>
            <p:nvPr/>
          </p:nvSpPr>
          <p:spPr>
            <a:xfrm>
              <a:off x="2502720" y="5133960"/>
              <a:ext cx="315720" cy="360"/>
            </a:xfrm>
            <a:prstGeom prst="line">
              <a:avLst/>
            </a:prstGeom>
            <a:ln w="25560">
              <a:solidFill>
                <a:srgbClr val="487ca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>
              <a:off x="2818800" y="4802760"/>
              <a:ext cx="2239560" cy="66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8120" rIns="78120" tIns="78120" bIns="78120" anchor="t">
              <a:noAutofit/>
            </a:bodyPr>
            <a:p>
              <a:pPr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0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Prêter le plus possible aux « bon clients »</a:t>
              </a:r>
              <a:endParaRPr b="0" lang="fr-FR" sz="1100" spc="-1" strike="noStrike">
                <a:latin typeface="Arial"/>
              </a:endParaRPr>
            </a:p>
            <a:p>
              <a:pPr lvl="1" marL="57240" indent="-57240">
                <a:lnSpc>
                  <a:spcPct val="90000"/>
                </a:lnSpc>
                <a:spcAft>
                  <a:spcPts val="136"/>
                </a:spcAft>
                <a:buClr>
                  <a:srgbClr val="000000"/>
                </a:buClr>
                <a:buFont typeface="Wingdings" charset="2"/>
                <a:buChar char="•"/>
              </a:pPr>
              <a:r>
                <a:rPr b="0" lang="fr-FR" sz="9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FP (Faux Positif: Faux Mauvais Client)</a:t>
              </a:r>
              <a:endParaRPr b="0" lang="fr-FR" sz="900" spc="-1" strike="noStrike">
                <a:latin typeface="Arial"/>
              </a:endParaRPr>
            </a:p>
          </p:txBody>
        </p:sp>
      </p:grpSp>
      <p:pic>
        <p:nvPicPr>
          <p:cNvPr id="199" name="Image 8" descr=""/>
          <p:cNvPicPr/>
          <p:nvPr/>
        </p:nvPicPr>
        <p:blipFill>
          <a:blip r:embed="rId1"/>
          <a:stretch/>
        </p:blipFill>
        <p:spPr>
          <a:xfrm>
            <a:off x="7117560" y="1746720"/>
            <a:ext cx="4336920" cy="2874240"/>
          </a:xfrm>
          <a:prstGeom prst="rect">
            <a:avLst/>
          </a:prstGeom>
          <a:ln w="0">
            <a:noFill/>
          </a:ln>
        </p:spPr>
      </p:pic>
      <p:grpSp>
        <p:nvGrpSpPr>
          <p:cNvPr id="200" name="Diagram4"/>
          <p:cNvGrpSpPr/>
          <p:nvPr/>
        </p:nvGrpSpPr>
        <p:grpSpPr>
          <a:xfrm>
            <a:off x="6013800" y="5115240"/>
            <a:ext cx="6176880" cy="565200"/>
            <a:chOff x="6013800" y="5115240"/>
            <a:chExt cx="6176880" cy="565200"/>
          </a:xfrm>
        </p:grpSpPr>
        <p:sp>
          <p:nvSpPr>
            <p:cNvPr id="201" name=""/>
            <p:cNvSpPr/>
            <p:nvPr/>
          </p:nvSpPr>
          <p:spPr>
            <a:xfrm>
              <a:off x="6013800" y="5115240"/>
              <a:ext cx="6176880" cy="56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 rot="10800000">
              <a:off x="7190280" y="5115600"/>
              <a:ext cx="4107960" cy="564840"/>
            </a:xfrm>
            <a:prstGeom prst="homePlate">
              <a:avLst>
                <a:gd name="adj" fmla="val 50000"/>
              </a:avLst>
            </a:prstGeom>
            <a:solidFill>
              <a:srgbClr val="5b9bd5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85040" rIns="249120" tIns="99000" bIns="99000" anchor="ctr" rot="10800000">
              <a:noAutofit/>
            </a:bodyPr>
            <a:p>
              <a:pPr algn="ctr">
                <a:lnSpc>
                  <a:spcPct val="90000"/>
                </a:lnSpc>
                <a:spcAft>
                  <a:spcPts val="910"/>
                </a:spcAft>
                <a:buNone/>
              </a:pPr>
              <a:r>
                <a:rPr b="0" lang="fr-FR" sz="2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le seuil est fixé à 0,35</a:t>
              </a:r>
              <a:endParaRPr b="0" lang="fr-FR" sz="2600" spc="-1" strike="noStrike">
                <a:latin typeface="Arial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6907320" y="5115240"/>
              <a:ext cx="564840" cy="564840"/>
            </a:xfrm>
            <a:prstGeom prst="ellipse">
              <a:avLst/>
            </a:prstGeom>
            <a:blipFill rotWithShape="0">
              <a:blip r:embed="rId2"/>
              <a:srcRect/>
              <a:stretch/>
            </a:blip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4" name="ZoneTexte 34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Modèlisation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A3A0ED-5717-460F-9E3F-DDB55D8160E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 9" descr=""/>
          <p:cNvPicPr/>
          <p:nvPr/>
        </p:nvPicPr>
        <p:blipFill>
          <a:blip r:embed="rId1"/>
          <a:stretch/>
        </p:blipFill>
        <p:spPr>
          <a:xfrm>
            <a:off x="2693160" y="2187360"/>
            <a:ext cx="6522480" cy="3138840"/>
          </a:xfrm>
          <a:prstGeom prst="rect">
            <a:avLst/>
          </a:prstGeom>
          <a:ln w="0">
            <a:noFill/>
          </a:ln>
        </p:spPr>
      </p:pic>
      <p:sp>
        <p:nvSpPr>
          <p:cNvPr id="206" name="ZoneTexte 16"/>
          <p:cNvSpPr/>
          <p:nvPr/>
        </p:nvSpPr>
        <p:spPr>
          <a:xfrm>
            <a:off x="5639760" y="5326920"/>
            <a:ext cx="3058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Top 10 feature importances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7" name="ZoneTexte 35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Importance des variables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EC4CD-0DB0-47E3-B449-ECAB31BB9F3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re 24"/>
          <p:cNvSpPr/>
          <p:nvPr/>
        </p:nvSpPr>
        <p:spPr>
          <a:xfrm>
            <a:off x="76680" y="1260000"/>
            <a:ext cx="1191132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>
              <a:lnSpc>
                <a:spcPct val="85000"/>
              </a:lnSpc>
              <a:buNone/>
            </a:pPr>
            <a:r>
              <a:rPr b="0" lang="fr-FR" sz="4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Analyse SHAP </a:t>
            </a:r>
            <a:r>
              <a:rPr b="0" lang="fr-FR" sz="4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fr-FR" sz="4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Interprétabilité globale du modèle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209" name="Image 10" descr=""/>
          <p:cNvPicPr/>
          <p:nvPr/>
        </p:nvPicPr>
        <p:blipFill>
          <a:blip r:embed="rId1"/>
          <a:stretch/>
        </p:blipFill>
        <p:spPr>
          <a:xfrm>
            <a:off x="1862640" y="2590200"/>
            <a:ext cx="7543080" cy="3504600"/>
          </a:xfrm>
          <a:prstGeom prst="rect">
            <a:avLst/>
          </a:prstGeom>
          <a:ln w="0">
            <a:noFill/>
          </a:ln>
        </p:spPr>
      </p:pic>
      <p:sp>
        <p:nvSpPr>
          <p:cNvPr id="210" name="ZoneTexte 36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Importance des variables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CD0E9-2791-44B3-BC60-B8F1E44B0DFE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ZoneTexte 38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Git et Github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12" name="Titre 2"/>
          <p:cNvSpPr/>
          <p:nvPr/>
        </p:nvSpPr>
        <p:spPr>
          <a:xfrm>
            <a:off x="76680" y="1260000"/>
            <a:ext cx="1191132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7000"/>
          </a:bodyPr>
          <a:p>
            <a:pPr>
              <a:lnSpc>
                <a:spcPct val="85000"/>
              </a:lnSpc>
              <a:buNone/>
            </a:pPr>
            <a:r>
              <a:rPr b="0" lang="fr-FR" sz="4000" spc="-1" strike="noStrike">
                <a:latin typeface="Arial"/>
                <a:ea typeface="DejaVu Sans"/>
              </a:rPr>
              <a:t>Nous avons créé des dépots locaux (Git) et distants (Github) pour le versionning de notre projet et le déploiement de nos APIs (flask et streamlit) sur Heroku et Streamlit :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32840" y="2359800"/>
            <a:ext cx="11747160" cy="4228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664C3-38F7-4834-935D-9ECA1FB72A4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Diagram5"/>
          <p:cNvGrpSpPr/>
          <p:nvPr/>
        </p:nvGrpSpPr>
        <p:grpSpPr>
          <a:xfrm>
            <a:off x="-2705760" y="1467720"/>
            <a:ext cx="14225400" cy="5012640"/>
            <a:chOff x="-2705760" y="1467720"/>
            <a:chExt cx="14225400" cy="5012640"/>
          </a:xfrm>
        </p:grpSpPr>
        <p:sp>
          <p:nvSpPr>
            <p:cNvPr id="215" name=""/>
            <p:cNvSpPr/>
            <p:nvPr/>
          </p:nvSpPr>
          <p:spPr>
            <a:xfrm>
              <a:off x="1501560" y="2113200"/>
              <a:ext cx="10018080" cy="372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-2705760" y="1467720"/>
              <a:ext cx="5012640" cy="5012640"/>
            </a:xfrm>
            <a:prstGeom prst="blockArc">
              <a:avLst>
                <a:gd name="adj1" fmla="val 18900000"/>
                <a:gd name="adj2" fmla="val 2700000"/>
                <a:gd name="adj3" fmla="val 431"/>
              </a:avLst>
            </a:prstGeom>
            <a:noFill/>
            <a:ln w="25560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>
              <a:off x="1923840" y="2399400"/>
              <a:ext cx="9546480" cy="572400"/>
            </a:xfrm>
            <a:prstGeom prst="rect">
              <a:avLst/>
            </a:prstGeom>
            <a:solidFill>
              <a:srgbClr val="ed7d31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54320" rIns="30600" tIns="30600" bIns="30600" anchor="ctr">
              <a:noAutofit/>
            </a:bodyPr>
            <a:p>
              <a:pPr>
                <a:lnSpc>
                  <a:spcPct val="90000"/>
                </a:lnSpc>
                <a:spcAft>
                  <a:spcPts val="420"/>
                </a:spcAft>
                <a:buNone/>
              </a:pPr>
              <a:r>
                <a:rPr b="1" lang="fr-FR" sz="12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Pouvoir être utilisé par une personne non experte en data science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1566000" y="2327760"/>
              <a:ext cx="715320" cy="71532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2252160" y="3258360"/>
              <a:ext cx="9218160" cy="572400"/>
            </a:xfrm>
            <a:prstGeom prst="rect">
              <a:avLst/>
            </a:prstGeom>
            <a:solidFill>
              <a:srgbClr val="a5a5a5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54320" rIns="30600" tIns="30600" bIns="30600" anchor="ctr">
              <a:noAutofit/>
            </a:bodyPr>
            <a:p>
              <a:pPr>
                <a:lnSpc>
                  <a:spcPct val="90000"/>
                </a:lnSpc>
                <a:spcAft>
                  <a:spcPts val="420"/>
                </a:spcAft>
                <a:buNone/>
              </a:pPr>
              <a:r>
                <a:rPr b="1" lang="fr-FR" sz="12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Avoir ses informations interprétables par une personne non experte en data science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1893960" y="3186720"/>
              <a:ext cx="715320" cy="71532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a5a5a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2252160" y="4117320"/>
              <a:ext cx="9218160" cy="57240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54320" rIns="30600" tIns="30600" bIns="30600" anchor="ctr">
              <a:noAutofit/>
            </a:bodyPr>
            <a:p>
              <a:pPr>
                <a:lnSpc>
                  <a:spcPct val="90000"/>
                </a:lnSpc>
                <a:spcAft>
                  <a:spcPts val="420"/>
                </a:spcAft>
                <a:buNone/>
              </a:pPr>
              <a:r>
                <a:rPr b="1" lang="fr-FR" sz="12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Permettre de visualiser des informations descriptives relatives à un client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1893960" y="4045680"/>
              <a:ext cx="715320" cy="71532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ffc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1923840" y="4976640"/>
              <a:ext cx="9546480" cy="572400"/>
            </a:xfrm>
            <a:prstGeom prst="rect">
              <a:avLst/>
            </a:prstGeom>
            <a:solidFill>
              <a:srgbClr val="4472c4"/>
            </a:solidFill>
            <a:ln w="255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454320" rIns="30600" tIns="30600" bIns="30600" anchor="ctr">
              <a:noAutofit/>
            </a:bodyPr>
            <a:p>
              <a:pPr>
                <a:lnSpc>
                  <a:spcPct val="90000"/>
                </a:lnSpc>
                <a:spcAft>
                  <a:spcPts val="420"/>
                </a:spcAft>
                <a:buNone/>
              </a:pPr>
              <a:r>
                <a:rPr b="1" lang="fr-FR" sz="12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Permettre de comparer les informations descriptives relatives à un client à l’ensemble des clients ou à un groupe de clients similaires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1566000" y="4905000"/>
              <a:ext cx="715320" cy="715320"/>
            </a:xfrm>
            <a:prstGeom prst="ellipse">
              <a:avLst/>
            </a:prstGeom>
            <a:solidFill>
              <a:srgbClr val="ffffff"/>
            </a:solidFill>
            <a:ln w="255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ZoneTexte 37"/>
          <p:cNvSpPr/>
          <p:nvPr/>
        </p:nvSpPr>
        <p:spPr>
          <a:xfrm>
            <a:off x="0" y="52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Tableau de bord et api flask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26" name="Titre 4"/>
          <p:cNvSpPr/>
          <p:nvPr/>
        </p:nvSpPr>
        <p:spPr>
          <a:xfrm>
            <a:off x="76680" y="1260000"/>
            <a:ext cx="11911320" cy="4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8000"/>
          </a:bodyPr>
          <a:p>
            <a:pPr>
              <a:lnSpc>
                <a:spcPct val="85000"/>
              </a:lnSpc>
              <a:buNone/>
            </a:pPr>
            <a:r>
              <a:rPr b="0" lang="fr-FR" sz="4000" spc="-1" strike="noStrike">
                <a:latin typeface="Arial"/>
                <a:ea typeface="DejaVu Sans"/>
              </a:rPr>
              <a:t>Nous avons créé et déployé un dashbord(streamlit/Streamlit share) et une api(flask/Heroku) afin de faciliter la tache à l’équipe marketing :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12E2F-7863-4882-81A1-F9AB06285B1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re 27"/>
          <p:cNvSpPr/>
          <p:nvPr/>
        </p:nvSpPr>
        <p:spPr>
          <a:xfrm>
            <a:off x="-54360" y="900000"/>
            <a:ext cx="1224792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fr-FR" sz="2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Schéma fonctionnel de communication entre le dashboard et l’api flask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8" name="Rectangle 1"/>
          <p:cNvSpPr/>
          <p:nvPr/>
        </p:nvSpPr>
        <p:spPr>
          <a:xfrm>
            <a:off x="501480" y="2185560"/>
            <a:ext cx="2731320" cy="3946680"/>
          </a:xfrm>
          <a:prstGeom prst="rect">
            <a:avLst/>
          </a:prstGeom>
          <a:gradFill rotWithShape="0">
            <a:gsLst>
              <a:gs pos="0">
                <a:srgbClr val="a1c4cc"/>
              </a:gs>
              <a:gs pos="100000">
                <a:srgbClr val="b7d5dc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5aa2ae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Rectangle 55"/>
          <p:cNvSpPr/>
          <p:nvPr/>
        </p:nvSpPr>
        <p:spPr>
          <a:xfrm>
            <a:off x="652680" y="2454120"/>
            <a:ext cx="2428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Dashboard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230" name="Graphique 3" descr="Statistiques"/>
          <p:cNvPicPr/>
          <p:nvPr/>
        </p:nvPicPr>
        <p:blipFill>
          <a:blip r:embed="rId1"/>
          <a:stretch/>
        </p:blipFill>
        <p:spPr>
          <a:xfrm>
            <a:off x="758160" y="336888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231" name="Graphique 6" descr="Jauge"/>
          <p:cNvPicPr/>
          <p:nvPr/>
        </p:nvPicPr>
        <p:blipFill>
          <a:blip r:embed="rId2"/>
          <a:stretch/>
        </p:blipFill>
        <p:spPr>
          <a:xfrm>
            <a:off x="2135520" y="333684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232" name="Graphique 9" descr="Graphique en secteurs"/>
          <p:cNvPicPr/>
          <p:nvPr/>
        </p:nvPicPr>
        <p:blipFill>
          <a:blip r:embed="rId3"/>
          <a:stretch/>
        </p:blipFill>
        <p:spPr>
          <a:xfrm>
            <a:off x="722160" y="484344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233" name="Graphique 14" descr="Graphique à barres avec un remplissage uni"/>
          <p:cNvPicPr/>
          <p:nvPr/>
        </p:nvPicPr>
        <p:blipFill>
          <a:blip r:embed="rId4"/>
          <a:stretch/>
        </p:blipFill>
        <p:spPr>
          <a:xfrm>
            <a:off x="2168280" y="4806360"/>
            <a:ext cx="913680" cy="913680"/>
          </a:xfrm>
          <a:prstGeom prst="rect">
            <a:avLst/>
          </a:prstGeom>
          <a:ln w="0">
            <a:noFill/>
          </a:ln>
        </p:spPr>
      </p:pic>
      <p:sp>
        <p:nvSpPr>
          <p:cNvPr id="234" name="Organigramme : Connecteur page suivante 29"/>
          <p:cNvSpPr/>
          <p:nvPr/>
        </p:nvSpPr>
        <p:spPr>
          <a:xfrm rot="5400000">
            <a:off x="4733280" y="937440"/>
            <a:ext cx="970200" cy="3477600"/>
          </a:xfrm>
          <a:prstGeom prst="flowChartOffpageConnector">
            <a:avLst/>
          </a:prstGeom>
          <a:solidFill>
            <a:srgbClr val="629dd1"/>
          </a:solidFill>
          <a:ln w="2556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Graphique 32" descr="Badge 1 avec un remplissage uni"/>
          <p:cNvPicPr/>
          <p:nvPr/>
        </p:nvPicPr>
        <p:blipFill>
          <a:blip r:embed="rId5"/>
          <a:stretch/>
        </p:blipFill>
        <p:spPr>
          <a:xfrm>
            <a:off x="3702240" y="2312280"/>
            <a:ext cx="711360" cy="711360"/>
          </a:xfrm>
          <a:prstGeom prst="rect">
            <a:avLst/>
          </a:prstGeom>
          <a:ln w="0">
            <a:noFill/>
          </a:ln>
        </p:spPr>
      </p:pic>
      <p:sp>
        <p:nvSpPr>
          <p:cNvPr id="236" name="ZoneTexte 39"/>
          <p:cNvSpPr/>
          <p:nvPr/>
        </p:nvSpPr>
        <p:spPr>
          <a:xfrm>
            <a:off x="4054680" y="2486880"/>
            <a:ext cx="325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Choix d’un numéro de prêt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37" name="Graphique 34" descr="Badge avec un remplissage uni"/>
          <p:cNvPicPr/>
          <p:nvPr/>
        </p:nvPicPr>
        <p:blipFill>
          <a:blip r:embed="rId6"/>
          <a:stretch/>
        </p:blipFill>
        <p:spPr>
          <a:xfrm>
            <a:off x="3666240" y="3278880"/>
            <a:ext cx="711360" cy="711360"/>
          </a:xfrm>
          <a:prstGeom prst="rect">
            <a:avLst/>
          </a:prstGeom>
          <a:ln w="0">
            <a:noFill/>
          </a:ln>
        </p:spPr>
      </p:pic>
      <p:sp>
        <p:nvSpPr>
          <p:cNvPr id="238" name="ZoneTexte 41"/>
          <p:cNvSpPr/>
          <p:nvPr/>
        </p:nvSpPr>
        <p:spPr>
          <a:xfrm>
            <a:off x="3920040" y="3432600"/>
            <a:ext cx="470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Envoi les datas du client correspondant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Flèche : droite 23"/>
          <p:cNvSpPr/>
          <p:nvPr/>
        </p:nvSpPr>
        <p:spPr>
          <a:xfrm>
            <a:off x="3804840" y="3929400"/>
            <a:ext cx="4462560" cy="287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556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Organigramme : Connecteur page suivante 40"/>
          <p:cNvSpPr/>
          <p:nvPr/>
        </p:nvSpPr>
        <p:spPr>
          <a:xfrm flipH="1" rot="16200000">
            <a:off x="6071040" y="3075840"/>
            <a:ext cx="970200" cy="3477600"/>
          </a:xfrm>
          <a:prstGeom prst="flowChartOffpageConnector">
            <a:avLst/>
          </a:prstGeom>
          <a:gradFill rotWithShape="0">
            <a:gsLst>
              <a:gs pos="0">
                <a:srgbClr val="c0b8c1"/>
              </a:gs>
              <a:gs pos="100000">
                <a:srgbClr val="d1cad2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9d90a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41" name="Graphique 36" descr="Badge 3 avec un remplissage uni"/>
          <p:cNvPicPr/>
          <p:nvPr/>
        </p:nvPicPr>
        <p:blipFill>
          <a:blip r:embed="rId7"/>
          <a:stretch/>
        </p:blipFill>
        <p:spPr>
          <a:xfrm>
            <a:off x="8061840" y="4470480"/>
            <a:ext cx="711360" cy="711360"/>
          </a:xfrm>
          <a:prstGeom prst="rect">
            <a:avLst/>
          </a:prstGeom>
          <a:ln w="0">
            <a:noFill/>
          </a:ln>
        </p:spPr>
      </p:pic>
      <p:sp>
        <p:nvSpPr>
          <p:cNvPr id="242" name="ZoneTexte 42"/>
          <p:cNvSpPr/>
          <p:nvPr/>
        </p:nvSpPr>
        <p:spPr>
          <a:xfrm>
            <a:off x="5016600" y="463032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Effectue une prédiction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3" name="ZoneTexte 44"/>
          <p:cNvSpPr/>
          <p:nvPr/>
        </p:nvSpPr>
        <p:spPr>
          <a:xfrm>
            <a:off x="4218480" y="5358960"/>
            <a:ext cx="4658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Réceptionne et affiche les informations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Génère les graphiques etc.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44" name="Graphique 38" descr="Badge 4 avec un remplissage uni"/>
          <p:cNvPicPr/>
          <p:nvPr/>
        </p:nvPicPr>
        <p:blipFill>
          <a:blip r:embed="rId8"/>
          <a:stretch/>
        </p:blipFill>
        <p:spPr>
          <a:xfrm>
            <a:off x="3678120" y="5281920"/>
            <a:ext cx="711360" cy="711360"/>
          </a:xfrm>
          <a:prstGeom prst="rect">
            <a:avLst/>
          </a:prstGeom>
          <a:ln w="0">
            <a:noFill/>
          </a:ln>
        </p:spPr>
      </p:pic>
      <p:sp>
        <p:nvSpPr>
          <p:cNvPr id="245" name="Flèche : droite 43"/>
          <p:cNvSpPr/>
          <p:nvPr/>
        </p:nvSpPr>
        <p:spPr>
          <a:xfrm flipH="1">
            <a:off x="3804120" y="5860800"/>
            <a:ext cx="4462560" cy="2872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c0b8c1"/>
              </a:gs>
              <a:gs pos="100000">
                <a:srgbClr val="d1cad2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9d90a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6" name="Rectangle 56"/>
          <p:cNvSpPr/>
          <p:nvPr/>
        </p:nvSpPr>
        <p:spPr>
          <a:xfrm>
            <a:off x="8807040" y="2185560"/>
            <a:ext cx="3072960" cy="3946680"/>
          </a:xfrm>
          <a:prstGeom prst="rect">
            <a:avLst/>
          </a:prstGeom>
          <a:gradFill rotWithShape="0">
            <a:gsLst>
              <a:gs pos="0">
                <a:srgbClr val="c0b8c1"/>
              </a:gs>
              <a:gs pos="100000">
                <a:srgbClr val="d1cad2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9d90a0"/>
            </a:solidFill>
            <a:round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7" name="Rectangle 57"/>
          <p:cNvSpPr/>
          <p:nvPr/>
        </p:nvSpPr>
        <p:spPr>
          <a:xfrm>
            <a:off x="8958240" y="2454480"/>
            <a:ext cx="2921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API</a:t>
            </a:r>
            <a:r>
              <a:rPr b="0" lang="fr-FR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248" name="Graphique 22" descr="Boulier avec un remplissage uni"/>
          <p:cNvPicPr/>
          <p:nvPr/>
        </p:nvPicPr>
        <p:blipFill>
          <a:blip r:embed="rId9"/>
          <a:stretch/>
        </p:blipFill>
        <p:spPr>
          <a:xfrm>
            <a:off x="9619560" y="3447720"/>
            <a:ext cx="1539000" cy="1539000"/>
          </a:xfrm>
          <a:prstGeom prst="rect">
            <a:avLst/>
          </a:prstGeom>
          <a:ln w="0">
            <a:noFill/>
          </a:ln>
        </p:spPr>
      </p:pic>
      <p:sp>
        <p:nvSpPr>
          <p:cNvPr id="249" name="ZoneTexte 43"/>
          <p:cNvSpPr/>
          <p:nvPr/>
        </p:nvSpPr>
        <p:spPr>
          <a:xfrm>
            <a:off x="0" y="52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Tableau de bord et api flask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48CBDA-6E22-448C-B72B-6863913E630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re 1"/>
          <p:cNvSpPr/>
          <p:nvPr/>
        </p:nvSpPr>
        <p:spPr>
          <a:xfrm>
            <a:off x="1260000" y="180000"/>
            <a:ext cx="538164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fr-CA" sz="3600" spc="-52" strike="noStrike">
                <a:solidFill>
                  <a:srgbClr val="404040"/>
                </a:solidFill>
                <a:latin typeface="Calibri"/>
                <a:ea typeface="DejaVu Sans"/>
              </a:rPr>
              <a:t>Problématique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88" name="ZoneTexte 1"/>
          <p:cNvSpPr/>
          <p:nvPr/>
        </p:nvSpPr>
        <p:spPr>
          <a:xfrm>
            <a:off x="1036440" y="873360"/>
            <a:ext cx="10662840" cy="79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fr-FR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d0d0d"/>
                </a:solidFill>
                <a:latin typeface="Calibri"/>
                <a:ea typeface="DejaVu Sans"/>
              </a:rPr>
              <a:t>Prêt à dépenser </a:t>
            </a:r>
            <a:r>
              <a:rPr b="0" lang="fr-FR" sz="1800" spc="-1" strike="noStrike">
                <a:solidFill>
                  <a:srgbClr val="0d0d0d"/>
                </a:solidFill>
                <a:latin typeface="Calibri"/>
                <a:ea typeface="DejaVu Sans"/>
              </a:rPr>
              <a:t>Société financière d’offre de crédit à la consommation pour la clientèle ayant peu ou pas d’historique de prêt.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ZoneTexte 2"/>
          <p:cNvSpPr/>
          <p:nvPr/>
        </p:nvSpPr>
        <p:spPr>
          <a:xfrm>
            <a:off x="919800" y="1722960"/>
            <a:ext cx="1095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d0d0d"/>
                </a:solidFill>
                <a:latin typeface="Calibri"/>
                <a:ea typeface="DejaVu Sans"/>
              </a:rPr>
              <a:t>Elle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souhaite </a:t>
            </a:r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développer un modèle de </a:t>
            </a:r>
            <a:r>
              <a:rPr b="1" i="1" lang="fr-F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1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Scoring de la probabilité de défaut de paiement du client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pour étayer la décision d'accorder ou non un prêt à un client potentiel.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Espace réservé du texte 10"/>
          <p:cNvSpPr/>
          <p:nvPr/>
        </p:nvSpPr>
        <p:spPr>
          <a:xfrm>
            <a:off x="1097280" y="2484000"/>
            <a:ext cx="1005732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1" lang="fr-CA" sz="3600" spc="-52" strike="noStrike">
                <a:solidFill>
                  <a:srgbClr val="404040"/>
                </a:solidFill>
                <a:latin typeface="Calibri"/>
                <a:ea typeface="DejaVu Sans"/>
              </a:rPr>
              <a:t>Plan de Présentation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91" name="Espace réservé du contenu 2"/>
          <p:cNvSpPr/>
          <p:nvPr/>
        </p:nvSpPr>
        <p:spPr>
          <a:xfrm>
            <a:off x="2515320" y="3420000"/>
            <a:ext cx="7903080" cy="27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89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1-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de jeu de données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2- Analyse exploratoire des données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3- Prétraitement des données 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4-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Modélisation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5- Création et déploiement de l’api Flask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3- Création et déploiement d’un dashbord</a:t>
            </a:r>
            <a:endParaRPr b="0" lang="fr-FR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a66ac"/>
              </a:buClr>
              <a:buFont typeface="Calibri"/>
              <a:buChar char=" "/>
            </a:pPr>
            <a:r>
              <a:rPr b="0" lang="fr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4- Conclusion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9009EC-5E0F-43A2-BA26-587A907C351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ZoneTexte 18"/>
          <p:cNvSpPr/>
          <p:nvPr/>
        </p:nvSpPr>
        <p:spPr>
          <a:xfrm>
            <a:off x="606240" y="1077480"/>
            <a:ext cx="979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 modèle final est</a:t>
            </a: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Times New Roman"/>
              </a:rPr>
              <a:t> LGBM, nous avons utilisé le Under Sampling pour faire face au déséquilibrage des classes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1" name="ZoneTexte 19"/>
          <p:cNvSpPr/>
          <p:nvPr/>
        </p:nvSpPr>
        <p:spPr>
          <a:xfrm>
            <a:off x="606240" y="2041560"/>
            <a:ext cx="9795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Création d’une API web avec Flask pour le côté serveur, et Streamlit pour le côté dashboard.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2" name="ZoneTexte 20"/>
          <p:cNvSpPr/>
          <p:nvPr/>
        </p:nvSpPr>
        <p:spPr>
          <a:xfrm>
            <a:off x="565560" y="2918520"/>
            <a:ext cx="6096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Pistes d’amélioration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3" name="ZoneTexte 21"/>
          <p:cNvSpPr/>
          <p:nvPr/>
        </p:nvSpPr>
        <p:spPr>
          <a:xfrm>
            <a:off x="2283840" y="3434400"/>
            <a:ext cx="9415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2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Améliorer l’optimisation des algorithmes par Tester plus d’hyperparamètres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ZoneTexte 22"/>
          <p:cNvSpPr/>
          <p:nvPr/>
        </p:nvSpPr>
        <p:spPr>
          <a:xfrm>
            <a:off x="2283840" y="4638600"/>
            <a:ext cx="9501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Yu Gothic Light"/>
              </a:rPr>
              <a:t>Appliquer la modélisation sur l’intégralité du jeu de données sur une machine avec une RAM extrêmement élevée pourrait être une amélioration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5" name="ZoneTexte 23"/>
          <p:cNvSpPr/>
          <p:nvPr/>
        </p:nvSpPr>
        <p:spPr>
          <a:xfrm>
            <a:off x="2283840" y="5351040"/>
            <a:ext cx="974160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Yu Gothic Light"/>
              </a:rPr>
              <a:t>Choisir une métrique plus adaptée au secteur bancaire et après communication avec les équipes métiers ou les conseillers bancaires serait une bonne alternative.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6" name="ZoneTexte 46"/>
          <p:cNvSpPr/>
          <p:nvPr/>
        </p:nvSpPr>
        <p:spPr>
          <a:xfrm>
            <a:off x="3240000" y="52920"/>
            <a:ext cx="41400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Conclusion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BD34E-98F5-46F4-ABBA-4722C0BF087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ZoneTexte 24"/>
          <p:cNvSpPr/>
          <p:nvPr/>
        </p:nvSpPr>
        <p:spPr>
          <a:xfrm>
            <a:off x="2954880" y="2320920"/>
            <a:ext cx="60937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6600" spc="-1" strike="noStrike">
                <a:solidFill>
                  <a:srgbClr val="14406b"/>
                </a:solidFill>
                <a:latin typeface="Calibri"/>
                <a:ea typeface="DejaVu Sans"/>
              </a:rPr>
              <a:t>ANNEXE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044FC7-CBA2-45DC-8F58-0C0D0E3D628A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609480" y="1235520"/>
            <a:ext cx="10973160" cy="48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de l’api flask : mel-api-flask.py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du dashbord : dashbord.py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d’un compte Heroku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d’un compte Streamlit share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d’un dépôt distant : Github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Déposer les projets sur Github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Déployer l’api flask sur Heroku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Déployer le dashboard sur Streamlit share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Interaction avec le dashboard 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259" name="ZoneTexte 17"/>
          <p:cNvSpPr/>
          <p:nvPr/>
        </p:nvSpPr>
        <p:spPr>
          <a:xfrm>
            <a:off x="1800000" y="52920"/>
            <a:ext cx="77400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Déploiements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908E91-3842-4C35-8B6C-036BDB5166A3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Déploiement de l’api flask sur Heroku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32840" y="1429200"/>
            <a:ext cx="12193200" cy="4228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CEA36-B99D-4FDE-B34B-D2DB74A37A8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Déploiement du tableau de bord sur Share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32840" y="2188800"/>
            <a:ext cx="11747160" cy="422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75BFA2-C68D-4A14-BC6F-A916A2163864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 12" descr=""/>
          <p:cNvPicPr/>
          <p:nvPr/>
        </p:nvPicPr>
        <p:blipFill>
          <a:blip r:embed="rId1"/>
          <a:stretch/>
        </p:blipFill>
        <p:spPr>
          <a:xfrm>
            <a:off x="702360" y="754560"/>
            <a:ext cx="11092680" cy="4360320"/>
          </a:xfrm>
          <a:prstGeom prst="rect">
            <a:avLst/>
          </a:prstGeom>
          <a:ln w="0">
            <a:noFill/>
          </a:ln>
        </p:spPr>
      </p:pic>
      <p:sp>
        <p:nvSpPr>
          <p:cNvPr id="266" name="ZoneTexte 26"/>
          <p:cNvSpPr/>
          <p:nvPr/>
        </p:nvSpPr>
        <p:spPr>
          <a:xfrm>
            <a:off x="1158120" y="213480"/>
            <a:ext cx="60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3D160-0AEE-492E-A8CE-5ABF3A8D5A5D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 13" descr=""/>
          <p:cNvPicPr/>
          <p:nvPr/>
        </p:nvPicPr>
        <p:blipFill>
          <a:blip r:embed="rId1"/>
          <a:stretch/>
        </p:blipFill>
        <p:spPr>
          <a:xfrm>
            <a:off x="1039320" y="596520"/>
            <a:ext cx="10112760" cy="526212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27"/>
          <p:cNvSpPr/>
          <p:nvPr/>
        </p:nvSpPr>
        <p:spPr>
          <a:xfrm>
            <a:off x="1158120" y="213480"/>
            <a:ext cx="60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E41FC-FFAD-4864-9A4D-3375ED51411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Image 14" descr=""/>
          <p:cNvPicPr/>
          <p:nvPr/>
        </p:nvPicPr>
        <p:blipFill>
          <a:blip r:embed="rId1"/>
          <a:stretch/>
        </p:blipFill>
        <p:spPr>
          <a:xfrm>
            <a:off x="1307160" y="720360"/>
            <a:ext cx="9307080" cy="5207760"/>
          </a:xfrm>
          <a:prstGeom prst="rect">
            <a:avLst/>
          </a:prstGeom>
          <a:ln w="0">
            <a:noFill/>
          </a:ln>
        </p:spPr>
      </p:pic>
      <p:sp>
        <p:nvSpPr>
          <p:cNvPr id="270" name="ZoneTexte 28"/>
          <p:cNvSpPr/>
          <p:nvPr/>
        </p:nvSpPr>
        <p:spPr>
          <a:xfrm>
            <a:off x="651240" y="113400"/>
            <a:ext cx="60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24DDEB-ED6A-4B3E-BF06-4596C82B049B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 15" descr=""/>
          <p:cNvPicPr/>
          <p:nvPr/>
        </p:nvPicPr>
        <p:blipFill>
          <a:blip r:embed="rId1"/>
          <a:stretch/>
        </p:blipFill>
        <p:spPr>
          <a:xfrm>
            <a:off x="768600" y="415080"/>
            <a:ext cx="10654200" cy="542916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29"/>
          <p:cNvSpPr/>
          <p:nvPr/>
        </p:nvSpPr>
        <p:spPr>
          <a:xfrm>
            <a:off x="815040" y="45720"/>
            <a:ext cx="60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29FDC-2960-49CD-91AA-AFA3D414EC0D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 16" descr=""/>
          <p:cNvPicPr/>
          <p:nvPr/>
        </p:nvPicPr>
        <p:blipFill>
          <a:blip r:embed="rId1"/>
          <a:stretch/>
        </p:blipFill>
        <p:spPr>
          <a:xfrm>
            <a:off x="808560" y="550440"/>
            <a:ext cx="10004760" cy="5323320"/>
          </a:xfrm>
          <a:prstGeom prst="rect">
            <a:avLst/>
          </a:prstGeom>
          <a:ln w="0">
            <a:noFill/>
          </a:ln>
        </p:spPr>
      </p:pic>
      <p:sp>
        <p:nvSpPr>
          <p:cNvPr id="274" name="ZoneTexte 30"/>
          <p:cNvSpPr/>
          <p:nvPr/>
        </p:nvSpPr>
        <p:spPr>
          <a:xfrm>
            <a:off x="815040" y="45720"/>
            <a:ext cx="609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dashboard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0139BB-F84E-4C49-A89B-96E4E9544DB7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ZoneTexte 6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Présentation des jeux de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0" y="4410360"/>
            <a:ext cx="12048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installments_payments: 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Historique des paiements pour les précédentes demandes de crédit. Les lignes contiennent les informations relatives aux paiements effectués et aux paiements manqués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43920" y="1228680"/>
            <a:ext cx="119131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Application_train: </a:t>
            </a:r>
            <a:r>
              <a:rPr b="0" lang="fr-FR" sz="1400" spc="-1" strike="noStrike">
                <a:solidFill>
                  <a:srgbClr val="000000"/>
                </a:solidFill>
                <a:latin typeface="-apple-system"/>
                <a:ea typeface="DejaVu Sans"/>
              </a:rPr>
              <a:t>Ce jeu de données représente la source principale de données d'entraînement pour la modélisation de systèmes d'apprentissage supervisé. Chaque observation représente une demande de crédit identifiée par la variable SK_ID_CURR (clé primaire).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5" name="Rectangle 5"/>
          <p:cNvSpPr/>
          <p:nvPr/>
        </p:nvSpPr>
        <p:spPr>
          <a:xfrm>
            <a:off x="43920" y="2021760"/>
            <a:ext cx="12053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Bureau: 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Données concernant les crédits antérieurs du client auprès d'autres institutions financières. Chaque ligne concerne un crédit antérieur identifié par la variable 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SK_ID_BUREAU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6" name="Rectangle 6"/>
          <p:cNvSpPr/>
          <p:nvPr/>
        </p:nvSpPr>
        <p:spPr>
          <a:xfrm>
            <a:off x="43920" y="2659680"/>
            <a:ext cx="120186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bureau_balance: </a:t>
            </a:r>
            <a:r>
              <a:rPr b="0" lang="fr-FR" sz="1400" spc="-1" strike="noStrike">
                <a:solidFill>
                  <a:srgbClr val="000000"/>
                </a:solidFill>
                <a:latin typeface="-apple-system"/>
                <a:ea typeface="DejaVu Sans"/>
              </a:rPr>
              <a:t>Données mensuelles sur les crédits antérieurs de bureau. Chaque ligne correspond à un mois d'un crédit antérieur et un crédit antérieur peut avoir plusieurs lignes de données mensuelles, une pour chaque mois de la durée du crédit. Le jeu bureau_balance comprend donc la variable 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SK_ID_BUREAU</a:t>
            </a:r>
            <a:r>
              <a:rPr b="0" lang="fr-FR" sz="1400" spc="-1" strike="noStrike">
                <a:solidFill>
                  <a:srgbClr val="000000"/>
                </a:solidFill>
                <a:latin typeface="-apple-system"/>
                <a:ea typeface="DejaVu Sans"/>
              </a:rPr>
              <a:t> (clé secondaire) pour faire le lien avec le jeu de données bureau.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7" name="Rectangle 7"/>
          <p:cNvSpPr/>
          <p:nvPr/>
        </p:nvSpPr>
        <p:spPr>
          <a:xfrm>
            <a:off x="0" y="3537000"/>
            <a:ext cx="1208844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credit_card_balance: 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Données mensuelles sur les précédentes cartes de crédit liées aux précédentes demandes de crédit. Chaque ligne correspond à un mois de solde de carte de crédit et est liée à une précédente demande de crédit, identifiée par la variable 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SK_ID_PREV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 (clé secondaire).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0" y="4973400"/>
            <a:ext cx="12152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POS_CASH_balance: 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Données mensuelles de prêts en espèces relatives aux précédentes demandes de crédits. Chaque ligne correspond à une précédente demande de crédit, identifiée par la variable 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SK_ID_PREV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 (clé secondaire).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99" name="Rectangle 9"/>
          <p:cNvSpPr/>
          <p:nvPr/>
        </p:nvSpPr>
        <p:spPr>
          <a:xfrm>
            <a:off x="43920" y="5527440"/>
            <a:ext cx="1214928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previous_application: 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Précédentes demandes de crédit. Chaque ligne concerne une précédente demande de crédit identifiée par la variable 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SK_ID_PREV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 (clé primaire). Chaque crédit en cours (application_train) peut être lié à plusieurs crédits précédents. Le jeu previous_application comprend donc la variable </a:t>
            </a:r>
            <a:r>
              <a:rPr b="1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SK_ID_CURR</a:t>
            </a:r>
            <a:r>
              <a:rPr b="0" lang="fr-FR" sz="1400" spc="-1" strike="noStrike">
                <a:solidFill>
                  <a:srgbClr val="000000"/>
                </a:solidFill>
                <a:latin typeface="var(--jp-content-font-family)"/>
                <a:ea typeface="DejaVu Sans"/>
              </a:rPr>
              <a:t> (clé secondaire) pour faire le lien avec le jeu de données application_train.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0" name="ZoneTexte 10"/>
          <p:cNvSpPr/>
          <p:nvPr/>
        </p:nvSpPr>
        <p:spPr>
          <a:xfrm>
            <a:off x="43920" y="925920"/>
            <a:ext cx="11684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Définition :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D81A5-DFEC-457F-A6CE-AF59E7318F4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ZoneTexte 6"/>
          <p:cNvSpPr/>
          <p:nvPr/>
        </p:nvSpPr>
        <p:spPr>
          <a:xfrm>
            <a:off x="467640" y="943560"/>
            <a:ext cx="10881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Aperçu : 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02" name="ZoneTexte 7"/>
          <p:cNvSpPr/>
          <p:nvPr/>
        </p:nvSpPr>
        <p:spPr>
          <a:xfrm flipH="1">
            <a:off x="1099440" y="3385080"/>
            <a:ext cx="82890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Image 39" descr=""/>
          <p:cNvPicPr/>
          <p:nvPr/>
        </p:nvPicPr>
        <p:blipFill>
          <a:blip r:embed="rId1"/>
          <a:srcRect l="3174" t="13045" r="59481" b="4396"/>
          <a:stretch/>
        </p:blipFill>
        <p:spPr>
          <a:xfrm>
            <a:off x="2288880" y="1251360"/>
            <a:ext cx="4167360" cy="5181480"/>
          </a:xfrm>
          <a:prstGeom prst="rect">
            <a:avLst/>
          </a:prstGeom>
          <a:ln w="0">
            <a:noFill/>
          </a:ln>
        </p:spPr>
      </p:pic>
      <p:sp>
        <p:nvSpPr>
          <p:cNvPr id="104" name="ZoneTexte 40"/>
          <p:cNvSpPr/>
          <p:nvPr/>
        </p:nvSpPr>
        <p:spPr>
          <a:xfrm flipH="1">
            <a:off x="6805080" y="2576160"/>
            <a:ext cx="4932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dataset d'entrainement comporte 307511 observations avec 122 variables dont 16 catégorielles et 106 numériques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Aucune ligne ni colonne dupliquées dans tous les datasets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Aucune variable de type boolean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ZoneTexte 4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Présentation des jeux de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FE73C0-89AA-4A7A-B1D6-66F414BE96A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3" descr=""/>
          <p:cNvPicPr/>
          <p:nvPr/>
        </p:nvPicPr>
        <p:blipFill>
          <a:blip r:embed="rId1"/>
          <a:stretch/>
        </p:blipFill>
        <p:spPr>
          <a:xfrm>
            <a:off x="2567520" y="1869120"/>
            <a:ext cx="6223320" cy="433800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3"/>
          <p:cNvSpPr/>
          <p:nvPr/>
        </p:nvSpPr>
        <p:spPr>
          <a:xfrm>
            <a:off x="144000" y="690480"/>
            <a:ext cx="706104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Liens entre les différents jeux de données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8" name="ZoneTexte 3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Présentation des jeux de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5F12A-111F-49FB-B36E-89BC35FC32A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re 3"/>
          <p:cNvSpPr/>
          <p:nvPr/>
        </p:nvSpPr>
        <p:spPr>
          <a:xfrm>
            <a:off x="42120" y="880200"/>
            <a:ext cx="2117160" cy="6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2000"/>
          </a:bodyPr>
          <a:p>
            <a:pPr>
              <a:lnSpc>
                <a:spcPct val="90000"/>
              </a:lnSpc>
              <a:buNone/>
            </a:pPr>
            <a:r>
              <a:rPr b="0" lang="fr-FR" sz="37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TARGET :</a:t>
            </a:r>
            <a:endParaRPr b="0" lang="fr-FR" sz="3700" spc="-1" strike="noStrike">
              <a:latin typeface="Arial"/>
            </a:endParaRPr>
          </a:p>
        </p:txBody>
      </p:sp>
      <p:grpSp>
        <p:nvGrpSpPr>
          <p:cNvPr id="110" name="Espace réservé du contenu 3"/>
          <p:cNvGrpSpPr/>
          <p:nvPr/>
        </p:nvGrpSpPr>
        <p:grpSpPr>
          <a:xfrm>
            <a:off x="249840" y="1365480"/>
            <a:ext cx="10729440" cy="3318480"/>
            <a:chOff x="249840" y="1365480"/>
            <a:chExt cx="10729440" cy="3318480"/>
          </a:xfrm>
        </p:grpSpPr>
        <p:sp>
          <p:nvSpPr>
            <p:cNvPr id="111" name="Rectangle 138"/>
            <p:cNvSpPr/>
            <p:nvPr/>
          </p:nvSpPr>
          <p:spPr>
            <a:xfrm>
              <a:off x="249840" y="1548000"/>
              <a:ext cx="4609080" cy="313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Rectangle avec coins arrondis du même côté 139"/>
            <p:cNvSpPr/>
            <p:nvPr/>
          </p:nvSpPr>
          <p:spPr>
            <a:xfrm rot="5400000">
              <a:off x="3313800" y="296640"/>
              <a:ext cx="1222920" cy="40294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8d7cd">
                <a:alpha val="90000"/>
              </a:srgbClr>
            </a:solidFill>
            <a:ln w="9360">
              <a:solidFill>
                <a:srgbClr val="d2deed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247680" rIns="247680" tIns="123840" bIns="12384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Wingdings" charset="2"/>
                <a:buChar char=""/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0: Client rembourse son prêt</a:t>
              </a:r>
              <a:endParaRPr b="0" lang="fr-FR" sz="1400" spc="-1" strike="noStrike">
                <a:latin typeface="Arial"/>
              </a:endParaRPr>
            </a:p>
            <a:p>
              <a:pPr lvl="1" marL="114480" indent="-11448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Wingdings" charset="2"/>
                <a:buChar char=""/>
              </a:pPr>
              <a:r>
                <a:rPr b="0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1: Client n’honore pas son prêt 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3" name="Rectangle à coins arrondis 140"/>
            <p:cNvSpPr/>
            <p:nvPr/>
          </p:nvSpPr>
          <p:spPr>
            <a:xfrm>
              <a:off x="249840" y="1548000"/>
              <a:ext cx="1658520" cy="15289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c93d1"/>
                </a:gs>
                <a:gs pos="100000">
                  <a:srgbClr val="5b9cd6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dist="25455" dir="2700000" blurRad="38160" rotWithShape="0">
                <a:srgbClr val="000000">
                  <a:alpha val="6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127800" rIns="53280" tIns="101160" bIns="1015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Présente </a:t>
              </a:r>
              <a:r>
                <a:rPr b="1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r>
                <a:rPr b="0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classes:</a:t>
              </a:r>
              <a:endParaRPr b="0" lang="fr-FR" sz="1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</a:t>
              </a:r>
              <a:r>
                <a:rPr b="1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r>
                <a:rPr b="0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ou </a:t>
              </a:r>
              <a:r>
                <a:rPr b="1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4" name="Rectangle avec coins arrondis du même côté 141"/>
            <p:cNvSpPr/>
            <p:nvPr/>
          </p:nvSpPr>
          <p:spPr>
            <a:xfrm rot="5400000">
              <a:off x="3313800" y="1903320"/>
              <a:ext cx="1222920" cy="40294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90000"/>
              </a:srgbClr>
            </a:solidFill>
            <a:ln w="9360">
              <a:solidFill>
                <a:srgbClr val="cdd7ef">
                  <a:alpha val="9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247680" rIns="247680" tIns="123840" bIns="12384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Wingdings" charset="2"/>
                <a:buChar char=""/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91,2%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des clients en classe 0</a:t>
              </a:r>
              <a:endParaRPr b="0" lang="fr-FR" sz="1400" spc="-1" strike="noStrike">
                <a:latin typeface="Arial"/>
              </a:endParaRPr>
            </a:p>
            <a:p>
              <a:pPr lvl="1" marL="114480" indent="-114480">
                <a:lnSpc>
                  <a:spcPct val="90000"/>
                </a:lnSpc>
                <a:spcAft>
                  <a:spcPts val="210"/>
                </a:spcAft>
                <a:buClr>
                  <a:srgbClr val="000000"/>
                </a:buClr>
                <a:buFont typeface="Wingdings" charset="2"/>
                <a:buChar char=""/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8,1%</a:t>
              </a:r>
              <a:r>
                <a:rPr b="0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des clients en classe 1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5" name="Rectangle à coins arrondis 142"/>
            <p:cNvSpPr/>
            <p:nvPr/>
          </p:nvSpPr>
          <p:spPr>
            <a:xfrm>
              <a:off x="249840" y="3154680"/>
              <a:ext cx="1658520" cy="15289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e76de"/>
                </a:gs>
                <a:gs pos="100000">
                  <a:srgbClr val="1f7edd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effectLst>
              <a:outerShdw dist="25455" dir="2700000" blurRad="38160" rotWithShape="0">
                <a:srgbClr val="000000">
                  <a:alpha val="6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127800" rIns="53280" tIns="101160" bIns="101520" anchor="ctr">
              <a:noAutofit/>
            </a:bodyPr>
            <a:p>
              <a:pPr algn="ctr">
                <a:lnSpc>
                  <a:spcPct val="90000"/>
                </a:lnSpc>
                <a:spcAft>
                  <a:spcPts val="490"/>
                </a:spcAft>
                <a:buNone/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Classes déséquilibrés</a:t>
              </a:r>
              <a:endParaRPr b="0" lang="fr-FR" sz="1400" spc="-1" strike="noStrike">
                <a:latin typeface="Arial"/>
              </a:endParaRPr>
            </a:p>
          </p:txBody>
        </p:sp>
        <p:pic>
          <p:nvPicPr>
            <p:cNvPr id="116" name="Image 4" descr=""/>
            <p:cNvPicPr/>
            <p:nvPr/>
          </p:nvPicPr>
          <p:blipFill>
            <a:blip r:embed="rId1"/>
            <a:stretch/>
          </p:blipFill>
          <p:spPr>
            <a:xfrm>
              <a:off x="6722640" y="1365480"/>
              <a:ext cx="4256640" cy="3313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7" name="ZoneTexte 5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Analyse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5C54C-5910-48D5-9C78-CF486F64F23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re 5"/>
          <p:cNvSpPr/>
          <p:nvPr/>
        </p:nvSpPr>
        <p:spPr>
          <a:xfrm>
            <a:off x="143280" y="864000"/>
            <a:ext cx="54360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Analyse de la TARGET en fonction de l’âge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19" name="Espace réservé du contenu 1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4744080" cy="3638880"/>
          </a:xfrm>
          <a:prstGeom prst="rect">
            <a:avLst/>
          </a:prstGeom>
          <a:ln w="0">
            <a:noFill/>
          </a:ln>
        </p:spPr>
      </p:pic>
      <p:sp>
        <p:nvSpPr>
          <p:cNvPr id="120" name="Titre 6"/>
          <p:cNvSpPr/>
          <p:nvPr/>
        </p:nvSpPr>
        <p:spPr>
          <a:xfrm>
            <a:off x="5059800" y="2232000"/>
            <a:ext cx="71330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Il semble y a voir une relation entre l’âge d’un client et sa capacité à rembourser un prêt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1" name="Titre 7"/>
          <p:cNvSpPr/>
          <p:nvPr/>
        </p:nvSpPr>
        <p:spPr>
          <a:xfrm>
            <a:off x="5040000" y="3060000"/>
            <a:ext cx="68392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Le pic des personnes qui ne remboursent pas leur prêt se situe à 30ans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2" name="Titre 8"/>
          <p:cNvSpPr/>
          <p:nvPr/>
        </p:nvSpPr>
        <p:spPr>
          <a:xfrm>
            <a:off x="5059800" y="4176000"/>
            <a:ext cx="71330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spcAft>
                <a:spcPts val="420"/>
              </a:spcAft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Le pic des personnes qui remboursent leur prêt se situe vers 38ans et 53ans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23" name="ZoneTexte 8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Analyse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179E22-505E-4C44-A82B-3382B046955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icture 3"/>
          <p:cNvSpPr/>
          <p:nvPr/>
        </p:nvSpPr>
        <p:spPr>
          <a:xfrm>
            <a:off x="288000" y="1512000"/>
            <a:ext cx="6179040" cy="5051880"/>
          </a:xfrm>
          <a:prstGeom prst="roundRect">
            <a:avLst>
              <a:gd name="adj" fmla="val 4380"/>
            </a:avLst>
          </a:prstGeom>
          <a:blipFill rotWithShape="0">
            <a:blip r:embed="rId1"/>
            <a:srcRect/>
            <a:stretch/>
          </a:blipFill>
          <a:ln w="38160">
            <a:solidFill>
              <a:srgbClr val="accbf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itre 10"/>
          <p:cNvSpPr/>
          <p:nvPr/>
        </p:nvSpPr>
        <p:spPr>
          <a:xfrm>
            <a:off x="163800" y="864000"/>
            <a:ext cx="54360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2000"/>
          </a:bodyPr>
          <a:p>
            <a:pPr algn="ctr">
              <a:lnSpc>
                <a:spcPct val="90000"/>
              </a:lnSpc>
              <a:buNone/>
            </a:pPr>
            <a:r>
              <a:rPr b="0" lang="fr-FR" sz="2400" spc="-52" strike="noStrike">
                <a:solidFill>
                  <a:srgbClr val="404040"/>
                </a:solidFill>
                <a:latin typeface="Calibri Light"/>
                <a:ea typeface="DejaVu Sans"/>
              </a:rPr>
              <a:t>Heatmap de corrélation des principales variables :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6" name="Titre 11"/>
          <p:cNvSpPr/>
          <p:nvPr/>
        </p:nvSpPr>
        <p:spPr>
          <a:xfrm>
            <a:off x="7344000" y="2844000"/>
            <a:ext cx="29872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5000"/>
          </a:bodyPr>
          <a:p>
            <a:pPr>
              <a:lnSpc>
                <a:spcPct val="90000"/>
              </a:lnSpc>
              <a:spcAft>
                <a:spcPts val="629"/>
              </a:spcAft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Les variables de sources extérieurs sont légerement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négativement corrélées à la variable TARGET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ZoneTexte 9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Analyse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4C441-10D5-4DA4-8481-9D60252BE49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re 12"/>
          <p:cNvSpPr/>
          <p:nvPr/>
        </p:nvSpPr>
        <p:spPr>
          <a:xfrm>
            <a:off x="254520" y="864000"/>
            <a:ext cx="118047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Inspiration du lien suivant : </a:t>
            </a:r>
            <a:r>
              <a:rPr b="0" lang="fr-FR" sz="2000" spc="-52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https://www.kaggle.com/jsaguiar/lightgbm-with-simple-features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9" name="Titre 13"/>
          <p:cNvSpPr/>
          <p:nvPr/>
        </p:nvSpPr>
        <p:spPr>
          <a:xfrm>
            <a:off x="254880" y="1296000"/>
            <a:ext cx="676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9000"/>
          </a:bodyPr>
          <a:p>
            <a:pPr>
              <a:lnSpc>
                <a:spcPct val="10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Par soucie de simplicité d’implémentation et de modification, nous avons créer des nouvelles</a:t>
            </a:r>
            <a:br>
              <a:rPr sz="2000"/>
            </a:b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features par aggrégation de données en appliquant diverses méthodes :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0" name="Titre 14"/>
          <p:cNvSpPr/>
          <p:nvPr/>
        </p:nvSpPr>
        <p:spPr>
          <a:xfrm>
            <a:off x="4538880" y="1476000"/>
            <a:ext cx="370440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fr-FR" sz="2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MIN, MAX, MEAN, SUM et VAR</a:t>
            </a:r>
            <a:endParaRPr b="0" lang="fr-FR" sz="2000" spc="-1" strike="noStrike">
              <a:latin typeface="Arial"/>
            </a:endParaRPr>
          </a:p>
        </p:txBody>
      </p:sp>
      <p:grpSp>
        <p:nvGrpSpPr>
          <p:cNvPr id="131" name="Diagram1"/>
          <p:cNvGrpSpPr/>
          <p:nvPr/>
        </p:nvGrpSpPr>
        <p:grpSpPr>
          <a:xfrm>
            <a:off x="999720" y="1860840"/>
            <a:ext cx="9334800" cy="5030640"/>
            <a:chOff x="999720" y="1860840"/>
            <a:chExt cx="9334800" cy="5030640"/>
          </a:xfrm>
        </p:grpSpPr>
        <p:sp>
          <p:nvSpPr>
            <p:cNvPr id="132" name=""/>
            <p:cNvSpPr/>
            <p:nvPr/>
          </p:nvSpPr>
          <p:spPr>
            <a:xfrm>
              <a:off x="999720" y="1860840"/>
              <a:ext cx="9334800" cy="503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rot="5400000">
              <a:off x="1049400" y="1839600"/>
              <a:ext cx="1098000" cy="114732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d6ca"/>
                </a:gs>
                <a:gs pos="100000">
                  <a:srgbClr val="ffefeb"/>
                </a:gs>
              </a:gsLst>
              <a:lin ang="16200000"/>
            </a:gradFill>
            <a:ln w="9360">
              <a:solidFill>
                <a:srgbClr val="ed7d31"/>
              </a:solidFill>
              <a:miter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6840" rIns="6840" tIns="6840" bIns="684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train</a:t>
              </a:r>
              <a:endParaRPr b="0" lang="fr-FR" sz="11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test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400000">
              <a:off x="5909400" y="-1823040"/>
              <a:ext cx="713880" cy="808884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90000"/>
              </a:srgbClr>
            </a:solidFill>
            <a:ln w="9360">
              <a:solidFill>
                <a:srgbClr val="ed7d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85320" rIns="7560" tIns="7560" bIns="75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Rappel : "test.csv" est le dataset que nous utilisons pour simuler un nouveau client dans la base. Toutefois il convient que ces deux datasets aient la même structure à l'issu du feature engineering.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400000">
              <a:off x="1057320" y="2813760"/>
              <a:ext cx="1098000" cy="116280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e3e3e3"/>
                </a:gs>
                <a:gs pos="100000">
                  <a:srgbClr val="f4f4f4"/>
                </a:gs>
              </a:gsLst>
              <a:lin ang="16200000"/>
            </a:gradFill>
            <a:ln w="9360">
              <a:solidFill>
                <a:srgbClr val="a5a5a5"/>
              </a:solidFill>
              <a:miter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6840" rIns="6840" tIns="6840" bIns="684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Valeurs manquantes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400000">
              <a:off x="5917320" y="-823320"/>
              <a:ext cx="713520" cy="80524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90000"/>
              </a:srgbClr>
            </a:solidFill>
            <a:ln w="9360">
              <a:solidFill>
                <a:srgbClr val="a5a5a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85320" rIns="7560" tIns="7560" bIns="75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Traitement par imputation de la médiane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400000">
              <a:off x="1068840" y="3783600"/>
              <a:ext cx="1098000" cy="118584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ffead0"/>
                </a:gs>
                <a:gs pos="100000">
                  <a:srgbClr val="fff6ed"/>
                </a:gs>
              </a:gsLst>
              <a:lin ang="16200000"/>
            </a:gradFill>
            <a:ln w="9360">
              <a:solidFill>
                <a:srgbClr val="ffc000"/>
              </a:solidFill>
              <a:miter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6840" rIns="6840" tIns="6840" bIns="684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Encodage variables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400000">
              <a:off x="5928840" y="164160"/>
              <a:ext cx="713520" cy="80395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90000"/>
              </a:srgbClr>
            </a:solidFill>
            <a:ln w="9360">
              <a:solidFill>
                <a:srgbClr val="ffc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85320" rIns="7560" tIns="7560" bIns="75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Label encoding pour les variables à 2 catégories.</a:t>
              </a:r>
              <a:endParaRPr b="0" lang="fr-FR" sz="1200" spc="-1" strike="noStrike">
                <a:latin typeface="Arial"/>
              </a:endParaRPr>
            </a:p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One Hot Encoding pour les variables à plus de deux catégories.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400000">
              <a:off x="1067400" y="4766400"/>
              <a:ext cx="1098000" cy="118296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bfccff"/>
                </a:gs>
                <a:gs pos="100000">
                  <a:srgbClr val="e6ecff"/>
                </a:gs>
              </a:gsLst>
              <a:lin ang="16200000"/>
            </a:gradFill>
            <a:ln w="9360">
              <a:solidFill>
                <a:srgbClr val="4472c4"/>
              </a:solidFill>
              <a:miter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6840" rIns="6840" tIns="6840" bIns="684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Alignement datasets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400000">
              <a:off x="5927400" y="1153080"/>
              <a:ext cx="713520" cy="80247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90000"/>
              </a:srgbClr>
            </a:solidFill>
            <a:ln w="9360">
              <a:solidFill>
                <a:srgbClr val="4472c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85320" rIns="7560" tIns="7560" bIns="75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Alignement des datasets "train" et "test" pour conserver des structures identiques.</a:t>
              </a:r>
              <a:endParaRPr b="0" lang="fr-FR" sz="1200" spc="-1" strike="noStrike"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400000">
              <a:off x="1072080" y="5743080"/>
              <a:ext cx="1098000" cy="1192680"/>
            </a:xfrm>
            <a:prstGeom prst="chevron">
              <a:avLst>
                <a:gd name="adj" fmla="val 50000"/>
              </a:avLst>
            </a:prstGeom>
            <a:gradFill rotWithShape="0">
              <a:gsLst>
                <a:gs pos="0">
                  <a:srgbClr val="d0f7c1"/>
                </a:gs>
                <a:gs pos="100000">
                  <a:srgbClr val="eefce7"/>
                </a:gs>
              </a:gsLst>
              <a:lin ang="16200000"/>
            </a:gradFill>
            <a:ln w="9360">
              <a:solidFill>
                <a:srgbClr val="70ad47"/>
              </a:solidFill>
              <a:miter/>
            </a:ln>
            <a:effectLst>
              <a:outerShdw dist="20160" dir="5400000" blurRad="3996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numCol="1" spcCol="1440" lIns="6840" rIns="6840" tIns="6840" bIns="6840" anchor="ctr" rot="-5400000">
              <a:noAutofit/>
            </a:bodyPr>
            <a:p>
              <a:pPr algn="ctr">
                <a:lnSpc>
                  <a:spcPct val="90000"/>
                </a:lnSpc>
                <a:spcAft>
                  <a:spcPts val="386"/>
                </a:spcAft>
                <a:buNone/>
              </a:pPr>
              <a:r>
                <a:rPr b="1" lang="fr-FR" sz="11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Création de variables</a:t>
              </a:r>
              <a:endParaRPr b="0" lang="fr-FR" sz="1100" spc="-1" strike="noStrike"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400000">
              <a:off x="5932080" y="2140200"/>
              <a:ext cx="713520" cy="8013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90000"/>
              </a:srgbClr>
            </a:solidFill>
            <a:ln w="9360">
              <a:solidFill>
                <a:srgbClr val="70ad47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85320" rIns="7560" tIns="7560" bIns="7560" anchor="ctr" rot="-5400000">
              <a:noAutofit/>
            </a:bodyPr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Remplacement des outliers par des valeurs nulles. Ensuite les valeurs sont imputées par la médiane dans le Preprocessing</a:t>
              </a:r>
              <a:r>
                <a:rPr b="0" i="1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fr-FR" sz="1200" spc="-1" strike="noStrike">
                <a:latin typeface="Arial"/>
              </a:endParaRPr>
            </a:p>
            <a:p>
              <a:pPr lvl="1" marL="114480" indent="-114480">
                <a:lnSpc>
                  <a:spcPct val="90000"/>
                </a:lnSpc>
                <a:spcAft>
                  <a:spcPts val="181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Ajout d'une "flag feature" pour identifier les lignes qui contiennent les outliers.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143" name="ZoneTexte 11"/>
          <p:cNvSpPr/>
          <p:nvPr/>
        </p:nvSpPr>
        <p:spPr>
          <a:xfrm>
            <a:off x="0" y="16920"/>
            <a:ext cx="12192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4400" spc="-1" strike="noStrike">
                <a:solidFill>
                  <a:srgbClr val="76a3d3"/>
                </a:solidFill>
                <a:highlight>
                  <a:srgbClr val="ffffff"/>
                </a:highlight>
                <a:latin typeface="Calibri"/>
                <a:ea typeface="DejaVu Sans"/>
              </a:rPr>
              <a:t>Pré-traitement des données</a:t>
            </a:r>
            <a:endParaRPr b="0" lang="fr-FR" sz="4400" spc="-1" strike="noStrike">
              <a:solidFill>
                <a:srgbClr val="76a3d3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Projet 7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5BA12-6A78-4C44-AC5C-E23167C7C44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Application>LibreOffice/7.3.7.2$Linux_X86_64 LibreOffice_project/30$Build-2</Application>
  <AppVersion>15.0000</AppVersion>
  <Company>Métropole Télévision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2023-04-19T07:30:53Z</dcterms:created>
  <dc:creator>MARCANTONI EL MOUATASSIM ANNE-LAURE</dc:creator>
  <dc:description/>
  <dc:language>fr-FR</dc:language>
  <cp:lastModifiedBy/>
  <dcterms:modified xsi:type="dcterms:W3CDTF">2023-07-31T15:30:44Z</dcterms:modified>
  <cp:revision>191</cp:revision>
  <dc:subject/>
  <dc:title>Projet 7 : Classification automatique de biens de consommation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r8>29</vt:r8>
  </property>
</Properties>
</file>