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3588"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B4CD220-2030-4D12-8463-67ECDB135CF6}"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7"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43FE3BD-0880-41D2-AC24-E4502E666B24}"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0"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2"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F176C3B-80BF-46FF-B0EF-943E29B213CE}"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5"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4E29BF1-D925-4103-8314-43F15D3306D2}"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F920897-FE9E-4B36-B35E-FD2AD72F6FDC}"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7"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AF0961-5103-4EC5-8EB2-63D7E1D544D4}"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9"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16A777D-02A5-4E33-8EC5-5048D4986B4D}"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1"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2"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9787ECF-2017-45A7-80F0-0EA1902406C6}"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D3504AE-0D10-420E-8CB3-D5FD2A140F39}"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A1B18D0-E057-461E-8FB0-8BD11747D49B}"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6"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7"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8"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E9F6459-449B-47F1-B3A6-EC5D8F4B45DE}"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 name="PlaceHolder 2"/>
          <p:cNvSpPr>
            <a:spLocks noGrp="1"/>
          </p:cNvSpPr>
          <p:nvPr>
            <p:ph type="subTitle"/>
          </p:nvPr>
        </p:nvSpPr>
        <p:spPr>
          <a:xfrm>
            <a:off x="609480" y="1604520"/>
            <a:ext cx="1097352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96C6D4-BABB-4EAD-A780-8EC7782ED3B4}"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0"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1"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2"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4AA8025-039F-40DA-BA3E-66C18B476E5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4"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5"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6"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8AB374-FCE1-491F-9CB7-5B88F9CFAFFE}"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8" name="PlaceHolder 2"/>
          <p:cNvSpPr>
            <a:spLocks noGrp="1"/>
          </p:cNvSpPr>
          <p:nvPr>
            <p:ph/>
          </p:nvPr>
        </p:nvSpPr>
        <p:spPr>
          <a:xfrm>
            <a:off x="609480" y="160452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9" name="PlaceHolder 3"/>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FC29662-9A7F-4305-B16C-933E665F5E93}"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1"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2"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3"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5"/>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23D1CB9-1402-4437-81C9-0E8EE24DDC4F}"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6" name="PlaceHolder 2"/>
          <p:cNvSpPr>
            <a:spLocks noGrp="1"/>
          </p:cNvSpPr>
          <p:nvPr>
            <p:ph/>
          </p:nvPr>
        </p:nvSpPr>
        <p:spPr>
          <a:xfrm>
            <a:off x="60948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3"/>
          <p:cNvSpPr>
            <a:spLocks noGrp="1"/>
          </p:cNvSpPr>
          <p:nvPr>
            <p:ph/>
          </p:nvPr>
        </p:nvSpPr>
        <p:spPr>
          <a:xfrm>
            <a:off x="432000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8" name="PlaceHolder 4"/>
          <p:cNvSpPr>
            <a:spLocks noGrp="1"/>
          </p:cNvSpPr>
          <p:nvPr>
            <p:ph/>
          </p:nvPr>
        </p:nvSpPr>
        <p:spPr>
          <a:xfrm>
            <a:off x="8030520" y="160452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9" name="PlaceHolder 5"/>
          <p:cNvSpPr>
            <a:spLocks noGrp="1"/>
          </p:cNvSpPr>
          <p:nvPr>
            <p:ph/>
          </p:nvPr>
        </p:nvSpPr>
        <p:spPr>
          <a:xfrm>
            <a:off x="60948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0" name="PlaceHolder 6"/>
          <p:cNvSpPr>
            <a:spLocks noGrp="1"/>
          </p:cNvSpPr>
          <p:nvPr>
            <p:ph/>
          </p:nvPr>
        </p:nvSpPr>
        <p:spPr>
          <a:xfrm>
            <a:off x="432000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1" name="PlaceHolder 7"/>
          <p:cNvSpPr>
            <a:spLocks noGrp="1"/>
          </p:cNvSpPr>
          <p:nvPr>
            <p:ph/>
          </p:nvPr>
        </p:nvSpPr>
        <p:spPr>
          <a:xfrm>
            <a:off x="8030520" y="3682080"/>
            <a:ext cx="35334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2A5CBC3-2297-4245-8667-3BCF7BCCF538}"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8" name="PlaceHolder 2"/>
          <p:cNvSpPr>
            <a:spLocks noGrp="1"/>
          </p:cNvSpPr>
          <p:nvPr>
            <p:ph/>
          </p:nvPr>
        </p:nvSpPr>
        <p:spPr>
          <a:xfrm>
            <a:off x="609480" y="1604520"/>
            <a:ext cx="10973520" cy="39772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135047D-87BE-403E-90AE-B3FCAA7F92AD}"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1"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C0EF416-1B67-4E18-A48A-832F535FBE73}"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C4FE37A-1A30-4D2C-9464-F142856CC5AB}"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352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85F2589-390E-476A-A94F-367C248067C7}"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5"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 name="PlaceHolder 3"/>
          <p:cNvSpPr>
            <a:spLocks noGrp="1"/>
          </p:cNvSpPr>
          <p:nvPr>
            <p:ph/>
          </p:nvPr>
        </p:nvSpPr>
        <p:spPr>
          <a:xfrm>
            <a:off x="62326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4"/>
          <p:cNvSpPr>
            <a:spLocks noGrp="1"/>
          </p:cNvSpPr>
          <p:nvPr>
            <p:ph/>
          </p:nvPr>
        </p:nvSpPr>
        <p:spPr>
          <a:xfrm>
            <a:off x="6094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B5C303-572F-4FED-BC74-E0CE87A89BB3}"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9" name="PlaceHolder 2"/>
          <p:cNvSpPr>
            <a:spLocks noGrp="1"/>
          </p:cNvSpPr>
          <p:nvPr>
            <p:ph/>
          </p:nvPr>
        </p:nvSpPr>
        <p:spPr>
          <a:xfrm>
            <a:off x="609480" y="1604520"/>
            <a:ext cx="53550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20"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4"/>
          <p:cNvSpPr>
            <a:spLocks noGrp="1"/>
          </p:cNvSpPr>
          <p:nvPr>
            <p:ph/>
          </p:nvPr>
        </p:nvSpPr>
        <p:spPr>
          <a:xfrm>
            <a:off x="6232680" y="368208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997D09-DD81-4769-AF15-35EA54CDAD74}"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3" name="PlaceHolder 2"/>
          <p:cNvSpPr>
            <a:spLocks noGrp="1"/>
          </p:cNvSpPr>
          <p:nvPr>
            <p:ph/>
          </p:nvPr>
        </p:nvSpPr>
        <p:spPr>
          <a:xfrm>
            <a:off x="6094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4" name="PlaceHolder 3"/>
          <p:cNvSpPr>
            <a:spLocks noGrp="1"/>
          </p:cNvSpPr>
          <p:nvPr>
            <p:ph/>
          </p:nvPr>
        </p:nvSpPr>
        <p:spPr>
          <a:xfrm>
            <a:off x="6232680" y="1604520"/>
            <a:ext cx="53550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4"/>
          <p:cNvSpPr>
            <a:spLocks noGrp="1"/>
          </p:cNvSpPr>
          <p:nvPr>
            <p:ph/>
          </p:nvPr>
        </p:nvSpPr>
        <p:spPr>
          <a:xfrm>
            <a:off x="609480" y="3682080"/>
            <a:ext cx="1097352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D1075E-1FAD-4436-9467-AFF4905DB367}"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07240" cy="357120"/>
          </a:xfrm>
          <a:prstGeom prst="rect">
            <a:avLst/>
          </a:prstGeom>
          <a:noFill/>
          <a:ln w="0">
            <a:noFill/>
          </a:ln>
        </p:spPr>
        <p:txBody>
          <a:bodyPr lIns="90000" rIns="90000" tIns="45000" bIns="45000" anchor="ctr">
            <a:noAutofit/>
          </a:bodyPr>
          <a:lstStyle>
            <a:lvl1pPr algn="ctr">
              <a:lnSpc>
                <a:spcPct val="100000"/>
              </a:lnSpc>
              <a:buNone/>
              <a:defRPr b="0" lang="fr-FR" sz="1200" spc="-1" strike="noStrike">
                <a:solidFill>
                  <a:srgbClr val="8b8b8b"/>
                </a:solidFill>
                <a:latin typeface="Calibri"/>
                <a:ea typeface="DejaVu Sans"/>
              </a:defRPr>
            </a:lvl1pPr>
          </a:lstStyle>
          <a:p>
            <a:pPr algn="ctr">
              <a:lnSpc>
                <a:spcPct val="100000"/>
              </a:lnSpc>
              <a:buNone/>
            </a:pPr>
            <a:r>
              <a:rPr b="0" lang="fr-FR" sz="1200" spc="-1" strike="noStrike">
                <a:solidFill>
                  <a:srgbClr val="8b8b8b"/>
                </a:solidFill>
                <a:latin typeface="Calibri"/>
                <a:ea typeface="DejaVu Sans"/>
              </a:rPr>
              <a:t>&lt;pied de page&gt;</a:t>
            </a:r>
            <a:endParaRPr b="0" lang="fr-FR" sz="1200" spc="-1" strike="noStrike">
              <a:latin typeface="Times New Roman"/>
            </a:endParaRPr>
          </a:p>
        </p:txBody>
      </p:sp>
      <p:sp>
        <p:nvSpPr>
          <p:cNvPr id="1" name="PlaceHolder 2"/>
          <p:cNvSpPr>
            <a:spLocks noGrp="1"/>
          </p:cNvSpPr>
          <p:nvPr>
            <p:ph type="sldNum" idx="2"/>
          </p:nvPr>
        </p:nvSpPr>
        <p:spPr>
          <a:xfrm>
            <a:off x="8611200" y="6356520"/>
            <a:ext cx="2735640" cy="357120"/>
          </a:xfrm>
          <a:prstGeom prst="rect">
            <a:avLst/>
          </a:prstGeom>
          <a:noFill/>
          <a:ln w="0">
            <a:noFill/>
          </a:ln>
        </p:spPr>
        <p:txBody>
          <a:bodyPr lIns="90000" rIns="90000" tIns="45000" bIns="45000" anchor="ctr">
            <a:noAutofit/>
          </a:bodyPr>
          <a:lstStyle>
            <a:lvl1pPr algn="r">
              <a:lnSpc>
                <a:spcPct val="100000"/>
              </a:lnSpc>
              <a:buNone/>
              <a:defRPr b="0" lang="fr-FR" sz="1200" spc="-1" strike="noStrike">
                <a:solidFill>
                  <a:srgbClr val="8b8b8b"/>
                </a:solidFill>
                <a:latin typeface="Calibri"/>
                <a:ea typeface="DejaVu Sans"/>
              </a:defRPr>
            </a:lvl1pPr>
          </a:lstStyle>
          <a:p>
            <a:pPr algn="r">
              <a:lnSpc>
                <a:spcPct val="100000"/>
              </a:lnSpc>
              <a:buNone/>
            </a:pPr>
            <a:fld id="{BA32860E-1307-4FBD-8EDC-954ED54E9801}" type="slidenum">
              <a:rPr b="0" lang="fr-FR" sz="1200" spc="-1" strike="noStrike">
                <a:solidFill>
                  <a:srgbClr val="8b8b8b"/>
                </a:solidFill>
                <a:latin typeface="Calibri"/>
                <a:ea typeface="DejaVu Sans"/>
              </a:rPr>
              <a:t>&lt;numéro&gt;</a:t>
            </a:fld>
            <a:endParaRPr b="0" lang="fr-FR" sz="1200" spc="-1" strike="noStrike">
              <a:latin typeface="Times New Roman"/>
            </a:endParaRPr>
          </a:p>
        </p:txBody>
      </p:sp>
      <p:sp>
        <p:nvSpPr>
          <p:cNvPr id="2" name="PlaceHolder 3"/>
          <p:cNvSpPr>
            <a:spLocks noGrp="1"/>
          </p:cNvSpPr>
          <p:nvPr>
            <p:ph type="dt" idx="3"/>
          </p:nvPr>
        </p:nvSpPr>
        <p:spPr>
          <a:xfrm>
            <a:off x="838080" y="6356520"/>
            <a:ext cx="2735640" cy="357120"/>
          </a:xfrm>
          <a:prstGeom prst="rect">
            <a:avLst/>
          </a:prstGeom>
          <a:noFill/>
          <a:ln w="0">
            <a:noFill/>
          </a:ln>
        </p:spPr>
        <p:txBody>
          <a:bodyPr lIns="90000" rIns="90000" tIns="45000" bIns="45000" anchor="ctr">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3" name="PlaceHolder 4"/>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4" name="PlaceHolder 5"/>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07240" cy="357120"/>
          </a:xfrm>
          <a:prstGeom prst="rect">
            <a:avLst/>
          </a:prstGeom>
          <a:noFill/>
          <a:ln w="0">
            <a:noFill/>
          </a:ln>
        </p:spPr>
        <p:txBody>
          <a:bodyPr lIns="90000" rIns="90000" tIns="45000" bIns="45000" anchor="ctr">
            <a:noAutofit/>
          </a:bodyPr>
          <a:lstStyle>
            <a:lvl1pPr algn="ctr">
              <a:lnSpc>
                <a:spcPct val="100000"/>
              </a:lnSpc>
              <a:buNone/>
              <a:defRPr b="0" lang="fr-FR" sz="1200" spc="-1" strike="noStrike">
                <a:solidFill>
                  <a:srgbClr val="8b8b8b"/>
                </a:solidFill>
                <a:latin typeface="Calibri"/>
                <a:ea typeface="DejaVu Sans"/>
              </a:defRPr>
            </a:lvl1pPr>
          </a:lstStyle>
          <a:p>
            <a:pPr algn="ctr">
              <a:lnSpc>
                <a:spcPct val="100000"/>
              </a:lnSpc>
              <a:buNone/>
            </a:pPr>
            <a:r>
              <a:rPr b="0" lang="fr-FR" sz="1200" spc="-1" strike="noStrike">
                <a:solidFill>
                  <a:srgbClr val="8b8b8b"/>
                </a:solidFill>
                <a:latin typeface="Calibri"/>
                <a:ea typeface="DejaVu Sans"/>
              </a:rPr>
              <a:t>&lt;pied de page&gt;</a:t>
            </a:r>
            <a:endParaRPr b="0" lang="fr-FR" sz="1200" spc="-1" strike="noStrike">
              <a:latin typeface="Times New Roman"/>
            </a:endParaRPr>
          </a:p>
        </p:txBody>
      </p:sp>
      <p:sp>
        <p:nvSpPr>
          <p:cNvPr id="42" name="PlaceHolder 2"/>
          <p:cNvSpPr>
            <a:spLocks noGrp="1"/>
          </p:cNvSpPr>
          <p:nvPr>
            <p:ph type="sldNum" idx="5"/>
          </p:nvPr>
        </p:nvSpPr>
        <p:spPr>
          <a:xfrm>
            <a:off x="8611200" y="6356520"/>
            <a:ext cx="2735640" cy="357120"/>
          </a:xfrm>
          <a:prstGeom prst="rect">
            <a:avLst/>
          </a:prstGeom>
          <a:noFill/>
          <a:ln w="0">
            <a:noFill/>
          </a:ln>
        </p:spPr>
        <p:txBody>
          <a:bodyPr lIns="90000" rIns="90000" tIns="45000" bIns="45000" anchor="ctr">
            <a:noAutofit/>
          </a:bodyPr>
          <a:lstStyle>
            <a:lvl1pPr algn="r">
              <a:lnSpc>
                <a:spcPct val="100000"/>
              </a:lnSpc>
              <a:buNone/>
              <a:defRPr b="0" lang="fr-FR" sz="1200" spc="-1" strike="noStrike">
                <a:solidFill>
                  <a:srgbClr val="8b8b8b"/>
                </a:solidFill>
                <a:latin typeface="Calibri"/>
                <a:ea typeface="DejaVu Sans"/>
              </a:defRPr>
            </a:lvl1pPr>
          </a:lstStyle>
          <a:p>
            <a:pPr algn="r">
              <a:lnSpc>
                <a:spcPct val="100000"/>
              </a:lnSpc>
              <a:buNone/>
            </a:pPr>
            <a:fld id="{8D9E3523-8DE4-4409-9B16-1E36763839A9}" type="slidenum">
              <a:rPr b="0" lang="fr-FR" sz="1200" spc="-1" strike="noStrike">
                <a:solidFill>
                  <a:srgbClr val="8b8b8b"/>
                </a:solidFill>
                <a:latin typeface="Calibri"/>
                <a:ea typeface="DejaVu Sans"/>
              </a:rPr>
              <a:t>&lt;numéro&gt;</a:t>
            </a:fld>
            <a:endParaRPr b="0" lang="fr-FR" sz="1200" spc="-1" strike="noStrike">
              <a:latin typeface="Times New Roman"/>
            </a:endParaRPr>
          </a:p>
        </p:txBody>
      </p:sp>
      <p:sp>
        <p:nvSpPr>
          <p:cNvPr id="43" name="PlaceHolder 3"/>
          <p:cNvSpPr>
            <a:spLocks noGrp="1"/>
          </p:cNvSpPr>
          <p:nvPr>
            <p:ph type="dt" idx="6"/>
          </p:nvPr>
        </p:nvSpPr>
        <p:spPr>
          <a:xfrm>
            <a:off x="838080" y="6356520"/>
            <a:ext cx="2735640" cy="357120"/>
          </a:xfrm>
          <a:prstGeom prst="rect">
            <a:avLst/>
          </a:prstGeom>
          <a:noFill/>
          <a:ln w="0">
            <a:noFill/>
          </a:ln>
        </p:spPr>
        <p:txBody>
          <a:bodyPr lIns="90000" rIns="90000" tIns="45000" bIns="45000" anchor="ctr">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44" name="PlaceHolder 4"/>
          <p:cNvSpPr>
            <a:spLocks noGrp="1"/>
          </p:cNvSpPr>
          <p:nvPr>
            <p:ph type="title"/>
          </p:nvPr>
        </p:nvSpPr>
        <p:spPr>
          <a:xfrm>
            <a:off x="609480" y="273600"/>
            <a:ext cx="1097352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45" name="PlaceHolder 5"/>
          <p:cNvSpPr>
            <a:spLocks noGrp="1"/>
          </p:cNvSpPr>
          <p:nvPr>
            <p:ph type="body"/>
          </p:nvPr>
        </p:nvSpPr>
        <p:spPr>
          <a:xfrm>
            <a:off x="609480" y="1604520"/>
            <a:ext cx="1097352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aws.amazon.com/fr/cli/" TargetMode="External"/><Relationship Id="rId2" Type="http://schemas.openxmlformats.org/officeDocument/2006/relationships/hyperlink" Target="https://openclassrooms.com/fr/courses/4297166-realisez-des-calculs-distribues-sur-des-donnees-massives/4308686-decouvrez-amazon-web-services#/id/r-4355822" TargetMode="External"/><Relationship Id="rId3" Type="http://schemas.openxmlformats.org/officeDocument/2006/relationships/hyperlink" Target="https://openclassrooms.com/fr/courses/4297166-realisez-des-calculs-distribues-sur-des-donnees-massives/4308691-stockez-des-donnees-sur-s3" TargetMode="External"/><Relationship Id="rId4" Type="http://schemas.openxmlformats.org/officeDocument/2006/relationships/hyperlink" Target="https://www.kaggle.com/moltean/fruits/download" TargetMode="External"/><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openclassrooms.com/fr/courses/4297166-realisez-des-calculs-distribues-sur-des-donnees-massives/4308696-deployez-un-cluster-de-calculs-distribues" TargetMode="External"/><Relationship Id="rId2" Type="http://schemas.openxmlformats.org/officeDocument/2006/relationships/hyperlink" Target="https://aws.amazon.com/fr/ec2/instance-types/m5/"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kaggle.com/moltean/fruits"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340000" y="1219680"/>
            <a:ext cx="7196760" cy="685080"/>
          </a:xfrm>
          <a:prstGeom prst="rect">
            <a:avLst/>
          </a:prstGeom>
          <a:noFill/>
          <a:ln w="0">
            <a:noFill/>
          </a:ln>
        </p:spPr>
        <p:txBody>
          <a:bodyPr lIns="0" rIns="0" tIns="0" bIns="0" anchor="ctr">
            <a:noAutofit/>
          </a:bodyPr>
          <a:p>
            <a:pPr algn="ctr">
              <a:lnSpc>
                <a:spcPct val="90000"/>
              </a:lnSpc>
              <a:buNone/>
            </a:pPr>
            <a:r>
              <a:rPr b="1" lang="fr-FR" sz="3600" spc="-1" strike="noStrike">
                <a:solidFill>
                  <a:srgbClr val="000000"/>
                </a:solidFill>
                <a:latin typeface="Calibri"/>
                <a:ea typeface="DejaVu Sans"/>
              </a:rPr>
              <a:t>Projet 8 </a:t>
            </a:r>
            <a:endParaRPr b="0" lang="fr-FR" sz="3600" spc="-1" strike="noStrike">
              <a:latin typeface="Arial"/>
            </a:endParaRPr>
          </a:p>
        </p:txBody>
      </p:sp>
      <p:pic>
        <p:nvPicPr>
          <p:cNvPr id="83" name="Picture 2" descr="OpenClassrooms — Wikipédia"/>
          <p:cNvPicPr/>
          <p:nvPr/>
        </p:nvPicPr>
        <p:blipFill>
          <a:blip r:embed="rId1"/>
          <a:stretch/>
        </p:blipFill>
        <p:spPr>
          <a:xfrm>
            <a:off x="8445960" y="502920"/>
            <a:ext cx="563040" cy="563040"/>
          </a:xfrm>
          <a:prstGeom prst="rect">
            <a:avLst/>
          </a:prstGeom>
          <a:ln w="0">
            <a:noFill/>
          </a:ln>
          <a:effectLst>
            <a:outerShdw blurRad="291960" dir="2700000" dist="138479" rotWithShape="0">
              <a:srgbClr val="333333">
                <a:alpha val="65000"/>
              </a:srgbClr>
            </a:outerShdw>
          </a:effectLst>
        </p:spPr>
      </p:pic>
      <p:pic>
        <p:nvPicPr>
          <p:cNvPr id="84" name="Picture 1" descr="Des parcours diplômants et des cours gratuits 100% en ligne - OpenClassrooms"/>
          <p:cNvPicPr/>
          <p:nvPr/>
        </p:nvPicPr>
        <p:blipFill>
          <a:blip r:embed="rId2"/>
          <a:stretch/>
        </p:blipFill>
        <p:spPr>
          <a:xfrm>
            <a:off x="9050760" y="577440"/>
            <a:ext cx="2846880" cy="337680"/>
          </a:xfrm>
          <a:prstGeom prst="rect">
            <a:avLst/>
          </a:prstGeom>
          <a:ln w="0">
            <a:noFill/>
          </a:ln>
          <a:effectLst>
            <a:outerShdw blurRad="291960" dir="2700000" dist="138479" rotWithShape="0">
              <a:srgbClr val="333333">
                <a:alpha val="65000"/>
              </a:srgbClr>
            </a:outerShdw>
          </a:effectLst>
        </p:spPr>
      </p:pic>
      <p:sp>
        <p:nvSpPr>
          <p:cNvPr id="85" name="PlaceHolder 2"/>
          <p:cNvSpPr/>
          <p:nvPr/>
        </p:nvSpPr>
        <p:spPr>
          <a:xfrm>
            <a:off x="252000" y="1831680"/>
            <a:ext cx="11732760" cy="1140120"/>
          </a:xfrm>
          <a:prstGeom prst="rect">
            <a:avLst/>
          </a:prstGeom>
          <a:noFill/>
          <a:ln w="0">
            <a:noFill/>
          </a:ln>
        </p:spPr>
        <p:style>
          <a:lnRef idx="0"/>
          <a:fillRef idx="0"/>
          <a:effectRef idx="0"/>
          <a:fontRef idx="minor"/>
        </p:style>
        <p:txBody>
          <a:bodyPr lIns="0" rIns="0" tIns="0" bIns="0" anchor="ctr">
            <a:noAutofit/>
          </a:bodyPr>
          <a:p>
            <a:pPr algn="ctr">
              <a:lnSpc>
                <a:spcPct val="90000"/>
              </a:lnSpc>
              <a:buNone/>
            </a:pPr>
            <a:r>
              <a:rPr b="1" lang="fr-FR" sz="3600" spc="-1" strike="noStrike">
                <a:solidFill>
                  <a:srgbClr val="000000"/>
                </a:solidFill>
                <a:latin typeface="Calibri"/>
                <a:ea typeface="DejaVu Sans"/>
              </a:rPr>
              <a:t>Déployer un modèle dans le cloud</a:t>
            </a:r>
            <a:endParaRPr b="0" lang="fr-FR" sz="3600" spc="-1" strike="noStrike">
              <a:latin typeface="Arial"/>
            </a:endParaRPr>
          </a:p>
        </p:txBody>
      </p:sp>
      <p:sp>
        <p:nvSpPr>
          <p:cNvPr id="86" name="Rectangle 126"/>
          <p:cNvSpPr/>
          <p:nvPr/>
        </p:nvSpPr>
        <p:spPr>
          <a:xfrm>
            <a:off x="5270040" y="4280400"/>
            <a:ext cx="6739920" cy="122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000" spc="-1" strike="noStrike">
                <a:solidFill>
                  <a:srgbClr val="000000"/>
                </a:solidFill>
                <a:latin typeface="Arial"/>
                <a:ea typeface="DejaVu Sans"/>
              </a:rPr>
              <a:t>ETUDIANT</a:t>
            </a:r>
            <a:r>
              <a:rPr b="1" lang="fr-FR" sz="2000" spc="-1" strike="noStrike">
                <a:solidFill>
                  <a:srgbClr val="000000"/>
                </a:solidFill>
                <a:latin typeface="Arial"/>
                <a:ea typeface="DejaVu Sans"/>
              </a:rPr>
              <a:t>        :   </a:t>
            </a:r>
            <a:r>
              <a:rPr b="0" lang="fr-FR" sz="2000" spc="-1" strike="noStrike">
                <a:solidFill>
                  <a:srgbClr val="000000"/>
                </a:solidFill>
                <a:latin typeface="Arial"/>
                <a:ea typeface="DejaVu Sans"/>
              </a:rPr>
              <a:t>MOHAMMED</a:t>
            </a:r>
            <a:r>
              <a:rPr b="1" lang="fr-FR" sz="2000" spc="-1" strike="noStrike">
                <a:solidFill>
                  <a:srgbClr val="000000"/>
                </a:solidFill>
                <a:latin typeface="Arial"/>
                <a:ea typeface="DejaVu Sans"/>
              </a:rPr>
              <a:t> </a:t>
            </a:r>
            <a:r>
              <a:rPr b="0" lang="fr-FR" sz="2000" spc="-1" strike="noStrike">
                <a:solidFill>
                  <a:srgbClr val="000000"/>
                </a:solidFill>
                <a:latin typeface="Arial"/>
                <a:ea typeface="DejaVu Sans"/>
              </a:rPr>
              <a:t>EL</a:t>
            </a:r>
            <a:r>
              <a:rPr b="1" lang="fr-FR" sz="2000" spc="-1" strike="noStrike">
                <a:solidFill>
                  <a:srgbClr val="000000"/>
                </a:solidFill>
                <a:latin typeface="Arial"/>
                <a:ea typeface="DejaVu Sans"/>
              </a:rPr>
              <a:t> </a:t>
            </a:r>
            <a:r>
              <a:rPr b="0" lang="fr-FR" sz="2000" spc="-1" strike="noStrike">
                <a:solidFill>
                  <a:srgbClr val="000000"/>
                </a:solidFill>
                <a:latin typeface="Arial"/>
                <a:ea typeface="DejaVu Sans"/>
              </a:rPr>
              <a:t>MOUATASSIM</a:t>
            </a:r>
            <a:endParaRPr b="0" lang="fr-FR" sz="2000" spc="-1" strike="noStrike">
              <a:latin typeface="Arial"/>
            </a:endParaRPr>
          </a:p>
          <a:p>
            <a:pPr>
              <a:lnSpc>
                <a:spcPct val="100000"/>
              </a:lnSpc>
              <a:buNone/>
            </a:pPr>
            <a:r>
              <a:rPr b="0" lang="fr-FR" sz="2000" spc="-1" strike="noStrike">
                <a:solidFill>
                  <a:srgbClr val="000000"/>
                </a:solidFill>
                <a:latin typeface="Arial"/>
                <a:ea typeface="DejaVu Sans"/>
              </a:rPr>
              <a:t>MENTOR           :   SOUMIA DERMOUCHE</a:t>
            </a:r>
            <a:endParaRPr b="0" lang="fr-FR" sz="2000" spc="-1" strike="noStrike">
              <a:latin typeface="Arial"/>
            </a:endParaRPr>
          </a:p>
          <a:p>
            <a:pPr>
              <a:lnSpc>
                <a:spcPct val="100000"/>
              </a:lnSpc>
              <a:buNone/>
            </a:pPr>
            <a:r>
              <a:rPr b="0" lang="fr-FR" sz="2000" spc="-1" strike="noStrike">
                <a:solidFill>
                  <a:srgbClr val="000000"/>
                </a:solidFill>
                <a:latin typeface="Arial"/>
                <a:ea typeface="DejaVu Sans"/>
              </a:rPr>
              <a:t>EVALUATEUR   :   ABABACAR BA  </a:t>
            </a:r>
            <a:endParaRPr b="0" lang="fr-FR" sz="2000" spc="-1" strike="noStrike">
              <a:latin typeface="Arial"/>
            </a:endParaRPr>
          </a:p>
          <a:p>
            <a:pPr>
              <a:lnSpc>
                <a:spcPct val="100000"/>
              </a:lnSpc>
              <a:buNone/>
            </a:pPr>
            <a:r>
              <a:rPr b="0" lang="fr-FR" sz="2000" spc="-1" strike="noStrike">
                <a:solidFill>
                  <a:srgbClr val="000000"/>
                </a:solidFill>
                <a:latin typeface="Arial"/>
                <a:ea typeface="DejaVu Sans"/>
              </a:rPr>
              <a:t>DATE                  :   27/09/2023</a:t>
            </a:r>
            <a:endParaRPr b="0" lang="fr-FR" sz="2000" spc="-1" strike="noStrike">
              <a:latin typeface="Arial"/>
            </a:endParaRPr>
          </a:p>
        </p:txBody>
      </p:sp>
      <p:sp>
        <p:nvSpPr>
          <p:cNvPr id="3" name="PlaceHolder 2"/>
          <p:cNvSpPr>
            <a:spLocks noGrp="1"/>
          </p:cNvSpPr>
          <p:nvPr>
            <p:ph type="ftr" idx="1"/>
          </p:nvPr>
        </p:nvSpPr>
        <p:spPr/>
        <p:txBody>
          <a:bodyPr/>
          <a:p>
            <a:r>
              <a:t>Projet 8</a:t>
            </a:r>
          </a:p>
        </p:txBody>
      </p:sp>
      <p:sp>
        <p:nvSpPr>
          <p:cNvPr id="4" name="PlaceHolder 3"/>
          <p:cNvSpPr>
            <a:spLocks noGrp="1"/>
          </p:cNvSpPr>
          <p:nvPr>
            <p:ph type="sldNum" idx="2"/>
          </p:nvPr>
        </p:nvSpPr>
        <p:spPr/>
        <p:txBody>
          <a:bodyPr/>
          <a:p>
            <a:fld id="{1EA7F526-1CCC-469C-9EEF-3A30448B4A84}"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ZoneTexte 49"/>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Cloud AWS</a:t>
            </a:r>
            <a:endParaRPr b="0" lang="fr-FR" sz="4400" spc="-1" strike="noStrike">
              <a:latin typeface="Arial"/>
            </a:endParaRPr>
          </a:p>
        </p:txBody>
      </p:sp>
      <p:sp>
        <p:nvSpPr>
          <p:cNvPr id="128" name=""/>
          <p:cNvSpPr/>
          <p:nvPr/>
        </p:nvSpPr>
        <p:spPr>
          <a:xfrm>
            <a:off x="180000" y="693720"/>
            <a:ext cx="4678920" cy="38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000" spc="-1" strike="noStrike">
                <a:solidFill>
                  <a:srgbClr val="000000"/>
                </a:solidFill>
                <a:latin typeface="Calibri"/>
                <a:ea typeface="DejaVu Sans"/>
              </a:rPr>
              <a:t>1- Création d’un compte : mel.aws</a:t>
            </a:r>
            <a:endParaRPr b="0" lang="fr-FR" sz="2000" spc="-1" strike="noStrike">
              <a:latin typeface="Arial"/>
            </a:endParaRPr>
          </a:p>
        </p:txBody>
      </p:sp>
      <p:sp>
        <p:nvSpPr>
          <p:cNvPr id="129" name=""/>
          <p:cNvSpPr/>
          <p:nvPr/>
        </p:nvSpPr>
        <p:spPr>
          <a:xfrm>
            <a:off x="143640" y="1583640"/>
            <a:ext cx="11699280" cy="395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000" spc="-1" strike="noStrike">
                <a:solidFill>
                  <a:srgbClr val="000000"/>
                </a:solidFill>
                <a:latin typeface="Calibri"/>
                <a:ea typeface="DejaVu Sans"/>
              </a:rPr>
              <a:t>2- S3 : Création d’un Bucket pour le stockage évolutif dans le cloud: mel-calculsdistribues</a:t>
            </a:r>
            <a:endParaRPr b="0" lang="fr-FR" sz="2000" spc="-1" strike="noStrike">
              <a:latin typeface="Arial"/>
            </a:endParaRPr>
          </a:p>
        </p:txBody>
      </p:sp>
      <p:sp>
        <p:nvSpPr>
          <p:cNvPr id="130" name=""/>
          <p:cNvSpPr/>
          <p:nvPr/>
        </p:nvSpPr>
        <p:spPr>
          <a:xfrm>
            <a:off x="251640" y="4139640"/>
            <a:ext cx="9323280" cy="38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000" spc="-1" strike="noStrike">
                <a:solidFill>
                  <a:srgbClr val="000000"/>
                </a:solidFill>
                <a:latin typeface="Calibri"/>
                <a:ea typeface="DejaVu Sans"/>
              </a:rPr>
              <a:t>2- EMR sur EC2 : Création d’un cluster : MEL Projet 8</a:t>
            </a:r>
            <a:endParaRPr b="0" lang="fr-FR" sz="2000" spc="-1" strike="noStrike">
              <a:latin typeface="Arial"/>
            </a:endParaRPr>
          </a:p>
        </p:txBody>
      </p:sp>
      <p:pic>
        <p:nvPicPr>
          <p:cNvPr id="131" name="" descr=""/>
          <p:cNvPicPr/>
          <p:nvPr/>
        </p:nvPicPr>
        <p:blipFill>
          <a:blip r:embed="rId1"/>
          <a:stretch/>
        </p:blipFill>
        <p:spPr>
          <a:xfrm>
            <a:off x="5451480" y="705960"/>
            <a:ext cx="3627720" cy="627120"/>
          </a:xfrm>
          <a:prstGeom prst="rect">
            <a:avLst/>
          </a:prstGeom>
          <a:ln w="0">
            <a:noFill/>
          </a:ln>
        </p:spPr>
      </p:pic>
      <p:pic>
        <p:nvPicPr>
          <p:cNvPr id="132" name="" descr=""/>
          <p:cNvPicPr/>
          <p:nvPr/>
        </p:nvPicPr>
        <p:blipFill>
          <a:blip r:embed="rId2"/>
          <a:stretch/>
        </p:blipFill>
        <p:spPr>
          <a:xfrm>
            <a:off x="1008360" y="2016000"/>
            <a:ext cx="4211280" cy="1763640"/>
          </a:xfrm>
          <a:prstGeom prst="rect">
            <a:avLst/>
          </a:prstGeom>
          <a:ln w="0">
            <a:noFill/>
          </a:ln>
        </p:spPr>
      </p:pic>
      <p:pic>
        <p:nvPicPr>
          <p:cNvPr id="133" name="" descr=""/>
          <p:cNvPicPr/>
          <p:nvPr/>
        </p:nvPicPr>
        <p:blipFill>
          <a:blip r:embed="rId3"/>
          <a:stretch/>
        </p:blipFill>
        <p:spPr>
          <a:xfrm>
            <a:off x="900000" y="4644000"/>
            <a:ext cx="9384480" cy="176616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1F2C4A5E-278C-4104-95D5-9C9ADA96882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ZoneTexte 52"/>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Déploiement dans le cloud</a:t>
            </a:r>
            <a:endParaRPr b="0" lang="fr-FR" sz="4400" spc="-1" strike="noStrike">
              <a:latin typeface="Arial"/>
            </a:endParaRPr>
          </a:p>
        </p:txBody>
      </p:sp>
      <p:sp>
        <p:nvSpPr>
          <p:cNvPr id="135" name=""/>
          <p:cNvSpPr/>
          <p:nvPr/>
        </p:nvSpPr>
        <p:spPr>
          <a:xfrm>
            <a:off x="251640" y="683640"/>
            <a:ext cx="11808360" cy="684360"/>
          </a:xfrm>
          <a:prstGeom prst="rect">
            <a:avLst/>
          </a:prstGeom>
          <a:noFill/>
          <a:ln w="0">
            <a:noFill/>
          </a:ln>
        </p:spPr>
        <p:style>
          <a:lnRef idx="0"/>
          <a:fillRef idx="0"/>
          <a:effectRef idx="0"/>
          <a:fontRef idx="minor"/>
        </p:style>
        <p:txBody>
          <a:bodyPr lIns="90000" rIns="90000" tIns="45000" bIns="45000" anchor="t">
            <a:noAutofit/>
          </a:bodyPr>
          <a:p>
            <a:r>
              <a:rPr b="0" lang="fr-FR" sz="1000" spc="-1" strike="noStrike">
                <a:latin typeface="Arial"/>
              </a:rPr>
              <a:t>Maintenant</a:t>
            </a:r>
            <a:r>
              <a:rPr b="0" lang="fr-FR" sz="2000" spc="-1" strike="noStrike">
                <a:solidFill>
                  <a:srgbClr val="000000"/>
                </a:solidFill>
                <a:latin typeface="Calibri"/>
                <a:ea typeface="DejaVu Sans"/>
              </a:rPr>
              <a:t> </a:t>
            </a:r>
            <a:r>
              <a:rPr b="0" lang="fr-FR" sz="1000" spc="-1" strike="noStrike">
                <a:latin typeface="Arial"/>
              </a:rPr>
              <a:t>que nous </a:t>
            </a:r>
            <a:r>
              <a:rPr b="0" lang="fr-FR" sz="1000" spc="-1" strike="noStrike">
                <a:latin typeface="Arial"/>
              </a:rPr>
              <a:t>avons vérifié que notre </a:t>
            </a:r>
            <a:r>
              <a:rPr b="0" lang="fr-FR" sz="1000" spc="-1" strike="noStrike">
                <a:latin typeface="Arial"/>
              </a:rPr>
              <a:t>solution fonctionne en </a:t>
            </a:r>
            <a:r>
              <a:rPr b="0" lang="fr-FR" sz="1000" spc="-1" strike="noStrike">
                <a:latin typeface="Arial"/>
              </a:rPr>
              <a:t>local, il est temps de la </a:t>
            </a:r>
            <a:r>
              <a:rPr b="0" lang="fr-FR" sz="1000" spc="-1" strike="noStrike">
                <a:latin typeface="Arial"/>
              </a:rPr>
              <a:t>déployer à plus grande </a:t>
            </a:r>
            <a:r>
              <a:rPr b="0" lang="fr-FR" sz="1000" spc="-1" strike="noStrike">
                <a:latin typeface="Arial"/>
              </a:rPr>
              <a:t>échelle sur un vrai </a:t>
            </a:r>
            <a:r>
              <a:rPr b="0" lang="fr-FR" sz="1000" spc="-1" strike="noStrike">
                <a:latin typeface="Arial"/>
              </a:rPr>
              <a:t>cluster de machines.</a:t>
            </a:r>
            <a:endParaRPr b="0" lang="fr-FR" sz="1000" spc="-1" strike="noStrike">
              <a:latin typeface="Arial"/>
            </a:endParaRPr>
          </a:p>
        </p:txBody>
      </p:sp>
      <p:sp>
        <p:nvSpPr>
          <p:cNvPr id="136" name=""/>
          <p:cNvSpPr/>
          <p:nvPr/>
        </p:nvSpPr>
        <p:spPr>
          <a:xfrm>
            <a:off x="251640" y="1547640"/>
            <a:ext cx="11808360" cy="432360"/>
          </a:xfrm>
          <a:prstGeom prst="rect">
            <a:avLst/>
          </a:prstGeom>
          <a:noFill/>
          <a:ln w="0">
            <a:noFill/>
          </a:ln>
        </p:spPr>
        <p:style>
          <a:lnRef idx="0"/>
          <a:fillRef idx="0"/>
          <a:effectRef idx="0"/>
          <a:fontRef idx="minor"/>
        </p:style>
        <p:txBody>
          <a:bodyPr lIns="90000" rIns="90000" tIns="45000" bIns="45000" anchor="t">
            <a:noAutofit/>
          </a:bodyPr>
          <a:p>
            <a:r>
              <a:rPr b="0" lang="fr-FR" sz="2000" spc="-1" strike="noStrike">
                <a:solidFill>
                  <a:srgbClr val="000000"/>
                </a:solidFill>
                <a:latin typeface="Calibri"/>
                <a:ea typeface="DejaVu Sans"/>
              </a:rPr>
              <a:t>2- </a:t>
            </a:r>
            <a:r>
              <a:rPr b="1" lang="fr-FR" sz="1600" spc="-1" strike="noStrike">
                <a:latin typeface="Arial"/>
              </a:rPr>
              <a:t>Choix</a:t>
            </a:r>
            <a:r>
              <a:rPr b="0" lang="fr-FR" sz="2000" spc="-1" strike="noStrike">
                <a:solidFill>
                  <a:srgbClr val="000000"/>
                </a:solidFill>
                <a:latin typeface="Calibri"/>
                <a:ea typeface="DejaVu Sans"/>
              </a:rPr>
              <a:t> </a:t>
            </a:r>
            <a:r>
              <a:rPr b="1" lang="fr-FR" sz="1600" spc="-1" strike="noStrike">
                <a:latin typeface="Arial"/>
              </a:rPr>
              <a:t>de</a:t>
            </a:r>
            <a:r>
              <a:rPr b="0" lang="fr-FR" sz="2000" spc="-1" strike="noStrike">
                <a:solidFill>
                  <a:srgbClr val="000000"/>
                </a:solidFill>
                <a:latin typeface="Calibri"/>
                <a:ea typeface="DejaVu Sans"/>
              </a:rPr>
              <a:t> la </a:t>
            </a:r>
            <a:r>
              <a:rPr b="1" lang="fr-FR" sz="1600" spc="-1" strike="noStrike">
                <a:latin typeface="Arial"/>
              </a:rPr>
              <a:t>solution</a:t>
            </a:r>
            <a:r>
              <a:rPr b="0" lang="fr-FR" sz="2000" spc="-1" strike="noStrike">
                <a:solidFill>
                  <a:srgbClr val="000000"/>
                </a:solidFill>
                <a:latin typeface="Calibri"/>
                <a:ea typeface="DejaVu Sans"/>
              </a:rPr>
              <a:t> </a:t>
            </a:r>
            <a:r>
              <a:rPr b="1" lang="fr-FR" sz="1600" spc="-1" strike="noStrike">
                <a:latin typeface="Arial"/>
              </a:rPr>
              <a:t>technique</a:t>
            </a:r>
            <a:r>
              <a:rPr b="0" lang="fr-FR" sz="2000" spc="-1" strike="noStrike">
                <a:solidFill>
                  <a:srgbClr val="000000"/>
                </a:solidFill>
                <a:latin typeface="Calibri"/>
                <a:ea typeface="DejaVu Sans"/>
              </a:rPr>
              <a:t> </a:t>
            </a:r>
            <a:r>
              <a:rPr b="1" lang="fr-FR" sz="1600" spc="-1" strike="noStrike">
                <a:latin typeface="Arial"/>
              </a:rPr>
              <a:t>EMR</a:t>
            </a:r>
            <a:r>
              <a:rPr b="0" lang="fr-FR" sz="2000" spc="-1" strike="noStrike">
                <a:solidFill>
                  <a:srgbClr val="000000"/>
                </a:solidFill>
                <a:latin typeface="Calibri"/>
                <a:ea typeface="DejaVu Sans"/>
              </a:rPr>
              <a:t> : </a:t>
            </a:r>
            <a:r>
              <a:rPr b="0" lang="fr-FR" sz="1000" spc="-1" strike="noStrike">
                <a:latin typeface="Arial"/>
              </a:rPr>
              <a:t>Plusieurs solutions s’offre à nous :</a:t>
            </a:r>
            <a:endParaRPr b="0" lang="fr-FR" sz="1000" spc="-1" strike="noStrike">
              <a:latin typeface="Arial"/>
            </a:endParaRPr>
          </a:p>
          <a:p>
            <a:pPr>
              <a:lnSpc>
                <a:spcPct val="100000"/>
              </a:lnSpc>
              <a:buNone/>
            </a:pPr>
            <a:r>
              <a:rPr b="0" lang="fr-FR" sz="2000" spc="-1" strike="noStrike">
                <a:solidFill>
                  <a:srgbClr val="000000"/>
                </a:solidFill>
                <a:latin typeface="Calibri"/>
                <a:ea typeface="DejaVu Sans"/>
              </a:rPr>
              <a:t>	</a:t>
            </a:r>
            <a:endParaRPr b="0" lang="fr-FR" sz="2000" spc="-1" strike="noStrike">
              <a:latin typeface="Arial"/>
            </a:endParaRPr>
          </a:p>
        </p:txBody>
      </p:sp>
      <p:sp>
        <p:nvSpPr>
          <p:cNvPr id="137" name=""/>
          <p:cNvSpPr/>
          <p:nvPr/>
        </p:nvSpPr>
        <p:spPr>
          <a:xfrm>
            <a:off x="215640" y="1008000"/>
            <a:ext cx="11808360" cy="612000"/>
          </a:xfrm>
          <a:prstGeom prst="rect">
            <a:avLst/>
          </a:prstGeom>
          <a:noFill/>
          <a:ln w="0">
            <a:noFill/>
          </a:ln>
        </p:spPr>
        <p:style>
          <a:lnRef idx="0"/>
          <a:fillRef idx="0"/>
          <a:effectRef idx="0"/>
          <a:fontRef idx="minor"/>
        </p:style>
        <p:txBody>
          <a:bodyPr lIns="90000" rIns="90000" tIns="45000" bIns="45000" anchor="t">
            <a:noAutofit/>
          </a:bodyPr>
          <a:p>
            <a:r>
              <a:rPr b="0" lang="fr-FR" sz="2000" spc="-1" strike="noStrike">
                <a:solidFill>
                  <a:srgbClr val="000000"/>
                </a:solidFill>
                <a:latin typeface="Calibri"/>
                <a:ea typeface="DejaVu Sans"/>
              </a:rPr>
              <a:t>1- </a:t>
            </a:r>
            <a:r>
              <a:rPr b="1" lang="fr-FR" sz="1600" spc="-1" strike="noStrike">
                <a:latin typeface="Arial"/>
              </a:rPr>
              <a:t>Choix</a:t>
            </a:r>
            <a:r>
              <a:rPr b="0" lang="fr-FR" sz="2000" spc="-1" strike="noStrike">
                <a:solidFill>
                  <a:srgbClr val="000000"/>
                </a:solidFill>
                <a:latin typeface="Calibri"/>
                <a:ea typeface="DejaVu Sans"/>
              </a:rPr>
              <a:t> </a:t>
            </a:r>
            <a:r>
              <a:rPr b="1" lang="fr-FR" sz="1600" spc="-1" strike="noStrike">
                <a:latin typeface="Arial"/>
              </a:rPr>
              <a:t>du</a:t>
            </a:r>
            <a:r>
              <a:rPr b="0" lang="fr-FR" sz="2000" spc="-1" strike="noStrike">
                <a:solidFill>
                  <a:srgbClr val="000000"/>
                </a:solidFill>
                <a:latin typeface="Calibri"/>
                <a:ea typeface="DejaVu Sans"/>
              </a:rPr>
              <a:t> </a:t>
            </a:r>
            <a:r>
              <a:rPr b="1" lang="fr-FR" sz="1600" spc="-1" strike="noStrike">
                <a:latin typeface="Arial"/>
              </a:rPr>
              <a:t>prestataire</a:t>
            </a:r>
            <a:r>
              <a:rPr b="0" lang="fr-FR" sz="2000" spc="-1" strike="noStrike">
                <a:solidFill>
                  <a:srgbClr val="000000"/>
                </a:solidFill>
                <a:latin typeface="Calibri"/>
                <a:ea typeface="DejaVu Sans"/>
              </a:rPr>
              <a:t> </a:t>
            </a:r>
            <a:r>
              <a:rPr b="1" lang="fr-FR" sz="1600" spc="-1" strike="noStrike">
                <a:latin typeface="Arial"/>
              </a:rPr>
              <a:t>cloud</a:t>
            </a:r>
            <a:r>
              <a:rPr b="0" lang="fr-FR" sz="2000" spc="-1" strike="noStrike">
                <a:solidFill>
                  <a:srgbClr val="000000"/>
                </a:solidFill>
                <a:latin typeface="Calibri"/>
                <a:ea typeface="DejaVu Sans"/>
              </a:rPr>
              <a:t>: </a:t>
            </a:r>
            <a:r>
              <a:rPr b="0" lang="fr-FR" sz="1000" spc="-1" strike="noStrike">
                <a:latin typeface="Arial"/>
              </a:rPr>
              <a:t>Nous avons opté pour le prestataire Amzon Web Services (AWS), car certaines de leurs offres sont adaptées à notre problématique. L’objectif est de Choix de la solution technique : EMR : pouvoir louer de la puissance de calcul à la demande. La capacité d’utiliser la puissance de calcul à la demande permet de diminuer les prix.</a:t>
            </a:r>
            <a:endParaRPr b="0" lang="fr-FR" sz="1000" spc="-1" strike="noStrike">
              <a:latin typeface="Arial"/>
            </a:endParaRPr>
          </a:p>
          <a:p>
            <a:pPr>
              <a:lnSpc>
                <a:spcPct val="100000"/>
              </a:lnSpc>
              <a:buNone/>
            </a:pPr>
            <a:endParaRPr b="0" lang="fr-FR" sz="2000" spc="-1" strike="noStrike">
              <a:latin typeface="Arial"/>
            </a:endParaRPr>
          </a:p>
        </p:txBody>
      </p:sp>
      <p:sp>
        <p:nvSpPr>
          <p:cNvPr id="138" name=""/>
          <p:cNvSpPr txBox="1"/>
          <p:nvPr/>
        </p:nvSpPr>
        <p:spPr>
          <a:xfrm>
            <a:off x="7141320" y="1941840"/>
            <a:ext cx="2686680" cy="254160"/>
          </a:xfrm>
          <a:prstGeom prst="rect">
            <a:avLst/>
          </a:prstGeom>
          <a:noFill/>
          <a:ln w="0">
            <a:noFill/>
          </a:ln>
        </p:spPr>
        <p:txBody>
          <a:bodyPr lIns="90000" rIns="90000" tIns="45000" bIns="45000" anchor="t">
            <a:noAutofit/>
          </a:bodyPr>
          <a:p>
            <a:r>
              <a:rPr b="0" lang="fr-FR" sz="1000" spc="-1" strike="noStrike">
                <a:latin typeface="Arial"/>
              </a:rPr>
              <a:t>B : Solution PAAS (Plateforme As A Service)</a:t>
            </a:r>
            <a:endParaRPr b="0" lang="fr-FR" sz="1000" spc="-1" strike="noStrike">
              <a:latin typeface="Arial"/>
            </a:endParaRPr>
          </a:p>
        </p:txBody>
      </p:sp>
      <p:sp>
        <p:nvSpPr>
          <p:cNvPr id="139" name=""/>
          <p:cNvSpPr txBox="1"/>
          <p:nvPr/>
        </p:nvSpPr>
        <p:spPr>
          <a:xfrm>
            <a:off x="746640" y="1941840"/>
            <a:ext cx="3033360" cy="232200"/>
          </a:xfrm>
          <a:prstGeom prst="rect">
            <a:avLst/>
          </a:prstGeom>
          <a:noFill/>
          <a:ln w="0">
            <a:noFill/>
          </a:ln>
        </p:spPr>
        <p:txBody>
          <a:bodyPr lIns="90000" rIns="90000" tIns="45000" bIns="45000" anchor="t">
            <a:noAutofit/>
          </a:bodyPr>
          <a:p>
            <a:r>
              <a:rPr b="0" lang="fr-FR" sz="1000" spc="-1" strike="noStrike">
                <a:latin typeface="Arial"/>
              </a:rPr>
              <a:t>A : Solution IAAS (Infrastructure AS A Service)</a:t>
            </a:r>
            <a:endParaRPr b="0" lang="fr-FR" sz="1000" spc="-1" strike="noStrike">
              <a:latin typeface="Arial"/>
            </a:endParaRPr>
          </a:p>
        </p:txBody>
      </p:sp>
      <p:sp>
        <p:nvSpPr>
          <p:cNvPr id="140" name=""/>
          <p:cNvSpPr txBox="1"/>
          <p:nvPr/>
        </p:nvSpPr>
        <p:spPr>
          <a:xfrm>
            <a:off x="169560" y="2215440"/>
            <a:ext cx="5050440" cy="2824560"/>
          </a:xfrm>
          <a:prstGeom prst="rect">
            <a:avLst/>
          </a:prstGeom>
          <a:noFill/>
          <a:ln w="0">
            <a:noFill/>
          </a:ln>
        </p:spPr>
        <p:txBody>
          <a:bodyPr lIns="90000" rIns="90000" tIns="45000" bIns="45000" anchor="t">
            <a:noAutofit/>
          </a:bodyPr>
          <a:p>
            <a:r>
              <a:rPr b="0" lang="fr-FR" sz="1000" spc="-1" strike="noStrike">
                <a:latin typeface="Arial"/>
              </a:rPr>
              <a:t>Dans cette configuration AWS met à notre disposition des serveurs vierges sur lequel nous avons un accès en administrateur, ils sont nommés instance EC2.Pour faire simple, nous pouvons avec cette solution reproduire pratiquement à l'identique la solution mis en œuvre en local sur notre machine.On installe nous-même l'intégralité des outils puis on exécute notre script :Installation de Spark, Java etc.Installation de Python (via Anaconda par exemple)Installation de Jupyter Notebook Installation des librairies complémentaires, Il faudra bien évidement veiller à implémenter les librairies nécessaires à toutes les machines (workers) du cluster</a:t>
            </a:r>
            <a:endParaRPr b="0" lang="fr-FR" sz="1000" spc="-1" strike="noStrike">
              <a:latin typeface="Arial"/>
            </a:endParaRPr>
          </a:p>
          <a:p>
            <a:r>
              <a:rPr b="0" lang="fr-FR" sz="1000" spc="-1" strike="noStrike">
                <a:latin typeface="Arial"/>
              </a:rPr>
              <a:t>Avantages :Liberté totale de mise en œuvre de la solution Facilité de mise en œuvre à partir d'un modèle qui s'exécute en local sur une machine Linux</a:t>
            </a:r>
            <a:endParaRPr b="0" lang="fr-FR" sz="1000" spc="-1" strike="noStrike">
              <a:latin typeface="Arial"/>
            </a:endParaRPr>
          </a:p>
          <a:p>
            <a:r>
              <a:rPr b="0" lang="fr-FR" sz="1000" spc="-1" strike="noStrike">
                <a:latin typeface="Arial"/>
              </a:rPr>
              <a:t>Inconvénients :Cronophage, Nécessité d'installer et de configurer toute la solution Possible problèmes techniques à l'installation des outils (des problématiques qui n'existaient pas en local sur notre machine peuvent apparaître sur le serveur EC2) Solution non pérenne dans le temps, il faudra veiller à la mise à jour des outils et éventuellement devoir réinstaller Spark, Java etc.</a:t>
            </a:r>
            <a:endParaRPr b="0" lang="fr-FR" sz="1000" spc="-1" strike="noStrike">
              <a:latin typeface="Arial"/>
            </a:endParaRPr>
          </a:p>
        </p:txBody>
      </p:sp>
      <p:sp>
        <p:nvSpPr>
          <p:cNvPr id="141" name=""/>
          <p:cNvSpPr txBox="1"/>
          <p:nvPr/>
        </p:nvSpPr>
        <p:spPr>
          <a:xfrm>
            <a:off x="5364000" y="2196000"/>
            <a:ext cx="6793560" cy="2630520"/>
          </a:xfrm>
          <a:prstGeom prst="rect">
            <a:avLst/>
          </a:prstGeom>
          <a:noFill/>
          <a:ln w="0">
            <a:noFill/>
          </a:ln>
        </p:spPr>
        <p:txBody>
          <a:bodyPr lIns="90000" rIns="90000" tIns="45000" bIns="45000" anchor="t">
            <a:noAutofit/>
          </a:bodyPr>
          <a:p>
            <a:r>
              <a:rPr b="0" lang="fr-FR" sz="1000" spc="-1" strike="noStrike">
                <a:latin typeface="Arial"/>
              </a:rPr>
              <a:t>AWS fournit énormément de services différents, dans l'un de ceux-là il existe une offre qui permet de louer des instances EC2 avec des applications préinstallées et configurées : il s'agit du service EMR. Spark y sera déjà installé Possibilité de demander l'installation de Tensorflow ainsi que JupyterHub Possibilité d'indiquer des packages complémentaires à installer à l'initialisation du serveur sur l'ensemble des machines du cluster. </a:t>
            </a:r>
            <a:endParaRPr b="0" lang="fr-FR" sz="1000" spc="-1" strike="noStrike">
              <a:latin typeface="Arial"/>
            </a:endParaRPr>
          </a:p>
          <a:p>
            <a:r>
              <a:rPr b="0" lang="fr-FR" sz="1000" spc="-1" strike="noStrike">
                <a:latin typeface="Arial"/>
              </a:rPr>
              <a:t>Avantages :Facilité de mise en œuvreIl suffit de très peu de configuration pour obtenir un environnement parfaitement fonctionnelRapidité de mise en œuvre Une fois la première configuration réalisée, il est très facile et très rapide de recréer des clusters à l'identique qui seront disponibles presque instantanément (le temps d'instancier les serveurs soit environ 15/20 minutes) Solutions matérielles et logicielles optimisées par les ingénieurs d'AWSOn sait que les versions installées vont fonctionner et que l'architecture proposée est optimiséeStabilité de la solutionSolution évolutive Il est facile d’obtenir à chaque nouvelle instanciation une version à jour de chaque package, en étant garanti de leur compatibilité avec le reste de l’environnement.Plus sécurisé Les éventuels patchs de sécurité seront automatiquement mis à jour à chaque nouvelle instanciation du cluster EMR.</a:t>
            </a:r>
            <a:endParaRPr b="0" lang="fr-FR" sz="1000" spc="-1" strike="noStrike">
              <a:latin typeface="Arial"/>
            </a:endParaRPr>
          </a:p>
          <a:p>
            <a:r>
              <a:rPr b="0" lang="fr-FR" sz="1000" spc="-1" strike="noStrike">
                <a:latin typeface="Arial"/>
              </a:rPr>
              <a:t>Inconvénients :Peut-être un certain manque de liberté sur la version des packages disponibles ? Même si je n'ai pas constaté ce problème.</a:t>
            </a:r>
            <a:endParaRPr b="0" lang="fr-FR" sz="1000" spc="-1" strike="noStrike">
              <a:latin typeface="Arial"/>
            </a:endParaRPr>
          </a:p>
        </p:txBody>
      </p:sp>
      <p:sp>
        <p:nvSpPr>
          <p:cNvPr id="142" name=""/>
          <p:cNvSpPr txBox="1"/>
          <p:nvPr/>
        </p:nvSpPr>
        <p:spPr>
          <a:xfrm>
            <a:off x="144000" y="5225040"/>
            <a:ext cx="12049560" cy="797760"/>
          </a:xfrm>
          <a:prstGeom prst="rect">
            <a:avLst/>
          </a:prstGeom>
          <a:noFill/>
          <a:ln w="0">
            <a:noFill/>
          </a:ln>
        </p:spPr>
        <p:txBody>
          <a:bodyPr lIns="90000" rIns="90000" tIns="45000" bIns="45000" anchor="t">
            <a:noAutofit/>
          </a:bodyPr>
          <a:p>
            <a:r>
              <a:rPr b="1" lang="fr-FR" sz="1600" spc="-1" strike="noStrike">
                <a:latin typeface="Arial"/>
              </a:rPr>
              <a:t>Je retiens la solution PAAS en choisissant d'utiliser le service EMR d'Amazon Web Services. Je la trouve plus adaptée à notre problématique et permet une mise en œuvre qui soit à la fois plus rapide et  plus efficace que la solution IAAS</a:t>
            </a:r>
            <a:r>
              <a:rPr b="0" lang="fr-FR" sz="1800" spc="-1" strike="noStrike">
                <a:latin typeface="Arial"/>
              </a:rPr>
              <a:t>.</a:t>
            </a:r>
            <a:endParaRPr b="0" lang="fr-FR" sz="18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16CE3D0F-1DFE-422C-99F2-A6A24C842496}"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ZoneTexte 5"/>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Déploiement dans le cloud</a:t>
            </a:r>
            <a:endParaRPr b="0" lang="fr-FR" sz="4400" spc="-1" strike="noStrike">
              <a:latin typeface="Arial"/>
            </a:endParaRPr>
          </a:p>
        </p:txBody>
      </p:sp>
      <p:sp>
        <p:nvSpPr>
          <p:cNvPr id="144" name=""/>
          <p:cNvSpPr txBox="1"/>
          <p:nvPr/>
        </p:nvSpPr>
        <p:spPr>
          <a:xfrm>
            <a:off x="244440" y="699480"/>
            <a:ext cx="7567560" cy="316080"/>
          </a:xfrm>
          <a:prstGeom prst="rect">
            <a:avLst/>
          </a:prstGeom>
          <a:noFill/>
          <a:ln w="0">
            <a:noFill/>
          </a:ln>
        </p:spPr>
        <p:txBody>
          <a:bodyPr lIns="90000" rIns="90000" tIns="45000" bIns="45000" anchor="t">
            <a:noAutofit/>
          </a:bodyPr>
          <a:p>
            <a:r>
              <a:rPr b="1" lang="fr-FR" sz="1600" spc="-1" strike="noStrike">
                <a:latin typeface="Arial"/>
              </a:rPr>
              <a:t>3- Choix de la solution de stockage des données : Amazon S3</a:t>
            </a:r>
            <a:endParaRPr b="1" lang="fr-FR" sz="1600" spc="-1" strike="noStrike">
              <a:latin typeface="Arial"/>
            </a:endParaRPr>
          </a:p>
        </p:txBody>
      </p:sp>
      <p:sp>
        <p:nvSpPr>
          <p:cNvPr id="145" name=""/>
          <p:cNvSpPr txBox="1"/>
          <p:nvPr/>
        </p:nvSpPr>
        <p:spPr>
          <a:xfrm>
            <a:off x="360000" y="972000"/>
            <a:ext cx="11700000" cy="232200"/>
          </a:xfrm>
          <a:prstGeom prst="rect">
            <a:avLst/>
          </a:prstGeom>
          <a:noFill/>
          <a:ln w="0">
            <a:noFill/>
          </a:ln>
        </p:spPr>
        <p:txBody>
          <a:bodyPr lIns="90000" rIns="90000" tIns="45000" bIns="45000" anchor="t">
            <a:noAutofit/>
          </a:bodyPr>
          <a:p>
            <a:r>
              <a:rPr b="0" lang="fr-FR" sz="1000" spc="-1" strike="noStrike">
                <a:latin typeface="Arial"/>
              </a:rPr>
              <a:t>Amazon propose une solution très efficace pour la gestion du stockage des données : Amazon S3. S3 pour Amazon </a:t>
            </a:r>
            <a:r>
              <a:rPr b="0" lang="fr-FR" sz="1000" spc="-1" strike="noStrike">
                <a:latin typeface="Arial"/>
              </a:rPr>
              <a:t>Simple Storage Service.</a:t>
            </a:r>
            <a:endParaRPr b="0" lang="fr-FR" sz="1000" spc="-1" strike="noStrike">
              <a:latin typeface="Arial"/>
            </a:endParaRPr>
          </a:p>
        </p:txBody>
      </p:sp>
      <p:sp>
        <p:nvSpPr>
          <p:cNvPr id="146" name=""/>
          <p:cNvSpPr txBox="1"/>
          <p:nvPr/>
        </p:nvSpPr>
        <p:spPr>
          <a:xfrm>
            <a:off x="360000" y="1800360"/>
            <a:ext cx="11700000" cy="515880"/>
          </a:xfrm>
          <a:prstGeom prst="rect">
            <a:avLst/>
          </a:prstGeom>
          <a:noFill/>
          <a:ln w="0">
            <a:noFill/>
          </a:ln>
        </p:spPr>
        <p:txBody>
          <a:bodyPr lIns="90000" rIns="90000" tIns="45000" bIns="45000" anchor="t">
            <a:noAutofit/>
          </a:bodyPr>
          <a:p>
            <a:r>
              <a:rPr b="0" lang="fr-FR" sz="1000" spc="-1" strike="noStrike">
                <a:latin typeface="Arial"/>
              </a:rPr>
              <a:t>Utiliser Amazon S3 permet de s'affranchir de toutes ces problématiques. L'espace disque disponible est illimité, et il est indépendant de nos serveurs EC2. L'accès aux données est très rapide car nous restons dans l'environnement d'AWS et nous prenons soin de choisir la même région pour nos serveurs EC2 et S3.De plus, comme nous le verrons il est possible d'accéder aux données sur S3 de la même manière que l'on accède aux données sur un disque local.Nous utiliserons simplement un PATH au format s3://... .</a:t>
            </a:r>
            <a:endParaRPr b="0" lang="fr-FR" sz="1000" spc="-1" strike="noStrike">
              <a:latin typeface="Arial"/>
            </a:endParaRPr>
          </a:p>
        </p:txBody>
      </p:sp>
      <p:sp>
        <p:nvSpPr>
          <p:cNvPr id="147" name=""/>
          <p:cNvSpPr txBox="1"/>
          <p:nvPr/>
        </p:nvSpPr>
        <p:spPr>
          <a:xfrm>
            <a:off x="360000" y="1188720"/>
            <a:ext cx="11700000" cy="657720"/>
          </a:xfrm>
          <a:prstGeom prst="rect">
            <a:avLst/>
          </a:prstGeom>
          <a:noFill/>
          <a:ln w="0">
            <a:noFill/>
          </a:ln>
        </p:spPr>
        <p:txBody>
          <a:bodyPr lIns="90000" rIns="90000" tIns="45000" bIns="45000" anchor="t">
            <a:noAutofit/>
          </a:bodyPr>
          <a:p>
            <a:r>
              <a:rPr b="0" lang="fr-FR" sz="1000" spc="-1" strike="noStrike">
                <a:latin typeface="Arial"/>
              </a:rPr>
              <a:t>Il pourrait être tentant de stocker nos données sur l'espace alloué par le serveur EC2, mais si </a:t>
            </a:r>
            <a:r>
              <a:rPr b="0" lang="fr-FR" sz="1000" spc="-1" strike="noStrike">
                <a:latin typeface="Arial"/>
              </a:rPr>
              <a:t>nous ne prenons aucune mesure pour les sauvegarder ensuite sur un autre support, les données </a:t>
            </a:r>
            <a:r>
              <a:rPr b="0" lang="fr-FR" sz="1000" spc="-1" strike="noStrike">
                <a:latin typeface="Arial"/>
              </a:rPr>
              <a:t>seront perdues lorsque le serveur sera résilié (on résilie le serveur lorsqu'on ne s'en sert pas </a:t>
            </a:r>
            <a:r>
              <a:rPr b="0" lang="fr-FR" sz="1000" spc="-1" strike="noStrike">
                <a:latin typeface="Arial"/>
              </a:rPr>
              <a:t>pour des raisons de coût). De fait, si l'on décide d'utiliser l'espace disque du serveur EC2 il </a:t>
            </a:r>
            <a:r>
              <a:rPr b="0" lang="fr-FR" sz="1000" spc="-1" strike="noStrike">
                <a:latin typeface="Arial"/>
              </a:rPr>
              <a:t>faudra imaginer une solution pour sauvegarder les données avant la résiliation du serveur. De </a:t>
            </a:r>
            <a:r>
              <a:rPr b="0" lang="fr-FR" sz="1000" spc="-1" strike="noStrike">
                <a:latin typeface="Arial"/>
              </a:rPr>
              <a:t>plus, nous serions exposés à certaines problématiques si nos données venaient à saturer </a:t>
            </a:r>
            <a:r>
              <a:rPr b="0" lang="fr-FR" sz="1000" spc="-1" strike="noStrike">
                <a:latin typeface="Arial"/>
              </a:rPr>
              <a:t>l'espace disponible de nos serveurs (ralentissements, dysfonctionnements)</a:t>
            </a:r>
            <a:endParaRPr b="0" lang="fr-FR" sz="1000" spc="-1" strike="noStrike">
              <a:latin typeface="Arial"/>
            </a:endParaRPr>
          </a:p>
        </p:txBody>
      </p:sp>
      <p:sp>
        <p:nvSpPr>
          <p:cNvPr id="148" name=""/>
          <p:cNvSpPr txBox="1"/>
          <p:nvPr/>
        </p:nvSpPr>
        <p:spPr>
          <a:xfrm>
            <a:off x="252000" y="2304000"/>
            <a:ext cx="5400000" cy="360000"/>
          </a:xfrm>
          <a:prstGeom prst="rect">
            <a:avLst/>
          </a:prstGeom>
          <a:noFill/>
          <a:ln w="0">
            <a:noFill/>
          </a:ln>
        </p:spPr>
        <p:txBody>
          <a:bodyPr lIns="90000" rIns="90000" tIns="45000" bIns="45000" anchor="t">
            <a:noAutofit/>
          </a:bodyPr>
          <a:p>
            <a:r>
              <a:rPr b="1" lang="fr-FR" sz="1600" spc="-1" strike="noStrike">
                <a:latin typeface="Arial"/>
              </a:rPr>
              <a:t>4- Configuration de l'environnement de travail</a:t>
            </a:r>
            <a:endParaRPr b="1" lang="fr-FR" sz="1600" spc="-1" strike="noStrike">
              <a:latin typeface="Arial"/>
            </a:endParaRPr>
          </a:p>
        </p:txBody>
      </p:sp>
      <p:sp>
        <p:nvSpPr>
          <p:cNvPr id="149" name=""/>
          <p:cNvSpPr txBox="1"/>
          <p:nvPr/>
        </p:nvSpPr>
        <p:spPr>
          <a:xfrm>
            <a:off x="288000" y="2578680"/>
            <a:ext cx="11880000" cy="232200"/>
          </a:xfrm>
          <a:prstGeom prst="rect">
            <a:avLst/>
          </a:prstGeom>
          <a:noFill/>
          <a:ln w="0">
            <a:noFill/>
          </a:ln>
        </p:spPr>
        <p:txBody>
          <a:bodyPr lIns="90000" rIns="90000" tIns="45000" bIns="45000" anchor="t">
            <a:noAutofit/>
          </a:bodyPr>
          <a:p>
            <a:r>
              <a:rPr b="0" lang="fr-FR" sz="1000" spc="-1" strike="noStrike">
                <a:latin typeface="Arial"/>
              </a:rPr>
              <a:t>La </a:t>
            </a:r>
            <a:r>
              <a:rPr b="0" lang="fr-FR" sz="1000" spc="-1" strike="noStrike">
                <a:latin typeface="Arial"/>
              </a:rPr>
              <a:t>première </a:t>
            </a:r>
            <a:r>
              <a:rPr b="0" lang="fr-FR" sz="1000" spc="-1" strike="noStrike">
                <a:latin typeface="Arial"/>
              </a:rPr>
              <a:t>étape est </a:t>
            </a:r>
            <a:r>
              <a:rPr b="0" lang="fr-FR" sz="1000" spc="-1" strike="noStrike">
                <a:latin typeface="Arial"/>
              </a:rPr>
              <a:t>d'installer </a:t>
            </a:r>
            <a:r>
              <a:rPr b="0" lang="fr-FR" sz="1000" spc="-1" strike="noStrike">
                <a:latin typeface="Arial"/>
              </a:rPr>
              <a:t>et de </a:t>
            </a:r>
            <a:r>
              <a:rPr b="0" lang="fr-FR" sz="1000" spc="-1" strike="noStrike">
                <a:latin typeface="Arial"/>
              </a:rPr>
              <a:t>configurer </a:t>
            </a:r>
            <a:r>
              <a:rPr b="0" lang="fr-FR" sz="1000" spc="-1" strike="noStrike">
                <a:latin typeface="Arial"/>
                <a:hlinkClick r:id="rId1"/>
              </a:rPr>
              <a:t>AWS Cli</a:t>
            </a:r>
            <a:r>
              <a:rPr b="0" lang="fr-FR" sz="1000" spc="-1" strike="noStrike">
                <a:latin typeface="Arial"/>
              </a:rPr>
              <a:t>, il </a:t>
            </a:r>
            <a:r>
              <a:rPr b="0" lang="fr-FR" sz="1000" spc="-1" strike="noStrike">
                <a:latin typeface="Arial"/>
              </a:rPr>
              <a:t>s'agit de </a:t>
            </a:r>
            <a:r>
              <a:rPr b="0" lang="fr-FR" sz="1000" spc="-1" strike="noStrike">
                <a:latin typeface="Arial"/>
              </a:rPr>
              <a:t>l'interface </a:t>
            </a:r>
            <a:r>
              <a:rPr b="0" lang="fr-FR" sz="1000" spc="-1" strike="noStrike">
                <a:latin typeface="Arial"/>
              </a:rPr>
              <a:t>en ligne de </a:t>
            </a:r>
            <a:r>
              <a:rPr b="0" lang="fr-FR" sz="1000" spc="-1" strike="noStrike">
                <a:latin typeface="Arial"/>
              </a:rPr>
              <a:t>command</a:t>
            </a:r>
            <a:r>
              <a:rPr b="0" lang="fr-FR" sz="1000" spc="-1" strike="noStrike">
                <a:latin typeface="Arial"/>
              </a:rPr>
              <a:t>e d'AWS.</a:t>
            </a:r>
            <a:endParaRPr b="0" lang="fr-FR" sz="1000" spc="-1" strike="noStrike">
              <a:latin typeface="Arial"/>
            </a:endParaRPr>
          </a:p>
        </p:txBody>
      </p:sp>
      <p:sp>
        <p:nvSpPr>
          <p:cNvPr id="150" name=""/>
          <p:cNvSpPr txBox="1"/>
          <p:nvPr/>
        </p:nvSpPr>
        <p:spPr>
          <a:xfrm>
            <a:off x="288000" y="275904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Elle nous permet d'interagir avec les différents services d'AWS, comme S3 par exemple.</a:t>
            </a:r>
            <a:endParaRPr b="0" lang="fr-FR" sz="1000" spc="-1" strike="noStrike">
              <a:latin typeface="Arial"/>
            </a:endParaRPr>
          </a:p>
        </p:txBody>
      </p:sp>
      <p:sp>
        <p:nvSpPr>
          <p:cNvPr id="151" name=""/>
          <p:cNvSpPr txBox="1"/>
          <p:nvPr/>
        </p:nvSpPr>
        <p:spPr>
          <a:xfrm>
            <a:off x="288000" y="2975400"/>
            <a:ext cx="11880000" cy="37404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Pour pouvoir utiliser AWS Cli, il faut le configurer en créant préalablement un utilisateur à qui on donnera les autorisations dont nous aurons besoin.Dans ce projet il faut que l'utilisateur ait à minima un </a:t>
            </a:r>
            <a:r>
              <a:rPr b="0" lang="fr-FR" sz="1000" spc="-1" strike="noStrike">
                <a:latin typeface="Arial"/>
              </a:rPr>
              <a:t>contrôle total sur le service S3. La gestion des utilisateurs et de leurs droits s'effectue via le service AMI d'AWS.</a:t>
            </a:r>
            <a:endParaRPr b="0" lang="fr-FR" sz="1000" spc="-1" strike="noStrike">
              <a:latin typeface="Arial"/>
            </a:endParaRPr>
          </a:p>
        </p:txBody>
      </p:sp>
      <p:sp>
        <p:nvSpPr>
          <p:cNvPr id="152" name=""/>
          <p:cNvSpPr txBox="1"/>
          <p:nvPr/>
        </p:nvSpPr>
        <p:spPr>
          <a:xfrm>
            <a:off x="288000" y="3335760"/>
            <a:ext cx="11880000" cy="37404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Une fois l'utilisateur créé et ses autorisations configurées nous créons une paire de clés qui nous permettra de nous connecter sans à avoir à devoir saisir systématiquement notre login/mot de passe.Il faut </a:t>
            </a:r>
            <a:r>
              <a:rPr b="0" lang="fr-FR" sz="1000" spc="-1" strike="noStrike">
                <a:latin typeface="Arial"/>
              </a:rPr>
              <a:t>également configurer l'accès SSH à nos futurs serveurs EC2. Ici aussi, via un système de clés qui nous dispense de devoir nous authentifier "à la main" à chaque connexion.</a:t>
            </a:r>
            <a:endParaRPr b="0" lang="fr-FR" sz="1000" spc="-1" strike="noStrike">
              <a:latin typeface="Arial"/>
            </a:endParaRPr>
          </a:p>
        </p:txBody>
      </p:sp>
      <p:sp>
        <p:nvSpPr>
          <p:cNvPr id="153" name=""/>
          <p:cNvSpPr txBox="1"/>
          <p:nvPr/>
        </p:nvSpPr>
        <p:spPr>
          <a:xfrm>
            <a:off x="288000" y="369612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Toutes ses étapes de configuration sont parfaitement décrites dans le cours du projet: </a:t>
            </a:r>
            <a:r>
              <a:rPr b="0" lang="fr-FR" sz="1000" spc="-1" strike="noStrike">
                <a:latin typeface="Arial"/>
                <a:hlinkClick r:id="rId2"/>
              </a:rPr>
              <a:t>Réalisez des calculs distribués sur des données massives / Découvrez Amazon Web Services</a:t>
            </a:r>
            <a:endParaRPr b="0" lang="fr-FR" sz="1000" spc="-1" strike="noStrike">
              <a:latin typeface="Arial"/>
            </a:endParaRPr>
          </a:p>
        </p:txBody>
      </p:sp>
      <p:sp>
        <p:nvSpPr>
          <p:cNvPr id="154" name=""/>
          <p:cNvSpPr txBox="1"/>
          <p:nvPr/>
        </p:nvSpPr>
        <p:spPr>
          <a:xfrm>
            <a:off x="308520" y="3981600"/>
            <a:ext cx="4551480" cy="338400"/>
          </a:xfrm>
          <a:prstGeom prst="rect">
            <a:avLst/>
          </a:prstGeom>
          <a:noFill/>
          <a:ln w="0">
            <a:noFill/>
          </a:ln>
        </p:spPr>
        <p:txBody>
          <a:bodyPr lIns="90000" rIns="90000" tIns="45000" bIns="45000" anchor="t">
            <a:noAutofit/>
          </a:bodyPr>
          <a:p>
            <a:r>
              <a:rPr b="1" lang="fr-FR" sz="1600" spc="-1" strike="noStrike">
                <a:latin typeface="Arial"/>
              </a:rPr>
              <a:t>5- Upload de nos données sur S3</a:t>
            </a:r>
            <a:endParaRPr b="1" lang="fr-FR" sz="1600" spc="-1" strike="noStrike">
              <a:latin typeface="Arial"/>
            </a:endParaRPr>
          </a:p>
        </p:txBody>
      </p:sp>
      <p:sp>
        <p:nvSpPr>
          <p:cNvPr id="155" name=""/>
          <p:cNvSpPr txBox="1"/>
          <p:nvPr/>
        </p:nvSpPr>
        <p:spPr>
          <a:xfrm>
            <a:off x="288000" y="423540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Nos outils sont configurés, i</a:t>
            </a:r>
            <a:r>
              <a:rPr b="0" lang="fr-FR" sz="1000" spc="-1" strike="noStrike">
                <a:latin typeface="Arial"/>
              </a:rPr>
              <a:t>l faut maintenant télécharger nos données de travail sur Amazon S3.</a:t>
            </a:r>
            <a:endParaRPr b="0" lang="fr-FR" sz="1000" spc="-1" strike="noStrike">
              <a:latin typeface="Arial"/>
            </a:endParaRPr>
          </a:p>
        </p:txBody>
      </p:sp>
      <p:sp>
        <p:nvSpPr>
          <p:cNvPr id="156" name=""/>
          <p:cNvSpPr txBox="1"/>
          <p:nvPr/>
        </p:nvSpPr>
        <p:spPr>
          <a:xfrm>
            <a:off x="288000" y="441576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Ici aussi les étapes sont décrites avec précision </a:t>
            </a:r>
            <a:r>
              <a:rPr b="0" lang="fr-FR" sz="1000" spc="-1" strike="noStrike">
                <a:latin typeface="Arial"/>
              </a:rPr>
              <a:t>dans le cours </a:t>
            </a:r>
            <a:r>
              <a:rPr b="0" lang="fr-FR" sz="1000" spc="-1" strike="noStrike">
                <a:latin typeface="Arial"/>
                <a:hlinkClick r:id="rId3"/>
              </a:rPr>
              <a:t>Réalisez des calculs distribués sur des données massives / Stockez des données sur S3</a:t>
            </a:r>
            <a:endParaRPr b="0" lang="fr-FR" sz="1000" spc="-1" strike="noStrike">
              <a:latin typeface="Arial"/>
            </a:endParaRPr>
          </a:p>
        </p:txBody>
      </p:sp>
      <p:sp>
        <p:nvSpPr>
          <p:cNvPr id="157" name=""/>
          <p:cNvSpPr txBox="1"/>
          <p:nvPr/>
        </p:nvSpPr>
        <p:spPr>
          <a:xfrm>
            <a:off x="288000" y="463212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Je décide de télécharger que les données contenues dans le dossier data du </a:t>
            </a:r>
            <a:r>
              <a:rPr b="0" lang="fr-FR" sz="1000" spc="-1" strike="noStrike">
                <a:latin typeface="Arial"/>
                <a:ea typeface="Noto Sans CJK SC"/>
                <a:hlinkClick r:id="rId4"/>
              </a:rPr>
              <a:t>jeu de données du projet</a:t>
            </a:r>
            <a:r>
              <a:rPr b="0" lang="fr-FR" sz="1000" spc="-1" strike="noStrike">
                <a:latin typeface="Arial"/>
                <a:ea typeface="Noto Sans CJK SC"/>
              </a:rPr>
              <a:t>. </a:t>
            </a:r>
            <a:endParaRPr b="0" lang="fr-FR" sz="1000" spc="-1" strike="noStrike">
              <a:latin typeface="Arial"/>
            </a:endParaRPr>
          </a:p>
        </p:txBody>
      </p:sp>
      <p:sp>
        <p:nvSpPr>
          <p:cNvPr id="158" name=""/>
          <p:cNvSpPr txBox="1"/>
          <p:nvPr/>
        </p:nvSpPr>
        <p:spPr>
          <a:xfrm>
            <a:off x="288000" y="5028840"/>
            <a:ext cx="2592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Verification : $aws s3 ls</a:t>
            </a:r>
            <a:endParaRPr b="0" lang="fr-FR" sz="1000" spc="-1" strike="noStrike">
              <a:latin typeface="Arial"/>
            </a:endParaRPr>
          </a:p>
        </p:txBody>
      </p:sp>
      <p:sp>
        <p:nvSpPr>
          <p:cNvPr id="159" name=""/>
          <p:cNvSpPr txBox="1"/>
          <p:nvPr/>
        </p:nvSpPr>
        <p:spPr>
          <a:xfrm>
            <a:off x="288000" y="5245200"/>
            <a:ext cx="11592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On copie nos données qui sont dans le dossier ‘data’ dans un répertoire ‘data’ sur notre bucket mel-</a:t>
            </a:r>
            <a:r>
              <a:rPr b="0" lang="fr-FR" sz="1000" spc="-1" strike="noStrike">
                <a:latin typeface="Arial"/>
                <a:ea typeface="Noto Sans CJK SC"/>
              </a:rPr>
              <a:t>calculsdistribues : $aws sync data s3://mel-calculsdistibues/data </a:t>
            </a:r>
            <a:endParaRPr b="0" lang="fr-FR" sz="1000" spc="-1" strike="noStrike">
              <a:latin typeface="Arial"/>
            </a:endParaRPr>
          </a:p>
        </p:txBody>
      </p:sp>
      <p:sp>
        <p:nvSpPr>
          <p:cNvPr id="160" name=""/>
          <p:cNvSpPr txBox="1"/>
          <p:nvPr/>
        </p:nvSpPr>
        <p:spPr>
          <a:xfrm>
            <a:off x="288000" y="5461560"/>
            <a:ext cx="11592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La commande sync est utile pour synchroniser deux répertoires. Nos données du projet sont maintenant </a:t>
            </a:r>
            <a:r>
              <a:rPr b="0" lang="fr-FR" sz="1000" spc="-1" strike="noStrike">
                <a:latin typeface="Arial"/>
                <a:ea typeface="Noto Sans CJK SC"/>
              </a:rPr>
              <a:t>disponibles sur Amazon S3.</a:t>
            </a:r>
            <a:endParaRPr b="0" lang="fr-FR" sz="1000" spc="-1" strike="noStrike">
              <a:latin typeface="Arial"/>
            </a:endParaRPr>
          </a:p>
        </p:txBody>
      </p:sp>
      <p:sp>
        <p:nvSpPr>
          <p:cNvPr id="161" name=""/>
          <p:cNvSpPr txBox="1"/>
          <p:nvPr/>
        </p:nvSpPr>
        <p:spPr>
          <a:xfrm>
            <a:off x="288000" y="4812480"/>
            <a:ext cx="1188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La première étape consiste à créer  un bucket sur S3 dans lequel nous téléchargeons les données du projet :  </a:t>
            </a:r>
            <a:r>
              <a:rPr b="0" lang="fr-FR" sz="1000" spc="-1" strike="noStrike">
                <a:latin typeface="Arial"/>
                <a:ea typeface="Noto Sans CJK SC"/>
              </a:rPr>
              <a:t>$aws s3 mb s3://mel-calculsditribues</a:t>
            </a:r>
            <a:endParaRPr b="0" lang="fr-FR" sz="10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3207B8BC-0521-4A3F-BC02-9019EDC9D973}"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ZoneTexte 7"/>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Déploiement dans le </a:t>
            </a:r>
            <a:r>
              <a:rPr b="1" lang="fr-FR" sz="4400" spc="-1" strike="noStrike">
                <a:solidFill>
                  <a:srgbClr val="76a3d3"/>
                </a:solidFill>
                <a:highlight>
                  <a:srgbClr val="ffffff"/>
                </a:highlight>
                <a:latin typeface="Calibri"/>
                <a:ea typeface="DejaVu Sans"/>
              </a:rPr>
              <a:t>cloud</a:t>
            </a:r>
            <a:endParaRPr b="0" lang="fr-FR" sz="4400" spc="-1" strike="noStrike">
              <a:latin typeface="Arial"/>
            </a:endParaRPr>
          </a:p>
        </p:txBody>
      </p:sp>
      <p:sp>
        <p:nvSpPr>
          <p:cNvPr id="163" name=""/>
          <p:cNvSpPr txBox="1"/>
          <p:nvPr/>
        </p:nvSpPr>
        <p:spPr>
          <a:xfrm>
            <a:off x="289080" y="843480"/>
            <a:ext cx="5506920" cy="316080"/>
          </a:xfrm>
          <a:prstGeom prst="rect">
            <a:avLst/>
          </a:prstGeom>
          <a:noFill/>
          <a:ln w="0">
            <a:noFill/>
          </a:ln>
        </p:spPr>
        <p:txBody>
          <a:bodyPr lIns="90000" rIns="90000" tIns="45000" bIns="45000" anchor="t">
            <a:noAutofit/>
          </a:bodyPr>
          <a:p>
            <a:r>
              <a:rPr b="1" lang="fr-FR" sz="1600" spc="-1" strike="noStrike">
                <a:latin typeface="Arial"/>
              </a:rPr>
              <a:t>6- Configuration du serveur EMR</a:t>
            </a:r>
            <a:endParaRPr b="1" lang="fr-FR" sz="1600" spc="-1" strike="noStrike">
              <a:latin typeface="Arial"/>
            </a:endParaRPr>
          </a:p>
        </p:txBody>
      </p:sp>
      <p:sp>
        <p:nvSpPr>
          <p:cNvPr id="164" name=""/>
          <p:cNvSpPr txBox="1"/>
          <p:nvPr/>
        </p:nvSpPr>
        <p:spPr>
          <a:xfrm>
            <a:off x="534240" y="1173240"/>
            <a:ext cx="11525760" cy="26676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Une fois encore, le cours </a:t>
            </a:r>
            <a:r>
              <a:rPr b="0" lang="fr-FR" sz="1000" spc="-1" strike="noStrike">
                <a:latin typeface="Arial"/>
                <a:ea typeface="Noto Sans CJK SC"/>
                <a:hlinkClick r:id="rId1"/>
              </a:rPr>
              <a:t>Réalisez des calculs distribués sur des données massives / Déployez un cluster de calculs distribués</a:t>
            </a:r>
            <a:r>
              <a:rPr b="0" lang="fr-FR" sz="1000" spc="-1" strike="noStrike">
                <a:latin typeface="Arial"/>
                <a:ea typeface="Noto Sans CJK SC"/>
              </a:rPr>
              <a:t> </a:t>
            </a:r>
            <a:r>
              <a:rPr b="0" lang="fr-FR" sz="1000" spc="-1" strike="noStrike">
                <a:latin typeface="Arial"/>
              </a:rPr>
              <a:t>détaille </a:t>
            </a:r>
            <a:r>
              <a:rPr b="0" lang="fr-FR" sz="1000" spc="-1" strike="noStrike">
                <a:latin typeface="Arial"/>
              </a:rPr>
              <a:t>l'essentiel des étapes pour lancer un cluster avec EMR.</a:t>
            </a:r>
            <a:endParaRPr b="0" lang="fr-FR" sz="1000" spc="-1" strike="noStrike">
              <a:latin typeface="Arial"/>
            </a:endParaRPr>
          </a:p>
        </p:txBody>
      </p:sp>
      <p:sp>
        <p:nvSpPr>
          <p:cNvPr id="165" name=""/>
          <p:cNvSpPr txBox="1"/>
          <p:nvPr/>
        </p:nvSpPr>
        <p:spPr>
          <a:xfrm>
            <a:off x="534240" y="1389600"/>
            <a:ext cx="11525760" cy="316080"/>
          </a:xfrm>
          <a:prstGeom prst="rect">
            <a:avLst/>
          </a:prstGeom>
          <a:noFill/>
          <a:ln w="0">
            <a:noFill/>
          </a:ln>
        </p:spPr>
        <p:txBody>
          <a:bodyPr lIns="90000" rIns="90000" tIns="45000" bIns="45000" anchor="t">
            <a:noAutofit/>
          </a:bodyPr>
          <a:p>
            <a:r>
              <a:rPr b="0" lang="fr-FR" sz="1000" spc="-1" strike="noStrike">
                <a:latin typeface="Arial"/>
              </a:rPr>
              <a:t>6.1 : Création de notre cluster : </a:t>
            </a:r>
            <a:r>
              <a:rPr b="1" lang="fr-FR" sz="1600" spc="-1" strike="noStrike">
                <a:latin typeface="Arial"/>
              </a:rPr>
              <a:t>MEL Projet 8</a:t>
            </a:r>
            <a:endParaRPr b="0" lang="fr-FR" sz="1600" spc="-1" strike="noStrike">
              <a:latin typeface="Arial"/>
            </a:endParaRPr>
          </a:p>
        </p:txBody>
      </p:sp>
      <p:sp>
        <p:nvSpPr>
          <p:cNvPr id="166" name=""/>
          <p:cNvSpPr txBox="1"/>
          <p:nvPr/>
        </p:nvSpPr>
        <p:spPr>
          <a:xfrm>
            <a:off x="534240" y="1641600"/>
            <a:ext cx="11525760" cy="266760"/>
          </a:xfrm>
          <a:prstGeom prst="rect">
            <a:avLst/>
          </a:prstGeom>
          <a:noFill/>
          <a:ln w="0">
            <a:noFill/>
          </a:ln>
        </p:spPr>
        <p:txBody>
          <a:bodyPr lIns="90000" rIns="90000" tIns="45000" bIns="45000" anchor="t">
            <a:noAutofit/>
          </a:bodyPr>
          <a:p>
            <a:r>
              <a:rPr b="0" lang="fr-FR" sz="1000" spc="-1" strike="noStrike">
                <a:latin typeface="Arial"/>
              </a:rPr>
              <a:t>6.2 : Configuration des logiciels : </a:t>
            </a:r>
            <a:endParaRPr b="0" lang="fr-FR" sz="1000" spc="-1" strike="noStrike">
              <a:latin typeface="Arial"/>
            </a:endParaRPr>
          </a:p>
        </p:txBody>
      </p:sp>
      <p:sp>
        <p:nvSpPr>
          <p:cNvPr id="167" name=""/>
          <p:cNvSpPr txBox="1"/>
          <p:nvPr/>
        </p:nvSpPr>
        <p:spPr>
          <a:xfrm>
            <a:off x="1482480" y="1840680"/>
            <a:ext cx="6617520" cy="232200"/>
          </a:xfrm>
          <a:prstGeom prst="rect">
            <a:avLst/>
          </a:prstGeom>
          <a:noFill/>
          <a:ln w="0">
            <a:noFill/>
          </a:ln>
        </p:spPr>
        <p:txBody>
          <a:bodyPr lIns="90000" rIns="90000" tIns="45000" bIns="45000" anchor="t">
            <a:noAutofit/>
          </a:bodyPr>
          <a:p>
            <a:r>
              <a:rPr b="0" lang="fr-FR" sz="1000" spc="-1" strike="noStrike">
                <a:latin typeface="Arial"/>
              </a:rPr>
              <a:t>1 : Nous sélectionnons une version d'EMR, soit la version 6.3.0 </a:t>
            </a:r>
            <a:endParaRPr b="0" lang="fr-FR" sz="1000" spc="-1" strike="noStrike">
              <a:latin typeface="Arial"/>
            </a:endParaRPr>
          </a:p>
        </p:txBody>
      </p:sp>
      <p:sp>
        <p:nvSpPr>
          <p:cNvPr id="168" name=""/>
          <p:cNvSpPr txBox="1"/>
          <p:nvPr/>
        </p:nvSpPr>
        <p:spPr>
          <a:xfrm>
            <a:off x="1482480" y="2021040"/>
            <a:ext cx="643752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2 : Nous cochons bien évidement Hadoop et Spark qui seront préinstallés dans leur version la plus récente</a:t>
            </a:r>
            <a:endParaRPr b="0" lang="fr-FR" sz="1000" spc="-1" strike="noStrike">
              <a:latin typeface="Arial"/>
            </a:endParaRPr>
          </a:p>
        </p:txBody>
      </p:sp>
      <p:sp>
        <p:nvSpPr>
          <p:cNvPr id="169" name=""/>
          <p:cNvSpPr txBox="1"/>
          <p:nvPr/>
        </p:nvSpPr>
        <p:spPr>
          <a:xfrm>
            <a:off x="1482480" y="2201400"/>
            <a:ext cx="6437520" cy="24732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3 : Nous aurons également besoin de TensorFlow pour importer notre modèle et réaliser le transfert learning</a:t>
            </a:r>
            <a:endParaRPr b="0" lang="fr-FR" sz="1000" spc="-1" strike="noStrike">
              <a:latin typeface="Arial"/>
            </a:endParaRPr>
          </a:p>
        </p:txBody>
      </p:sp>
      <p:sp>
        <p:nvSpPr>
          <p:cNvPr id="170" name=""/>
          <p:cNvSpPr txBox="1"/>
          <p:nvPr/>
        </p:nvSpPr>
        <p:spPr>
          <a:xfrm>
            <a:off x="1482480" y="2381760"/>
            <a:ext cx="6048000" cy="24732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4 : Nous travaillerons enfin avec un notebook Jupyter via l'application JupyterHub</a:t>
            </a:r>
            <a:endParaRPr b="0" lang="fr-FR" sz="1000" spc="-1" strike="noStrike">
              <a:latin typeface="Arial"/>
            </a:endParaRPr>
          </a:p>
        </p:txBody>
      </p:sp>
      <p:sp>
        <p:nvSpPr>
          <p:cNvPr id="171" name=""/>
          <p:cNvSpPr txBox="1"/>
          <p:nvPr/>
        </p:nvSpPr>
        <p:spPr>
          <a:xfrm>
            <a:off x="418680" y="2649240"/>
            <a:ext cx="1164132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Comme nous le verrons dans un instant nous allons paramétrer l'application afin que les notebooks, </a:t>
            </a:r>
            <a:r>
              <a:rPr b="0" lang="fr-FR" sz="1000" spc="-1" strike="noStrike">
                <a:latin typeface="Arial"/>
              </a:rPr>
              <a:t>comme le reste de nos données de travail, soient enregistrés directement sur S3. </a:t>
            </a:r>
            <a:endParaRPr b="0" lang="fr-FR" sz="1000" spc="-1" strike="noStrike">
              <a:latin typeface="Arial"/>
            </a:endParaRPr>
          </a:p>
        </p:txBody>
      </p:sp>
      <p:sp>
        <p:nvSpPr>
          <p:cNvPr id="172" name=""/>
          <p:cNvSpPr txBox="1"/>
          <p:nvPr/>
        </p:nvSpPr>
        <p:spPr>
          <a:xfrm>
            <a:off x="473040" y="3002400"/>
            <a:ext cx="2946960" cy="245880"/>
          </a:xfrm>
          <a:prstGeom prst="rect">
            <a:avLst/>
          </a:prstGeom>
          <a:noFill/>
          <a:ln w="0">
            <a:noFill/>
          </a:ln>
        </p:spPr>
        <p:txBody>
          <a:bodyPr lIns="90000" rIns="90000" tIns="45000" bIns="45000" anchor="t">
            <a:noAutofit/>
          </a:bodyPr>
          <a:p>
            <a:r>
              <a:rPr b="0" lang="fr-FR" sz="1100" spc="-1" strike="noStrike">
                <a:latin typeface="Arial"/>
              </a:rPr>
              <a:t>6.3 : </a:t>
            </a:r>
            <a:r>
              <a:rPr b="0" lang="fr-FR" sz="1100" spc="-1" strike="noStrike">
                <a:latin typeface="Arial"/>
              </a:rPr>
              <a:t>Modifier </a:t>
            </a:r>
            <a:r>
              <a:rPr b="0" lang="fr-FR" sz="1100" spc="-1" strike="noStrike">
                <a:latin typeface="Arial"/>
              </a:rPr>
              <a:t>les </a:t>
            </a:r>
            <a:r>
              <a:rPr b="0" lang="fr-FR" sz="1100" spc="-1" strike="noStrike">
                <a:latin typeface="Arial"/>
              </a:rPr>
              <a:t>paramètr</a:t>
            </a:r>
            <a:r>
              <a:rPr b="0" lang="fr-FR" sz="1100" spc="-1" strike="noStrike">
                <a:latin typeface="Arial"/>
              </a:rPr>
              <a:t>es du </a:t>
            </a:r>
            <a:r>
              <a:rPr b="0" lang="fr-FR" sz="1100" spc="-1" strike="noStrike">
                <a:latin typeface="Arial"/>
              </a:rPr>
              <a:t>logiciel ;</a:t>
            </a:r>
            <a:endParaRPr b="0" lang="fr-FR" sz="1100" spc="-1" strike="noStrike">
              <a:latin typeface="Arial"/>
            </a:endParaRPr>
          </a:p>
        </p:txBody>
      </p:sp>
      <p:sp>
        <p:nvSpPr>
          <p:cNvPr id="173" name=""/>
          <p:cNvSpPr txBox="1"/>
          <p:nvPr/>
        </p:nvSpPr>
        <p:spPr>
          <a:xfrm>
            <a:off x="813960" y="3240000"/>
            <a:ext cx="11307600" cy="232200"/>
          </a:xfrm>
          <a:prstGeom prst="rect">
            <a:avLst/>
          </a:prstGeom>
          <a:noFill/>
          <a:ln w="0">
            <a:noFill/>
          </a:ln>
        </p:spPr>
        <p:txBody>
          <a:bodyPr lIns="90000" rIns="90000" tIns="45000" bIns="45000" anchor="t">
            <a:noAutofit/>
          </a:bodyPr>
          <a:p>
            <a:r>
              <a:rPr b="0" lang="fr-FR" sz="1000" spc="-1" strike="noStrike">
                <a:latin typeface="Arial"/>
              </a:rPr>
              <a:t>Paramétrez la persistance des notebooks créés et ouvert via JupyterHub : On peut à cette </a:t>
            </a:r>
            <a:r>
              <a:rPr b="0" lang="fr-FR" sz="1000" spc="-1" strike="noStrike">
                <a:latin typeface="Arial"/>
              </a:rPr>
              <a:t>étape effectuer des demandes de paramétrage particulières sur nos applications. </a:t>
            </a:r>
            <a:endParaRPr b="0" lang="fr-FR" sz="1000" spc="-1" strike="noStrike">
              <a:latin typeface="Arial"/>
            </a:endParaRPr>
          </a:p>
        </p:txBody>
      </p:sp>
      <p:sp>
        <p:nvSpPr>
          <p:cNvPr id="174" name=""/>
          <p:cNvSpPr txBox="1"/>
          <p:nvPr/>
        </p:nvSpPr>
        <p:spPr>
          <a:xfrm>
            <a:off x="813960" y="3420360"/>
            <a:ext cx="11307600" cy="232200"/>
          </a:xfrm>
          <a:prstGeom prst="rect">
            <a:avLst/>
          </a:prstGeom>
          <a:noFill/>
          <a:ln w="0">
            <a:noFill/>
          </a:ln>
        </p:spPr>
        <p:txBody>
          <a:bodyPr lIns="90000" rIns="90000" tIns="45000" bIns="45000" anchor="t">
            <a:noAutofit/>
          </a:bodyPr>
          <a:p>
            <a:r>
              <a:rPr b="0" lang="fr-FR" sz="1000" spc="-1" strike="noStrike">
                <a:latin typeface="Arial"/>
              </a:rPr>
              <a:t>L'objectif est, comme pour le reste de nos données de travail, d'éviter toutes les problématiques évoquées précédemment.</a:t>
            </a:r>
            <a:endParaRPr b="0" lang="fr-FR" sz="1000" spc="-1" strike="noStrike">
              <a:latin typeface="Arial"/>
            </a:endParaRPr>
          </a:p>
        </p:txBody>
      </p:sp>
      <p:sp>
        <p:nvSpPr>
          <p:cNvPr id="175" name=""/>
          <p:cNvSpPr txBox="1"/>
          <p:nvPr/>
        </p:nvSpPr>
        <p:spPr>
          <a:xfrm>
            <a:off x="813960" y="3636720"/>
            <a:ext cx="11307600" cy="374040"/>
          </a:xfrm>
          <a:prstGeom prst="rect">
            <a:avLst/>
          </a:prstGeom>
          <a:noFill/>
          <a:ln w="0">
            <a:noFill/>
          </a:ln>
        </p:spPr>
        <p:txBody>
          <a:bodyPr lIns="90000" rIns="90000" tIns="45000" bIns="45000" anchor="t">
            <a:noAutofit/>
          </a:bodyPr>
          <a:p>
            <a:r>
              <a:rPr b="0" lang="fr-FR" sz="1000" spc="-1" strike="noStrike">
                <a:latin typeface="Arial"/>
              </a:rPr>
              <a:t>C'est l'objectif à cette étape, nous allons </a:t>
            </a:r>
            <a:r>
              <a:rPr b="0" lang="fr-FR" sz="1000" spc="-1" strike="noStrike">
                <a:latin typeface="Arial"/>
              </a:rPr>
              <a:t>enregistrer et ouvrir les notebooks non pas sur </a:t>
            </a:r>
            <a:r>
              <a:rPr b="0" lang="fr-FR" sz="1000" spc="-1" strike="noStrike">
                <a:latin typeface="Arial"/>
              </a:rPr>
              <a:t>l'espace disque de l'instance EC2 (comme ce </a:t>
            </a:r>
            <a:r>
              <a:rPr b="0" lang="fr-FR" sz="1000" spc="-1" strike="noStrike">
                <a:latin typeface="Arial"/>
              </a:rPr>
              <a:t>serait le cas dans la configuration par défaut de </a:t>
            </a:r>
            <a:r>
              <a:rPr b="0" lang="fr-FR" sz="1000" spc="-1" strike="noStrike">
                <a:latin typeface="Arial"/>
              </a:rPr>
              <a:t>JupyterHub) mais directement sur Amazon S3. </a:t>
            </a:r>
            <a:r>
              <a:rPr b="0" lang="fr-FR" sz="1000" spc="-1" strike="noStrike">
                <a:latin typeface="Arial"/>
              </a:rPr>
              <a:t>Deux solutions sont possibles pour réaliser cela :</a:t>
            </a:r>
            <a:endParaRPr b="0" lang="fr-FR" sz="1000" spc="-1" strike="noStrike">
              <a:latin typeface="Arial"/>
            </a:endParaRPr>
          </a:p>
        </p:txBody>
      </p:sp>
      <p:sp>
        <p:nvSpPr>
          <p:cNvPr id="176" name=""/>
          <p:cNvSpPr txBox="1"/>
          <p:nvPr/>
        </p:nvSpPr>
        <p:spPr>
          <a:xfrm>
            <a:off x="893160" y="4156920"/>
            <a:ext cx="6795000" cy="232200"/>
          </a:xfrm>
          <a:prstGeom prst="rect">
            <a:avLst/>
          </a:prstGeom>
          <a:noFill/>
          <a:ln w="0">
            <a:noFill/>
          </a:ln>
        </p:spPr>
        <p:txBody>
          <a:bodyPr lIns="90000" rIns="90000" tIns="45000" bIns="45000" anchor="t">
            <a:noAutofit/>
          </a:bodyPr>
          <a:p>
            <a:r>
              <a:rPr b="0" lang="fr-FR" sz="1000" spc="-1" strike="noStrike">
                <a:latin typeface="Arial"/>
              </a:rPr>
              <a:t>2 : Rentrez directement la c onfiguration au format JSON </a:t>
            </a:r>
            <a:endParaRPr b="0" lang="fr-FR" sz="1000" spc="-1" strike="noStrike">
              <a:latin typeface="Arial"/>
            </a:endParaRPr>
          </a:p>
        </p:txBody>
      </p:sp>
      <p:sp>
        <p:nvSpPr>
          <p:cNvPr id="177" name=""/>
          <p:cNvSpPr txBox="1"/>
          <p:nvPr/>
        </p:nvSpPr>
        <p:spPr>
          <a:xfrm>
            <a:off x="893160" y="3976920"/>
            <a:ext cx="7026840" cy="232200"/>
          </a:xfrm>
          <a:prstGeom prst="rect">
            <a:avLst/>
          </a:prstGeom>
          <a:noFill/>
          <a:ln w="0">
            <a:noFill/>
          </a:ln>
        </p:spPr>
        <p:txBody>
          <a:bodyPr lIns="90000" rIns="90000" tIns="45000" bIns="45000" anchor="t">
            <a:noAutofit/>
          </a:bodyPr>
          <a:p>
            <a:r>
              <a:rPr b="0" lang="fr-FR" sz="1000" spc="-1" strike="noStrike">
                <a:latin typeface="Arial"/>
              </a:rPr>
              <a:t>1 : Créer un fichier de configuration JSON que l'on upload sur S3 et on indique ensuite le chemin d’a ccès au </a:t>
            </a:r>
            <a:r>
              <a:rPr b="0" lang="fr-FR" sz="1000" spc="-1" strike="noStrike">
                <a:latin typeface="Arial"/>
              </a:rPr>
              <a:t>fichier JSON</a:t>
            </a:r>
            <a:endParaRPr b="0" lang="fr-FR" sz="1000" spc="-1" strike="noStrike">
              <a:latin typeface="Arial"/>
            </a:endParaRPr>
          </a:p>
        </p:txBody>
      </p:sp>
      <p:sp>
        <p:nvSpPr>
          <p:cNvPr id="178" name=""/>
          <p:cNvSpPr txBox="1"/>
          <p:nvPr/>
        </p:nvSpPr>
        <p:spPr>
          <a:xfrm>
            <a:off x="2032560" y="4395960"/>
            <a:ext cx="9667440" cy="284040"/>
          </a:xfrm>
          <a:prstGeom prst="rect">
            <a:avLst/>
          </a:prstGeom>
          <a:noFill/>
          <a:ln w="0">
            <a:noFill/>
          </a:ln>
        </p:spPr>
        <p:txBody>
          <a:bodyPr lIns="90000" rIns="90000" tIns="45000" bIns="45000" anchor="t">
            <a:noAutofit/>
          </a:bodyPr>
          <a:p>
            <a:r>
              <a:rPr b="0" lang="fr-FR" sz="1000" spc="-1" strike="noStrike">
                <a:latin typeface="Arial"/>
              </a:rPr>
              <a:t>Voici le contenu de mon fichier JSON : [{"classification":"jupyter-s3-conf","properties":{"s3.persistence.bucket":"mel-calculsdistribues","s3.persistence.enabled":"true"}}] </a:t>
            </a:r>
            <a:endParaRPr b="0" lang="fr-FR" sz="1000" spc="-1" strike="noStrike">
              <a:latin typeface="Arial"/>
            </a:endParaRPr>
          </a:p>
        </p:txBody>
      </p:sp>
      <p:sp>
        <p:nvSpPr>
          <p:cNvPr id="179" name=""/>
          <p:cNvSpPr txBox="1"/>
          <p:nvPr/>
        </p:nvSpPr>
        <p:spPr>
          <a:xfrm>
            <a:off x="473040" y="4658760"/>
            <a:ext cx="2946960" cy="245880"/>
          </a:xfrm>
          <a:prstGeom prst="rect">
            <a:avLst/>
          </a:prstGeom>
          <a:noFill/>
          <a:ln w="0">
            <a:noFill/>
          </a:ln>
        </p:spPr>
        <p:txBody>
          <a:bodyPr lIns="90000" rIns="90000" tIns="45000" bIns="45000" anchor="t">
            <a:noAutofit/>
          </a:bodyPr>
          <a:p>
            <a:r>
              <a:rPr b="0" lang="fr-FR" sz="1100" spc="-1" strike="noStrike">
                <a:latin typeface="Arial"/>
              </a:rPr>
              <a:t>6.4 : Matériel :</a:t>
            </a:r>
            <a:endParaRPr b="0" lang="fr-FR" sz="1100" spc="-1" strike="noStrike">
              <a:latin typeface="Arial"/>
            </a:endParaRPr>
          </a:p>
        </p:txBody>
      </p:sp>
      <p:sp>
        <p:nvSpPr>
          <p:cNvPr id="180" name=""/>
          <p:cNvSpPr txBox="1"/>
          <p:nvPr/>
        </p:nvSpPr>
        <p:spPr>
          <a:xfrm>
            <a:off x="792000" y="5033880"/>
            <a:ext cx="11340000" cy="232200"/>
          </a:xfrm>
          <a:prstGeom prst="rect">
            <a:avLst/>
          </a:prstGeom>
          <a:noFill/>
          <a:ln w="0">
            <a:noFill/>
          </a:ln>
        </p:spPr>
        <p:txBody>
          <a:bodyPr lIns="90000" rIns="90000" tIns="45000" bIns="45000" anchor="t">
            <a:noAutofit/>
          </a:bodyPr>
          <a:p>
            <a:r>
              <a:rPr b="0" lang="fr-FR" sz="1000" spc="-1" strike="noStrike">
                <a:latin typeface="Arial"/>
              </a:rPr>
              <a:t>Et je sélectionne 1 instance Maître (le driver) et 2 instances Principales (les workeurs)  soit un total de 3 instance </a:t>
            </a:r>
            <a:r>
              <a:rPr b="0" lang="fr-FR" sz="1000" spc="-1" strike="noStrike">
                <a:latin typeface="Arial"/>
              </a:rPr>
              <a:t>EC2.</a:t>
            </a:r>
            <a:endParaRPr b="0" lang="fr-FR" sz="1000" spc="-1" strike="noStrike">
              <a:latin typeface="Arial"/>
            </a:endParaRPr>
          </a:p>
        </p:txBody>
      </p:sp>
      <p:sp>
        <p:nvSpPr>
          <p:cNvPr id="181" name=""/>
          <p:cNvSpPr txBox="1"/>
          <p:nvPr/>
        </p:nvSpPr>
        <p:spPr>
          <a:xfrm>
            <a:off x="792000" y="4817880"/>
            <a:ext cx="11340000" cy="2322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J’ai choisi les instances de type M5 qui sont des instances de type équilibrés, et le</a:t>
            </a:r>
            <a:r>
              <a:rPr b="0" lang="fr-FR" sz="1000" spc="-1" strike="noStrike">
                <a:latin typeface="Arial"/>
              </a:rPr>
              <a:t> type xlarge qui est l'instance la moins onéreuse disponible </a:t>
            </a:r>
            <a:r>
              <a:rPr b="0" lang="fr-FR" sz="1000" spc="-1" strike="noStrike">
                <a:latin typeface="Arial"/>
                <a:hlinkClick r:id="rId2"/>
              </a:rPr>
              <a:t>Plus d'informations sur les instances M5 Amazon EC2</a:t>
            </a:r>
            <a:endParaRPr b="0" lang="fr-FR" sz="1000" spc="-1" strike="noStrike">
              <a:latin typeface="Arial"/>
            </a:endParaRPr>
          </a:p>
        </p:txBody>
      </p:sp>
      <p:sp>
        <p:nvSpPr>
          <p:cNvPr id="182" name=""/>
          <p:cNvSpPr txBox="1"/>
          <p:nvPr/>
        </p:nvSpPr>
        <p:spPr>
          <a:xfrm>
            <a:off x="473040" y="5271120"/>
            <a:ext cx="2946960" cy="2458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100" spc="-1" strike="noStrike">
                <a:latin typeface="Arial"/>
                <a:ea typeface="Noto Sans CJK SC"/>
              </a:rPr>
              <a:t>6.5 : Paramètres  généraux </a:t>
            </a:r>
            <a:r>
              <a:rPr b="0" lang="fr-FR" sz="1100" spc="-1" strike="noStrike">
                <a:latin typeface="Arial"/>
              </a:rPr>
              <a:t>de cluster</a:t>
            </a:r>
            <a:endParaRPr b="0" lang="fr-FR" sz="1100" spc="-1" strike="noStrike">
              <a:latin typeface="Arial"/>
            </a:endParaRPr>
          </a:p>
        </p:txBody>
      </p:sp>
      <p:sp>
        <p:nvSpPr>
          <p:cNvPr id="183" name=""/>
          <p:cNvSpPr txBox="1"/>
          <p:nvPr/>
        </p:nvSpPr>
        <p:spPr>
          <a:xfrm>
            <a:off x="761040" y="5487480"/>
            <a:ext cx="1578960" cy="2458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100" spc="-1" strike="noStrike">
                <a:latin typeface="Arial"/>
                <a:ea typeface="Noto Sans CJK SC"/>
              </a:rPr>
              <a:t>6.5.1 : Nom du cluster</a:t>
            </a:r>
            <a:endParaRPr b="0" lang="fr-FR" sz="1100" spc="-1" strike="noStrike">
              <a:latin typeface="Arial"/>
            </a:endParaRPr>
          </a:p>
        </p:txBody>
      </p:sp>
      <p:sp>
        <p:nvSpPr>
          <p:cNvPr id="184" name=""/>
          <p:cNvSpPr txBox="1"/>
          <p:nvPr/>
        </p:nvSpPr>
        <p:spPr>
          <a:xfrm>
            <a:off x="761040" y="5667840"/>
            <a:ext cx="11432520" cy="2458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100" spc="-1" strike="noStrike">
                <a:latin typeface="Arial"/>
                <a:ea typeface="Noto Sans CJK SC"/>
              </a:rPr>
              <a:t>6.5.2 : Actions d'amorçage</a:t>
            </a:r>
            <a:r>
              <a:rPr b="0" lang="fr-FR" sz="1100" spc="-1" strike="noStrike">
                <a:latin typeface="Arial"/>
                <a:ea typeface="Noto Sans CJK SC"/>
              </a:rPr>
              <a:t> : Choisir les packages manquants à installer et qui nous serons utiles dans l'exécution de notre notebook -→bootstrap-emr.sh sur S3</a:t>
            </a:r>
            <a:endParaRPr b="0" lang="fr-FR" sz="1100" spc="-1" strike="noStrike">
              <a:latin typeface="Arial"/>
            </a:endParaRPr>
          </a:p>
        </p:txBody>
      </p:sp>
      <p:sp>
        <p:nvSpPr>
          <p:cNvPr id="185" name=""/>
          <p:cNvSpPr txBox="1"/>
          <p:nvPr/>
        </p:nvSpPr>
        <p:spPr>
          <a:xfrm>
            <a:off x="473040" y="5847480"/>
            <a:ext cx="11720520" cy="2458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100" spc="-1" strike="noStrike">
                <a:latin typeface="Arial"/>
                <a:ea typeface="Noto Sans CJK SC"/>
              </a:rPr>
              <a:t>6.7 : Option de sécurité : A cette étape nous sélectionnons la paire de clés EC2 créé précédemment. Elle nous permettra de se connecter en ssh à nos instances EC2</a:t>
            </a:r>
            <a:endParaRPr b="0" lang="fr-FR" sz="1100" spc="-1" strike="noStrike">
              <a:latin typeface="Arial"/>
            </a:endParaRPr>
          </a:p>
        </p:txBody>
      </p:sp>
      <p:sp>
        <p:nvSpPr>
          <p:cNvPr id="186" name=""/>
          <p:cNvSpPr txBox="1"/>
          <p:nvPr/>
        </p:nvSpPr>
        <p:spPr>
          <a:xfrm>
            <a:off x="473040" y="6171120"/>
            <a:ext cx="10506960" cy="245880"/>
          </a:xfrm>
          <a:prstGeom prst="rect">
            <a:avLst/>
          </a:prstGeom>
          <a:noFill/>
          <a:ln w="0">
            <a:noFill/>
          </a:ln>
        </p:spPr>
        <p:txBody>
          <a:bodyPr lIns="90000" rIns="90000" tIns="45000" bIns="45000" anchor="t">
            <a:noAutofit/>
          </a:bodyPr>
          <a:p>
            <a:r>
              <a:rPr b="0" lang="fr-FR" sz="1100" spc="-1" strike="noStrike">
                <a:latin typeface="Arial"/>
              </a:rPr>
              <a:t>6.8 : Instanciation du serveur :</a:t>
            </a:r>
            <a:r>
              <a:rPr b="0" lang="fr-FR" sz="1100" spc="-1" strike="noStrike">
                <a:latin typeface="Arial"/>
              </a:rPr>
              <a:t> Il ne nous reste plus qu'à attendre que le serveur soit prêt. Cette étape peut prendre entre 15 et 20 minutes.</a:t>
            </a:r>
            <a:endParaRPr b="0" lang="fr-FR" sz="11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DA3708BE-9277-4EBC-89CF-4A99DD1358F3}"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ZoneTexte 8"/>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Déploiement dans le cloud</a:t>
            </a:r>
            <a:endParaRPr b="0" lang="fr-FR" sz="4400" spc="-1" strike="noStrike">
              <a:latin typeface="Arial"/>
            </a:endParaRPr>
          </a:p>
        </p:txBody>
      </p:sp>
      <p:sp>
        <p:nvSpPr>
          <p:cNvPr id="188" name=""/>
          <p:cNvSpPr txBox="1"/>
          <p:nvPr/>
        </p:nvSpPr>
        <p:spPr>
          <a:xfrm>
            <a:off x="325800" y="947160"/>
            <a:ext cx="5614200" cy="316080"/>
          </a:xfrm>
          <a:prstGeom prst="rect">
            <a:avLst/>
          </a:prstGeom>
          <a:noFill/>
          <a:ln w="0">
            <a:noFill/>
          </a:ln>
        </p:spPr>
        <p:txBody>
          <a:bodyPr lIns="90000" rIns="90000" tIns="45000" bIns="45000" anchor="t">
            <a:noAutofit/>
          </a:bodyPr>
          <a:p>
            <a:r>
              <a:rPr b="1" lang="fr-FR" sz="1600" spc="-1" strike="noStrike">
                <a:latin typeface="Arial"/>
              </a:rPr>
              <a:t>7: Création du tunnel SSH à l'instance EC2 (Maître)</a:t>
            </a:r>
            <a:endParaRPr b="1" lang="fr-FR" sz="1600" spc="-1" strike="noStrike">
              <a:latin typeface="Arial"/>
            </a:endParaRPr>
          </a:p>
        </p:txBody>
      </p:sp>
      <p:sp>
        <p:nvSpPr>
          <p:cNvPr id="189" name=""/>
          <p:cNvSpPr txBox="1"/>
          <p:nvPr/>
        </p:nvSpPr>
        <p:spPr>
          <a:xfrm>
            <a:off x="646200" y="1298520"/>
            <a:ext cx="4753800" cy="261000"/>
          </a:xfrm>
          <a:prstGeom prst="rect">
            <a:avLst/>
          </a:prstGeom>
          <a:noFill/>
          <a:ln w="0">
            <a:noFill/>
          </a:ln>
        </p:spPr>
        <p:txBody>
          <a:bodyPr lIns="90000" rIns="90000" tIns="45000" bIns="45000" anchor="t">
            <a:noAutofit/>
          </a:bodyPr>
          <a:p>
            <a:r>
              <a:rPr b="1" lang="fr-FR" sz="1200" spc="-1" strike="noStrike">
                <a:latin typeface="Arial"/>
              </a:rPr>
              <a:t>7.1 : Création des autorisations sur les connexions entrantes</a:t>
            </a:r>
            <a:r>
              <a:rPr b="1" lang="fr-FR" sz="1200" spc="-1" strike="noStrike">
                <a:latin typeface="Arial"/>
              </a:rPr>
              <a:t> : </a:t>
            </a:r>
            <a:endParaRPr b="1" lang="fr-FR" sz="1200" spc="-1" strike="noStrike">
              <a:latin typeface="Arial"/>
            </a:endParaRPr>
          </a:p>
        </p:txBody>
      </p:sp>
      <p:sp>
        <p:nvSpPr>
          <p:cNvPr id="190" name=""/>
          <p:cNvSpPr txBox="1"/>
          <p:nvPr/>
        </p:nvSpPr>
        <p:spPr>
          <a:xfrm>
            <a:off x="634680" y="1546200"/>
            <a:ext cx="5413320" cy="261000"/>
          </a:xfrm>
          <a:prstGeom prst="rect">
            <a:avLst/>
          </a:prstGeom>
          <a:noFill/>
          <a:ln w="0">
            <a:noFill/>
          </a:ln>
        </p:spPr>
        <p:txBody>
          <a:bodyPr lIns="90000" rIns="90000" tIns="45000" bIns="45000" anchor="t">
            <a:noAutofit/>
          </a:bodyPr>
          <a:p>
            <a:r>
              <a:rPr b="1" lang="fr-FR" sz="1200" spc="-1" strike="noStrike">
                <a:latin typeface="Arial"/>
              </a:rPr>
              <a:t>7.2 : Création du tunnel ssh vers le Driver</a:t>
            </a:r>
            <a:endParaRPr b="1" lang="fr-FR" sz="1200" spc="-1" strike="noStrike">
              <a:latin typeface="Arial"/>
            </a:endParaRPr>
          </a:p>
        </p:txBody>
      </p:sp>
      <p:sp>
        <p:nvSpPr>
          <p:cNvPr id="191" name=""/>
          <p:cNvSpPr txBox="1"/>
          <p:nvPr/>
        </p:nvSpPr>
        <p:spPr>
          <a:xfrm>
            <a:off x="298440" y="2050200"/>
            <a:ext cx="8341560" cy="346320"/>
          </a:xfrm>
          <a:prstGeom prst="rect">
            <a:avLst/>
          </a:prstGeom>
          <a:noFill/>
          <a:ln w="0">
            <a:noFill/>
          </a:ln>
        </p:spPr>
        <p:txBody>
          <a:bodyPr lIns="90000" rIns="90000" tIns="45000" bIns="45000" anchor="t">
            <a:noAutofit/>
          </a:bodyPr>
          <a:p>
            <a:r>
              <a:rPr b="1" lang="fr-FR" sz="1600" spc="-1" strike="noStrike">
                <a:latin typeface="Arial"/>
              </a:rPr>
              <a:t>8 : </a:t>
            </a:r>
            <a:r>
              <a:rPr b="0" lang="fr-FR" sz="1800" spc="-1" strike="noStrike">
                <a:latin typeface="Arial"/>
              </a:rPr>
              <a:t> </a:t>
            </a:r>
            <a:r>
              <a:rPr b="1" lang="fr-FR" sz="1600" spc="-1" strike="noStrike">
                <a:latin typeface="Arial"/>
              </a:rPr>
              <a:t>Configuration</a:t>
            </a:r>
            <a:r>
              <a:rPr b="0" lang="fr-FR" sz="1800" spc="-1" strike="noStrike">
                <a:latin typeface="Arial"/>
              </a:rPr>
              <a:t> </a:t>
            </a:r>
            <a:r>
              <a:rPr b="1" lang="fr-FR" sz="1200" spc="-1" strike="noStrike">
                <a:latin typeface="Arial"/>
              </a:rPr>
              <a:t>de</a:t>
            </a:r>
            <a:r>
              <a:rPr b="0" lang="fr-FR" sz="1800" spc="-1" strike="noStrike">
                <a:latin typeface="Arial"/>
              </a:rPr>
              <a:t> </a:t>
            </a:r>
            <a:r>
              <a:rPr b="1" lang="fr-FR" sz="1600" spc="-1" strike="noStrike">
                <a:latin typeface="Arial"/>
              </a:rPr>
              <a:t>FoxyProxy</a:t>
            </a:r>
            <a:r>
              <a:rPr b="0" lang="fr-FR" sz="1800" spc="-1" strike="noStrike">
                <a:latin typeface="Arial"/>
              </a:rPr>
              <a:t> : </a:t>
            </a:r>
            <a:endParaRPr b="0" lang="fr-FR" sz="1800" spc="-1" strike="noStrike">
              <a:latin typeface="Arial"/>
            </a:endParaRPr>
          </a:p>
        </p:txBody>
      </p:sp>
      <p:sp>
        <p:nvSpPr>
          <p:cNvPr id="192" name=""/>
          <p:cNvSpPr txBox="1"/>
          <p:nvPr/>
        </p:nvSpPr>
        <p:spPr>
          <a:xfrm>
            <a:off x="3513240" y="2136600"/>
            <a:ext cx="7574760" cy="2394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Une dernière étape est </a:t>
            </a:r>
            <a:r>
              <a:rPr b="0" lang="fr-FR" sz="1000" spc="-1" strike="noStrike">
                <a:latin typeface="Arial"/>
                <a:ea typeface="Noto Sans CJK SC"/>
              </a:rPr>
              <a:t>nécessaire pour accéder </a:t>
            </a:r>
            <a:r>
              <a:rPr b="0" lang="fr-FR" sz="1000" spc="-1" strike="noStrike">
                <a:latin typeface="Arial"/>
                <a:ea typeface="Noto Sans CJK SC"/>
              </a:rPr>
              <a:t>à nos applications, </a:t>
            </a:r>
            <a:r>
              <a:rPr b="0" lang="fr-FR" sz="1000" spc="-1" strike="noStrike">
                <a:latin typeface="Arial"/>
              </a:rPr>
              <a:t>en </a:t>
            </a:r>
            <a:r>
              <a:rPr b="0" lang="fr-FR" sz="1000" spc="-1" strike="noStrike">
                <a:latin typeface="Arial"/>
              </a:rPr>
              <a:t>demandant à notre </a:t>
            </a:r>
            <a:r>
              <a:rPr b="0" lang="fr-FR" sz="1000" spc="-1" strike="noStrike">
                <a:latin typeface="Arial"/>
              </a:rPr>
              <a:t>navigateur d'emprunter le </a:t>
            </a:r>
            <a:r>
              <a:rPr b="0" lang="fr-FR" sz="1000" spc="-1" strike="noStrike">
                <a:latin typeface="Arial"/>
              </a:rPr>
              <a:t>tunnel ssh. </a:t>
            </a:r>
            <a:endParaRPr b="0" lang="fr-FR" sz="1000" spc="-1" strike="noStrike">
              <a:latin typeface="Arial"/>
            </a:endParaRPr>
          </a:p>
        </p:txBody>
      </p:sp>
      <p:sp>
        <p:nvSpPr>
          <p:cNvPr id="193" name=""/>
          <p:cNvSpPr txBox="1"/>
          <p:nvPr/>
        </p:nvSpPr>
        <p:spPr>
          <a:xfrm>
            <a:off x="5241600" y="1344960"/>
            <a:ext cx="2750400" cy="23940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rPr>
              <a:t>Modifier le groupe de sécurité EC2 du driver</a:t>
            </a:r>
            <a:endParaRPr b="0" lang="fr-FR" sz="10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6B6E1ED0-525B-45DD-A679-D3FE4C49A5AD}"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ZoneTexte 53"/>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Conclusion</a:t>
            </a:r>
            <a:endParaRPr b="0" lang="fr-FR" sz="4400" spc="-1" strike="noStrike">
              <a:latin typeface="Arial"/>
            </a:endParaRPr>
          </a:p>
        </p:txBody>
      </p:sp>
      <p:sp>
        <p:nvSpPr>
          <p:cNvPr id="195" name=""/>
          <p:cNvSpPr txBox="1"/>
          <p:nvPr/>
        </p:nvSpPr>
        <p:spPr>
          <a:xfrm>
            <a:off x="2852280" y="766440"/>
            <a:ext cx="6147720" cy="232560"/>
          </a:xfrm>
          <a:prstGeom prst="rect">
            <a:avLst/>
          </a:prstGeom>
          <a:noFill/>
          <a:ln w="0">
            <a:noFill/>
          </a:ln>
        </p:spPr>
        <p:txBody>
          <a:bodyPr lIns="90000" rIns="90000" tIns="45000" bIns="45000" anchor="t">
            <a:noAutofit/>
          </a:bodyPr>
          <a:p>
            <a:r>
              <a:rPr b="0" lang="fr-FR" sz="1000" spc="-1" strike="noStrike">
                <a:latin typeface="Arial"/>
              </a:rPr>
              <a:t>Nous avons réalisé ce projet en deux temps en tenant compte des contraintes qui nous ont été imposées.</a:t>
            </a:r>
            <a:endParaRPr b="0" lang="fr-FR" sz="1000" spc="-1" strike="noStrike">
              <a:latin typeface="Arial"/>
            </a:endParaRPr>
          </a:p>
        </p:txBody>
      </p:sp>
      <p:sp>
        <p:nvSpPr>
          <p:cNvPr id="196" name=""/>
          <p:cNvSpPr txBox="1"/>
          <p:nvPr/>
        </p:nvSpPr>
        <p:spPr>
          <a:xfrm>
            <a:off x="210600" y="1234440"/>
            <a:ext cx="4289400" cy="232560"/>
          </a:xfrm>
          <a:prstGeom prst="rect">
            <a:avLst/>
          </a:prstGeom>
          <a:noFill/>
          <a:ln w="0">
            <a:noFill/>
          </a:ln>
        </p:spPr>
        <p:txBody>
          <a:bodyPr lIns="90000" rIns="90000" tIns="45000" bIns="45000" anchor="t">
            <a:noAutofit/>
          </a:bodyPr>
          <a:p>
            <a:r>
              <a:rPr b="0" lang="fr-FR" sz="1000" spc="-1" strike="noStrike">
                <a:latin typeface="Arial"/>
              </a:rPr>
              <a:t>Nous avons dans un premier temps développé </a:t>
            </a:r>
            <a:r>
              <a:rPr b="0" lang="fr-FR" sz="1000" spc="-1" strike="noStrike">
                <a:latin typeface="Arial"/>
              </a:rPr>
              <a:t>notre solution en local  : </a:t>
            </a:r>
            <a:endParaRPr b="0" lang="fr-FR" sz="1000" spc="-1" strike="noStrike">
              <a:latin typeface="Arial"/>
            </a:endParaRPr>
          </a:p>
        </p:txBody>
      </p:sp>
      <p:sp>
        <p:nvSpPr>
          <p:cNvPr id="197" name=""/>
          <p:cNvSpPr txBox="1"/>
          <p:nvPr/>
        </p:nvSpPr>
        <p:spPr>
          <a:xfrm>
            <a:off x="1758960" y="1522440"/>
            <a:ext cx="2381040" cy="232560"/>
          </a:xfrm>
          <a:prstGeom prst="rect">
            <a:avLst/>
          </a:prstGeom>
          <a:noFill/>
          <a:ln w="0">
            <a:noFill/>
          </a:ln>
        </p:spPr>
        <p:txBody>
          <a:bodyPr lIns="90000" rIns="90000" tIns="45000" bIns="45000" anchor="t">
            <a:noAutofit/>
          </a:bodyPr>
          <a:p>
            <a:r>
              <a:rPr b="0" lang="fr-FR" sz="1000" spc="-1" strike="noStrike">
                <a:latin typeface="Arial"/>
              </a:rPr>
              <a:t>Installation et configuration du Spark</a:t>
            </a:r>
            <a:endParaRPr b="0" lang="fr-FR" sz="1000" spc="-1" strike="noStrike">
              <a:latin typeface="Arial"/>
            </a:endParaRPr>
          </a:p>
        </p:txBody>
      </p:sp>
      <p:sp>
        <p:nvSpPr>
          <p:cNvPr id="198" name=""/>
          <p:cNvSpPr txBox="1"/>
          <p:nvPr/>
        </p:nvSpPr>
        <p:spPr>
          <a:xfrm>
            <a:off x="1758960" y="1702440"/>
            <a:ext cx="5261040" cy="232560"/>
          </a:xfrm>
          <a:prstGeom prst="rect">
            <a:avLst/>
          </a:prstGeom>
          <a:noFill/>
          <a:ln w="0">
            <a:noFill/>
          </a:ln>
        </p:spPr>
        <p:txBody>
          <a:bodyPr lIns="90000" rIns="90000" tIns="45000" bIns="45000" anchor="t">
            <a:noAutofit/>
          </a:bodyPr>
          <a:p>
            <a:r>
              <a:rPr b="0" lang="fr-FR" sz="1000" spc="-1" strike="noStrike">
                <a:latin typeface="Arial"/>
              </a:rPr>
              <a:t>Réalisation des prétraitement et réduction des dimensions des images</a:t>
            </a:r>
            <a:endParaRPr b="0" lang="fr-FR" sz="1000" spc="-1" strike="noStrike">
              <a:latin typeface="Arial"/>
            </a:endParaRPr>
          </a:p>
        </p:txBody>
      </p:sp>
      <p:sp>
        <p:nvSpPr>
          <p:cNvPr id="199" name=""/>
          <p:cNvSpPr txBox="1"/>
          <p:nvPr/>
        </p:nvSpPr>
        <p:spPr>
          <a:xfrm>
            <a:off x="1758960" y="1882440"/>
            <a:ext cx="5261040" cy="232560"/>
          </a:xfrm>
          <a:prstGeom prst="rect">
            <a:avLst/>
          </a:prstGeom>
          <a:noFill/>
          <a:ln w="0">
            <a:noFill/>
          </a:ln>
        </p:spPr>
        <p:txBody>
          <a:bodyPr lIns="90000" rIns="90000" tIns="45000" bIns="45000" anchor="t">
            <a:noAutofit/>
          </a:bodyPr>
          <a:p>
            <a:r>
              <a:rPr b="0" lang="fr-FR" sz="1000" spc="-1" strike="noStrike">
                <a:latin typeface="Arial"/>
              </a:rPr>
              <a:t>Lécture et écriture des données depuis et vers le </a:t>
            </a:r>
            <a:r>
              <a:rPr b="0" lang="fr-FR" sz="1000" spc="-1" strike="noStrike">
                <a:latin typeface="Arial"/>
              </a:rPr>
              <a:t>clous S3</a:t>
            </a:r>
            <a:endParaRPr b="0" lang="fr-FR" sz="1000" spc="-1" strike="noStrike">
              <a:latin typeface="Arial"/>
            </a:endParaRPr>
          </a:p>
        </p:txBody>
      </p:sp>
      <p:sp>
        <p:nvSpPr>
          <p:cNvPr id="200" name=""/>
          <p:cNvSpPr txBox="1"/>
          <p:nvPr/>
        </p:nvSpPr>
        <p:spPr>
          <a:xfrm>
            <a:off x="930960" y="2350440"/>
            <a:ext cx="5261040" cy="232560"/>
          </a:xfrm>
          <a:prstGeom prst="rect">
            <a:avLst/>
          </a:prstGeom>
          <a:noFill/>
          <a:ln w="0">
            <a:noFill/>
          </a:ln>
        </p:spPr>
        <p:txBody>
          <a:bodyPr lIns="90000" rIns="90000" tIns="45000" bIns="45000" anchor="t">
            <a:noAutofit/>
          </a:bodyPr>
          <a:p>
            <a:r>
              <a:rPr b="0" lang="fr-FR" sz="1000" spc="-1" strike="noStrike">
                <a:latin typeface="Arial"/>
              </a:rPr>
              <a:t>La solution a très bien fonctionné en local</a:t>
            </a:r>
            <a:endParaRPr b="0" lang="fr-FR" sz="1000" spc="-1" strike="noStrike">
              <a:latin typeface="Arial"/>
            </a:endParaRPr>
          </a:p>
        </p:txBody>
      </p:sp>
      <p:sp>
        <p:nvSpPr>
          <p:cNvPr id="201" name=""/>
          <p:cNvSpPr txBox="1"/>
          <p:nvPr/>
        </p:nvSpPr>
        <p:spPr>
          <a:xfrm>
            <a:off x="169200" y="2998440"/>
            <a:ext cx="9730800" cy="23256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fr-FR" sz="1000" spc="-1" strike="noStrike">
                <a:latin typeface="Arial"/>
                <a:ea typeface="Noto Sans CJK SC"/>
              </a:rPr>
              <a:t>La deuxième phase a consisté à créer un réel cluster de calculs. </a:t>
            </a:r>
            <a:r>
              <a:rPr b="0" lang="fr-FR" sz="1000" spc="-1" strike="noStrike">
                <a:latin typeface="Arial"/>
              </a:rPr>
              <a:t>L'objectif était de pouvoir </a:t>
            </a:r>
            <a:r>
              <a:rPr b="0" lang="fr-FR" sz="1000" spc="-1" strike="noStrike">
                <a:latin typeface="Arial"/>
              </a:rPr>
              <a:t>anticiper une future augmentation de la charge de travail.</a:t>
            </a:r>
            <a:endParaRPr b="0" lang="fr-FR" sz="1000" spc="-1" strike="noStrike">
              <a:latin typeface="Arial"/>
            </a:endParaRPr>
          </a:p>
        </p:txBody>
      </p:sp>
      <p:sp>
        <p:nvSpPr>
          <p:cNvPr id="202" name=""/>
          <p:cNvSpPr txBox="1"/>
          <p:nvPr/>
        </p:nvSpPr>
        <p:spPr>
          <a:xfrm>
            <a:off x="1132560" y="3322440"/>
            <a:ext cx="10927440" cy="232560"/>
          </a:xfrm>
          <a:prstGeom prst="rect">
            <a:avLst/>
          </a:prstGeom>
          <a:noFill/>
          <a:ln w="0">
            <a:noFill/>
          </a:ln>
        </p:spPr>
        <p:txBody>
          <a:bodyPr lIns="90000" rIns="90000" tIns="45000" bIns="45000" anchor="t">
            <a:noAutofit/>
          </a:bodyPr>
          <a:p>
            <a:r>
              <a:rPr b="0" lang="fr-FR" sz="1000" spc="-1" strike="noStrike">
                <a:latin typeface="Arial"/>
              </a:rPr>
              <a:t>Le meilleur choix retenu a été l'utilisation du prestataire de services Amazon Web Services qui nous permet de louer à la demande de la puissance de calculs, </a:t>
            </a:r>
            <a:endParaRPr b="0" lang="fr-FR" sz="1000" spc="-1" strike="noStrike">
              <a:latin typeface="Arial"/>
            </a:endParaRPr>
          </a:p>
        </p:txBody>
      </p:sp>
      <p:sp>
        <p:nvSpPr>
          <p:cNvPr id="203" name=""/>
          <p:cNvSpPr txBox="1"/>
          <p:nvPr/>
        </p:nvSpPr>
        <p:spPr>
          <a:xfrm>
            <a:off x="822960" y="3682440"/>
            <a:ext cx="5261040" cy="232560"/>
          </a:xfrm>
          <a:prstGeom prst="rect">
            <a:avLst/>
          </a:prstGeom>
          <a:noFill/>
          <a:ln w="0">
            <a:noFill/>
          </a:ln>
        </p:spPr>
        <p:txBody>
          <a:bodyPr lIns="90000" rIns="90000" tIns="45000" bIns="45000" anchor="t">
            <a:noAutofit/>
          </a:bodyPr>
          <a:p>
            <a:r>
              <a:rPr b="0" lang="fr-FR" sz="1000" spc="-1" strike="noStrike">
                <a:latin typeface="Arial"/>
              </a:rPr>
              <a:t>La solution a très bien fonctionné aussi sur le cloud AWS</a:t>
            </a:r>
            <a:endParaRPr b="0" lang="fr-FR" sz="1000" spc="-1" strike="noStrike">
              <a:latin typeface="Arial"/>
            </a:endParaRPr>
          </a:p>
        </p:txBody>
      </p:sp>
      <p:sp>
        <p:nvSpPr>
          <p:cNvPr id="204" name=""/>
          <p:cNvSpPr txBox="1"/>
          <p:nvPr/>
        </p:nvSpPr>
        <p:spPr>
          <a:xfrm>
            <a:off x="217440" y="4402440"/>
            <a:ext cx="11842560" cy="374040"/>
          </a:xfrm>
          <a:prstGeom prst="rect">
            <a:avLst/>
          </a:prstGeom>
          <a:noFill/>
          <a:ln w="0">
            <a:noFill/>
          </a:ln>
        </p:spPr>
        <p:txBody>
          <a:bodyPr lIns="90000" rIns="90000" tIns="45000" bIns="45000" anchor="t">
            <a:noAutofit/>
          </a:bodyPr>
          <a:p>
            <a:r>
              <a:rPr b="0" lang="fr-FR" sz="1000" spc="-1" strike="noStrike">
                <a:latin typeface="Arial"/>
              </a:rPr>
              <a:t>Il nous sera facile de faire face à une monté de la charge de travail en redimensionnant simplement notre cluster de machines (horizontalement et/ou verticalement au besoin), les coûts augmenteront en conséquence mais resteront nettement inférieurs aux coûts engendrés par l'achat de matériels ou par la location de serveurs dédiés.</a:t>
            </a:r>
            <a:endParaRPr b="0" lang="fr-FR" sz="10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72013C17-6D89-40DB-A7AA-5619163B47D4}" type="slidenum">
              <a:t>15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re 1"/>
          <p:cNvSpPr/>
          <p:nvPr/>
        </p:nvSpPr>
        <p:spPr>
          <a:xfrm>
            <a:off x="828000" y="72000"/>
            <a:ext cx="6478920" cy="609840"/>
          </a:xfrm>
          <a:prstGeom prst="rect">
            <a:avLst/>
          </a:prstGeom>
          <a:noFill/>
          <a:ln w="0">
            <a:noFill/>
          </a:ln>
        </p:spPr>
        <p:style>
          <a:lnRef idx="0"/>
          <a:fillRef idx="0"/>
          <a:effectRef idx="0"/>
          <a:fontRef idx="minor"/>
        </p:style>
        <p:txBody>
          <a:bodyPr lIns="90000" rIns="90000" tIns="45000" bIns="45000" anchor="b">
            <a:noAutofit/>
          </a:bodyPr>
          <a:p>
            <a:pPr>
              <a:lnSpc>
                <a:spcPct val="85000"/>
              </a:lnSpc>
              <a:buNone/>
            </a:pPr>
            <a:r>
              <a:rPr b="1" lang="fr-CA" sz="3600" spc="-52" strike="noStrike">
                <a:solidFill>
                  <a:srgbClr val="404040"/>
                </a:solidFill>
                <a:latin typeface="Calibri"/>
                <a:ea typeface="DejaVu Sans"/>
              </a:rPr>
              <a:t>Présentation du projet</a:t>
            </a:r>
            <a:endParaRPr b="0" lang="fr-FR" sz="3600" spc="-1" strike="noStrike">
              <a:latin typeface="Arial"/>
            </a:endParaRPr>
          </a:p>
        </p:txBody>
      </p:sp>
      <p:sp>
        <p:nvSpPr>
          <p:cNvPr id="88" name="ZoneTexte 1"/>
          <p:cNvSpPr/>
          <p:nvPr/>
        </p:nvSpPr>
        <p:spPr>
          <a:xfrm>
            <a:off x="1036440" y="873360"/>
            <a:ext cx="106603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800" spc="-1" strike="noStrike">
                <a:solidFill>
                  <a:srgbClr val="0d0d0d"/>
                </a:solidFill>
                <a:latin typeface="Calibri"/>
                <a:ea typeface="DejaVu Sans"/>
              </a:rPr>
              <a:t>   </a:t>
            </a:r>
            <a:r>
              <a:rPr b="0" lang="fr-FR" sz="1800" spc="-1" strike="noStrike">
                <a:solidFill>
                  <a:srgbClr val="0d0d0d"/>
                </a:solidFill>
                <a:latin typeface="Calibri"/>
                <a:ea typeface="DejaVu Sans"/>
              </a:rPr>
              <a:t>Ce projet s'inscrit dans le cadre du développement d'une application mobile qui permettrait aux utilisateurs de prendre en photo un fruit et d'obtenir des informations sur ce fruit.</a:t>
            </a:r>
            <a:endParaRPr b="0" lang="fr-FR" sz="1800" spc="-1" strike="noStrike">
              <a:latin typeface="Arial"/>
            </a:endParaRPr>
          </a:p>
        </p:txBody>
      </p:sp>
      <p:sp>
        <p:nvSpPr>
          <p:cNvPr id="89" name="ZoneTexte 2"/>
          <p:cNvSpPr/>
          <p:nvPr/>
        </p:nvSpPr>
        <p:spPr>
          <a:xfrm>
            <a:off x="1027800" y="1830960"/>
            <a:ext cx="10956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L'objectif de ce projet est de développer un environnement Big Data qui comprendra le preprocessing et une étape de réduction de dimension.</a:t>
            </a:r>
            <a:endParaRPr b="0" lang="fr-FR" sz="1800" spc="-1" strike="noStrike">
              <a:latin typeface="Arial"/>
            </a:endParaRPr>
          </a:p>
        </p:txBody>
      </p:sp>
      <p:sp>
        <p:nvSpPr>
          <p:cNvPr id="90" name="Espace réservé du texte 10"/>
          <p:cNvSpPr/>
          <p:nvPr/>
        </p:nvSpPr>
        <p:spPr>
          <a:xfrm>
            <a:off x="1097280" y="2484000"/>
            <a:ext cx="10054800" cy="689400"/>
          </a:xfrm>
          <a:prstGeom prst="rect">
            <a:avLst/>
          </a:prstGeom>
          <a:noFill/>
          <a:ln w="0">
            <a:noFill/>
          </a:ln>
        </p:spPr>
        <p:style>
          <a:lnRef idx="0"/>
          <a:fillRef idx="0"/>
          <a:effectRef idx="0"/>
          <a:fontRef idx="minor"/>
        </p:style>
        <p:txBody>
          <a:bodyPr lIns="90000" rIns="90000" tIns="45000" bIns="45000" anchor="b">
            <a:normAutofit/>
          </a:bodyPr>
          <a:p>
            <a:pPr>
              <a:lnSpc>
                <a:spcPct val="85000"/>
              </a:lnSpc>
              <a:buNone/>
            </a:pPr>
            <a:r>
              <a:rPr b="1" lang="fr-CA" sz="3600" spc="-52" strike="noStrike">
                <a:solidFill>
                  <a:srgbClr val="404040"/>
                </a:solidFill>
                <a:latin typeface="Calibri"/>
                <a:ea typeface="DejaVu Sans"/>
              </a:rPr>
              <a:t>Plan de Présentation</a:t>
            </a:r>
            <a:endParaRPr b="0" lang="fr-FR" sz="3600" spc="-1" strike="noStrike">
              <a:latin typeface="Arial"/>
            </a:endParaRPr>
          </a:p>
        </p:txBody>
      </p:sp>
      <p:sp>
        <p:nvSpPr>
          <p:cNvPr id="91" name="Espace réservé du contenu 2"/>
          <p:cNvSpPr/>
          <p:nvPr/>
        </p:nvSpPr>
        <p:spPr>
          <a:xfrm>
            <a:off x="2515320" y="3420000"/>
            <a:ext cx="7900560" cy="2747160"/>
          </a:xfrm>
          <a:prstGeom prst="rect">
            <a:avLst/>
          </a:prstGeom>
          <a:noFill/>
          <a:ln w="0">
            <a:noFill/>
          </a:ln>
        </p:spPr>
        <p:style>
          <a:lnRef idx="0"/>
          <a:fillRef idx="0"/>
          <a:effectRef idx="0"/>
          <a:fontRef idx="minor"/>
        </p:style>
        <p:txBody>
          <a:bodyPr lIns="0" rIns="0" tIns="45000" bIns="45000" anchor="t">
            <a:normAutofit/>
          </a:bodyPr>
          <a:p>
            <a:pPr marL="91440" indent="-91440">
              <a:lnSpc>
                <a:spcPct val="90000"/>
              </a:lnSpc>
              <a:spcBef>
                <a:spcPts val="1199"/>
              </a:spcBef>
              <a:spcAft>
                <a:spcPts val="201"/>
              </a:spcAft>
              <a:buClr>
                <a:srgbClr val="4a66ac"/>
              </a:buClr>
              <a:buFont typeface="Calibri"/>
              <a:buChar char=" "/>
            </a:pPr>
            <a:r>
              <a:rPr b="0" lang="fr-CA" sz="2000" spc="-1" strike="noStrike">
                <a:solidFill>
                  <a:srgbClr val="000000"/>
                </a:solidFill>
                <a:latin typeface="Calibri"/>
                <a:ea typeface="DejaVu Sans"/>
              </a:rPr>
              <a:t>1- </a:t>
            </a:r>
            <a:r>
              <a:rPr b="0" lang="fr-FR" sz="2000" spc="-1" strike="noStrike">
                <a:solidFill>
                  <a:srgbClr val="000000"/>
                </a:solidFill>
                <a:latin typeface="Calibri"/>
                <a:ea typeface="DejaVu Sans"/>
              </a:rPr>
              <a:t>Présentation de PySpark</a:t>
            </a:r>
            <a:endParaRPr b="0" lang="fr-FR" sz="2000" spc="-1" strike="noStrike">
              <a:latin typeface="Arial"/>
            </a:endParaRPr>
          </a:p>
          <a:p>
            <a:pPr>
              <a:lnSpc>
                <a:spcPct val="90000"/>
              </a:lnSpc>
              <a:spcBef>
                <a:spcPts val="1199"/>
              </a:spcBef>
              <a:spcAft>
                <a:spcPts val="201"/>
              </a:spcAft>
              <a:buNone/>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2- Chargement des données dans S3</a:t>
            </a:r>
            <a:endParaRPr b="0" lang="fr-FR" sz="2000" spc="-1" strike="noStrike">
              <a:latin typeface="Arial"/>
            </a:endParaRPr>
          </a:p>
          <a:p>
            <a:pPr marL="91440" indent="-91440">
              <a:lnSpc>
                <a:spcPct val="90000"/>
              </a:lnSpc>
              <a:spcBef>
                <a:spcPts val="1199"/>
              </a:spcBef>
              <a:spcAft>
                <a:spcPts val="201"/>
              </a:spcAft>
              <a:buClr>
                <a:srgbClr val="4a66ac"/>
              </a:buClr>
              <a:buFont typeface="Calibri"/>
              <a:buChar char=" "/>
            </a:pPr>
            <a:r>
              <a:rPr b="0" lang="fr-FR" sz="2000" spc="-1" strike="noStrike">
                <a:solidFill>
                  <a:srgbClr val="000000"/>
                </a:solidFill>
                <a:latin typeface="Calibri"/>
                <a:ea typeface="DejaVu Sans"/>
              </a:rPr>
              <a:t>3- Déploiement local</a:t>
            </a:r>
            <a:endParaRPr b="0" lang="fr-FR" sz="2000" spc="-1" strike="noStrike">
              <a:latin typeface="Arial"/>
            </a:endParaRPr>
          </a:p>
          <a:p>
            <a:pPr marL="91440" indent="-91440">
              <a:lnSpc>
                <a:spcPct val="90000"/>
              </a:lnSpc>
              <a:spcBef>
                <a:spcPts val="1199"/>
              </a:spcBef>
              <a:spcAft>
                <a:spcPts val="201"/>
              </a:spcAft>
              <a:buClr>
                <a:srgbClr val="4a66ac"/>
              </a:buClr>
              <a:buFont typeface="Calibri"/>
              <a:buChar char=" "/>
            </a:pPr>
            <a:r>
              <a:rPr b="0" lang="fr-FR" sz="2000" spc="-1" strike="noStrike">
                <a:solidFill>
                  <a:srgbClr val="000000"/>
                </a:solidFill>
                <a:latin typeface="Calibri"/>
                <a:ea typeface="DejaVu Sans"/>
              </a:rPr>
              <a:t>4- Déploiement sur le Cloud AWS</a:t>
            </a:r>
            <a:endParaRPr b="0" lang="fr-FR" sz="2000" spc="-1" strike="noStrike">
              <a:latin typeface="Arial"/>
            </a:endParaRPr>
          </a:p>
          <a:p>
            <a:pPr marL="91440" indent="-91440">
              <a:lnSpc>
                <a:spcPct val="90000"/>
              </a:lnSpc>
              <a:spcBef>
                <a:spcPts val="1199"/>
              </a:spcBef>
              <a:spcAft>
                <a:spcPts val="201"/>
              </a:spcAft>
              <a:buClr>
                <a:srgbClr val="4a66ac"/>
              </a:buClr>
              <a:buFont typeface="Calibri"/>
              <a:buChar char=" "/>
            </a:pPr>
            <a:r>
              <a:rPr b="0" lang="fr-FR" sz="2000" spc="-1" strike="noStrike">
                <a:solidFill>
                  <a:srgbClr val="000000"/>
                </a:solidFill>
                <a:latin typeface="Calibri"/>
                <a:ea typeface="DejaVu Sans"/>
              </a:rPr>
              <a:t>5- Présentation des résultats</a:t>
            </a:r>
            <a:endParaRPr b="0" lang="fr-FR" sz="2000" spc="-1" strike="noStrike">
              <a:latin typeface="Arial"/>
            </a:endParaRPr>
          </a:p>
          <a:p>
            <a:pPr marL="91440" indent="-91440">
              <a:lnSpc>
                <a:spcPct val="90000"/>
              </a:lnSpc>
              <a:spcBef>
                <a:spcPts val="1199"/>
              </a:spcBef>
              <a:spcAft>
                <a:spcPts val="201"/>
              </a:spcAft>
              <a:buClr>
                <a:srgbClr val="4a66ac"/>
              </a:buClr>
              <a:buFont typeface="Calibri"/>
              <a:buChar char=" "/>
            </a:pPr>
            <a:r>
              <a:rPr b="0" lang="fr-CA" sz="2000" spc="-1" strike="noStrike">
                <a:solidFill>
                  <a:srgbClr val="000000"/>
                </a:solidFill>
                <a:latin typeface="Calibri"/>
                <a:ea typeface="DejaVu Sans"/>
              </a:rPr>
              <a:t>6- Conclusion</a:t>
            </a:r>
            <a:endParaRPr b="0" lang="fr-FR" sz="20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5EAE3665-3A9A-4C41-AA4D-5D4E7055B451}"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ZoneTexte 3"/>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Présentation de PySpark</a:t>
            </a:r>
            <a:endParaRPr b="0" lang="fr-FR" sz="4400" spc="-1" strike="noStrike">
              <a:latin typeface="Arial"/>
            </a:endParaRPr>
          </a:p>
        </p:txBody>
      </p:sp>
      <p:pic>
        <p:nvPicPr>
          <p:cNvPr id="93" name="" descr=""/>
          <p:cNvPicPr/>
          <p:nvPr/>
        </p:nvPicPr>
        <p:blipFill>
          <a:blip r:embed="rId1"/>
          <a:stretch/>
        </p:blipFill>
        <p:spPr>
          <a:xfrm>
            <a:off x="38520" y="828000"/>
            <a:ext cx="12153960" cy="485892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263861DD-5811-42A3-B253-4CEF87915D53}"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ZoneTexte 10"/>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Présentation de PySpark</a:t>
            </a:r>
            <a:endParaRPr b="0" lang="fr-FR" sz="4400" spc="-1" strike="noStrike">
              <a:latin typeface="Arial"/>
            </a:endParaRPr>
          </a:p>
        </p:txBody>
      </p:sp>
      <p:sp>
        <p:nvSpPr>
          <p:cNvPr id="95" name=""/>
          <p:cNvSpPr/>
          <p:nvPr/>
        </p:nvSpPr>
        <p:spPr>
          <a:xfrm>
            <a:off x="198360" y="811080"/>
            <a:ext cx="419832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Les Resilient Distributed Dataset (RDD)</a:t>
            </a:r>
            <a:endParaRPr b="0" lang="fr-FR" sz="1800" spc="-1" strike="noStrike">
              <a:latin typeface="Arial"/>
            </a:endParaRPr>
          </a:p>
        </p:txBody>
      </p:sp>
      <p:sp>
        <p:nvSpPr>
          <p:cNvPr id="96" name=""/>
          <p:cNvSpPr/>
          <p:nvPr/>
        </p:nvSpPr>
        <p:spPr>
          <a:xfrm>
            <a:off x="597960" y="1431000"/>
            <a:ext cx="923076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Les RDD sont la principale innovation apportée par Spark.</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Ils possèdent deux types de méthodes :</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les transformations qui donnent en sortie des RDD</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les actions qui donnent en sortie un résultat</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C'est au moment d'une action que les différentes transformations utilisées sont exécutées</a:t>
            </a:r>
            <a:endParaRPr b="0" lang="fr-FR" sz="1800" spc="-1" strike="noStrike">
              <a:latin typeface="Arial"/>
            </a:endParaRPr>
          </a:p>
        </p:txBody>
      </p:sp>
      <p:pic>
        <p:nvPicPr>
          <p:cNvPr id="97" name="" descr=""/>
          <p:cNvPicPr/>
          <p:nvPr/>
        </p:nvPicPr>
        <p:blipFill>
          <a:blip r:embed="rId1"/>
          <a:stretch/>
        </p:blipFill>
        <p:spPr>
          <a:xfrm>
            <a:off x="1892880" y="3732840"/>
            <a:ext cx="8008920" cy="134172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0D879497-9B15-4181-9F35-B58A26D9178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ZoneTexte 48"/>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Présentation de PySpark</a:t>
            </a:r>
            <a:endParaRPr b="0" lang="fr-FR" sz="4400" spc="-1" strike="noStrike">
              <a:latin typeface="Arial"/>
            </a:endParaRPr>
          </a:p>
        </p:txBody>
      </p:sp>
      <p:sp>
        <p:nvSpPr>
          <p:cNvPr id="99" name=""/>
          <p:cNvSpPr/>
          <p:nvPr/>
        </p:nvSpPr>
        <p:spPr>
          <a:xfrm>
            <a:off x="111240" y="739080"/>
            <a:ext cx="430056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Distribution des calculs sur les executors</a:t>
            </a:r>
            <a:endParaRPr b="0" lang="fr-FR" sz="1800" spc="-1" strike="noStrike">
              <a:latin typeface="Arial"/>
            </a:endParaRPr>
          </a:p>
        </p:txBody>
      </p:sp>
      <p:sp>
        <p:nvSpPr>
          <p:cNvPr id="100" name=""/>
          <p:cNvSpPr/>
          <p:nvPr/>
        </p:nvSpPr>
        <p:spPr>
          <a:xfrm>
            <a:off x="323280" y="1131120"/>
            <a:ext cx="11652480" cy="70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Un job Spark est constitué d'un ensemble d'étapes, elles-mêmes constitués d'un ensemble de tâches.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Un job Spark correspond à une action sur un RDD et est composé de plusieurs étapes séparées par des shuffles.</a:t>
            </a:r>
            <a:endParaRPr b="0" lang="fr-FR" sz="1800" spc="-1" strike="noStrike">
              <a:latin typeface="Arial"/>
            </a:endParaRPr>
          </a:p>
        </p:txBody>
      </p:sp>
      <p:pic>
        <p:nvPicPr>
          <p:cNvPr id="101" name="" descr=""/>
          <p:cNvPicPr/>
          <p:nvPr/>
        </p:nvPicPr>
        <p:blipFill>
          <a:blip r:embed="rId1"/>
          <a:stretch/>
        </p:blipFill>
        <p:spPr>
          <a:xfrm>
            <a:off x="2348640" y="1772640"/>
            <a:ext cx="6161400" cy="2094120"/>
          </a:xfrm>
          <a:prstGeom prst="rect">
            <a:avLst/>
          </a:prstGeom>
          <a:ln w="0">
            <a:noFill/>
          </a:ln>
        </p:spPr>
      </p:pic>
      <p:sp>
        <p:nvSpPr>
          <p:cNvPr id="102" name=""/>
          <p:cNvSpPr/>
          <p:nvPr/>
        </p:nvSpPr>
        <p:spPr>
          <a:xfrm>
            <a:off x="323640" y="3975120"/>
            <a:ext cx="11652480" cy="70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Chaque tâche s’exécute sur une partition différente des données et ces partitions sont créées par les RDD.</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Les partitions sont réparties sur les différents executors.</a:t>
            </a:r>
            <a:endParaRPr b="0" lang="fr-FR" sz="1800" spc="-1" strike="noStrike">
              <a:latin typeface="Arial"/>
            </a:endParaRPr>
          </a:p>
        </p:txBody>
      </p:sp>
      <p:pic>
        <p:nvPicPr>
          <p:cNvPr id="103" name="" descr=""/>
          <p:cNvPicPr/>
          <p:nvPr/>
        </p:nvPicPr>
        <p:blipFill>
          <a:blip r:embed="rId2"/>
          <a:stretch/>
        </p:blipFill>
        <p:spPr>
          <a:xfrm>
            <a:off x="3797280" y="4574520"/>
            <a:ext cx="4703760" cy="181800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55AA906B-C1A9-49D4-AB76-2E3881376934}"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ZoneTexte 6"/>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Chargement des données dans S3</a:t>
            </a:r>
            <a:endParaRPr b="0" lang="fr-FR" sz="4400" spc="-1" strike="noStrike">
              <a:latin typeface="Arial"/>
            </a:endParaRPr>
          </a:p>
        </p:txBody>
      </p:sp>
      <p:sp>
        <p:nvSpPr>
          <p:cNvPr id="105" name=""/>
          <p:cNvSpPr/>
          <p:nvPr/>
        </p:nvSpPr>
        <p:spPr>
          <a:xfrm>
            <a:off x="34560" y="597600"/>
            <a:ext cx="12024720" cy="37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Le jeu de données est un ensemble d’images de fruits et de labels associés : </a:t>
            </a:r>
            <a:r>
              <a:rPr b="0" lang="fr-FR" sz="1800" spc="-1" strike="noStrike" u="sng">
                <a:solidFill>
                  <a:srgbClr val="0000ff"/>
                </a:solidFill>
                <a:uFillTx/>
                <a:latin typeface="Arial"/>
                <a:ea typeface="DejaVu Sans"/>
                <a:hlinkClick r:id="rId1"/>
              </a:rPr>
              <a:t>https://www.kaggle.com/moltean/fruits</a:t>
            </a:r>
            <a:endParaRPr b="0" lang="fr-FR" sz="1800" spc="-1" strike="noStrike">
              <a:latin typeface="Arial"/>
            </a:endParaRPr>
          </a:p>
        </p:txBody>
      </p:sp>
      <p:pic>
        <p:nvPicPr>
          <p:cNvPr id="106" name="" descr=""/>
          <p:cNvPicPr/>
          <p:nvPr/>
        </p:nvPicPr>
        <p:blipFill>
          <a:blip r:embed="rId2"/>
          <a:stretch/>
        </p:blipFill>
        <p:spPr>
          <a:xfrm>
            <a:off x="275400" y="900000"/>
            <a:ext cx="6167880" cy="2699280"/>
          </a:xfrm>
          <a:prstGeom prst="rect">
            <a:avLst/>
          </a:prstGeom>
          <a:ln w="0">
            <a:noFill/>
          </a:ln>
        </p:spPr>
      </p:pic>
      <p:sp>
        <p:nvSpPr>
          <p:cNvPr id="107" name=""/>
          <p:cNvSpPr/>
          <p:nvPr/>
        </p:nvSpPr>
        <p:spPr>
          <a:xfrm>
            <a:off x="105120" y="3956400"/>
            <a:ext cx="94345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Noto Sans CJK SC"/>
              </a:rPr>
              <a:t>Chargement des images dans notre Bucket S3 : </a:t>
            </a:r>
            <a:r>
              <a:rPr b="0" lang="fr-FR" sz="1800" spc="-1" strike="noStrike">
                <a:solidFill>
                  <a:srgbClr val="000000"/>
                </a:solidFill>
                <a:latin typeface="Arial"/>
                <a:ea typeface="DejaVu Sans"/>
              </a:rPr>
              <a:t>mel-calculsdistribues/data</a:t>
            </a:r>
            <a:endParaRPr b="0" lang="fr-FR" sz="1800" spc="-1" strike="noStrike">
              <a:latin typeface="Arial"/>
            </a:endParaRPr>
          </a:p>
        </p:txBody>
      </p:sp>
      <p:sp>
        <p:nvSpPr>
          <p:cNvPr id="108" name=""/>
          <p:cNvSpPr/>
          <p:nvPr/>
        </p:nvSpPr>
        <p:spPr>
          <a:xfrm>
            <a:off x="173880" y="4627800"/>
            <a:ext cx="957564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 aws s3 ls s3://mel-calculsdistribues/data/</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apple_6/</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apple_braeburn_1/</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apple_crimson_snow_1/</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apple_golden_1/</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apple_golden_2/</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PRE apple_golden_3/</a:t>
            </a:r>
            <a:endParaRPr b="0" lang="fr-FR" sz="1800" spc="-1" strike="noStrike">
              <a:latin typeface="Arial"/>
            </a:endParaRPr>
          </a:p>
        </p:txBody>
      </p:sp>
      <p:sp>
        <p:nvSpPr>
          <p:cNvPr id="109" name=""/>
          <p:cNvSpPr/>
          <p:nvPr/>
        </p:nvSpPr>
        <p:spPr>
          <a:xfrm>
            <a:off x="143640" y="3563640"/>
            <a:ext cx="11699280" cy="395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000" spc="-1" strike="noStrike">
                <a:solidFill>
                  <a:srgbClr val="000000"/>
                </a:solidFill>
                <a:latin typeface="Calibri"/>
                <a:ea typeface="DejaVu Sans"/>
              </a:rPr>
              <a:t>Création d’un Bucket pour le stockage évolutif dans le cloud : mel-calculsdistribues</a:t>
            </a:r>
            <a:endParaRPr b="0" lang="fr-FR" sz="2000" spc="-1" strike="noStrike">
              <a:latin typeface="Arial"/>
            </a:endParaRPr>
          </a:p>
        </p:txBody>
      </p:sp>
      <p:sp>
        <p:nvSpPr>
          <p:cNvPr id="110" name=""/>
          <p:cNvSpPr/>
          <p:nvPr/>
        </p:nvSpPr>
        <p:spPr>
          <a:xfrm>
            <a:off x="105120" y="4244400"/>
            <a:ext cx="94345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Noto Sans CJK SC"/>
              </a:rPr>
              <a:t>~$</a:t>
            </a:r>
            <a:r>
              <a:rPr b="0" lang="fr-FR" sz="1800" spc="-1" strike="noStrike">
                <a:solidFill>
                  <a:srgbClr val="000000"/>
                </a:solidFill>
                <a:latin typeface="Arial"/>
                <a:ea typeface="DejaVu Sans"/>
              </a:rPr>
              <a:t>aws s3 sync data/ s3://mel-calculsdistribues/data/</a:t>
            </a:r>
            <a:endParaRPr b="0" lang="fr-FR" sz="1800" spc="-1" strike="noStrike">
              <a:latin typeface="Arial"/>
            </a:endParaRPr>
          </a:p>
        </p:txBody>
      </p:sp>
      <p:pic>
        <p:nvPicPr>
          <p:cNvPr id="111" name="" descr=""/>
          <p:cNvPicPr/>
          <p:nvPr/>
        </p:nvPicPr>
        <p:blipFill>
          <a:blip r:embed="rId3"/>
          <a:stretch/>
        </p:blipFill>
        <p:spPr>
          <a:xfrm>
            <a:off x="7128360" y="4446720"/>
            <a:ext cx="4211280" cy="176364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66A1376C-5E41-4AAC-96E6-DD66ACF213DA}"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ZoneTexte 50"/>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Présentation du script python</a:t>
            </a:r>
            <a:endParaRPr b="0" lang="fr-FR" sz="4400" spc="-1" strike="noStrike">
              <a:latin typeface="Arial"/>
            </a:endParaRPr>
          </a:p>
        </p:txBody>
      </p:sp>
      <p:sp>
        <p:nvSpPr>
          <p:cNvPr id="113" name=""/>
          <p:cNvSpPr/>
          <p:nvPr/>
        </p:nvSpPr>
        <p:spPr>
          <a:xfrm>
            <a:off x="34200" y="777600"/>
            <a:ext cx="12158280" cy="552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Les 2 fonctionnalités principales utilisées dans ce script sont les RDD et les udf.</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Le principe des RDD a été décrit ci-dessus. Nous utilisons également les pyspark dataFrame qui utilisent la technicité des RDD.</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Quant aux udf ils permettent d'ajouter une nouvelle colonne à un dataFrame, comme étant le résultat d'une fonction appliqué à une colonne existante.</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Le code de calcul est composé de 6 blocs distincts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Le chargement des modules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La fonction de chargement des données qui renvoie un DataFrame contenant le chemin d'accès aux données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La fonction d’extraction des catégories qui s'utilise via une udf</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La fonction de lecture des images qui renvoie un nouveau DataFrame avec une colonne supplémentaire      correspondant aux données images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La fonction de réduction dimensionnelle par PCA qui renvoie un nouveau DataFrame ajouté d'une colonne correspondant aux données réduites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 La fonction main qui exécute toutes les fonctions listées ci-dessus et qui enregistre au format parquet les résultats</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    </a:t>
            </a:r>
            <a:endParaRPr b="0" lang="fr-FR" sz="1800" spc="-1" strike="noStrike">
              <a:latin typeface="Arial"/>
            </a:endParaRPr>
          </a:p>
          <a:p>
            <a:pPr>
              <a:lnSpc>
                <a:spcPct val="100000"/>
              </a:lnSpc>
              <a:buNone/>
            </a:pPr>
            <a:endParaRPr b="0" lang="fr-FR" sz="18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7BB9FF64-6246-4868-81A5-891DDFC7DC7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ZoneTexte 51"/>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Exécution et résultats du script </a:t>
            </a:r>
            <a:endParaRPr b="0" lang="fr-FR" sz="4400" spc="-1" strike="noStrike">
              <a:latin typeface="Arial"/>
            </a:endParaRPr>
          </a:p>
        </p:txBody>
      </p:sp>
      <p:sp>
        <p:nvSpPr>
          <p:cNvPr id="115" name=""/>
          <p:cNvSpPr/>
          <p:nvPr/>
        </p:nvSpPr>
        <p:spPr>
          <a:xfrm>
            <a:off x="106560" y="633600"/>
            <a:ext cx="51127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Exécution des Jobs Spark : localhost://4040</a:t>
            </a:r>
            <a:endParaRPr b="0" lang="fr-FR" sz="1800" spc="-1" strike="noStrike">
              <a:latin typeface="Arial"/>
            </a:endParaRPr>
          </a:p>
        </p:txBody>
      </p:sp>
      <p:pic>
        <p:nvPicPr>
          <p:cNvPr id="116" name="" descr=""/>
          <p:cNvPicPr/>
          <p:nvPr/>
        </p:nvPicPr>
        <p:blipFill>
          <a:blip r:embed="rId1"/>
          <a:stretch/>
        </p:blipFill>
        <p:spPr>
          <a:xfrm>
            <a:off x="180000" y="972000"/>
            <a:ext cx="6299280" cy="3455280"/>
          </a:xfrm>
          <a:prstGeom prst="rect">
            <a:avLst/>
          </a:prstGeom>
          <a:ln w="0">
            <a:noFill/>
          </a:ln>
        </p:spPr>
      </p:pic>
      <p:pic>
        <p:nvPicPr>
          <p:cNvPr id="117" name="" descr=""/>
          <p:cNvPicPr/>
          <p:nvPr/>
        </p:nvPicPr>
        <p:blipFill>
          <a:blip r:embed="rId2"/>
          <a:stretch/>
        </p:blipFill>
        <p:spPr>
          <a:xfrm>
            <a:off x="6840000" y="1080000"/>
            <a:ext cx="5219280" cy="3239280"/>
          </a:xfrm>
          <a:prstGeom prst="rect">
            <a:avLst/>
          </a:prstGeom>
          <a:ln w="0">
            <a:noFill/>
          </a:ln>
        </p:spPr>
      </p:pic>
      <p:pic>
        <p:nvPicPr>
          <p:cNvPr id="118" name="" descr=""/>
          <p:cNvPicPr/>
          <p:nvPr/>
        </p:nvPicPr>
        <p:blipFill>
          <a:blip r:embed="rId3"/>
          <a:stretch/>
        </p:blipFill>
        <p:spPr>
          <a:xfrm>
            <a:off x="29880" y="4644000"/>
            <a:ext cx="5729400" cy="2067120"/>
          </a:xfrm>
          <a:prstGeom prst="rect">
            <a:avLst/>
          </a:prstGeom>
          <a:ln w="0">
            <a:noFill/>
          </a:ln>
        </p:spPr>
      </p:pic>
      <p:pic>
        <p:nvPicPr>
          <p:cNvPr id="119" name="" descr=""/>
          <p:cNvPicPr/>
          <p:nvPr/>
        </p:nvPicPr>
        <p:blipFill>
          <a:blip r:embed="rId4"/>
          <a:stretch/>
        </p:blipFill>
        <p:spPr>
          <a:xfrm>
            <a:off x="6840000" y="4068000"/>
            <a:ext cx="5009400" cy="2829240"/>
          </a:xfrm>
          <a:prstGeom prst="rect">
            <a:avLst/>
          </a:prstGeom>
          <a:ln w="0">
            <a:noFill/>
          </a:ln>
        </p:spPr>
      </p:pic>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E868DD90-5620-45D8-9B53-942C7650D855}"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ZoneTexte 4"/>
          <p:cNvSpPr/>
          <p:nvPr/>
        </p:nvSpPr>
        <p:spPr>
          <a:xfrm>
            <a:off x="0" y="16920"/>
            <a:ext cx="12190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fr-FR" sz="4400" spc="-1" strike="noStrike">
                <a:solidFill>
                  <a:srgbClr val="76a3d3"/>
                </a:solidFill>
                <a:highlight>
                  <a:srgbClr val="ffffff"/>
                </a:highlight>
                <a:latin typeface="Calibri"/>
                <a:ea typeface="DejaVu Sans"/>
              </a:rPr>
              <a:t>Exécution et résultats du script </a:t>
            </a:r>
            <a:endParaRPr b="0" lang="fr-FR" sz="4400" spc="-1" strike="noStrike">
              <a:latin typeface="Arial"/>
            </a:endParaRPr>
          </a:p>
        </p:txBody>
      </p:sp>
      <p:sp>
        <p:nvSpPr>
          <p:cNvPr id="121" name=""/>
          <p:cNvSpPr/>
          <p:nvPr/>
        </p:nvSpPr>
        <p:spPr>
          <a:xfrm>
            <a:off x="106560" y="633600"/>
            <a:ext cx="151236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Résultats :</a:t>
            </a:r>
            <a:endParaRPr b="0" lang="fr-FR" sz="1800" spc="-1" strike="noStrike">
              <a:latin typeface="Arial"/>
            </a:endParaRPr>
          </a:p>
        </p:txBody>
      </p:sp>
      <p:pic>
        <p:nvPicPr>
          <p:cNvPr id="122" name="" descr=""/>
          <p:cNvPicPr/>
          <p:nvPr/>
        </p:nvPicPr>
        <p:blipFill>
          <a:blip r:embed="rId1"/>
          <a:stretch/>
        </p:blipFill>
        <p:spPr>
          <a:xfrm>
            <a:off x="180000" y="957600"/>
            <a:ext cx="3779280" cy="2742120"/>
          </a:xfrm>
          <a:prstGeom prst="rect">
            <a:avLst/>
          </a:prstGeom>
          <a:ln w="0">
            <a:noFill/>
          </a:ln>
        </p:spPr>
      </p:pic>
      <p:pic>
        <p:nvPicPr>
          <p:cNvPr id="123" name="" descr=""/>
          <p:cNvPicPr/>
          <p:nvPr/>
        </p:nvPicPr>
        <p:blipFill>
          <a:blip r:embed="rId2"/>
          <a:stretch/>
        </p:blipFill>
        <p:spPr>
          <a:xfrm>
            <a:off x="108000" y="3750840"/>
            <a:ext cx="4323240" cy="2656440"/>
          </a:xfrm>
          <a:prstGeom prst="rect">
            <a:avLst/>
          </a:prstGeom>
          <a:ln w="0">
            <a:noFill/>
          </a:ln>
        </p:spPr>
      </p:pic>
      <p:pic>
        <p:nvPicPr>
          <p:cNvPr id="124" name="" descr=""/>
          <p:cNvPicPr/>
          <p:nvPr/>
        </p:nvPicPr>
        <p:blipFill>
          <a:blip r:embed="rId3"/>
          <a:stretch/>
        </p:blipFill>
        <p:spPr>
          <a:xfrm>
            <a:off x="4711320" y="633600"/>
            <a:ext cx="6987960" cy="2519280"/>
          </a:xfrm>
          <a:prstGeom prst="rect">
            <a:avLst/>
          </a:prstGeom>
          <a:ln w="0">
            <a:noFill/>
          </a:ln>
        </p:spPr>
      </p:pic>
      <p:sp>
        <p:nvSpPr>
          <p:cNvPr id="125" name=""/>
          <p:cNvSpPr/>
          <p:nvPr/>
        </p:nvSpPr>
        <p:spPr>
          <a:xfrm>
            <a:off x="4662720" y="3032280"/>
            <a:ext cx="72939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 aws s3 ls s3://mel-calculsdistribues/results/images_reduites.parquet/</a:t>
            </a:r>
            <a:endParaRPr b="0" lang="fr-FR" sz="1800" spc="-1" strike="noStrike">
              <a:latin typeface="Arial"/>
            </a:endParaRPr>
          </a:p>
        </p:txBody>
      </p:sp>
      <p:sp>
        <p:nvSpPr>
          <p:cNvPr id="126" name=""/>
          <p:cNvSpPr/>
          <p:nvPr/>
        </p:nvSpPr>
        <p:spPr>
          <a:xfrm>
            <a:off x="5112000" y="3332520"/>
            <a:ext cx="7019280" cy="3161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000000"/>
                </a:solidFill>
                <a:latin typeface="Arial"/>
                <a:ea typeface="DejaVu Sans"/>
              </a:rPr>
              <a:t>0-e94ccc8d-3b2a-4d9b-bb6b-8b786ac0ebe2-c000.snappy.parquet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1-e94ccc8d-3b2a-4d9b-bb6b-8b786ac0ebe2-c000.snappy.parquet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2-e94ccc8d-3b2a-4d9b-bb6b-8b786ac0ebe2-c000.snappy.parquet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3-e94ccc8d-3b2a-4d9b-bb6b-8b786ac0ebe2-c000.snappy.parquet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4-e94ccc8d-3b2a-4d9b-bb6b-8b786ac0ebe2-c000.snappy.parquet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5-e94ccc8d-3b2a-4d9b-bb6b-8b786ac0ebe2-c000.snappy.parquet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6-e94ccc8d-3b2a-4d9b-bb6b-8b786ac0ebe2-c000.snappy.parquet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7-e94ccc8d-3b2a-4d9b-bb6b-8b786ac0ebe2-c000.snappy.parquet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8-e94ccc8d-3b2a-4d9b-bb6b-8b786ac0ebe2-c000.snappy.parquet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9-e94ccc8d-3b2a-4d9b-bb6b-8b786ac0ebe2-c000.snappy.parquet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10-e94ccc8d-3b2a-4d9b-bb6b-8b786ac0ebe2-c000.snappy.parquet</a:t>
            </a:r>
            <a:endParaRPr b="0" lang="fr-FR" sz="1800" spc="-1" strike="noStrike">
              <a:latin typeface="Arial"/>
            </a:endParaRPr>
          </a:p>
          <a:p>
            <a:pPr>
              <a:lnSpc>
                <a:spcPct val="100000"/>
              </a:lnSpc>
              <a:buNone/>
            </a:pPr>
            <a:r>
              <a:rPr b="0" lang="fr-FR" sz="1800" spc="-1" strike="noStrike">
                <a:solidFill>
                  <a:srgbClr val="000000"/>
                </a:solidFill>
                <a:latin typeface="Arial"/>
                <a:ea typeface="DejaVu Sans"/>
              </a:rPr>
              <a:t>11-e94ccc8d-3b2a-4d9b-bb6b-8b786ac0ebe2-c000.snappy.parquet</a:t>
            </a:r>
            <a:endParaRPr b="0" lang="fr-FR" sz="1800" spc="-1" strike="noStrike">
              <a:latin typeface="Arial"/>
            </a:endParaRPr>
          </a:p>
        </p:txBody>
      </p:sp>
      <p:sp>
        <p:nvSpPr>
          <p:cNvPr id="2" name="PlaceHolder 1"/>
          <p:cNvSpPr>
            <a:spLocks noGrp="1"/>
          </p:cNvSpPr>
          <p:nvPr>
            <p:ph type="ftr" idx="4"/>
          </p:nvPr>
        </p:nvSpPr>
        <p:spPr/>
        <p:txBody>
          <a:bodyPr/>
          <a:p>
            <a:r>
              <a:t>Projet 8</a:t>
            </a:r>
          </a:p>
        </p:txBody>
      </p:sp>
      <p:sp>
        <p:nvSpPr>
          <p:cNvPr id="3" name="PlaceHolder 2"/>
          <p:cNvSpPr>
            <a:spLocks noGrp="1"/>
          </p:cNvSpPr>
          <p:nvPr>
            <p:ph type="sldNum" idx="5"/>
          </p:nvPr>
        </p:nvSpPr>
        <p:spPr/>
        <p:txBody>
          <a:bodyPr/>
          <a:p>
            <a:fld id="{C15174FB-82AD-4994-A0F6-F53CD00C95A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1436</TotalTime>
  <Application>LibreOffice/7.3.7.2$Linux_X86_64 LibreOffice_project/30$Build-2</Application>
  <AppVersion>15.0000</AppVersion>
  <Company>Métropole Télévision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2023-04-19T07:30:53Z</dcterms:created>
  <dc:creator>MARCANTONI EL MOUATASSIM ANNE-LAURE</dc:creator>
  <dc:description/>
  <dc:language>fr-FR</dc:language>
  <cp:lastModifiedBy/>
  <dcterms:modified xsi:type="dcterms:W3CDTF">2023-09-27T17:00:52Z</dcterms:modified>
  <cp:revision>260</cp:revision>
  <dc:subject/>
  <dc:title>Projet 7 : Classification automatique de biens de consommation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Personnalisé</vt:lpwstr>
  </property>
  <property fmtid="{D5CDD505-2E9C-101B-9397-08002B2CF9AE}" pid="3" name="Slides">
    <vt:r8>29</vt:r8>
  </property>
</Properties>
</file>