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4"/>
  </p:notesMasterIdLst>
  <p:sldIdLst>
    <p:sldId id="265" r:id="rId2"/>
    <p:sldId id="257" r:id="rId3"/>
    <p:sldId id="261" r:id="rId4"/>
    <p:sldId id="267" r:id="rId5"/>
    <p:sldId id="260" r:id="rId6"/>
    <p:sldId id="297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8" r:id="rId30"/>
    <p:sldId id="286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304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ANTONI EL MOUATASSIM ANNE-LAURE" initials="MEMA" lastIdx="0" clrIdx="0">
    <p:extLst>
      <p:ext uri="{19B8F6BF-5375-455C-9EA6-DF929625EA0E}">
        <p15:presenceInfo xmlns:p15="http://schemas.microsoft.com/office/powerpoint/2012/main" userId="S-1-5-21-1138398252-3504604093-3477502633-42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2616D-4E0F-47EF-9B7D-C61E448FD4A6}" type="datetimeFigureOut">
              <a:rPr lang="fr-FR" smtClean="0"/>
              <a:t>08/10/2022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7A093-8DC2-48F6-B86C-E28A9FAD0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07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3 : Analyse de données sur la santé (nutrition)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Mohammed El </a:t>
            </a:r>
            <a:r>
              <a:rPr lang="fr-FR" dirty="0" err="1" smtClean="0"/>
              <a:t>Mouatassim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8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SELECTION DES DONNES : GLOBALES, FRANCE ET AUTRES PAYS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84" y="2678430"/>
            <a:ext cx="6395518" cy="330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1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VISUALISATION DES </a:t>
            </a:r>
            <a:r>
              <a:rPr lang="fr-FR" dirty="0" err="1" smtClean="0"/>
              <a:t>NaN</a:t>
            </a:r>
            <a:r>
              <a:rPr lang="fr-FR" dirty="0" smtClean="0"/>
              <a:t> DE NOS JEUX DE DONNEES PAR LA FONCTION </a:t>
            </a:r>
            <a:r>
              <a:rPr lang="fr-FR" dirty="0" err="1" smtClean="0"/>
              <a:t>Heatmap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1" y="2222287"/>
            <a:ext cx="6291215" cy="2816244"/>
          </a:xfrm>
        </p:spPr>
        <p:txBody>
          <a:bodyPr/>
          <a:lstStyle/>
          <a:p>
            <a:r>
              <a:rPr lang="fr-FR" sz="2800" dirty="0" smtClean="0"/>
              <a:t>Globales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2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59" y="0"/>
            <a:ext cx="9115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6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France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050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59" y="0"/>
            <a:ext cx="9115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4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06286" y="895740"/>
            <a:ext cx="905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constate qu’il y a beaucoup de valeurs manquantes sur les 2 graphiques.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306286" y="1483568"/>
            <a:ext cx="100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Nous allons supprimer toutes les variables contenant plus de 75% de valeurs manquantes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10" y="2071396"/>
            <a:ext cx="5981700" cy="30289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46810" y="2293209"/>
            <a:ext cx="4572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Résumé :</a:t>
            </a:r>
          </a:p>
          <a:p>
            <a:r>
              <a:rPr lang="fr-FR" sz="1600" dirty="0"/>
              <a:t>Données globales ---&gt; </a:t>
            </a:r>
            <a:r>
              <a:rPr lang="fr-FR" sz="1600" dirty="0" err="1"/>
              <a:t>dtypes</a:t>
            </a:r>
            <a:r>
              <a:rPr lang="fr-FR" sz="1600" dirty="0"/>
              <a:t>: float64(20), </a:t>
            </a:r>
            <a:r>
              <a:rPr lang="fr-FR" sz="1600" dirty="0" err="1"/>
              <a:t>object</a:t>
            </a:r>
            <a:r>
              <a:rPr lang="fr-FR" sz="1600" dirty="0"/>
              <a:t>(30)</a:t>
            </a:r>
          </a:p>
          <a:p>
            <a:r>
              <a:rPr lang="fr-FR" sz="1600" dirty="0"/>
              <a:t>Données autres pays ---&gt; </a:t>
            </a:r>
            <a:r>
              <a:rPr lang="fr-FR" sz="1600" dirty="0" err="1"/>
              <a:t>dtypes</a:t>
            </a:r>
            <a:r>
              <a:rPr lang="fr-FR" sz="1600" dirty="0"/>
              <a:t>: float64(20), </a:t>
            </a:r>
            <a:r>
              <a:rPr lang="fr-FR" sz="1600" dirty="0" err="1"/>
              <a:t>object</a:t>
            </a:r>
            <a:r>
              <a:rPr lang="fr-FR" sz="1600" dirty="0"/>
              <a:t>(22)</a:t>
            </a:r>
          </a:p>
          <a:p>
            <a:r>
              <a:rPr lang="fr-FR" sz="1600" dirty="0"/>
              <a:t>Données France ---&gt; </a:t>
            </a:r>
            <a:r>
              <a:rPr lang="fr-FR" sz="1600" dirty="0" err="1"/>
              <a:t>dtypes</a:t>
            </a:r>
            <a:r>
              <a:rPr lang="fr-FR" sz="1600" dirty="0"/>
              <a:t>: float64(14), </a:t>
            </a:r>
            <a:r>
              <a:rPr lang="fr-FR" sz="1600" dirty="0" err="1"/>
              <a:t>object</a:t>
            </a:r>
            <a:r>
              <a:rPr lang="fr-FR" sz="1600" dirty="0"/>
              <a:t>(42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On </a:t>
            </a:r>
            <a:r>
              <a:rPr lang="fr-FR" sz="1600" dirty="0"/>
              <a:t>remarque qu'il y'a plus de variables dans le jeu France mais moins de variables numérique</a:t>
            </a:r>
          </a:p>
        </p:txBody>
      </p:sp>
    </p:spTree>
    <p:extLst>
      <p:ext uri="{BB962C8B-B14F-4D97-AF65-F5344CB8AC3E}">
        <p14:creationId xmlns:p14="http://schemas.microsoft.com/office/powerpoint/2010/main" val="4773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RE-VISUALISATION DES DONNEES APRES NETTOYAGE (pour la France)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45" y="2418801"/>
            <a:ext cx="6013665" cy="443919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46415" y="2845836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On constate qu’il y a beaucoup moins de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valeurs manquantes. 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86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TRAVAIL SUR LES DONNEES FRANCE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ce qui suit, nous travaillons uniquement sur le jeu de données France, car l'étude est destinée au </a:t>
            </a:r>
            <a:r>
              <a:rPr lang="fr-FR" dirty="0" smtClean="0"/>
              <a:t>consommateurs français.</a:t>
            </a:r>
            <a:endParaRPr lang="fr-FR" dirty="0"/>
          </a:p>
          <a:p>
            <a:r>
              <a:rPr lang="fr-FR" dirty="0"/>
              <a:t>Séparons dans un premier temps nos données en deux </a:t>
            </a:r>
            <a:r>
              <a:rPr lang="fr-FR" dirty="0" err="1"/>
              <a:t>dataFrames</a:t>
            </a:r>
            <a:r>
              <a:rPr lang="fr-FR" dirty="0"/>
              <a:t> : une pour les variables type </a:t>
            </a:r>
            <a:r>
              <a:rPr lang="fr-FR" dirty="0" err="1"/>
              <a:t>float</a:t>
            </a:r>
            <a:r>
              <a:rPr lang="fr-FR" dirty="0"/>
              <a:t> et l'autre pour les variables de type objet</a:t>
            </a:r>
          </a:p>
          <a:p>
            <a:r>
              <a:rPr lang="fr-FR" dirty="0"/>
              <a:t>Tout d'abord, indexons nous données avec la variable 'code'</a:t>
            </a:r>
          </a:p>
        </p:txBody>
      </p:sp>
    </p:spTree>
    <p:extLst>
      <p:ext uri="{BB962C8B-B14F-4D97-AF65-F5344CB8AC3E}">
        <p14:creationId xmlns:p14="http://schemas.microsoft.com/office/powerpoint/2010/main" val="17927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338137"/>
            <a:ext cx="11103429" cy="598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SEPARATION DES DONNEES EN VARIABLES NUMERIQUES ET CATEGORIELLES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41"/>
          <a:stretch/>
        </p:blipFill>
        <p:spPr>
          <a:xfrm>
            <a:off x="299432" y="2330422"/>
            <a:ext cx="4513637" cy="9440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984706" y="2330422"/>
            <a:ext cx="4900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Nous avons dans ce jeu de données 14 variables </a:t>
            </a:r>
            <a:r>
              <a:rPr lang="fr-FR" sz="1400" dirty="0" smtClean="0"/>
              <a:t>numériques </a:t>
            </a:r>
            <a:r>
              <a:rPr lang="fr-FR" sz="1400" dirty="0"/>
              <a:t>et 41 variables de type Object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1" y="3511180"/>
            <a:ext cx="4513637" cy="99486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84706" y="3568827"/>
            <a:ext cx="5113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On remarque qu'il y'a 37381 lignes dupliquées </a:t>
            </a:r>
            <a:r>
              <a:rPr lang="fr-FR" sz="1400" dirty="0" smtClean="0"/>
              <a:t>parmi </a:t>
            </a:r>
            <a:r>
              <a:rPr lang="fr-FR" sz="1400" dirty="0"/>
              <a:t>les 94392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5" y="4742715"/>
            <a:ext cx="4538379" cy="61193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1" y="5591329"/>
            <a:ext cx="4513637" cy="59055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045825" y="5004831"/>
            <a:ext cx="483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Format de données numériques après suppression des lignes dupliquées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984706" y="5848012"/>
            <a:ext cx="513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Format final de nos données</a:t>
            </a:r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9431" y="6321861"/>
            <a:ext cx="8113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On passe de 94392 à 57011 lignes pour notre nouveau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36796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L’objectif de </a:t>
            </a:r>
            <a:r>
              <a:rPr lang="fr-FR" dirty="0" smtClean="0"/>
              <a:t>mon </a:t>
            </a:r>
            <a:r>
              <a:rPr lang="fr-FR" dirty="0"/>
              <a:t>application est de déterminer </a:t>
            </a:r>
            <a:r>
              <a:rPr lang="fr-FR" dirty="0" smtClean="0"/>
              <a:t>s’il y a une influence d’un ou plusieurs éléments </a:t>
            </a:r>
            <a:r>
              <a:rPr lang="fr-FR" dirty="0"/>
              <a:t>nutritionnels dans le calcul du grade </a:t>
            </a:r>
            <a:r>
              <a:rPr lang="fr-FR" dirty="0" err="1"/>
              <a:t>Nutriscore</a:t>
            </a:r>
            <a:r>
              <a:rPr lang="fr-FR" dirty="0"/>
              <a:t> d’un produit </a:t>
            </a:r>
            <a:r>
              <a:rPr lang="fr-FR" smtClean="0"/>
              <a:t>alimentaire.</a:t>
            </a:r>
          </a:p>
          <a:p>
            <a:pPr marL="0" indent="0">
              <a:buNone/>
            </a:pPr>
            <a:r>
              <a:rPr lang="fr-FR" smtClean="0"/>
              <a:t>Elle </a:t>
            </a:r>
            <a:r>
              <a:rPr lang="fr-FR" dirty="0" smtClean="0"/>
              <a:t>permet aussi à </a:t>
            </a:r>
            <a:r>
              <a:rPr lang="fr-FR" dirty="0"/>
              <a:t>l'utilisateur </a:t>
            </a:r>
            <a:r>
              <a:rPr lang="fr-FR" dirty="0" smtClean="0"/>
              <a:t>d’obtenir des informations nutritionnelles d’un produit en scannant son code barre. Les informations sont :</a:t>
            </a:r>
            <a:endParaRPr lang="fr-FR" dirty="0"/>
          </a:p>
          <a:p>
            <a:r>
              <a:rPr lang="fr-FR" dirty="0" smtClean="0"/>
              <a:t>son </a:t>
            </a:r>
            <a:r>
              <a:rPr lang="fr-FR" dirty="0"/>
              <a:t>grade </a:t>
            </a:r>
            <a:r>
              <a:rPr lang="fr-FR" dirty="0" err="1"/>
              <a:t>nutriscore</a:t>
            </a:r>
            <a:r>
              <a:rPr lang="fr-FR" dirty="0"/>
              <a:t>,</a:t>
            </a:r>
          </a:p>
          <a:p>
            <a:r>
              <a:rPr lang="fr-FR" dirty="0"/>
              <a:t>les </a:t>
            </a:r>
            <a:r>
              <a:rPr lang="fr-FR" dirty="0" smtClean="0"/>
              <a:t>ingrédients contenus dans </a:t>
            </a:r>
            <a:r>
              <a:rPr lang="fr-FR" dirty="0"/>
              <a:t>le </a:t>
            </a:r>
            <a:r>
              <a:rPr lang="fr-FR" dirty="0" smtClean="0"/>
              <a:t>produit. </a:t>
            </a:r>
          </a:p>
          <a:p>
            <a:r>
              <a:rPr lang="fr-FR" dirty="0" smtClean="0"/>
              <a:t>Ambition =&gt; Faire </a:t>
            </a:r>
            <a:r>
              <a:rPr lang="fr-FR" dirty="0"/>
              <a:t>cette étude </a:t>
            </a:r>
            <a:r>
              <a:rPr lang="fr-FR" dirty="0" smtClean="0"/>
              <a:t>sur : </a:t>
            </a:r>
            <a:r>
              <a:rPr lang="fr-FR" dirty="0"/>
              <a:t>la totalité des pays, uniquement la </a:t>
            </a:r>
            <a:r>
              <a:rPr lang="fr-FR" dirty="0" smtClean="0"/>
              <a:t>France, </a:t>
            </a:r>
            <a:r>
              <a:rPr lang="fr-FR" dirty="0"/>
              <a:t>et tous les pays </a:t>
            </a:r>
            <a:r>
              <a:rPr lang="fr-FR" dirty="0" smtClean="0"/>
              <a:t>excepté </a:t>
            </a:r>
            <a:r>
              <a:rPr lang="fr-FR" dirty="0"/>
              <a:t>la France ou encore pour chaque </a:t>
            </a:r>
            <a:r>
              <a:rPr lang="fr-FR" dirty="0" smtClean="0"/>
              <a:t>pays.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0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DESCRIPTION STATIQTIQUE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482734"/>
            <a:ext cx="9258300" cy="25908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35186" y="5237018"/>
            <a:ext cx="10561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On constate que les écart-type de nos variables sont </a:t>
            </a:r>
            <a:r>
              <a:rPr lang="fr-FR" sz="1200" dirty="0" smtClean="0"/>
              <a:t>très grands, </a:t>
            </a:r>
            <a:r>
              <a:rPr lang="fr-FR" sz="1200" dirty="0"/>
              <a:t>on peut </a:t>
            </a:r>
            <a:r>
              <a:rPr lang="fr-FR" sz="1200" dirty="0" smtClean="0"/>
              <a:t>en déduire </a:t>
            </a:r>
            <a:r>
              <a:rPr lang="fr-FR" sz="1200" dirty="0"/>
              <a:t>qu'il y'a une </a:t>
            </a:r>
            <a:r>
              <a:rPr lang="fr-FR" sz="1200" dirty="0" smtClean="0"/>
              <a:t>grande dispersion </a:t>
            </a:r>
            <a:r>
              <a:rPr lang="fr-FR" sz="1200" dirty="0"/>
              <a:t>de données autour de la moyenne pour quasiment toutes les variables. </a:t>
            </a:r>
            <a:endParaRPr lang="fr-FR" sz="1200" dirty="0" smtClean="0"/>
          </a:p>
          <a:p>
            <a:r>
              <a:rPr lang="fr-FR" sz="1200" dirty="0" smtClean="0"/>
              <a:t>On </a:t>
            </a:r>
            <a:r>
              <a:rPr lang="fr-FR" sz="1200" dirty="0"/>
              <a:t>constate aussi que les variables </a:t>
            </a:r>
            <a:r>
              <a:rPr lang="fr-FR" sz="1200" dirty="0" smtClean="0"/>
              <a:t>'</a:t>
            </a:r>
            <a:r>
              <a:rPr lang="fr-FR" sz="1200" dirty="0" err="1" smtClean="0"/>
              <a:t>ingredients_from_palm_oil_n</a:t>
            </a:r>
            <a:r>
              <a:rPr lang="fr-FR" sz="1200" dirty="0" smtClean="0"/>
              <a:t>‘ et </a:t>
            </a:r>
            <a:r>
              <a:rPr lang="fr-FR" sz="1200" dirty="0" err="1" smtClean="0"/>
              <a:t>ingredients_that_may_be_from_palm_oil_n</a:t>
            </a:r>
            <a:r>
              <a:rPr lang="fr-FR" sz="1200" dirty="0"/>
              <a:t>' ont </a:t>
            </a:r>
            <a:r>
              <a:rPr lang="fr-FR" sz="1200" dirty="0" smtClean="0"/>
              <a:t>le même </a:t>
            </a:r>
            <a:r>
              <a:rPr lang="fr-FR" sz="1200" dirty="0"/>
              <a:t>nombre </a:t>
            </a:r>
            <a:r>
              <a:rPr lang="fr-FR" sz="1200" dirty="0" smtClean="0"/>
              <a:t>d'individus (</a:t>
            </a:r>
            <a:r>
              <a:rPr lang="fr-FR" sz="1200" dirty="0"/>
              <a:t>50492) dont plus de 75% ont la valeur 0. On remarque que la variable '</a:t>
            </a:r>
            <a:r>
              <a:rPr lang="fr-FR" sz="1200" dirty="0" err="1"/>
              <a:t>additives_n</a:t>
            </a:r>
            <a:r>
              <a:rPr lang="fr-FR" sz="1200" dirty="0"/>
              <a:t>' a une moyenne de 1.857 et un max de 31 et avec plus 75% de la population se situe au-dessus de 3, donc on peut s'attendre à ce qu'il </a:t>
            </a:r>
            <a:r>
              <a:rPr lang="fr-FR" sz="1200" dirty="0" smtClean="0"/>
              <a:t>y ait </a:t>
            </a:r>
            <a:r>
              <a:rPr lang="fr-FR" sz="1200" dirty="0"/>
              <a:t>beaucoup de valeurs </a:t>
            </a:r>
            <a:r>
              <a:rPr lang="fr-FR" sz="1200" dirty="0" smtClean="0"/>
              <a:t>aberrantes</a:t>
            </a:r>
            <a:r>
              <a:rPr lang="fr-FR" sz="1600" dirty="0" smtClean="0"/>
              <a:t>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368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NOUVELLE DECOMPOSITION DES DONNEES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31396" y="2402377"/>
            <a:ext cx="316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Données catégorielles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64"/>
          <a:stretch/>
        </p:blipFill>
        <p:spPr>
          <a:xfrm>
            <a:off x="6192982" y="2771709"/>
            <a:ext cx="5802283" cy="9906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192982" y="2404162"/>
            <a:ext cx="30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Données numériques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16"/>
          <a:stretch/>
        </p:blipFill>
        <p:spPr>
          <a:xfrm>
            <a:off x="522836" y="2771709"/>
            <a:ext cx="4722495" cy="180022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31396" y="4771507"/>
            <a:ext cx="112313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Nous </a:t>
            </a:r>
            <a:r>
              <a:rPr lang="fr-FR" sz="1400" dirty="0" smtClean="0"/>
              <a:t>sélectionnons </a:t>
            </a:r>
            <a:r>
              <a:rPr lang="fr-FR" sz="1400" dirty="0"/>
              <a:t>les variables qui nous semblent </a:t>
            </a:r>
            <a:r>
              <a:rPr lang="fr-FR" sz="1400" dirty="0" smtClean="0"/>
              <a:t>pertinentes </a:t>
            </a:r>
            <a:r>
              <a:rPr lang="fr-FR" sz="1400" dirty="0"/>
              <a:t>pour notre étude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Variables nutritionnelles (numériques) : 'energy_100g', 'fat_100g', 'saturated-fat_100g', 'carbohydrates_100g', 'sugars_100g', 'fiber_100g', 'proteins_100g','salt_100g', 'sodium_100g', 'nutrition-score-fr_100g'.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Variables catégorielles : 'pnns_groups_1','product_name', 'brands', 'countries_fr','ingredients_text''labels_fr','nutrition_grade_fr'.?'serving_size'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Variable temporelle : '</a:t>
            </a:r>
            <a:r>
              <a:rPr lang="fr-FR" sz="1400" dirty="0" err="1"/>
              <a:t>last_modified_datetime</a:t>
            </a:r>
            <a:r>
              <a:rPr lang="fr-FR" sz="1400" dirty="0"/>
              <a:t>'.</a:t>
            </a:r>
          </a:p>
          <a:p>
            <a:r>
              <a:rPr lang="fr-FR" sz="1400" dirty="0"/>
              <a:t>et la variable 'code' qui nous servira comme identifiant pour nos produits.</a:t>
            </a:r>
          </a:p>
        </p:txBody>
      </p:sp>
    </p:spTree>
    <p:extLst>
      <p:ext uri="{BB962C8B-B14F-4D97-AF65-F5344CB8AC3E}">
        <p14:creationId xmlns:p14="http://schemas.microsoft.com/office/powerpoint/2010/main" val="319703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SELECTION DES VARIABLES UTILES POUR L’APPLICATION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5" y="3732415"/>
            <a:ext cx="9296400" cy="282632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0999" y="2261063"/>
            <a:ext cx="1143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Je stocke mes variables nutritionnelles dans </a:t>
            </a:r>
            <a:r>
              <a:rPr lang="fr-FR" sz="1200" dirty="0" err="1"/>
              <a:t>nutriments_labels</a:t>
            </a:r>
            <a:r>
              <a:rPr lang="fr-FR" sz="1200" dirty="0"/>
              <a:t> et mes variables </a:t>
            </a:r>
            <a:r>
              <a:rPr lang="fr-FR" sz="1200" dirty="0" smtClean="0"/>
              <a:t>catégorielles </a:t>
            </a:r>
            <a:r>
              <a:rPr lang="fr-FR" sz="1200" dirty="0"/>
              <a:t>dans </a:t>
            </a:r>
            <a:r>
              <a:rPr lang="fr-FR" sz="1200" dirty="0" err="1"/>
              <a:t>gategoriels_labels</a:t>
            </a:r>
            <a:endParaRPr lang="fr-FR" sz="1200" dirty="0"/>
          </a:p>
          <a:p>
            <a:r>
              <a:rPr lang="fr-FR" sz="1200" dirty="0" err="1" smtClean="0"/>
              <a:t>nutriments_labels</a:t>
            </a:r>
            <a:r>
              <a:rPr lang="fr-FR" sz="1200" dirty="0" smtClean="0"/>
              <a:t> </a:t>
            </a:r>
            <a:r>
              <a:rPr lang="fr-FR" sz="1200" dirty="0"/>
              <a:t>= ['saturated-fat_100g',  'energy_100g', 'fat_100g', 'carbohydrates_100g','sugars_100g','fiber_100g', 'proteins_100g', 'salt_100g', 'sodium_100g', 'nutrition-score-fr_100g']</a:t>
            </a:r>
          </a:p>
          <a:p>
            <a:r>
              <a:rPr lang="fr-FR" sz="1200" dirty="0" err="1"/>
              <a:t>gategoriels_labels</a:t>
            </a:r>
            <a:r>
              <a:rPr lang="fr-FR" sz="1200" dirty="0"/>
              <a:t> = ['pnns_groups_1','product_name', 'brands',  'countries_</a:t>
            </a:r>
            <a:r>
              <a:rPr lang="fr-FR" sz="1200" dirty="0" err="1"/>
              <a:t>fr</a:t>
            </a:r>
            <a:r>
              <a:rPr lang="fr-FR" sz="1200" dirty="0"/>
              <a:t>','</a:t>
            </a:r>
            <a:r>
              <a:rPr lang="fr-FR" sz="1200" dirty="0" err="1"/>
              <a:t>ingredients_text</a:t>
            </a:r>
            <a:r>
              <a:rPr lang="fr-FR" sz="1200" dirty="0"/>
              <a:t>', 'serving_size','</a:t>
            </a:r>
            <a:r>
              <a:rPr lang="fr-FR" sz="1200" dirty="0" err="1"/>
              <a:t>nutrition_grade_fr</a:t>
            </a:r>
            <a:r>
              <a:rPr lang="fr-FR" sz="1200" dirty="0" smtClean="0"/>
              <a:t>']</a:t>
            </a:r>
          </a:p>
          <a:p>
            <a:endParaRPr lang="fr-FR" sz="1200" dirty="0"/>
          </a:p>
          <a:p>
            <a:r>
              <a:rPr lang="fr-FR" sz="1200" dirty="0"/>
              <a:t>On construit un nouveau </a:t>
            </a:r>
            <a:r>
              <a:rPr lang="fr-FR" sz="1200" dirty="0" err="1"/>
              <a:t>DataFrame</a:t>
            </a:r>
            <a:r>
              <a:rPr lang="fr-FR" sz="1200" dirty="0"/>
              <a:t> France avec les variables </a:t>
            </a:r>
            <a:r>
              <a:rPr lang="fr-FR" sz="1200" dirty="0" smtClean="0"/>
              <a:t>sélectionnées :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71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CORRELATION ENTRE VARIABLES NUMERIQUES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44" y="2282017"/>
            <a:ext cx="5362575" cy="44386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50678" y="2282017"/>
            <a:ext cx="5370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On remarque qu'il y'a corrélation </a:t>
            </a:r>
            <a:r>
              <a:rPr lang="fr-FR" sz="1600" dirty="0" smtClean="0"/>
              <a:t>totale </a:t>
            </a:r>
            <a:r>
              <a:rPr lang="fr-FR" sz="1600" dirty="0"/>
              <a:t>entre les variables 'salt_100g' et 'sodium_100g', on remarque une </a:t>
            </a:r>
            <a:r>
              <a:rPr lang="fr-FR" sz="1600" dirty="0" smtClean="0"/>
              <a:t>corrélation </a:t>
            </a:r>
            <a:r>
              <a:rPr lang="fr-FR" sz="1600" dirty="0"/>
              <a:t>entre 'saturated-fat_100g', 'fat_100g' et 'nutrition-score-fr_100g' et peut de corrélation entre d'autres variables (&lt;0.0...)</a:t>
            </a:r>
          </a:p>
        </p:txBody>
      </p:sp>
    </p:spTree>
    <p:extLst>
      <p:ext uri="{BB962C8B-B14F-4D97-AF65-F5344CB8AC3E}">
        <p14:creationId xmlns:p14="http://schemas.microsoft.com/office/powerpoint/2010/main" val="5608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HISTOGRAMME DES % DES </a:t>
            </a:r>
            <a:r>
              <a:rPr lang="fr-FR" dirty="0" err="1" smtClean="0"/>
              <a:t>NaN</a:t>
            </a:r>
            <a:r>
              <a:rPr lang="fr-FR" dirty="0" smtClean="0"/>
              <a:t> AVANT TRAITEMENT DES OUTLIERS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1"/>
          <a:stretch/>
        </p:blipFill>
        <p:spPr>
          <a:xfrm>
            <a:off x="1387360" y="2308947"/>
            <a:ext cx="9201150" cy="433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486" y="471487"/>
            <a:ext cx="92011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DETECTION ET REMPLACEMENT DES VALEURS MANQUANTES PAR DES </a:t>
            </a:r>
            <a:r>
              <a:rPr lang="fr-FR" dirty="0" err="1" smtClean="0"/>
              <a:t>NaN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Dans cette partie, j’utilise deux méthodes : </a:t>
            </a:r>
          </a:p>
          <a:p>
            <a:r>
              <a:rPr lang="fr-FR" dirty="0" smtClean="0"/>
              <a:t>Une méthode métier</a:t>
            </a:r>
          </a:p>
          <a:p>
            <a:r>
              <a:rPr lang="fr-FR" dirty="0" smtClean="0"/>
              <a:t>Une méthode basée sur les </a:t>
            </a:r>
            <a:r>
              <a:rPr lang="fr-FR" dirty="0" err="1" smtClean="0"/>
              <a:t>interquantiles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Puis je compare ces deux méthodes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96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METHODE METIER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12618" y="3028617"/>
            <a:ext cx="422563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proteins_100g                 0</a:t>
            </a:r>
          </a:p>
          <a:p>
            <a:r>
              <a:rPr lang="fr-FR" sz="1600" dirty="0"/>
              <a:t>sodium_100g                   0</a:t>
            </a:r>
          </a:p>
          <a:p>
            <a:r>
              <a:rPr lang="fr-FR" sz="1600" dirty="0"/>
              <a:t>saturated-fat_100g            1</a:t>
            </a:r>
          </a:p>
          <a:p>
            <a:r>
              <a:rPr lang="fr-FR" sz="1600" dirty="0"/>
              <a:t>fiber_100g                    1</a:t>
            </a:r>
          </a:p>
          <a:p>
            <a:r>
              <a:rPr lang="fr-FR" sz="1600" dirty="0"/>
              <a:t>fat_100g                      2</a:t>
            </a:r>
          </a:p>
          <a:p>
            <a:r>
              <a:rPr lang="fr-FR" sz="1600" dirty="0"/>
              <a:t>salt_100g                     2</a:t>
            </a:r>
          </a:p>
          <a:p>
            <a:r>
              <a:rPr lang="fr-FR" sz="1600" dirty="0"/>
              <a:t>sugars_100g                   5</a:t>
            </a:r>
          </a:p>
          <a:p>
            <a:r>
              <a:rPr lang="fr-FR" sz="1600" dirty="0"/>
              <a:t>carbohydrates_100g            8</a:t>
            </a:r>
          </a:p>
          <a:p>
            <a:r>
              <a:rPr lang="fr-FR" sz="1600" dirty="0"/>
              <a:t>energy_100g                 206</a:t>
            </a:r>
          </a:p>
          <a:p>
            <a:r>
              <a:rPr lang="fr-FR" sz="1600" dirty="0"/>
              <a:t>nutrition-score-fr_100g    8911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6880" y="3028617"/>
            <a:ext cx="429213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proteins_100g               0.000000</a:t>
            </a:r>
          </a:p>
          <a:p>
            <a:r>
              <a:rPr lang="fr-FR" sz="1600" dirty="0"/>
              <a:t>sodium_100g                 0.000000</a:t>
            </a:r>
          </a:p>
          <a:p>
            <a:r>
              <a:rPr lang="fr-FR" sz="1600" dirty="0"/>
              <a:t>saturated-fat_100g          0.001754</a:t>
            </a:r>
          </a:p>
          <a:p>
            <a:r>
              <a:rPr lang="fr-FR" sz="1600" dirty="0"/>
              <a:t>fiber_100g                  0.001754</a:t>
            </a:r>
          </a:p>
          <a:p>
            <a:r>
              <a:rPr lang="fr-FR" sz="1600" dirty="0"/>
              <a:t>fat_100g                    0.003508</a:t>
            </a:r>
          </a:p>
          <a:p>
            <a:r>
              <a:rPr lang="fr-FR" sz="1600" dirty="0"/>
              <a:t>salt_100g                   0.003508</a:t>
            </a:r>
          </a:p>
          <a:p>
            <a:r>
              <a:rPr lang="fr-FR" sz="1600" dirty="0"/>
              <a:t>sugars_100g                 0.008770</a:t>
            </a:r>
          </a:p>
          <a:p>
            <a:r>
              <a:rPr lang="fr-FR" sz="1600" dirty="0"/>
              <a:t>carbohydrates_100g          0.014032</a:t>
            </a:r>
          </a:p>
          <a:p>
            <a:r>
              <a:rPr lang="fr-FR" sz="1600" dirty="0"/>
              <a:t>energy_100g                 0.361334</a:t>
            </a:r>
          </a:p>
          <a:p>
            <a:r>
              <a:rPr lang="fr-FR" sz="1600" dirty="0"/>
              <a:t>nutrition-score-fr_100g    15.630317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54429" y="2310939"/>
            <a:ext cx="769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Détection des valeurs aberrantes : 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54429" y="2751618"/>
            <a:ext cx="471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nombre de valeurs manquantes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5516880" y="2751618"/>
            <a:ext cx="4768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Pourcentage de valeurs manquantes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0428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928687"/>
            <a:ext cx="92011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METHODE INTERQUARTILE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810000" y="2820798"/>
            <a:ext cx="401781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nutrition-score-fr_100g        1</a:t>
            </a:r>
          </a:p>
          <a:p>
            <a:r>
              <a:rPr lang="fr-FR" sz="1600" dirty="0"/>
              <a:t>sodium_100g                   32</a:t>
            </a:r>
          </a:p>
          <a:p>
            <a:r>
              <a:rPr lang="fr-FR" sz="1600" dirty="0"/>
              <a:t>fiber_100g                    57</a:t>
            </a:r>
          </a:p>
          <a:p>
            <a:r>
              <a:rPr lang="fr-FR" sz="1600" dirty="0"/>
              <a:t>salt_100g                    180</a:t>
            </a:r>
          </a:p>
          <a:p>
            <a:r>
              <a:rPr lang="fr-FR" sz="1600" dirty="0"/>
              <a:t>proteins_100g                224</a:t>
            </a:r>
          </a:p>
          <a:p>
            <a:r>
              <a:rPr lang="fr-FR" sz="1600" dirty="0"/>
              <a:t>saturated-fat_100g           495</a:t>
            </a:r>
          </a:p>
          <a:p>
            <a:r>
              <a:rPr lang="fr-FR" sz="1600" dirty="0"/>
              <a:t>fat_100g                    2700</a:t>
            </a:r>
          </a:p>
          <a:p>
            <a:r>
              <a:rPr lang="fr-FR" sz="1600" dirty="0"/>
              <a:t>sugars_100g                 6910</a:t>
            </a:r>
          </a:p>
          <a:p>
            <a:r>
              <a:rPr lang="fr-FR" sz="1600" dirty="0"/>
              <a:t>carbohydrates_100g         12041</a:t>
            </a:r>
          </a:p>
          <a:p>
            <a:r>
              <a:rPr lang="fr-FR" sz="1600" dirty="0"/>
              <a:t>energy_100g                46857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9557" y="2820798"/>
            <a:ext cx="461633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nutrition-score-fr_100g     0.001754</a:t>
            </a:r>
          </a:p>
          <a:p>
            <a:r>
              <a:rPr lang="fr-FR" sz="1600" dirty="0"/>
              <a:t>sodium_100g                 0.056130</a:t>
            </a:r>
          </a:p>
          <a:p>
            <a:r>
              <a:rPr lang="fr-FR" sz="1600" dirty="0"/>
              <a:t>fiber_100g                  0.099981</a:t>
            </a:r>
          </a:p>
          <a:p>
            <a:r>
              <a:rPr lang="fr-FR" sz="1600" dirty="0"/>
              <a:t>salt_100g                   0.315729</a:t>
            </a:r>
          </a:p>
          <a:p>
            <a:r>
              <a:rPr lang="fr-FR" sz="1600" dirty="0"/>
              <a:t>proteins_100g               0.392907</a:t>
            </a:r>
          </a:p>
          <a:p>
            <a:r>
              <a:rPr lang="fr-FR" sz="1600" dirty="0"/>
              <a:t>saturated-fat_100g          0.868253</a:t>
            </a:r>
          </a:p>
          <a:p>
            <a:r>
              <a:rPr lang="fr-FR" sz="1600" dirty="0"/>
              <a:t>fat_100g                    4.735928</a:t>
            </a:r>
          </a:p>
          <a:p>
            <a:r>
              <a:rPr lang="fr-FR" sz="1600" dirty="0"/>
              <a:t>sugars_100g                12.120468</a:t>
            </a:r>
          </a:p>
          <a:p>
            <a:r>
              <a:rPr lang="fr-FR" sz="1600" dirty="0"/>
              <a:t>carbohydrates_100g         21.120486</a:t>
            </a:r>
          </a:p>
          <a:p>
            <a:r>
              <a:rPr lang="fr-FR" sz="1600" dirty="0"/>
              <a:t>energy_100g                82.189402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97682"/>
            <a:ext cx="4718713" cy="32311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109557" y="2487175"/>
            <a:ext cx="471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pourcentage de valeurs manquantes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810000" y="5329206"/>
            <a:ext cx="924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On observe qu’il y a beaucoup de valeurs aberrantes par rapport à la méthode métier.</a:t>
            </a:r>
          </a:p>
        </p:txBody>
      </p:sp>
    </p:spTree>
    <p:extLst>
      <p:ext uri="{BB962C8B-B14F-4D97-AF65-F5344CB8AC3E}">
        <p14:creationId xmlns:p14="http://schemas.microsoft.com/office/powerpoint/2010/main" val="13525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 </a:t>
            </a:r>
            <a:r>
              <a:rPr lang="fr-FR" dirty="0"/>
              <a:t>DE DONNEES </a:t>
            </a:r>
            <a:br>
              <a:rPr lang="fr-FR" dirty="0"/>
            </a:br>
            <a:r>
              <a:rPr lang="fr-FR" sz="2000" dirty="0" smtClean="0"/>
              <a:t>https</a:t>
            </a:r>
            <a:r>
              <a:rPr lang="fr-FR" sz="2000" dirty="0"/>
              <a:t>://world.openfoodfacts.org/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champs sont séparés en quatre sections :</a:t>
            </a:r>
          </a:p>
          <a:p>
            <a:r>
              <a:rPr lang="fr-FR" dirty="0"/>
              <a:t>Les informations générales sur la fiche du produit : nom, date de modification, </a:t>
            </a:r>
            <a:r>
              <a:rPr lang="fr-FR" dirty="0" smtClean="0"/>
              <a:t>etc…</a:t>
            </a:r>
            <a:endParaRPr lang="fr-FR" dirty="0"/>
          </a:p>
          <a:p>
            <a:r>
              <a:rPr lang="fr-FR" dirty="0"/>
              <a:t>Un ensemble de tags : catégorie du produit, localisation, origine, </a:t>
            </a:r>
            <a:r>
              <a:rPr lang="fr-FR" dirty="0" smtClean="0"/>
              <a:t>etc…</a:t>
            </a:r>
            <a:endParaRPr lang="fr-FR" dirty="0"/>
          </a:p>
          <a:p>
            <a:r>
              <a:rPr lang="fr-FR" dirty="0"/>
              <a:t>Les ingrédients composant les produits et leurs additifs éventuels.</a:t>
            </a:r>
          </a:p>
          <a:p>
            <a:r>
              <a:rPr lang="fr-FR" dirty="0"/>
              <a:t>Des informations nutritionnelles : quantité en grammes d’un nutriment pour 100 grammes du </a:t>
            </a:r>
            <a:r>
              <a:rPr lang="fr-FR" dirty="0" smtClean="0"/>
              <a:t>produit etc…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4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48393" y="665018"/>
            <a:ext cx="746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Remplacement des valeurs aberrantes par des </a:t>
            </a:r>
            <a:r>
              <a:rPr lang="fr-FR" dirty="0" err="1" smtClean="0"/>
              <a:t>NaN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3" y="1284229"/>
            <a:ext cx="2771775" cy="28098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08" y="1284229"/>
            <a:ext cx="7774375" cy="422520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32262" y="5657671"/>
            <a:ext cx="11380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peut conclure que la </a:t>
            </a:r>
            <a:r>
              <a:rPr lang="fr-FR" dirty="0" smtClean="0"/>
              <a:t>méthode </a:t>
            </a:r>
            <a:r>
              <a:rPr lang="fr-FR" dirty="0"/>
              <a:t>interquartile </a:t>
            </a:r>
            <a:r>
              <a:rPr lang="fr-FR" dirty="0" err="1"/>
              <a:t>detecte</a:t>
            </a:r>
            <a:r>
              <a:rPr lang="fr-FR" dirty="0"/>
              <a:t> des données qui ne sont peut être pas des </a:t>
            </a:r>
            <a:r>
              <a:rPr lang="fr-FR" dirty="0" err="1"/>
              <a:t>outliers</a:t>
            </a:r>
            <a:r>
              <a:rPr lang="fr-FR" dirty="0"/>
              <a:t>. Du coup la </a:t>
            </a:r>
            <a:r>
              <a:rPr lang="fr-FR" dirty="0" smtClean="0"/>
              <a:t>méthode métier </a:t>
            </a:r>
            <a:r>
              <a:rPr lang="fr-FR" dirty="0"/>
              <a:t>est plus pertinente et je continuerai mes analyse avec les données traitées par </a:t>
            </a:r>
            <a:r>
              <a:rPr lang="fr-FR" dirty="0" smtClean="0"/>
              <a:t>la méthode métier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120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DES VALEURS MANQUANTES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A cet effet, j’utilise plusieurs méthodes : </a:t>
            </a:r>
          </a:p>
          <a:p>
            <a:r>
              <a:rPr lang="fr-FR" dirty="0" err="1" smtClean="0"/>
              <a:t>IterateImputer</a:t>
            </a:r>
            <a:endParaRPr lang="fr-FR" dirty="0" smtClean="0"/>
          </a:p>
          <a:p>
            <a:r>
              <a:rPr lang="fr-FR" dirty="0" smtClean="0"/>
              <a:t>Remplacement des </a:t>
            </a:r>
            <a:r>
              <a:rPr lang="fr-FR" dirty="0" err="1" smtClean="0"/>
              <a:t>NaN</a:t>
            </a:r>
            <a:r>
              <a:rPr lang="fr-FR" dirty="0" smtClean="0"/>
              <a:t> par 0</a:t>
            </a:r>
          </a:p>
          <a:p>
            <a:r>
              <a:rPr lang="fr-FR" dirty="0" smtClean="0"/>
              <a:t>Imputation par KNN</a:t>
            </a:r>
          </a:p>
          <a:p>
            <a:r>
              <a:rPr lang="fr-FR" dirty="0" smtClean="0"/>
              <a:t>Suppression des </a:t>
            </a:r>
            <a:r>
              <a:rPr lang="fr-FR" dirty="0" err="1" smtClean="0"/>
              <a:t>NaN</a:t>
            </a:r>
            <a:r>
              <a:rPr lang="fr-FR" dirty="0" smtClean="0"/>
              <a:t> pour les variables catégorielles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9132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ITERATEIMPUTER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084368"/>
            <a:ext cx="4008554" cy="331791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63789" y="2327563"/>
            <a:ext cx="9880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La </a:t>
            </a:r>
            <a:r>
              <a:rPr lang="fr-FR" sz="1600" dirty="0" smtClean="0"/>
              <a:t>méthode </a:t>
            </a:r>
            <a:r>
              <a:rPr lang="fr-FR" sz="1600" dirty="0" err="1"/>
              <a:t>IterateImputer</a:t>
            </a:r>
            <a:r>
              <a:rPr lang="fr-FR" sz="1600" dirty="0"/>
              <a:t> se base sur les variables </a:t>
            </a:r>
            <a:r>
              <a:rPr lang="fr-FR" sz="1600" dirty="0" smtClean="0"/>
              <a:t>corrélées </a:t>
            </a:r>
            <a:r>
              <a:rPr lang="fr-FR" sz="1600" dirty="0"/>
              <a:t>entre elles, raison pour laquelle je </a:t>
            </a:r>
            <a:r>
              <a:rPr lang="fr-FR" sz="1600" dirty="0" smtClean="0"/>
              <a:t>calcule </a:t>
            </a:r>
            <a:r>
              <a:rPr lang="fr-FR" sz="1600" dirty="0"/>
              <a:t>le coefficient de </a:t>
            </a:r>
            <a:r>
              <a:rPr lang="fr-FR" sz="1600" dirty="0" smtClean="0"/>
              <a:t>corrélation </a:t>
            </a:r>
            <a:r>
              <a:rPr lang="fr-FR" sz="1600" dirty="0"/>
              <a:t>entre les variables.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20887" y="3084368"/>
            <a:ext cx="65254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</a:t>
            </a:r>
            <a:r>
              <a:rPr lang="fr-FR" sz="1600" dirty="0" smtClean="0"/>
              <a:t>es </a:t>
            </a:r>
            <a:r>
              <a:rPr lang="fr-FR" sz="1600" dirty="0"/>
              <a:t>variables 'sodium_100g' et 'salt_100g' sont corrélées à 100%</a:t>
            </a:r>
          </a:p>
          <a:p>
            <a:r>
              <a:rPr lang="fr-FR" sz="1600" dirty="0"/>
              <a:t>La variables 'energy_100g' est fortement </a:t>
            </a:r>
            <a:r>
              <a:rPr lang="fr-FR" sz="1600" dirty="0" err="1"/>
              <a:t>correlée</a:t>
            </a:r>
            <a:r>
              <a:rPr lang="fr-FR" sz="1600" dirty="0"/>
              <a:t>(&gt;57%) avec:'saturated-fat_100g','fat_100g', et 'nutrition-score-fr_100g'</a:t>
            </a:r>
          </a:p>
          <a:p>
            <a:r>
              <a:rPr lang="fr-FR" sz="1600" dirty="0"/>
              <a:t>L</a:t>
            </a:r>
            <a:r>
              <a:rPr lang="fr-FR" sz="1600" dirty="0" smtClean="0"/>
              <a:t>es </a:t>
            </a:r>
            <a:r>
              <a:rPr lang="fr-FR" sz="1600" dirty="0"/>
              <a:t>variables 'carbohydrates_100g' et 'sugars_100g' sont corrélées à 0.72%</a:t>
            </a:r>
          </a:p>
          <a:p>
            <a:r>
              <a:rPr lang="fr-FR" sz="1600" dirty="0"/>
              <a:t>Les variable 'proteins_100g' et 'fiber_100g' ne sont corrélées à aucune autre variable</a:t>
            </a:r>
          </a:p>
        </p:txBody>
      </p:sp>
    </p:spTree>
    <p:extLst>
      <p:ext uri="{BB962C8B-B14F-4D97-AF65-F5344CB8AC3E}">
        <p14:creationId xmlns:p14="http://schemas.microsoft.com/office/powerpoint/2010/main" val="2895652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2960" y="723208"/>
            <a:ext cx="10787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Après application de </a:t>
            </a:r>
            <a:r>
              <a:rPr lang="fr-FR" dirty="0" err="1" smtClean="0"/>
              <a:t>IterImputer</a:t>
            </a:r>
            <a:r>
              <a:rPr lang="fr-FR" dirty="0" smtClean="0"/>
              <a:t> :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370908"/>
            <a:ext cx="2924175" cy="28194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t="4535" r="1334"/>
          <a:stretch/>
        </p:blipFill>
        <p:spPr>
          <a:xfrm>
            <a:off x="4473073" y="1370908"/>
            <a:ext cx="7344853" cy="395685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22960" y="5752408"/>
            <a:ext cx="10595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Après l'application de </a:t>
            </a:r>
            <a:r>
              <a:rPr lang="fr-FR" sz="1600" dirty="0" err="1" smtClean="0"/>
              <a:t>IterateImputer</a:t>
            </a:r>
            <a:r>
              <a:rPr lang="fr-FR" sz="1600" dirty="0" smtClean="0"/>
              <a:t> </a:t>
            </a:r>
            <a:r>
              <a:rPr lang="fr-FR" sz="1600" dirty="0"/>
              <a:t>sur les variables corrélées, on observe qu'elles n'ont plus </a:t>
            </a:r>
            <a:r>
              <a:rPr lang="fr-FR" sz="1600" dirty="0" err="1"/>
              <a:t>NaN</a:t>
            </a:r>
            <a:r>
              <a:rPr lang="fr-FR" sz="1600" dirty="0"/>
              <a:t>, par contre les variables non corrélées avec les autres </a:t>
            </a:r>
            <a:r>
              <a:rPr lang="fr-FR" sz="1600" dirty="0" smtClean="0"/>
              <a:t>possèdent </a:t>
            </a:r>
            <a:r>
              <a:rPr lang="fr-FR" sz="1600" dirty="0"/>
              <a:t>encore </a:t>
            </a:r>
            <a:r>
              <a:rPr lang="fr-FR" sz="1600" dirty="0" smtClean="0"/>
              <a:t>beaucoup </a:t>
            </a:r>
            <a:r>
              <a:rPr lang="fr-FR" sz="1600" dirty="0"/>
              <a:t>de </a:t>
            </a:r>
            <a:r>
              <a:rPr lang="fr-FR" sz="1600" dirty="0" err="1"/>
              <a:t>NaN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75672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65017" y="145908"/>
            <a:ext cx="1098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Remplacement</a:t>
            </a:r>
            <a:r>
              <a:rPr lang="fr-FR" dirty="0" smtClean="0"/>
              <a:t> </a:t>
            </a:r>
            <a:r>
              <a:rPr lang="fr-FR" sz="1400" dirty="0" smtClean="0"/>
              <a:t>des </a:t>
            </a:r>
            <a:r>
              <a:rPr lang="fr-FR" sz="1400" dirty="0" err="1" smtClean="0"/>
              <a:t>NaN</a:t>
            </a:r>
            <a:r>
              <a:rPr lang="fr-FR" sz="1400" dirty="0" smtClean="0"/>
              <a:t> des autres variables non corrélées : </a:t>
            </a:r>
            <a:r>
              <a:rPr lang="fr-FR" sz="1400" dirty="0"/>
              <a:t>'proteins_100g','fiber_100g','sugars_100g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65017" y="554745"/>
            <a:ext cx="6342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Présentation de leur dispersion par </a:t>
            </a:r>
            <a:r>
              <a:rPr lang="fr-FR" sz="1400" dirty="0" err="1" smtClean="0"/>
              <a:t>Boxplot</a:t>
            </a:r>
            <a:endParaRPr lang="fr-FR" sz="1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994388"/>
            <a:ext cx="6342610" cy="15563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6" y="2940706"/>
            <a:ext cx="6367010" cy="15179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18" y="4848648"/>
            <a:ext cx="6367010" cy="156582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40618" y="2582402"/>
            <a:ext cx="6035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On remplace les </a:t>
            </a:r>
            <a:r>
              <a:rPr lang="fr-FR" sz="1100" dirty="0" err="1" smtClean="0"/>
              <a:t>NaN</a:t>
            </a:r>
            <a:r>
              <a:rPr lang="fr-FR" sz="1100" dirty="0" smtClean="0"/>
              <a:t> de la variable proteins_100g par la médiane</a:t>
            </a:r>
            <a:endParaRPr lang="fr-FR" sz="1100" dirty="0"/>
          </a:p>
        </p:txBody>
      </p:sp>
      <p:sp>
        <p:nvSpPr>
          <p:cNvPr id="9" name="ZoneTexte 8"/>
          <p:cNvSpPr txBox="1"/>
          <p:nvPr/>
        </p:nvSpPr>
        <p:spPr>
          <a:xfrm>
            <a:off x="619564" y="4502337"/>
            <a:ext cx="3541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Idem pour la variable </a:t>
            </a:r>
            <a:r>
              <a:rPr lang="fr-FR" sz="1200" dirty="0"/>
              <a:t>fiber_100g</a:t>
            </a:r>
            <a:r>
              <a:rPr lang="fr-FR" sz="1200" dirty="0" smtClean="0"/>
              <a:t> </a:t>
            </a:r>
            <a:endParaRPr lang="fr-FR" sz="1200" dirty="0"/>
          </a:p>
        </p:txBody>
      </p:sp>
      <p:sp>
        <p:nvSpPr>
          <p:cNvPr id="10" name="ZoneTexte 9"/>
          <p:cNvSpPr txBox="1"/>
          <p:nvPr/>
        </p:nvSpPr>
        <p:spPr>
          <a:xfrm>
            <a:off x="548640" y="6422272"/>
            <a:ext cx="501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Pour cette variable, on les remplace par 0</a:t>
            </a:r>
            <a:endParaRPr lang="fr-FR" sz="1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673" y="2124498"/>
            <a:ext cx="2628900" cy="2724150"/>
          </a:xfrm>
          <a:prstGeom prst="rect">
            <a:avLst/>
          </a:prstGeom>
        </p:spPr>
      </p:pic>
      <p:sp>
        <p:nvSpPr>
          <p:cNvPr id="12" name="Flèche droite 11"/>
          <p:cNvSpPr/>
          <p:nvPr/>
        </p:nvSpPr>
        <p:spPr>
          <a:xfrm>
            <a:off x="7178635" y="3333404"/>
            <a:ext cx="19784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Après traitement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21519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928687"/>
            <a:ext cx="9201150" cy="500062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95425" y="6317674"/>
            <a:ext cx="903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Nos variables numériques ne contiennent plus aucune valeurs nulles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91568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SUPPRESSION DES </a:t>
            </a:r>
            <a:r>
              <a:rPr lang="fr-FR" dirty="0" err="1" smtClean="0"/>
              <a:t>NaN</a:t>
            </a:r>
            <a:r>
              <a:rPr lang="fr-FR" dirty="0" smtClean="0"/>
              <a:t> POUR LES VALEURS CATEGORIELLES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19" y="2701635"/>
            <a:ext cx="2590800" cy="20478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" t="4867" r="1067" b="5200"/>
          <a:stretch/>
        </p:blipFill>
        <p:spPr>
          <a:xfrm>
            <a:off x="260398" y="2377439"/>
            <a:ext cx="7744758" cy="389035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74568" y="6425738"/>
            <a:ext cx="11413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On ne repère aucune valeur manquante dans nos variables catégorielles.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937383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 DE DONNEES NETTOYE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40326" y="2289571"/>
            <a:ext cx="835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fait une jointure entre les variables numériques et </a:t>
            </a:r>
            <a:r>
              <a:rPr lang="fr-FR" dirty="0" smtClean="0"/>
              <a:t>catégorielles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6" y="2844080"/>
            <a:ext cx="5162167" cy="266925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93" y="2844079"/>
            <a:ext cx="5763156" cy="266925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0326" y="5726487"/>
            <a:ext cx="354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Nouveau format de données : </a:t>
            </a:r>
            <a:endParaRPr lang="fr-FR" sz="16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1" r="69929"/>
          <a:stretch/>
        </p:blipFill>
        <p:spPr>
          <a:xfrm>
            <a:off x="4089862" y="5728526"/>
            <a:ext cx="2801216" cy="46194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49135" y="6162278"/>
            <a:ext cx="1118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Nous </a:t>
            </a:r>
            <a:r>
              <a:rPr lang="fr-FR" sz="1400" dirty="0"/>
              <a:t>avons dans ce nouveau jeu de données 18803 lignes et 17 variables dont 10 numériques et 7 catégorielles sans aucune valeur manquante ni </a:t>
            </a:r>
            <a:r>
              <a:rPr lang="fr-FR" sz="1400" dirty="0" smtClean="0"/>
              <a:t>aberrantes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664187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50" y="441352"/>
            <a:ext cx="2600325" cy="44291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" t="5201" r="1645" b="711"/>
          <a:stretch/>
        </p:blipFill>
        <p:spPr>
          <a:xfrm>
            <a:off x="3105629" y="441352"/>
            <a:ext cx="8703985" cy="461278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32150" y="5636029"/>
            <a:ext cx="11114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CONCLUSION : après nettoyage, remplacement des valeurs manquantes et aberrantes, nous passons de 320772 lignes et 162 variables à 18803 lignes et 17 variables. Nous enregistrons ce nouveau jeu de données pour étude exploratoire. 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2911137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EXPLORATION DES DONNEES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85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UTILISEES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0187" y="2678906"/>
            <a:ext cx="91916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7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IMPORTATION DES JEUX DE DONNEES NETTOYES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1" y="2400472"/>
            <a:ext cx="5182725" cy="215264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716" y="2400473"/>
            <a:ext cx="5207114" cy="21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80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UNIVARIEE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660073"/>
            <a:ext cx="6285291" cy="401504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55072" y="2227810"/>
            <a:ext cx="10681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Apercu</a:t>
            </a:r>
            <a:r>
              <a:rPr lang="fr-FR" sz="1400" dirty="0" smtClean="0"/>
              <a:t> des modalités pour les variables catégorielles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32328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REPARTITION DES GRADES NUTRISCORE ET DES CATEGORIES pnns_groups_1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99505" y="2443148"/>
            <a:ext cx="49573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J'affiche dans un premier temps la </a:t>
            </a:r>
            <a:r>
              <a:rPr lang="fr-FR" sz="1400" dirty="0" smtClean="0"/>
              <a:t>répartition </a:t>
            </a:r>
            <a:r>
              <a:rPr lang="fr-FR" sz="1400" dirty="0"/>
              <a:t>des grades existants dans le </a:t>
            </a:r>
            <a:r>
              <a:rPr lang="fr-FR" sz="1400" dirty="0" err="1"/>
              <a:t>nutriscores</a:t>
            </a:r>
            <a:r>
              <a:rPr lang="fr-FR" sz="1400" dirty="0"/>
              <a:t> et ensuite je compte le pourcentage de chaque grade existant dans ma </a:t>
            </a:r>
            <a:r>
              <a:rPr lang="fr-FR" sz="1400" dirty="0" err="1"/>
              <a:t>dataframe</a:t>
            </a:r>
            <a:endParaRPr lang="fr-FR" sz="1400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2"/>
          <a:stretch/>
        </p:blipFill>
        <p:spPr>
          <a:xfrm>
            <a:off x="6419473" y="2293792"/>
            <a:ext cx="4962525" cy="424001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82633" y="5153630"/>
            <a:ext cx="498763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Grace à la </a:t>
            </a:r>
            <a:r>
              <a:rPr lang="fr-FR" sz="1200" dirty="0" err="1"/>
              <a:t>representation</a:t>
            </a:r>
            <a:r>
              <a:rPr lang="fr-FR" sz="1200" dirty="0"/>
              <a:t> sous forme de camembert, on observe que :</a:t>
            </a:r>
          </a:p>
          <a:p>
            <a:r>
              <a:rPr lang="fr-FR" sz="1200" dirty="0"/>
              <a:t>La </a:t>
            </a:r>
            <a:r>
              <a:rPr lang="fr-FR" sz="1400" dirty="0"/>
              <a:t>grade</a:t>
            </a:r>
            <a:r>
              <a:rPr lang="fr-FR" sz="1200" dirty="0"/>
              <a:t> </a:t>
            </a:r>
            <a:r>
              <a:rPr lang="fr-FR" sz="1200" dirty="0" err="1"/>
              <a:t>nutriscore</a:t>
            </a:r>
            <a:r>
              <a:rPr lang="fr-FR" sz="1200" dirty="0"/>
              <a:t> A(0,1%) est faiblement </a:t>
            </a:r>
            <a:r>
              <a:rPr lang="fr-FR" sz="1200" dirty="0" err="1"/>
              <a:t>representé</a:t>
            </a:r>
            <a:r>
              <a:rPr lang="fr-FR" sz="1200" dirty="0"/>
              <a:t> par rapport aux autres grade</a:t>
            </a:r>
          </a:p>
          <a:p>
            <a:r>
              <a:rPr lang="fr-FR" sz="1200" dirty="0"/>
              <a:t>Les grade D(28,3%) et C(28,2%) sont les plus </a:t>
            </a:r>
            <a:r>
              <a:rPr lang="fr-FR" sz="1200" dirty="0" err="1"/>
              <a:t>representé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99575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04" y="1144386"/>
            <a:ext cx="92011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37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31025" y="955964"/>
            <a:ext cx="10382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représentation </a:t>
            </a:r>
            <a:r>
              <a:rPr lang="fr-FR" dirty="0"/>
              <a:t>sous forme camembert des pourcentage de chaque </a:t>
            </a:r>
            <a:r>
              <a:rPr lang="fr-FR" dirty="0" smtClean="0"/>
              <a:t>catégories </a:t>
            </a:r>
            <a:r>
              <a:rPr lang="fr-FR" dirty="0"/>
              <a:t>me </a:t>
            </a:r>
            <a:r>
              <a:rPr lang="fr-FR" dirty="0" smtClean="0"/>
              <a:t>permet </a:t>
            </a:r>
            <a:r>
              <a:rPr lang="fr-FR" dirty="0"/>
              <a:t>d'observer que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dirty="0" smtClean="0"/>
              <a:t>catégorie </a:t>
            </a:r>
            <a:r>
              <a:rPr lang="fr-FR" dirty="0"/>
              <a:t>la plus </a:t>
            </a:r>
            <a:r>
              <a:rPr lang="fr-FR" dirty="0" smtClean="0"/>
              <a:t>représentée </a:t>
            </a:r>
            <a:r>
              <a:rPr lang="fr-FR" dirty="0"/>
              <a:t>dans la </a:t>
            </a:r>
            <a:r>
              <a:rPr lang="fr-FR" dirty="0" err="1"/>
              <a:t>dataframe</a:t>
            </a:r>
            <a:r>
              <a:rPr lang="fr-FR" dirty="0"/>
              <a:t> :</a:t>
            </a:r>
          </a:p>
          <a:p>
            <a:r>
              <a:rPr lang="fr-FR" dirty="0"/>
              <a:t>SUGARY </a:t>
            </a:r>
            <a:r>
              <a:rPr lang="fr-FR" dirty="0" smtClean="0"/>
              <a:t>SNACKS (</a:t>
            </a:r>
            <a:r>
              <a:rPr lang="fr-FR" dirty="0"/>
              <a:t>collation sucrée) </a:t>
            </a:r>
            <a:r>
              <a:rPr lang="fr-FR" dirty="0" smtClean="0"/>
              <a:t>est </a:t>
            </a:r>
            <a:r>
              <a:rPr lang="fr-FR" dirty="0"/>
              <a:t>la plus </a:t>
            </a:r>
            <a:r>
              <a:rPr lang="fr-FR" dirty="0" err="1" smtClean="0"/>
              <a:t>representée</a:t>
            </a:r>
            <a:r>
              <a:rPr lang="fr-FR" dirty="0" smtClean="0"/>
              <a:t> </a:t>
            </a:r>
            <a:r>
              <a:rPr lang="fr-FR" dirty="0"/>
              <a:t>dans la </a:t>
            </a:r>
            <a:r>
              <a:rPr lang="fr-FR" dirty="0" err="1"/>
              <a:t>dataframe</a:t>
            </a:r>
            <a:r>
              <a:rPr lang="fr-FR" dirty="0"/>
              <a:t> avec 22.4%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categories</a:t>
            </a:r>
            <a:r>
              <a:rPr lang="fr-FR" dirty="0"/>
              <a:t> </a:t>
            </a:r>
            <a:r>
              <a:rPr lang="fr-FR" dirty="0" err="1"/>
              <a:t>moyement</a:t>
            </a:r>
            <a:r>
              <a:rPr lang="fr-FR" dirty="0"/>
              <a:t> </a:t>
            </a:r>
            <a:r>
              <a:rPr lang="fr-FR" dirty="0" err="1" smtClean="0"/>
              <a:t>representées</a:t>
            </a:r>
            <a:r>
              <a:rPr lang="fr-FR" dirty="0" smtClean="0"/>
              <a:t> : </a:t>
            </a:r>
          </a:p>
          <a:p>
            <a:r>
              <a:rPr lang="fr-FR" dirty="0" err="1" smtClean="0"/>
              <a:t>Unknown</a:t>
            </a:r>
            <a:r>
              <a:rPr lang="fr-FR" dirty="0" smtClean="0"/>
              <a:t> (</a:t>
            </a:r>
            <a:r>
              <a:rPr lang="fr-FR" dirty="0"/>
              <a:t>Inconnue</a:t>
            </a:r>
            <a:r>
              <a:rPr lang="fr-FR" dirty="0" smtClean="0"/>
              <a:t>), </a:t>
            </a:r>
            <a:r>
              <a:rPr lang="fr-FR" dirty="0" err="1" smtClean="0"/>
              <a:t>Beverages</a:t>
            </a:r>
            <a:r>
              <a:rPr lang="fr-FR" dirty="0" smtClean="0"/>
              <a:t>(Breuvages), Milk </a:t>
            </a:r>
            <a:r>
              <a:rPr lang="fr-FR" dirty="0"/>
              <a:t>and </a:t>
            </a:r>
            <a:r>
              <a:rPr lang="fr-FR" dirty="0" err="1"/>
              <a:t>dairy</a:t>
            </a:r>
            <a:r>
              <a:rPr lang="fr-FR" dirty="0"/>
              <a:t> </a:t>
            </a:r>
            <a:r>
              <a:rPr lang="fr-FR" dirty="0" err="1" smtClean="0"/>
              <a:t>products</a:t>
            </a:r>
            <a:r>
              <a:rPr lang="fr-FR" dirty="0" smtClean="0"/>
              <a:t> (</a:t>
            </a:r>
            <a:r>
              <a:rPr lang="fr-FR" dirty="0"/>
              <a:t>Lait et produits laitiers</a:t>
            </a:r>
            <a:r>
              <a:rPr lang="fr-FR" dirty="0" smtClean="0"/>
              <a:t>),Composite </a:t>
            </a:r>
            <a:r>
              <a:rPr lang="fr-FR" dirty="0" err="1"/>
              <a:t>foods</a:t>
            </a:r>
            <a:r>
              <a:rPr lang="fr-FR" dirty="0"/>
              <a:t>(Aliments composés)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smtClean="0"/>
              <a:t>catégories </a:t>
            </a:r>
            <a:r>
              <a:rPr lang="fr-FR" dirty="0"/>
              <a:t>faiblement </a:t>
            </a:r>
            <a:r>
              <a:rPr lang="fr-FR" dirty="0" smtClean="0"/>
              <a:t>représentées :</a:t>
            </a:r>
            <a:endParaRPr lang="fr-FR" dirty="0"/>
          </a:p>
          <a:p>
            <a:r>
              <a:rPr lang="fr-FR" dirty="0"/>
              <a:t>Fruits and </a:t>
            </a:r>
            <a:r>
              <a:rPr lang="fr-FR" dirty="0" err="1"/>
              <a:t>vegetales</a:t>
            </a:r>
            <a:r>
              <a:rPr lang="fr-FR" dirty="0"/>
              <a:t>(Fruits et légumes</a:t>
            </a:r>
            <a:r>
              <a:rPr lang="fr-FR" dirty="0" smtClean="0"/>
              <a:t>), Fish </a:t>
            </a:r>
            <a:r>
              <a:rPr lang="fr-FR" dirty="0" err="1"/>
              <a:t>meat</a:t>
            </a:r>
            <a:r>
              <a:rPr lang="fr-FR" dirty="0"/>
              <a:t> </a:t>
            </a:r>
            <a:r>
              <a:rPr lang="fr-FR" dirty="0" err="1" smtClean="0"/>
              <a:t>eggs</a:t>
            </a:r>
            <a:r>
              <a:rPr lang="fr-FR" dirty="0" smtClean="0"/>
              <a:t> (</a:t>
            </a:r>
            <a:r>
              <a:rPr lang="fr-FR" dirty="0" err="1"/>
              <a:t>Oeufs</a:t>
            </a:r>
            <a:r>
              <a:rPr lang="fr-FR" dirty="0"/>
              <a:t> de chair de poisson</a:t>
            </a:r>
            <a:r>
              <a:rPr lang="fr-FR" dirty="0" smtClean="0"/>
              <a:t>), </a:t>
            </a:r>
            <a:r>
              <a:rPr lang="fr-FR" dirty="0" err="1" smtClean="0"/>
              <a:t>cereals</a:t>
            </a:r>
            <a:r>
              <a:rPr lang="fr-FR" dirty="0" smtClean="0"/>
              <a:t> </a:t>
            </a:r>
            <a:r>
              <a:rPr lang="fr-FR" dirty="0"/>
              <a:t>and </a:t>
            </a:r>
            <a:r>
              <a:rPr lang="fr-FR" dirty="0" err="1"/>
              <a:t>potatoes</a:t>
            </a:r>
            <a:r>
              <a:rPr lang="fr-FR" dirty="0"/>
              <a:t>(céréales et pommes de terre) </a:t>
            </a:r>
            <a:r>
              <a:rPr lang="fr-FR" dirty="0" smtClean="0"/>
              <a:t>etc</a:t>
            </a:r>
            <a:r>
              <a:rPr lang="fr-FR" dirty="0"/>
              <a:t>...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60213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668" y="947834"/>
            <a:ext cx="8677275" cy="248583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8" y="3709695"/>
            <a:ext cx="8639175" cy="250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83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81" y="854529"/>
            <a:ext cx="8543925" cy="27190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81" y="3877647"/>
            <a:ext cx="8543925" cy="258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99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73022" y="1017037"/>
            <a:ext cx="103196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Energy</a:t>
            </a:r>
            <a:endParaRPr lang="fr-FR" b="1" dirty="0"/>
          </a:p>
          <a:p>
            <a:r>
              <a:rPr lang="fr-FR" dirty="0"/>
              <a:t>Les </a:t>
            </a:r>
            <a:r>
              <a:rPr lang="fr-FR" dirty="0" smtClean="0"/>
              <a:t>catégories céréales, </a:t>
            </a:r>
            <a:r>
              <a:rPr lang="fr-FR" dirty="0"/>
              <a:t>collation sucrée </a:t>
            </a:r>
            <a:r>
              <a:rPr lang="fr-FR" dirty="0" smtClean="0"/>
              <a:t>apportent </a:t>
            </a:r>
            <a:r>
              <a:rPr lang="fr-FR" dirty="0"/>
              <a:t>plus </a:t>
            </a:r>
            <a:r>
              <a:rPr lang="fr-FR" dirty="0" smtClean="0"/>
              <a:t>d'énergies que les aux </a:t>
            </a:r>
            <a:r>
              <a:rPr lang="fr-FR" dirty="0"/>
              <a:t>autres </a:t>
            </a:r>
            <a:r>
              <a:rPr lang="fr-FR" dirty="0" smtClean="0"/>
              <a:t>catégories</a:t>
            </a:r>
          </a:p>
          <a:p>
            <a:endParaRPr lang="fr-FR" dirty="0"/>
          </a:p>
          <a:p>
            <a:r>
              <a:rPr lang="fr-FR" b="1" dirty="0"/>
              <a:t>Les </a:t>
            </a:r>
            <a:r>
              <a:rPr lang="fr-FR" b="1" dirty="0" smtClean="0"/>
              <a:t>gras :</a:t>
            </a:r>
            <a:endParaRPr lang="fr-FR" b="1" dirty="0"/>
          </a:p>
          <a:p>
            <a:r>
              <a:rPr lang="fr-FR" dirty="0"/>
              <a:t>Plus un produit est de </a:t>
            </a:r>
            <a:r>
              <a:rPr lang="fr-FR" dirty="0" smtClean="0"/>
              <a:t>catégorie </a:t>
            </a:r>
            <a:r>
              <a:rPr lang="fr-FR" dirty="0"/>
              <a:t>gras et sauce, Fish </a:t>
            </a:r>
            <a:r>
              <a:rPr lang="fr-FR" dirty="0" err="1"/>
              <a:t>meat</a:t>
            </a:r>
            <a:r>
              <a:rPr lang="fr-FR" dirty="0"/>
              <a:t> </a:t>
            </a:r>
            <a:r>
              <a:rPr lang="fr-FR" dirty="0" err="1"/>
              <a:t>eggs</a:t>
            </a:r>
            <a:r>
              <a:rPr lang="fr-FR" dirty="0"/>
              <a:t>(</a:t>
            </a:r>
            <a:r>
              <a:rPr lang="fr-FR" dirty="0" err="1"/>
              <a:t>Oeufs</a:t>
            </a:r>
            <a:r>
              <a:rPr lang="fr-FR" dirty="0"/>
              <a:t> de chair de poisson) plus il </a:t>
            </a:r>
            <a:r>
              <a:rPr lang="fr-FR" dirty="0" smtClean="0"/>
              <a:t>contient de la matière grasse</a:t>
            </a:r>
          </a:p>
          <a:p>
            <a:endParaRPr lang="fr-FR" dirty="0"/>
          </a:p>
          <a:p>
            <a:r>
              <a:rPr lang="fr-FR" b="1" dirty="0"/>
              <a:t>Les sucres:</a:t>
            </a:r>
          </a:p>
          <a:p>
            <a:r>
              <a:rPr lang="fr-FR" dirty="0"/>
              <a:t>Les </a:t>
            </a:r>
            <a:r>
              <a:rPr lang="fr-FR" dirty="0" smtClean="0"/>
              <a:t>céréales contiennent plus de sucre que les </a:t>
            </a:r>
            <a:r>
              <a:rPr lang="fr-FR" dirty="0"/>
              <a:t>aux autres </a:t>
            </a:r>
            <a:r>
              <a:rPr lang="fr-FR" dirty="0" smtClean="0"/>
              <a:t>catégories d’aliments et </a:t>
            </a:r>
            <a:r>
              <a:rPr lang="fr-FR" dirty="0"/>
              <a:t>les </a:t>
            </a:r>
            <a:r>
              <a:rPr lang="fr-FR" dirty="0" smtClean="0"/>
              <a:t>catégories </a:t>
            </a:r>
            <a:r>
              <a:rPr lang="fr-FR" dirty="0"/>
              <a:t>aliments composés sont des produits qui </a:t>
            </a:r>
            <a:r>
              <a:rPr lang="fr-FR" dirty="0" smtClean="0"/>
              <a:t>ne contiennent presque pas de sucre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0541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BIVARIEE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58" y="2298643"/>
            <a:ext cx="85248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23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36" y="577429"/>
            <a:ext cx="8020050" cy="280025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36" y="3609878"/>
            <a:ext cx="8153400" cy="26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0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RECUPERATION ET APERCU DU JEU DE DONNEES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47438"/>
            <a:ext cx="5240193" cy="369616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94" y="2247438"/>
            <a:ext cx="4984462" cy="369616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78676" y="64506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14400" y="6097969"/>
            <a:ext cx="114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Format : 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07" y="6030974"/>
            <a:ext cx="2483514" cy="53066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605252" y="6097969"/>
            <a:ext cx="5552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Notre jeu de données contient 320772 individus et 162 paramètres. </a:t>
            </a:r>
          </a:p>
          <a:p>
            <a:r>
              <a:rPr lang="fr-FR" sz="1000" dirty="0" smtClean="0"/>
              <a:t>106 paramètres de type numériques et 56 catégoriels.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00628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23" y="586760"/>
            <a:ext cx="8153400" cy="286556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623" y="3609877"/>
            <a:ext cx="8153400" cy="30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26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1090613"/>
            <a:ext cx="8086725" cy="21377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4" y="3469919"/>
            <a:ext cx="8020050" cy="28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9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49" y="633412"/>
            <a:ext cx="7953375" cy="242702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49" y="3609878"/>
            <a:ext cx="8115300" cy="30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68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894669"/>
            <a:ext cx="8048625" cy="23803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3451257"/>
            <a:ext cx="8048625" cy="287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703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66531" y="858416"/>
            <a:ext cx="111034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 la fin de cette étude , on remarque qu'il y a une différence entre les </a:t>
            </a:r>
            <a:r>
              <a:rPr lang="fr-FR" b="1" dirty="0" err="1"/>
              <a:t>nutri</a:t>
            </a:r>
            <a:r>
              <a:rPr lang="fr-FR" b="1" dirty="0"/>
              <a:t>-grade : </a:t>
            </a:r>
            <a:r>
              <a:rPr lang="fr-FR" b="1" dirty="0" err="1"/>
              <a:t>a,b,c</a:t>
            </a:r>
            <a:r>
              <a:rPr lang="fr-FR" b="1" dirty="0"/>
              <a:t> ,</a:t>
            </a:r>
            <a:r>
              <a:rPr lang="fr-FR" b="1" dirty="0" err="1"/>
              <a:t>d,e</a:t>
            </a:r>
            <a:r>
              <a:rPr lang="fr-FR" b="1" dirty="0"/>
              <a:t> et cette différente pour toutes les </a:t>
            </a:r>
            <a:r>
              <a:rPr lang="fr-FR" b="1" dirty="0" err="1"/>
              <a:t>variablesvariables</a:t>
            </a:r>
            <a:r>
              <a:rPr lang="fr-FR" b="1" dirty="0"/>
              <a:t> .</a:t>
            </a:r>
          </a:p>
          <a:p>
            <a:r>
              <a:rPr lang="fr-FR" dirty="0" smtClean="0"/>
              <a:t>Pour </a:t>
            </a:r>
            <a:r>
              <a:rPr lang="fr-FR" dirty="0"/>
              <a:t>voir si cette différence est </a:t>
            </a:r>
            <a:r>
              <a:rPr lang="fr-FR" dirty="0" err="1"/>
              <a:t>statis</a:t>
            </a:r>
            <a:r>
              <a:rPr lang="fr-FR" dirty="0"/>
              <a:t> significative, on va utiliser des tests statistique. Tout d'abord on teste les normalités des variables. Si la normalité est ok, on utilise ANOVA, sinon on utilise le test : </a:t>
            </a:r>
            <a:r>
              <a:rPr lang="fr-FR" dirty="0" err="1"/>
              <a:t>Kruskal</a:t>
            </a:r>
            <a:r>
              <a:rPr lang="fr-FR" dirty="0"/>
              <a:t> </a:t>
            </a:r>
            <a:r>
              <a:rPr lang="fr-FR" dirty="0" smtClean="0"/>
              <a:t>Wallis</a:t>
            </a:r>
          </a:p>
          <a:p>
            <a:endParaRPr lang="fr-FR" dirty="0"/>
          </a:p>
          <a:p>
            <a:r>
              <a:rPr lang="fr-FR" dirty="0"/>
              <a:t>Les </a:t>
            </a:r>
            <a:r>
              <a:rPr lang="fr-FR" dirty="0" err="1"/>
              <a:t>boxplots</a:t>
            </a:r>
            <a:r>
              <a:rPr lang="fr-FR" dirty="0"/>
              <a:t> des nutritions nous permets de conclure: Les gras saturés (</a:t>
            </a:r>
            <a:r>
              <a:rPr lang="fr-FR" dirty="0" err="1"/>
              <a:t>Saturated</a:t>
            </a:r>
            <a:r>
              <a:rPr lang="fr-FR" dirty="0"/>
              <a:t>-fat):</a:t>
            </a:r>
          </a:p>
          <a:p>
            <a:r>
              <a:rPr lang="fr-FR" dirty="0"/>
              <a:t>Plus il y a du gras ,du sucre, </a:t>
            </a:r>
            <a:r>
              <a:rPr lang="fr-FR" dirty="0" err="1"/>
              <a:t>dU</a:t>
            </a:r>
            <a:r>
              <a:rPr lang="fr-FR" dirty="0"/>
              <a:t> sel, </a:t>
            </a:r>
            <a:r>
              <a:rPr lang="fr-FR" dirty="0" err="1"/>
              <a:t>energy</a:t>
            </a:r>
            <a:r>
              <a:rPr lang="fr-FR" dirty="0"/>
              <a:t>, carbohydrate(glucides) dans un produit et plus son </a:t>
            </a:r>
            <a:r>
              <a:rPr lang="fr-FR" dirty="0" err="1"/>
              <a:t>Nutri</a:t>
            </a:r>
            <a:r>
              <a:rPr lang="fr-FR" dirty="0"/>
              <a:t>-Score est mauvais</a:t>
            </a:r>
          </a:p>
          <a:p>
            <a:r>
              <a:rPr lang="fr-FR" dirty="0"/>
              <a:t>plus il </a:t>
            </a:r>
            <a:r>
              <a:rPr lang="fr-FR" dirty="0" err="1"/>
              <a:t>ya</a:t>
            </a:r>
            <a:r>
              <a:rPr lang="fr-FR" dirty="0"/>
              <a:t> le </a:t>
            </a:r>
            <a:r>
              <a:rPr lang="fr-FR" dirty="0" err="1"/>
              <a:t>calcuim</a:t>
            </a:r>
            <a:r>
              <a:rPr lang="fr-FR" dirty="0"/>
              <a:t> et le </a:t>
            </a:r>
            <a:r>
              <a:rPr lang="fr-FR" dirty="0" err="1"/>
              <a:t>soduim</a:t>
            </a:r>
            <a:r>
              <a:rPr lang="fr-FR" dirty="0"/>
              <a:t> plus le produit est de bonne </a:t>
            </a:r>
            <a:r>
              <a:rPr lang="fr-FR" dirty="0" smtClean="0"/>
              <a:t>qualité</a:t>
            </a:r>
          </a:p>
          <a:p>
            <a:endParaRPr lang="fr-FR" dirty="0"/>
          </a:p>
          <a:p>
            <a:r>
              <a:rPr lang="fr-FR" b="1" dirty="0"/>
              <a:t>Hypothèses:</a:t>
            </a:r>
          </a:p>
          <a:p>
            <a:r>
              <a:rPr lang="fr-FR" dirty="0"/>
              <a:t>Différence entre les groupes de grade de nutrition pour les différents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  <a:p>
            <a:r>
              <a:rPr lang="fr-FR" dirty="0"/>
              <a:t>Pour investiguer si différence entre les groupes sont statistiquement significatif =&gt; ( </a:t>
            </a:r>
            <a:r>
              <a:rPr lang="fr-FR" dirty="0" err="1"/>
              <a:t>shapiro</a:t>
            </a:r>
            <a:r>
              <a:rPr lang="fr-FR" dirty="0"/>
              <a:t>: tester la normalité , et ANOVA / </a:t>
            </a:r>
            <a:r>
              <a:rPr lang="fr-FR" dirty="0" err="1"/>
              <a:t>Kruskal</a:t>
            </a:r>
            <a:r>
              <a:rPr lang="fr-FR" dirty="0"/>
              <a:t> </a:t>
            </a:r>
            <a:r>
              <a:rPr lang="fr-FR" dirty="0" err="1"/>
              <a:t>wallis</a:t>
            </a:r>
            <a:r>
              <a:rPr lang="fr-FR" dirty="0"/>
              <a:t> )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6718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 DE NORMALITE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Test de normalité avec Shapiro</a:t>
            </a:r>
          </a:p>
          <a:p>
            <a:pPr marL="0" indent="0">
              <a:buNone/>
            </a:pPr>
            <a:r>
              <a:rPr lang="fr-FR" dirty="0" smtClean="0"/>
              <a:t>Le test </a:t>
            </a:r>
            <a:r>
              <a:rPr lang="fr-FR" dirty="0"/>
              <a:t>de normalité avec </a:t>
            </a:r>
            <a:r>
              <a:rPr lang="fr-FR" dirty="0" smtClean="0"/>
              <a:t>Shapiro montre </a:t>
            </a:r>
            <a:r>
              <a:rPr lang="fr-FR" dirty="0"/>
              <a:t>que toute </a:t>
            </a:r>
            <a:r>
              <a:rPr lang="fr-FR" dirty="0" smtClean="0"/>
              <a:t>les « nutritions » </a:t>
            </a:r>
            <a:r>
              <a:rPr lang="fr-FR" dirty="0"/>
              <a:t>ont une distribution </a:t>
            </a:r>
            <a:r>
              <a:rPr lang="fr-FR" dirty="0" smtClean="0"/>
              <a:t>anormale. Je ne pourrai donc pas </a:t>
            </a:r>
            <a:r>
              <a:rPr lang="fr-FR" dirty="0"/>
              <a:t>faire </a:t>
            </a:r>
            <a:r>
              <a:rPr lang="fr-FR" dirty="0" smtClean="0"/>
              <a:t>l'ANOVA</a:t>
            </a:r>
          </a:p>
          <a:p>
            <a:pPr marL="0" indent="0">
              <a:buNone/>
            </a:pPr>
            <a:r>
              <a:rPr lang="fr-FR" dirty="0" smtClean="0"/>
              <a:t>Ainsi j'appliquerai </a:t>
            </a:r>
            <a:r>
              <a:rPr lang="fr-FR" dirty="0"/>
              <a:t>le test de </a:t>
            </a:r>
            <a:r>
              <a:rPr lang="fr-FR" dirty="0" err="1"/>
              <a:t>Kruskal</a:t>
            </a:r>
            <a:r>
              <a:rPr lang="fr-FR" dirty="0"/>
              <a:t> Wallis ( qui n'est pas liée à la normalité d'un </a:t>
            </a:r>
            <a:r>
              <a:rPr lang="fr-FR" dirty="0" smtClean="0"/>
              <a:t>échantillon)</a:t>
            </a:r>
          </a:p>
        </p:txBody>
      </p:sp>
    </p:spTree>
    <p:extLst>
      <p:ext uri="{BB962C8B-B14F-4D97-AF65-F5344CB8AC3E}">
        <p14:creationId xmlns:p14="http://schemas.microsoft.com/office/powerpoint/2010/main" val="2114913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714" y="818374"/>
            <a:ext cx="4152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Test de normalité de </a:t>
            </a:r>
            <a:r>
              <a:rPr lang="fr-FR" dirty="0" err="1"/>
              <a:t>Kruskal</a:t>
            </a:r>
            <a:r>
              <a:rPr lang="fr-FR" dirty="0"/>
              <a:t> </a:t>
            </a:r>
            <a:r>
              <a:rPr lang="fr-FR" dirty="0" smtClean="0"/>
              <a:t>Wallis :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38" y="1677663"/>
            <a:ext cx="4229100" cy="2924175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051638" y="4926564"/>
            <a:ext cx="10210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Valeur de p ≤ 0.05 : les différences entre certaines médianes sont statistiquement significatives.</a:t>
            </a:r>
          </a:p>
          <a:p>
            <a:r>
              <a:rPr lang="fr-FR" dirty="0"/>
              <a:t>Dans mon cas tout les valeurs de P sont inferieur à 0.05 du coup je </a:t>
            </a:r>
            <a:r>
              <a:rPr lang="fr-FR" dirty="0" err="1"/>
              <a:t>rejete</a:t>
            </a:r>
            <a:r>
              <a:rPr lang="fr-FR" dirty="0"/>
              <a:t> l'hypothèse nulle et je conclu que toutes les </a:t>
            </a:r>
            <a:r>
              <a:rPr lang="fr-FR" dirty="0" err="1"/>
              <a:t>medianes</a:t>
            </a:r>
            <a:r>
              <a:rPr lang="fr-FR" dirty="0"/>
              <a:t> de mes nutritions sont </a:t>
            </a:r>
            <a:r>
              <a:rPr lang="fr-FR" dirty="0" err="1"/>
              <a:t>differents</a:t>
            </a:r>
            <a:r>
              <a:rPr lang="fr-FR" dirty="0"/>
              <a:t>. Au moins une médiane est différente.</a:t>
            </a:r>
          </a:p>
        </p:txBody>
      </p:sp>
    </p:spTree>
    <p:extLst>
      <p:ext uri="{BB962C8B-B14F-4D97-AF65-F5344CB8AC3E}">
        <p14:creationId xmlns:p14="http://schemas.microsoft.com/office/powerpoint/2010/main" val="40870854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MULTIVARIEE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utilise l’ACP (analyse en composante principale) qui mesure les liaisons linéaires entre les variables. </a:t>
            </a:r>
          </a:p>
          <a:p>
            <a:pPr marL="0" indent="0">
              <a:buNone/>
            </a:pPr>
            <a:r>
              <a:rPr lang="fr-FR" dirty="0" smtClean="0"/>
              <a:t>Nous avons construit 6 jeux de données sur lesquels on va appliquer différents types de PCA.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121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7883" y="1122048"/>
            <a:ext cx="10190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df_acp</a:t>
            </a:r>
            <a:r>
              <a:rPr lang="fr-FR" dirty="0"/>
              <a:t> = </a:t>
            </a:r>
            <a:r>
              <a:rPr lang="fr-FR" dirty="0" err="1"/>
              <a:t>openfoodfacts_cleaned.copy</a:t>
            </a:r>
            <a:r>
              <a:rPr lang="fr-FR" dirty="0" smtClean="0"/>
              <a:t>() : </a:t>
            </a:r>
            <a:r>
              <a:rPr lang="fr-FR" dirty="0"/>
              <a:t>description </a:t>
            </a:r>
          </a:p>
          <a:p>
            <a:r>
              <a:rPr lang="fr-FR" dirty="0" err="1"/>
              <a:t>df_acp_mediane</a:t>
            </a:r>
            <a:r>
              <a:rPr lang="fr-FR" dirty="0"/>
              <a:t> = </a:t>
            </a:r>
            <a:r>
              <a:rPr lang="fr-FR" dirty="0" err="1"/>
              <a:t>openfoodfacts_cleaned.copy</a:t>
            </a:r>
            <a:r>
              <a:rPr lang="fr-FR" dirty="0"/>
              <a:t>() #remplace les </a:t>
            </a:r>
            <a:r>
              <a:rPr lang="fr-FR" dirty="0" err="1"/>
              <a:t>outliers</a:t>
            </a:r>
            <a:r>
              <a:rPr lang="fr-FR" dirty="0"/>
              <a:t> par la médiane : description</a:t>
            </a:r>
          </a:p>
          <a:p>
            <a:r>
              <a:rPr lang="fr-FR" dirty="0" err="1"/>
              <a:t>df_acp_moyenne</a:t>
            </a:r>
            <a:r>
              <a:rPr lang="fr-FR" dirty="0"/>
              <a:t> = </a:t>
            </a:r>
            <a:r>
              <a:rPr lang="fr-FR" dirty="0" err="1"/>
              <a:t>openfoodfacts_cleaned.copy</a:t>
            </a:r>
            <a:r>
              <a:rPr lang="fr-FR" dirty="0"/>
              <a:t>() #remplace les </a:t>
            </a:r>
            <a:r>
              <a:rPr lang="fr-FR" dirty="0" err="1"/>
              <a:t>outliers</a:t>
            </a:r>
            <a:r>
              <a:rPr lang="fr-FR" dirty="0"/>
              <a:t> par la moyenne : description</a:t>
            </a:r>
          </a:p>
          <a:p>
            <a:r>
              <a:rPr lang="fr-FR" dirty="0" err="1"/>
              <a:t>df_acp_zero</a:t>
            </a:r>
            <a:r>
              <a:rPr lang="fr-FR" dirty="0"/>
              <a:t> = </a:t>
            </a:r>
            <a:r>
              <a:rPr lang="fr-FR" dirty="0" err="1"/>
              <a:t>openfoodfacts_cleaned.copy</a:t>
            </a:r>
            <a:r>
              <a:rPr lang="fr-FR" dirty="0"/>
              <a:t>() #remplace les </a:t>
            </a:r>
            <a:r>
              <a:rPr lang="fr-FR" dirty="0" err="1"/>
              <a:t>outliers</a:t>
            </a:r>
            <a:r>
              <a:rPr lang="fr-FR" dirty="0"/>
              <a:t> par </a:t>
            </a:r>
            <a:r>
              <a:rPr lang="fr-FR" dirty="0" err="1"/>
              <a:t>zero</a:t>
            </a:r>
            <a:r>
              <a:rPr lang="fr-FR" dirty="0"/>
              <a:t> : description</a:t>
            </a:r>
          </a:p>
          <a:p>
            <a:r>
              <a:rPr lang="fr-FR" dirty="0" err="1"/>
              <a:t>df_acp_limites</a:t>
            </a:r>
            <a:r>
              <a:rPr lang="fr-FR" dirty="0"/>
              <a:t> = </a:t>
            </a:r>
            <a:r>
              <a:rPr lang="fr-FR" dirty="0" err="1"/>
              <a:t>openfoodfacts_cleaned.copy</a:t>
            </a:r>
            <a:r>
              <a:rPr lang="fr-FR" dirty="0"/>
              <a:t>() #remplace les </a:t>
            </a:r>
            <a:r>
              <a:rPr lang="fr-FR" dirty="0" err="1"/>
              <a:t>outliers</a:t>
            </a:r>
            <a:r>
              <a:rPr lang="fr-FR" dirty="0"/>
              <a:t> par les limites </a:t>
            </a:r>
            <a:r>
              <a:rPr lang="fr-FR" dirty="0" err="1"/>
              <a:t>inf</a:t>
            </a:r>
            <a:r>
              <a:rPr lang="fr-FR" dirty="0"/>
              <a:t> et </a:t>
            </a:r>
            <a:r>
              <a:rPr lang="fr-FR" dirty="0" err="1"/>
              <a:t>supp</a:t>
            </a:r>
            <a:r>
              <a:rPr lang="fr-FR" dirty="0"/>
              <a:t> : description</a:t>
            </a:r>
          </a:p>
          <a:p>
            <a:r>
              <a:rPr lang="fr-FR" dirty="0" err="1"/>
              <a:t>df_cleaned</a:t>
            </a:r>
            <a:r>
              <a:rPr lang="fr-FR" dirty="0"/>
              <a:t> = </a:t>
            </a:r>
            <a:r>
              <a:rPr lang="fr-FR" dirty="0" err="1"/>
              <a:t>openfoodfacts_cleaned.copy</a:t>
            </a:r>
            <a:r>
              <a:rPr lang="fr-FR" dirty="0"/>
              <a:t>() #supprime les </a:t>
            </a:r>
            <a:r>
              <a:rPr lang="fr-FR" dirty="0" err="1"/>
              <a:t>outliers</a:t>
            </a:r>
            <a:endParaRPr lang="fr-FR" dirty="0"/>
          </a:p>
          <a:p>
            <a:r>
              <a:rPr lang="fr-FR" dirty="0" smtClean="0"/>
              <a:t>: description</a:t>
            </a:r>
          </a:p>
          <a:p>
            <a:endParaRPr lang="fr-FR" dirty="0"/>
          </a:p>
          <a:p>
            <a:r>
              <a:rPr lang="fr-FR" dirty="0" smtClean="0"/>
              <a:t>Les différents types de PCA utilisées : </a:t>
            </a:r>
          </a:p>
          <a:p>
            <a:r>
              <a:rPr lang="fr-FR" dirty="0" smtClean="0"/>
              <a:t>PCA </a:t>
            </a:r>
            <a:r>
              <a:rPr lang="fr-FR" dirty="0" err="1" smtClean="0"/>
              <a:t>PCA</a:t>
            </a:r>
            <a:r>
              <a:rPr lang="fr-FR" dirty="0" smtClean="0"/>
              <a:t> </a:t>
            </a:r>
            <a:r>
              <a:rPr lang="fr-FR" dirty="0" err="1" smtClean="0"/>
              <a:t>PCA</a:t>
            </a:r>
            <a:r>
              <a:rPr lang="fr-FR" dirty="0" smtClean="0"/>
              <a:t> </a:t>
            </a:r>
            <a:r>
              <a:rPr lang="fr-FR" dirty="0" err="1" smtClean="0"/>
              <a:t>PCA</a:t>
            </a:r>
            <a:r>
              <a:rPr lang="fr-FR" dirty="0" smtClean="0"/>
              <a:t> </a:t>
            </a:r>
            <a:r>
              <a:rPr lang="fr-FR" dirty="0" err="1" smtClean="0"/>
              <a:t>PCA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385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CALCULS DES PCA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10000" y="2709949"/>
            <a:ext cx="912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A/Standardisation des données : 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366654" y="4081549"/>
            <a:ext cx="1738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avant </a:t>
            </a:r>
            <a:r>
              <a:rPr lang="fr-FR" sz="1100" dirty="0" err="1" smtClean="0"/>
              <a:t>stadardisation</a:t>
            </a:r>
            <a:endParaRPr lang="fr-FR" sz="1100" dirty="0"/>
          </a:p>
        </p:txBody>
      </p:sp>
      <p:sp>
        <p:nvSpPr>
          <p:cNvPr id="6" name="ZoneTexte 5"/>
          <p:cNvSpPr txBox="1"/>
          <p:nvPr/>
        </p:nvSpPr>
        <p:spPr>
          <a:xfrm>
            <a:off x="9601200" y="4094593"/>
            <a:ext cx="16995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après </a:t>
            </a:r>
            <a:r>
              <a:rPr lang="fr-FR" sz="1200" dirty="0" err="1"/>
              <a:t>stadardisation</a:t>
            </a:r>
            <a:endParaRPr lang="fr-FR" sz="1200" dirty="0"/>
          </a:p>
          <a:p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498600" y="6070600"/>
            <a:ext cx="55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Zone de commentaire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16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ET NETTOYAGE DES DONNEES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2960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83733" y="1058334"/>
            <a:ext cx="110818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B/Choix du cas Axes : </a:t>
            </a:r>
          </a:p>
          <a:p>
            <a:endParaRPr lang="fr-FR" dirty="0"/>
          </a:p>
          <a:p>
            <a:r>
              <a:rPr lang="fr-FR" dirty="0" smtClean="0"/>
              <a:t>Pour </a:t>
            </a:r>
            <a:r>
              <a:rPr lang="fr-FR" dirty="0" err="1" smtClean="0"/>
              <a:t>celà</a:t>
            </a:r>
            <a:r>
              <a:rPr lang="fr-FR" dirty="0" smtClean="0"/>
              <a:t>, nous avons utilisé 3 méthodes pour déterminer le nombre de composantes principales </a:t>
            </a:r>
          </a:p>
          <a:p>
            <a:r>
              <a:rPr lang="fr-FR" dirty="0" smtClean="0"/>
              <a:t>Qui nous résument plus de 15% de variance totale. 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11704"/>
              </p:ext>
            </p:extLst>
          </p:nvPr>
        </p:nvGraphicFramePr>
        <p:xfrm>
          <a:off x="1151466" y="2475653"/>
          <a:ext cx="8128001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0031560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453425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98081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36599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624525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479747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59042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Jeu données 1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Jeu données 2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Jeu données 3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Jeu données 4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Jeu données 5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smtClean="0"/>
                        <a:t>Jeu données 6</a:t>
                      </a:r>
                    </a:p>
                    <a:p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0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Nombre de dimensions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3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1239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88967" y="914400"/>
            <a:ext cx="922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C/ Calcul des PCA sur chaque jeu de données avec les dimensions correspondantes</a:t>
            </a:r>
          </a:p>
        </p:txBody>
      </p:sp>
    </p:spTree>
    <p:extLst>
      <p:ext uri="{BB962C8B-B14F-4D97-AF65-F5344CB8AC3E}">
        <p14:creationId xmlns:p14="http://schemas.microsoft.com/office/powerpoint/2010/main" val="29604315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05098" y="964277"/>
            <a:ext cx="8149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D/ Explication de la variance :</a:t>
            </a:r>
          </a:p>
          <a:p>
            <a:endParaRPr lang="fr-FR" dirty="0"/>
          </a:p>
          <a:p>
            <a:r>
              <a:rPr lang="fr-FR" dirty="0" smtClean="0"/>
              <a:t>	D1/ Affichage de la contribution des individus sur l’inertie des axes</a:t>
            </a:r>
          </a:p>
          <a:p>
            <a:endParaRPr lang="fr-FR" dirty="0"/>
          </a:p>
          <a:p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753986" y="3491345"/>
            <a:ext cx="762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D2/ Affichage de la contribution des variables sur l’inertie des axes</a:t>
            </a:r>
          </a:p>
        </p:txBody>
      </p:sp>
    </p:spTree>
    <p:extLst>
      <p:ext uri="{BB962C8B-B14F-4D97-AF65-F5344CB8AC3E}">
        <p14:creationId xmlns:p14="http://schemas.microsoft.com/office/powerpoint/2010/main" val="41787381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047404" y="748146"/>
            <a:ext cx="9799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E/ Projection des variables et des individus sur un ou plusieurs plans formés par les axes</a:t>
            </a:r>
          </a:p>
          <a:p>
            <a:endParaRPr lang="fr-FR" dirty="0"/>
          </a:p>
          <a:p>
            <a:r>
              <a:rPr lang="fr-FR" dirty="0" smtClean="0"/>
              <a:t>Plan 1,2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665913" y="2493818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Cercle de corrélation</a:t>
            </a:r>
            <a:endParaRPr lang="fr-FR" sz="1200" dirty="0"/>
          </a:p>
        </p:txBody>
      </p:sp>
      <p:sp>
        <p:nvSpPr>
          <p:cNvPr id="4" name="ZoneTexte 3"/>
          <p:cNvSpPr txBox="1"/>
          <p:nvPr/>
        </p:nvSpPr>
        <p:spPr>
          <a:xfrm>
            <a:off x="8470669" y="2477192"/>
            <a:ext cx="1539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Nuage d’individus</a:t>
            </a:r>
            <a:endParaRPr lang="fr-FR" sz="1200" dirty="0"/>
          </a:p>
        </p:txBody>
      </p:sp>
      <p:sp>
        <p:nvSpPr>
          <p:cNvPr id="5" name="ZoneTexte 4"/>
          <p:cNvSpPr txBox="1"/>
          <p:nvPr/>
        </p:nvSpPr>
        <p:spPr>
          <a:xfrm>
            <a:off x="1413164" y="4879571"/>
            <a:ext cx="555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Commentaire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24658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72835" y="631767"/>
            <a:ext cx="9799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E/ Projection des variables et des individus sur un ou plusieurs plans formés par les axes</a:t>
            </a:r>
          </a:p>
          <a:p>
            <a:endParaRPr lang="fr-FR" dirty="0"/>
          </a:p>
          <a:p>
            <a:r>
              <a:rPr lang="fr-FR" dirty="0"/>
              <a:t>Plan 1,2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8295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74237" y="746449"/>
            <a:ext cx="599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Eboulis des valeurs propres :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37" y="1609919"/>
            <a:ext cx="3829050" cy="27051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11764" y="4683967"/>
            <a:ext cx="10935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diagramme </a:t>
            </a:r>
            <a:r>
              <a:rPr lang="fr-FR" dirty="0" smtClean="0"/>
              <a:t>éboulis </a:t>
            </a:r>
            <a:r>
              <a:rPr lang="fr-FR" dirty="0"/>
              <a:t>des valeurs propres :</a:t>
            </a:r>
          </a:p>
          <a:p>
            <a:r>
              <a:rPr lang="fr-FR" dirty="0"/>
              <a:t>C'est qui décrit le pourcentage d’inertie totale associé à chaque axe.</a:t>
            </a:r>
          </a:p>
          <a:p>
            <a:r>
              <a:rPr lang="fr-FR" dirty="0" smtClean="0"/>
              <a:t>Représente </a:t>
            </a:r>
            <a:r>
              <a:rPr lang="fr-FR" dirty="0"/>
              <a:t>la somme cumulée des inerties, c’est une courbe qui part de l’origine avec 38% de pourcentage d'inertie pour l'axe1, ensuite 60% pour l'axe2 et qui arrive à 100 % après avoir parcouru tous les axes.</a:t>
            </a:r>
          </a:p>
          <a:p>
            <a:r>
              <a:rPr lang="fr-FR" dirty="0"/>
              <a:t>En tout on a 10 </a:t>
            </a:r>
            <a:r>
              <a:rPr lang="fr-FR" dirty="0" smtClean="0"/>
              <a:t>axes.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03897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02432" y="597160"/>
            <a:ext cx="1042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Cercle de corrélation :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7" y="1300162"/>
            <a:ext cx="50768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130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8" y="1160203"/>
            <a:ext cx="5076825" cy="42576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55" y="1160203"/>
            <a:ext cx="50768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897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51722" y="895738"/>
            <a:ext cx="10263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cercle des corrélations nous indique quelles variables sont très corrélées (ou </a:t>
            </a:r>
            <a:r>
              <a:rPr lang="fr-FR" dirty="0" err="1" smtClean="0"/>
              <a:t>anticorrélées</a:t>
            </a:r>
            <a:r>
              <a:rPr lang="fr-FR" dirty="0" smtClean="0"/>
              <a:t>).</a:t>
            </a:r>
          </a:p>
          <a:p>
            <a:r>
              <a:rPr lang="fr-FR" dirty="0" smtClean="0"/>
              <a:t>F1 </a:t>
            </a:r>
            <a:r>
              <a:rPr lang="fr-FR" dirty="0"/>
              <a:t>peut être vue comme une nouvelle variable que l’on ajoute sous forme de nouvelle colonne à notre échantillon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dirty="0"/>
              <a:t>Les 2 premières composantes principales F1 et F2:</a:t>
            </a:r>
          </a:p>
          <a:p>
            <a:r>
              <a:rPr lang="fr-FR" dirty="0"/>
              <a:t>F1 est très corrélée aux variables le gras, fibre, les gras saturés, alors il y a de grandes chances pour que ces individus aient aussi de grandes valeurs pour ces variables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dirty="0"/>
              <a:t>Les composantes F3 et F4:</a:t>
            </a:r>
          </a:p>
          <a:p>
            <a:r>
              <a:rPr lang="fr-FR" dirty="0"/>
              <a:t>F1 est très corrélée aux variables le gras, les gras saturés. De même, la variable fibre, carbohydrate est </a:t>
            </a:r>
            <a:r>
              <a:rPr lang="fr-FR" dirty="0" err="1"/>
              <a:t>anticorrélée</a:t>
            </a:r>
            <a:r>
              <a:rPr lang="fr-FR" dirty="0"/>
              <a:t> à F1, car la flèche de cette variable pointe vers les abscisses décroissantes sur le cercle des corrélations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b="1" dirty="0"/>
              <a:t>Les composantes F5 et F6:</a:t>
            </a:r>
          </a:p>
          <a:p>
            <a:r>
              <a:rPr lang="fr-FR" dirty="0"/>
              <a:t>F1 est très corrélée au variable fibre et </a:t>
            </a:r>
            <a:r>
              <a:rPr lang="fr-FR" dirty="0" err="1"/>
              <a:t>anticorrélée</a:t>
            </a:r>
            <a:r>
              <a:rPr lang="fr-FR" dirty="0"/>
              <a:t> aux variables </a:t>
            </a:r>
            <a:r>
              <a:rPr lang="fr-FR" dirty="0" err="1"/>
              <a:t>Soduim</a:t>
            </a:r>
            <a:r>
              <a:rPr lang="fr-FR" dirty="0"/>
              <a:t>, </a:t>
            </a:r>
            <a:r>
              <a:rPr lang="fr-FR" dirty="0" err="1"/>
              <a:t>calcuim</a:t>
            </a:r>
            <a:r>
              <a:rPr lang="fr-FR" dirty="0"/>
              <a:t>, </a:t>
            </a:r>
            <a:r>
              <a:rPr lang="fr-FR" dirty="0" err="1"/>
              <a:t>energy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06587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36914" y="690465"/>
            <a:ext cx="45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Projection des individus :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4" y="1510683"/>
            <a:ext cx="3281326" cy="284671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81" y="1510683"/>
            <a:ext cx="3411709" cy="28467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71" y="1510683"/>
            <a:ext cx="3281326" cy="28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1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STATISTIQUES DESCRIPTIVES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62229"/>
          </a:xfrm>
        </p:spPr>
        <p:txBody>
          <a:bodyPr/>
          <a:lstStyle/>
          <a:p>
            <a:r>
              <a:rPr lang="fr-FR" dirty="0" smtClean="0"/>
              <a:t>Tendance centrale, dispersion et formes de nos variables numériques.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290" y="2650029"/>
            <a:ext cx="8010525" cy="27051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662545" y="5428928"/>
            <a:ext cx="80812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On observe des variables qui ne contiennent aucune information: </a:t>
            </a:r>
            <a:r>
              <a:rPr lang="fr-FR" sz="1000" dirty="0" err="1"/>
              <a:t>no_nutriments</a:t>
            </a:r>
            <a:r>
              <a:rPr lang="fr-FR" sz="1000" dirty="0"/>
              <a:t>, </a:t>
            </a:r>
            <a:r>
              <a:rPr lang="fr-FR" sz="1000" dirty="0" err="1"/>
              <a:t>ingredients_from_palm_oil</a:t>
            </a:r>
            <a:r>
              <a:rPr lang="fr-FR" sz="1000" dirty="0"/>
              <a:t> ...., </a:t>
            </a:r>
            <a:endParaRPr lang="fr-FR" sz="1000" dirty="0" smtClean="0"/>
          </a:p>
          <a:p>
            <a:r>
              <a:rPr lang="fr-FR" sz="1000" dirty="0" smtClean="0"/>
              <a:t>Détectons </a:t>
            </a:r>
            <a:r>
              <a:rPr lang="fr-FR" sz="1000" dirty="0"/>
              <a:t>les afin de les supprimer. </a:t>
            </a:r>
            <a:r>
              <a:rPr lang="fr-FR" sz="1000" dirty="0" smtClean="0"/>
              <a:t>On </a:t>
            </a:r>
            <a:r>
              <a:rPr lang="fr-FR" sz="1000" dirty="0"/>
              <a:t>constate aussi qu'il y'a des </a:t>
            </a:r>
            <a:r>
              <a:rPr lang="fr-FR" sz="1000" dirty="0" smtClean="0"/>
              <a:t>valeurs </a:t>
            </a:r>
            <a:r>
              <a:rPr lang="fr-FR" sz="1000" dirty="0"/>
              <a:t>manquantes : (320772 - 248939 = 71833) dans les </a:t>
            </a:r>
            <a:r>
              <a:rPr lang="fr-FR" sz="1000" dirty="0" smtClean="0"/>
              <a:t>paramètres </a:t>
            </a:r>
            <a:r>
              <a:rPr lang="fr-FR" sz="1000" dirty="0"/>
              <a:t>ci-dessus ou 320723 Nan dans ph_100g</a:t>
            </a:r>
          </a:p>
        </p:txBody>
      </p:sp>
    </p:spTree>
    <p:extLst>
      <p:ext uri="{BB962C8B-B14F-4D97-AF65-F5344CB8AC3E}">
        <p14:creationId xmlns:p14="http://schemas.microsoft.com/office/powerpoint/2010/main" val="256678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11355" y="783772"/>
            <a:ext cx="85468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Composant F1/F2: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Les </a:t>
            </a:r>
            <a:r>
              <a:rPr lang="fr-FR" dirty="0" err="1" smtClean="0"/>
              <a:t>nutrigrades</a:t>
            </a:r>
            <a:r>
              <a:rPr lang="fr-FR" dirty="0" smtClean="0"/>
              <a:t> </a:t>
            </a:r>
            <a:r>
              <a:rPr lang="fr-FR" dirty="0"/>
              <a:t>E </a:t>
            </a:r>
            <a:r>
              <a:rPr lang="fr-FR" dirty="0" err="1"/>
              <a:t>representé</a:t>
            </a:r>
            <a:r>
              <a:rPr lang="fr-FR" dirty="0"/>
              <a:t> par la couleur </a:t>
            </a:r>
            <a:r>
              <a:rPr lang="fr-FR" dirty="0" smtClean="0"/>
              <a:t>violet : </a:t>
            </a:r>
          </a:p>
          <a:p>
            <a:r>
              <a:rPr lang="fr-FR" dirty="0" smtClean="0"/>
              <a:t>Ils ont </a:t>
            </a:r>
            <a:r>
              <a:rPr lang="fr-FR" dirty="0"/>
              <a:t>tendance à se regrouper vers les abscisses positives (importantes) alors que les </a:t>
            </a:r>
            <a:r>
              <a:rPr lang="fr-FR" dirty="0" err="1" smtClean="0"/>
              <a:t>nutrigrades</a:t>
            </a:r>
            <a:r>
              <a:rPr lang="fr-FR" dirty="0" smtClean="0"/>
              <a:t> </a:t>
            </a:r>
            <a:r>
              <a:rPr lang="fr-FR" dirty="0"/>
              <a:t>C </a:t>
            </a:r>
            <a:r>
              <a:rPr lang="fr-FR" dirty="0" smtClean="0"/>
              <a:t>représenté </a:t>
            </a:r>
            <a:r>
              <a:rPr lang="fr-FR" dirty="0"/>
              <a:t>par la couleur verte ont tendance à se regrouper vers les abscisses </a:t>
            </a:r>
            <a:r>
              <a:rPr lang="fr-FR" dirty="0" smtClean="0"/>
              <a:t>négatives </a:t>
            </a:r>
            <a:r>
              <a:rPr lang="fr-FR" dirty="0"/>
              <a:t>(faibles). </a:t>
            </a:r>
            <a:r>
              <a:rPr lang="fr-FR" dirty="0" smtClean="0"/>
              <a:t>Le </a:t>
            </a:r>
            <a:r>
              <a:rPr lang="fr-FR" dirty="0" err="1"/>
              <a:t>nutrigrade</a:t>
            </a:r>
            <a:r>
              <a:rPr lang="fr-FR" dirty="0"/>
              <a:t> D </a:t>
            </a:r>
            <a:r>
              <a:rPr lang="fr-FR" dirty="0" smtClean="0"/>
              <a:t>représenté </a:t>
            </a:r>
            <a:r>
              <a:rPr lang="fr-FR" dirty="0"/>
              <a:t>par la couleur rouge ont tendance à se regroupement dans les deux parties des </a:t>
            </a:r>
            <a:r>
              <a:rPr lang="fr-FR" dirty="0" smtClean="0"/>
              <a:t>abscisses, </a:t>
            </a:r>
            <a:r>
              <a:rPr lang="fr-FR" dirty="0"/>
              <a:t>une partie vers les </a:t>
            </a:r>
            <a:r>
              <a:rPr lang="fr-FR" dirty="0" smtClean="0"/>
              <a:t>abscisses </a:t>
            </a:r>
            <a:r>
              <a:rPr lang="fr-FR" dirty="0"/>
              <a:t>faibles et l'autre partie vers </a:t>
            </a:r>
            <a:r>
              <a:rPr lang="fr-FR" dirty="0" smtClean="0"/>
              <a:t>les </a:t>
            </a:r>
            <a:r>
              <a:rPr lang="fr-FR" dirty="0"/>
              <a:t>abscisses</a:t>
            </a:r>
            <a:r>
              <a:rPr lang="fr-FR" dirty="0" smtClean="0"/>
              <a:t> importantes</a:t>
            </a:r>
          </a:p>
          <a:p>
            <a:endParaRPr lang="fr-FR" dirty="0"/>
          </a:p>
          <a:p>
            <a:r>
              <a:rPr lang="fr-FR" b="1" dirty="0"/>
              <a:t>Composant F3/F4:</a:t>
            </a:r>
          </a:p>
          <a:p>
            <a:r>
              <a:rPr lang="fr-FR" dirty="0" smtClean="0"/>
              <a:t>Les </a:t>
            </a:r>
            <a:r>
              <a:rPr lang="fr-FR" dirty="0" err="1"/>
              <a:t>nutrigrade</a:t>
            </a:r>
            <a:r>
              <a:rPr lang="fr-FR" dirty="0"/>
              <a:t> D et E ont un regroupement dans 3 parties:</a:t>
            </a:r>
          </a:p>
          <a:p>
            <a:r>
              <a:rPr lang="fr-FR" dirty="0"/>
              <a:t>Une partie dans le centre sous forme diagonal</a:t>
            </a:r>
          </a:p>
          <a:p>
            <a:r>
              <a:rPr lang="fr-FR" dirty="0"/>
              <a:t>Une autre partie regroupe vers l'abscisse </a:t>
            </a:r>
            <a:r>
              <a:rPr lang="fr-FR" dirty="0" smtClean="0"/>
              <a:t>faible (</a:t>
            </a:r>
            <a:r>
              <a:rPr lang="fr-FR" dirty="0" err="1"/>
              <a:t>negative</a:t>
            </a:r>
            <a:r>
              <a:rPr lang="fr-FR" dirty="0"/>
              <a:t>)</a:t>
            </a:r>
          </a:p>
          <a:p>
            <a:r>
              <a:rPr lang="fr-FR" dirty="0"/>
              <a:t>et quelque individu éparpillé vers l</a:t>
            </a:r>
            <a:r>
              <a:rPr lang="fr-FR" dirty="0" smtClean="0"/>
              <a:t>'</a:t>
            </a:r>
            <a:r>
              <a:rPr lang="fr-FR" dirty="0"/>
              <a:t> abscisses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dirty="0" smtClean="0"/>
              <a:t>l'ordonnée importantes(positive)</a:t>
            </a:r>
          </a:p>
          <a:p>
            <a:endParaRPr lang="fr-FR" dirty="0"/>
          </a:p>
          <a:p>
            <a:r>
              <a:rPr lang="fr-FR" b="1" dirty="0"/>
              <a:t>Composant F5/F6:</a:t>
            </a:r>
          </a:p>
          <a:p>
            <a:r>
              <a:rPr lang="fr-FR" dirty="0"/>
              <a:t>Tout les </a:t>
            </a:r>
            <a:r>
              <a:rPr lang="fr-FR" dirty="0" err="1" smtClean="0"/>
              <a:t>nutrigrades</a:t>
            </a:r>
            <a:r>
              <a:rPr lang="fr-FR" dirty="0" smtClean="0"/>
              <a:t> </a:t>
            </a:r>
            <a:r>
              <a:rPr lang="fr-FR" dirty="0"/>
              <a:t>ont tendance à </a:t>
            </a:r>
            <a:r>
              <a:rPr lang="fr-FR" dirty="0" smtClean="0"/>
              <a:t>se </a:t>
            </a:r>
            <a:r>
              <a:rPr lang="fr-FR" dirty="0"/>
              <a:t>regrouper vers le centre</a:t>
            </a:r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0496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8361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28625" y="771525"/>
            <a:ext cx="11993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Notre analyse exploratoire sur les éléments composants alimentaires ne nous a pas permis de conclure</a:t>
            </a:r>
          </a:p>
          <a:p>
            <a:r>
              <a:rPr lang="fr-FR"/>
              <a:t>q</a:t>
            </a:r>
            <a:r>
              <a:rPr lang="fr-FR" smtClean="0"/>
              <a:t>u’un </a:t>
            </a:r>
            <a:r>
              <a:rPr lang="fr-FR" smtClean="0"/>
              <a:t>nutriment </a:t>
            </a:r>
            <a:r>
              <a:rPr lang="fr-FR" dirty="0" smtClean="0"/>
              <a:t>ou une combinaison de </a:t>
            </a:r>
            <a:r>
              <a:rPr lang="fr-FR" dirty="0" err="1" smtClean="0"/>
              <a:t>nutrimens</a:t>
            </a:r>
            <a:r>
              <a:rPr lang="fr-FR" dirty="0" smtClean="0"/>
              <a:t> peuvent influencer le grade nutritionnel de l’aliment </a:t>
            </a:r>
          </a:p>
          <a:p>
            <a:r>
              <a:rPr lang="fr-FR" dirty="0" smtClean="0"/>
              <a:t>Concerné.</a:t>
            </a:r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07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DETECTION ET SUPPRESSION DES PARAMETRES COMPLETEMENT VIDES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6661" y="5203767"/>
            <a:ext cx="4157230" cy="38238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fr-FR" sz="4400" dirty="0"/>
              <a:t>On a 16 </a:t>
            </a:r>
            <a:r>
              <a:rPr lang="fr-FR" sz="4400" dirty="0" smtClean="0"/>
              <a:t>paramètres </a:t>
            </a:r>
            <a:r>
              <a:rPr lang="fr-FR" sz="4400" dirty="0"/>
              <a:t>de types </a:t>
            </a:r>
            <a:r>
              <a:rPr lang="fr-FR" sz="4400" dirty="0" err="1"/>
              <a:t>float</a:t>
            </a:r>
            <a:r>
              <a:rPr lang="fr-FR" sz="4400" dirty="0"/>
              <a:t> complétement vides que l'on va </a:t>
            </a:r>
            <a:r>
              <a:rPr lang="fr-FR" sz="4400" dirty="0" smtClean="0"/>
              <a:t>supprimer</a:t>
            </a: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35"/>
          <a:stretch/>
        </p:blipFill>
        <p:spPr>
          <a:xfrm>
            <a:off x="996661" y="2317432"/>
            <a:ext cx="3999288" cy="27717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61" y="5700713"/>
            <a:ext cx="3295650" cy="5429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389120" y="5765461"/>
            <a:ext cx="2383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On passe de 162 à 146 variables</a:t>
            </a:r>
          </a:p>
        </p:txBody>
      </p:sp>
    </p:spTree>
    <p:extLst>
      <p:ext uri="{BB962C8B-B14F-4D97-AF65-F5344CB8AC3E}">
        <p14:creationId xmlns:p14="http://schemas.microsoft.com/office/powerpoint/2010/main" val="37526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TRAITEMENT DES VALEURS MANQUANTES (</a:t>
            </a:r>
            <a:r>
              <a:rPr lang="fr-FR" dirty="0" err="1" smtClean="0"/>
              <a:t>NaN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60" y="2322177"/>
            <a:ext cx="4524375" cy="6000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60" y="3272552"/>
            <a:ext cx="3009900" cy="29622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334375" y="2225674"/>
            <a:ext cx="6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Nous constatons qu'il y'a 3 447 6237 valeurs manquantes dans le </a:t>
            </a:r>
            <a:r>
              <a:rPr lang="fr-FR" sz="1400" dirty="0" err="1"/>
              <a:t>dataset</a:t>
            </a:r>
            <a:r>
              <a:rPr lang="fr-FR" sz="1400" dirty="0"/>
              <a:t>, ce qui correspond à plus de </a:t>
            </a:r>
            <a:r>
              <a:rPr lang="fr-FR" sz="1400" dirty="0" smtClean="0"/>
              <a:t>73</a:t>
            </a:r>
            <a:r>
              <a:rPr lang="fr-FR" sz="1400" dirty="0"/>
              <a:t>%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78090" y="3953471"/>
            <a:ext cx="81435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On remarque que certaines variables sont quasiment vide </a:t>
            </a:r>
            <a:r>
              <a:rPr lang="fr-FR" sz="1400" dirty="0" smtClean="0"/>
              <a:t>(contiennent </a:t>
            </a:r>
            <a:r>
              <a:rPr lang="fr-FR" sz="1400" dirty="0"/>
              <a:t>plus de 99.99% de </a:t>
            </a:r>
            <a:r>
              <a:rPr lang="fr-FR" sz="1400" dirty="0" err="1"/>
              <a:t>NaN</a:t>
            </a:r>
            <a:r>
              <a:rPr lang="fr-FR" sz="1400" dirty="0"/>
              <a:t>) ex: 'almitic-acid_100g' , 'myristic-acid_100g'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8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411</TotalTime>
  <Words>2636</Words>
  <Application>Microsoft Office PowerPoint</Application>
  <PresentationFormat>Grand écran</PresentationFormat>
  <Paragraphs>284</Paragraphs>
  <Slides>72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Century Gothic</vt:lpstr>
      <vt:lpstr>Wingdings 2</vt:lpstr>
      <vt:lpstr>Concis</vt:lpstr>
      <vt:lpstr>Projet 3 : Analyse de données sur la santé (nutrition) </vt:lpstr>
      <vt:lpstr>APPLICATION </vt:lpstr>
      <vt:lpstr>LE JEU DE DONNEES  https://world.openfoodfacts.org/</vt:lpstr>
      <vt:lpstr>FONCTIONS UTILISEES</vt:lpstr>
      <vt:lpstr>RECUPERATION ET APERCU DU JEU DE DONNEES</vt:lpstr>
      <vt:lpstr>TRAITEMENT ET NETTOYAGE DES DONNEES</vt:lpstr>
      <vt:lpstr>STATISTIQUES DESCRIPTIVES </vt:lpstr>
      <vt:lpstr>DETECTION ET SUPPRESSION DES PARAMETRES COMPLETEMENT VIDES</vt:lpstr>
      <vt:lpstr>TRAITEMENT DES VALEURS MANQUANTES (NaN)</vt:lpstr>
      <vt:lpstr>SELECTION DES DONNES : GLOBALES, FRANCE ET AUTRES PAYS</vt:lpstr>
      <vt:lpstr>VISUALISATION DES NaN DE NOS JEUX DE DONNEES PAR LA FONCTION Heatmap</vt:lpstr>
      <vt:lpstr>Présentation PowerPoint</vt:lpstr>
      <vt:lpstr>Présentation PowerPoint</vt:lpstr>
      <vt:lpstr>Présentation PowerPoint</vt:lpstr>
      <vt:lpstr>Présentation PowerPoint</vt:lpstr>
      <vt:lpstr>RE-VISUALISATION DES DONNEES APRES NETTOYAGE (pour la France)</vt:lpstr>
      <vt:lpstr>TRAVAIL SUR LES DONNEES FRANCE</vt:lpstr>
      <vt:lpstr>Présentation PowerPoint</vt:lpstr>
      <vt:lpstr>SEPARATION DES DONNEES EN VARIABLES NUMERIQUES ET CATEGORIELLES</vt:lpstr>
      <vt:lpstr>DESCRIPTION STATIQTIQUE</vt:lpstr>
      <vt:lpstr>NOUVELLE DECOMPOSITION DES DONNEES </vt:lpstr>
      <vt:lpstr>SELECTION DES VARIABLES UTILES POUR L’APPLICATION</vt:lpstr>
      <vt:lpstr>CORRELATION ENTRE VARIABLES NUMERIQUES</vt:lpstr>
      <vt:lpstr>HISTOGRAMME DES % DES NaN AVANT TRAITEMENT DES OUTLIERS</vt:lpstr>
      <vt:lpstr>Présentation PowerPoint</vt:lpstr>
      <vt:lpstr>DETECTION ET REMPLACEMENT DES VALEURS MANQUANTES PAR DES NaN</vt:lpstr>
      <vt:lpstr>METHODE METIER</vt:lpstr>
      <vt:lpstr>Présentation PowerPoint</vt:lpstr>
      <vt:lpstr>METHODE INTERQUARTILE</vt:lpstr>
      <vt:lpstr>Présentation PowerPoint</vt:lpstr>
      <vt:lpstr>TRAITEMENT DES VALEURS MANQUANTES</vt:lpstr>
      <vt:lpstr>ITERATEIMPUTER</vt:lpstr>
      <vt:lpstr>Présentation PowerPoint</vt:lpstr>
      <vt:lpstr>Présentation PowerPoint</vt:lpstr>
      <vt:lpstr>Présentation PowerPoint</vt:lpstr>
      <vt:lpstr>SUPPRESSION DES NaN POUR LES VALEURS CATEGORIELLES</vt:lpstr>
      <vt:lpstr>JEU DE DONNEES NETTOYE</vt:lpstr>
      <vt:lpstr>Présentation PowerPoint</vt:lpstr>
      <vt:lpstr>EXPLORATION DES DONNEES</vt:lpstr>
      <vt:lpstr>IMPORTATION DES JEUX DE DONNEES NETTOYES</vt:lpstr>
      <vt:lpstr>ANALYSE UNIVARIEE</vt:lpstr>
      <vt:lpstr>REPARTITION DES GRADES NUTRISCORE ET DES CATEGORIES pnns_groups_1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BIVARIEE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TESTS DE NORMALITE</vt:lpstr>
      <vt:lpstr>Présentation PowerPoint</vt:lpstr>
      <vt:lpstr>ANALYSE MULTIVARIEE</vt:lpstr>
      <vt:lpstr>Présentation PowerPoint</vt:lpstr>
      <vt:lpstr>CALCULS DES PCA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Présentation PowerPoint</vt:lpstr>
    </vt:vector>
  </TitlesOfParts>
  <Company>Métropole Télévision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et définition des objectifs</dc:title>
  <dc:creator>MARCANTONI EL MOUATASSIM ANNE-LAURE</dc:creator>
  <cp:lastModifiedBy>MARCANTONI EL MOUATASSIM ANNE-LAURE</cp:lastModifiedBy>
  <cp:revision>94</cp:revision>
  <dcterms:created xsi:type="dcterms:W3CDTF">2022-05-29T20:40:26Z</dcterms:created>
  <dcterms:modified xsi:type="dcterms:W3CDTF">2022-10-08T11:51:42Z</dcterms:modified>
</cp:coreProperties>
</file>