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88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1" r:id="rId4"/>
    <p:sldId id="257" r:id="rId5"/>
    <p:sldId id="259" r:id="rId6"/>
    <p:sldId id="277" r:id="rId7"/>
    <p:sldId id="265" r:id="rId8"/>
    <p:sldId id="266" r:id="rId9"/>
    <p:sldId id="267" r:id="rId10"/>
    <p:sldId id="268" r:id="rId11"/>
    <p:sldId id="278" r:id="rId12"/>
    <p:sldId id="272" r:id="rId13"/>
    <p:sldId id="275" r:id="rId14"/>
    <p:sldId id="274" r:id="rId15"/>
    <p:sldId id="279" r:id="rId16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akatsuki\Documents\GitHub\pmpractice\yabuki-a\PM&#28436;&#32722;&#30690;&#21561;a\PM&#28436;&#32722;_&#31649;&#29702;&#12484;&#12540;&#12523;_&#30690;&#21561;&#30740;A&#2967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805304187722803E-2"/>
          <c:y val="0.10823728629670748"/>
          <c:w val="0.89818280644023973"/>
          <c:h val="0.82649336267666551"/>
        </c:manualLayout>
      </c:layout>
      <c:lineChart>
        <c:grouping val="standard"/>
        <c:varyColors val="0"/>
        <c:ser>
          <c:idx val="0"/>
          <c:order val="0"/>
          <c:tx>
            <c:strRef>
              <c:f>EVM!$A$28</c:f>
              <c:strCache>
                <c:ptCount val="1"/>
                <c:pt idx="0">
                  <c:v>PV</c:v>
                </c:pt>
              </c:strCache>
            </c:strRef>
          </c:tx>
          <c:spPr>
            <a:ln cmpd="dbl"/>
          </c:spPr>
          <c:marker>
            <c:symbol val="none"/>
          </c:marker>
          <c:cat>
            <c:numRef>
              <c:f>EVM!$B$27:$DI$27</c:f>
              <c:numCache>
                <c:formatCode>m/d;@</c:formatCode>
                <c:ptCount val="17"/>
                <c:pt idx="0">
                  <c:v>41740</c:v>
                </c:pt>
                <c:pt idx="1">
                  <c:v>41747</c:v>
                </c:pt>
                <c:pt idx="2">
                  <c:v>41754</c:v>
                </c:pt>
                <c:pt idx="3">
                  <c:v>41761</c:v>
                </c:pt>
                <c:pt idx="4">
                  <c:v>41768</c:v>
                </c:pt>
                <c:pt idx="5">
                  <c:v>41775</c:v>
                </c:pt>
                <c:pt idx="6">
                  <c:v>41782</c:v>
                </c:pt>
                <c:pt idx="7">
                  <c:v>41789</c:v>
                </c:pt>
                <c:pt idx="8">
                  <c:v>41796</c:v>
                </c:pt>
                <c:pt idx="9">
                  <c:v>41803</c:v>
                </c:pt>
                <c:pt idx="10">
                  <c:v>41810</c:v>
                </c:pt>
                <c:pt idx="11">
                  <c:v>41817</c:v>
                </c:pt>
                <c:pt idx="12">
                  <c:v>41824</c:v>
                </c:pt>
                <c:pt idx="13">
                  <c:v>41831</c:v>
                </c:pt>
                <c:pt idx="14">
                  <c:v>41838</c:v>
                </c:pt>
                <c:pt idx="15">
                  <c:v>41845</c:v>
                </c:pt>
                <c:pt idx="16">
                  <c:v>41851</c:v>
                </c:pt>
              </c:numCache>
            </c:numRef>
          </c:cat>
          <c:val>
            <c:numRef>
              <c:f>EVM!$B$28:$DI$28</c:f>
              <c:numCache>
                <c:formatCode>0.0_ </c:formatCode>
                <c:ptCount val="17"/>
                <c:pt idx="0">
                  <c:v>5</c:v>
                </c:pt>
                <c:pt idx="1">
                  <c:v>27</c:v>
                </c:pt>
                <c:pt idx="2">
                  <c:v>53</c:v>
                </c:pt>
                <c:pt idx="3">
                  <c:v>59</c:v>
                </c:pt>
                <c:pt idx="4">
                  <c:v>72</c:v>
                </c:pt>
                <c:pt idx="5">
                  <c:v>93</c:v>
                </c:pt>
                <c:pt idx="6">
                  <c:v>117</c:v>
                </c:pt>
                <c:pt idx="7">
                  <c:v>141</c:v>
                </c:pt>
                <c:pt idx="8">
                  <c:v>168</c:v>
                </c:pt>
                <c:pt idx="9">
                  <c:v>195</c:v>
                </c:pt>
                <c:pt idx="10">
                  <c:v>224</c:v>
                </c:pt>
                <c:pt idx="11">
                  <c:v>251</c:v>
                </c:pt>
                <c:pt idx="12">
                  <c:v>279</c:v>
                </c:pt>
                <c:pt idx="13">
                  <c:v>307</c:v>
                </c:pt>
                <c:pt idx="14">
                  <c:v>335</c:v>
                </c:pt>
                <c:pt idx="15">
                  <c:v>360</c:v>
                </c:pt>
                <c:pt idx="16">
                  <c:v>360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EVM!$A$29</c:f>
              <c:strCache>
                <c:ptCount val="1"/>
                <c:pt idx="0">
                  <c:v>AC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cat>
            <c:numRef>
              <c:f>EVM!$B$27:$DI$27</c:f>
              <c:numCache>
                <c:formatCode>m/d;@</c:formatCode>
                <c:ptCount val="17"/>
                <c:pt idx="0">
                  <c:v>41740</c:v>
                </c:pt>
                <c:pt idx="1">
                  <c:v>41747</c:v>
                </c:pt>
                <c:pt idx="2">
                  <c:v>41754</c:v>
                </c:pt>
                <c:pt idx="3">
                  <c:v>41761</c:v>
                </c:pt>
                <c:pt idx="4">
                  <c:v>41768</c:v>
                </c:pt>
                <c:pt idx="5">
                  <c:v>41775</c:v>
                </c:pt>
                <c:pt idx="6">
                  <c:v>41782</c:v>
                </c:pt>
                <c:pt idx="7">
                  <c:v>41789</c:v>
                </c:pt>
                <c:pt idx="8">
                  <c:v>41796</c:v>
                </c:pt>
                <c:pt idx="9">
                  <c:v>41803</c:v>
                </c:pt>
                <c:pt idx="10">
                  <c:v>41810</c:v>
                </c:pt>
                <c:pt idx="11">
                  <c:v>41817</c:v>
                </c:pt>
                <c:pt idx="12">
                  <c:v>41824</c:v>
                </c:pt>
                <c:pt idx="13">
                  <c:v>41831</c:v>
                </c:pt>
                <c:pt idx="14">
                  <c:v>41838</c:v>
                </c:pt>
                <c:pt idx="15">
                  <c:v>41845</c:v>
                </c:pt>
                <c:pt idx="16">
                  <c:v>41851</c:v>
                </c:pt>
              </c:numCache>
            </c:numRef>
          </c:cat>
          <c:val>
            <c:numRef>
              <c:f>EVM!$B$29:$DI$29</c:f>
              <c:numCache>
                <c:formatCode>0.0_ </c:formatCode>
                <c:ptCount val="17"/>
                <c:pt idx="0">
                  <c:v>2</c:v>
                </c:pt>
                <c:pt idx="1">
                  <c:v>12</c:v>
                </c:pt>
                <c:pt idx="2">
                  <c:v>20</c:v>
                </c:pt>
                <c:pt idx="3">
                  <c:v>41</c:v>
                </c:pt>
                <c:pt idx="4">
                  <c:v>62</c:v>
                </c:pt>
                <c:pt idx="5">
                  <c:v>83</c:v>
                </c:pt>
                <c:pt idx="6">
                  <c:v>104</c:v>
                </c:pt>
                <c:pt idx="7">
                  <c:v>149</c:v>
                </c:pt>
                <c:pt idx="8">
                  <c:v>183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EVM!$A$30</c:f>
              <c:strCache>
                <c:ptCount val="1"/>
                <c:pt idx="0">
                  <c:v>EV</c:v>
                </c:pt>
              </c:strCache>
            </c:strRef>
          </c:tx>
          <c:marker>
            <c:symbol val="none"/>
          </c:marker>
          <c:cat>
            <c:numRef>
              <c:f>EVM!$B$27:$DI$27</c:f>
              <c:numCache>
                <c:formatCode>m/d;@</c:formatCode>
                <c:ptCount val="17"/>
                <c:pt idx="0">
                  <c:v>41740</c:v>
                </c:pt>
                <c:pt idx="1">
                  <c:v>41747</c:v>
                </c:pt>
                <c:pt idx="2">
                  <c:v>41754</c:v>
                </c:pt>
                <c:pt idx="3">
                  <c:v>41761</c:v>
                </c:pt>
                <c:pt idx="4">
                  <c:v>41768</c:v>
                </c:pt>
                <c:pt idx="5">
                  <c:v>41775</c:v>
                </c:pt>
                <c:pt idx="6">
                  <c:v>41782</c:v>
                </c:pt>
                <c:pt idx="7">
                  <c:v>41789</c:v>
                </c:pt>
                <c:pt idx="8">
                  <c:v>41796</c:v>
                </c:pt>
                <c:pt idx="9">
                  <c:v>41803</c:v>
                </c:pt>
                <c:pt idx="10">
                  <c:v>41810</c:v>
                </c:pt>
                <c:pt idx="11">
                  <c:v>41817</c:v>
                </c:pt>
                <c:pt idx="12">
                  <c:v>41824</c:v>
                </c:pt>
                <c:pt idx="13">
                  <c:v>41831</c:v>
                </c:pt>
                <c:pt idx="14">
                  <c:v>41838</c:v>
                </c:pt>
                <c:pt idx="15">
                  <c:v>41845</c:v>
                </c:pt>
                <c:pt idx="16">
                  <c:v>41851</c:v>
                </c:pt>
              </c:numCache>
            </c:numRef>
          </c:cat>
          <c:val>
            <c:numRef>
              <c:f>EVM!$B$30:$DI$30</c:f>
              <c:numCache>
                <c:formatCode>0.0_ </c:formatCode>
                <c:ptCount val="17"/>
                <c:pt idx="0">
                  <c:v>0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23</c:v>
                </c:pt>
                <c:pt idx="7">
                  <c:v>23</c:v>
                </c:pt>
                <c:pt idx="8">
                  <c:v>102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367648"/>
        <c:axId val="286368208"/>
      </c:lineChart>
      <c:dateAx>
        <c:axId val="286367648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crossAx val="286368208"/>
        <c:crosses val="autoZero"/>
        <c:auto val="1"/>
        <c:lblOffset val="100"/>
        <c:baseTimeUnit val="days"/>
      </c:dateAx>
      <c:valAx>
        <c:axId val="286368208"/>
        <c:scaling>
          <c:orientation val="minMax"/>
        </c:scaling>
        <c:delete val="0"/>
        <c:axPos val="l"/>
        <c:majorGridlines/>
        <c:numFmt formatCode="0.0_ 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ja-JP"/>
          </a:p>
        </c:txPr>
        <c:crossAx val="286367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198789667671404"/>
          <c:y val="3.0439654277432917E-2"/>
          <c:w val="0.25598566905843295"/>
          <c:h val="6.3099465852835018E-2"/>
        </c:manualLayout>
      </c:layout>
      <c:overlay val="0"/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4F-F64B-41CA-BE28-9865E3D4C5DE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E03-5ECD-46E2-AAD4-A5176C880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658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900BD-ADD4-46C5-B277-D9546B2272A2}" type="datetimeFigureOut">
              <a:rPr kumimoji="1" lang="ja-JP" altLang="en-US" smtClean="0"/>
              <a:t>2014/6/6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B530B-7DDB-48B7-B825-1E765687A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19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30B-7DDB-48B7-B825-1E765687AAE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54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0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8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1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0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DDE9EC"/>
                </a:solidFill>
              </a:rPr>
              <a:t>2012/5/25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DDE9EC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DDE9EC"/>
                </a:solidFill>
              </a:rPr>
              <a:pPr/>
              <a:t>‹#›</a:t>
            </a:fld>
            <a:endParaRPr kumimoji="1" lang="ja-JP" altLang="en-US">
              <a:solidFill>
                <a:srgbClr val="DDE9E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9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2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15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85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8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3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99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DDE9EC"/>
                </a:solidFill>
              </a:rPr>
              <a:t>2012/5/25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DDE9EC"/>
                </a:solidFill>
              </a:rPr>
              <a:pPr/>
              <a:t>‹#›</a:t>
            </a:fld>
            <a:endParaRPr kumimoji="1" lang="ja-JP" altLang="en-US">
              <a:solidFill>
                <a:srgbClr val="DDE9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78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37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1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DDE9EC"/>
                </a:solidFill>
              </a:rPr>
              <a:t>2012/5/25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DDE9EC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DDE9EC"/>
                </a:solidFill>
              </a:rPr>
              <a:pPr/>
              <a:t>‹#›</a:t>
            </a:fld>
            <a:endParaRPr kumimoji="1" lang="ja-JP" altLang="en-US">
              <a:solidFill>
                <a:srgbClr val="DDE9EC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6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4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6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DDE9EC"/>
                </a:solidFill>
              </a:rPr>
              <a:t>2012/5/25</a:t>
            </a:r>
            <a:endParaRPr kumimoji="1" lang="ja-JP" alt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mtClean="0">
                <a:solidFill>
                  <a:srgbClr val="DDE9EC"/>
                </a:solidFill>
              </a:rPr>
              <a:pPr/>
              <a:t>‹#›</a:t>
            </a:fld>
            <a:endParaRPr kumimoji="1" lang="ja-JP" altLang="en-US">
              <a:solidFill>
                <a:srgbClr val="DDE9EC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1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 smtClean="0">
                <a:solidFill>
                  <a:srgbClr val="464653"/>
                </a:solidFill>
              </a:rPr>
              <a:t>2012/5/25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smtClean="0">
                <a:solidFill>
                  <a:srgbClr val="464653"/>
                </a:solidFill>
              </a:rPr>
              <a:t>中間報告　プロジェクト演習　矢吹ラボシステムズ</a:t>
            </a:r>
            <a:endParaRPr kumimoji="1" lang="ja-JP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2A0D98-C5F8-4D5A-A941-4728EF2912B9}" type="slidenum">
              <a:rPr kumimoji="1" lang="ja-JP" altLang="en-US" smtClean="0">
                <a:solidFill>
                  <a:srgbClr val="464653"/>
                </a:solidFill>
              </a:rPr>
              <a:pPr/>
              <a:t>‹#›</a:t>
            </a:fld>
            <a:endParaRPr kumimoji="1" lang="ja-JP" altLang="en-US">
              <a:solidFill>
                <a:srgbClr val="464653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13766" y="1745398"/>
            <a:ext cx="9013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b="1" dirty="0" smtClean="0"/>
              <a:t>PM</a:t>
            </a:r>
            <a:r>
              <a:rPr kumimoji="1" lang="ja-JP" altLang="en-US" sz="7200" b="1" dirty="0" smtClean="0"/>
              <a:t>演習</a:t>
            </a:r>
            <a:endParaRPr kumimoji="1" lang="en-US" altLang="ja-JP" sz="7200" b="1" dirty="0" smtClean="0"/>
          </a:p>
          <a:p>
            <a:pPr algn="ctr"/>
            <a:r>
              <a:rPr lang="ja-JP" altLang="en-US" sz="7200" b="1" dirty="0" smtClean="0"/>
              <a:t>中間発表</a:t>
            </a:r>
            <a:endParaRPr kumimoji="1" lang="ja-JP" altLang="en-US" sz="7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54814" y="4796287"/>
            <a:ext cx="3890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 dirty="0" smtClean="0"/>
              <a:t>PM</a:t>
            </a:r>
            <a:r>
              <a:rPr lang="en-US" altLang="ja-JP" sz="2400" dirty="0" smtClean="0"/>
              <a:t>	</a:t>
            </a:r>
            <a:r>
              <a:rPr lang="ja-JP" altLang="ja-JP" sz="2400" dirty="0" smtClean="0"/>
              <a:t>1242132　若月　純</a:t>
            </a:r>
          </a:p>
          <a:p>
            <a:r>
              <a:rPr lang="ja-JP" altLang="ja-JP" sz="2400" dirty="0" smtClean="0"/>
              <a:t>    </a:t>
            </a:r>
            <a:r>
              <a:rPr lang="en-US" altLang="ja-JP" sz="2400" dirty="0" smtClean="0"/>
              <a:t>	</a:t>
            </a:r>
            <a:r>
              <a:rPr lang="ja-JP" altLang="ja-JP" sz="2400" dirty="0" smtClean="0"/>
              <a:t>1242042　斎藤　勇也</a:t>
            </a:r>
          </a:p>
          <a:p>
            <a:r>
              <a:rPr lang="ja-JP" altLang="ja-JP" sz="2400" dirty="0" smtClean="0"/>
              <a:t>    </a:t>
            </a:r>
            <a:r>
              <a:rPr lang="en-US" altLang="ja-JP" sz="2400" dirty="0" smtClean="0"/>
              <a:t>	</a:t>
            </a:r>
            <a:r>
              <a:rPr lang="ja-JP" altLang="ja-JP" sz="2400" dirty="0" smtClean="0"/>
              <a:t>1242116　森谷　慧士</a:t>
            </a:r>
            <a:endParaRPr lang="ja-JP" altLang="ja-JP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39327" y="4796287"/>
            <a:ext cx="3979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シニア：</a:t>
            </a:r>
            <a:r>
              <a:rPr lang="ja-JP" altLang="ja-JP" sz="2400" dirty="0" smtClean="0"/>
              <a:t>矢吹 太朗</a:t>
            </a:r>
            <a:r>
              <a:rPr lang="ja-JP" altLang="en-US" sz="2400" dirty="0" smtClean="0"/>
              <a:t>　先生</a:t>
            </a:r>
            <a:endParaRPr lang="en-US" altLang="ja-JP" sz="2400" dirty="0" smtClean="0"/>
          </a:p>
          <a:p>
            <a:r>
              <a:rPr lang="ja-JP" altLang="en-US" sz="2400" dirty="0" smtClean="0"/>
              <a:t>ユーザ：</a:t>
            </a:r>
            <a:r>
              <a:rPr lang="ja-JP" altLang="ja-JP" sz="2400" dirty="0" smtClean="0"/>
              <a:t>竹本 篤郎</a:t>
            </a:r>
            <a:r>
              <a:rPr lang="ja-JP" altLang="en-US" sz="2400" dirty="0" smtClean="0"/>
              <a:t>　先生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790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10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3.1	</a:t>
            </a:r>
            <a:r>
              <a:rPr lang="ja-JP" altLang="en-US" sz="2800" dirty="0"/>
              <a:t>ガントチャート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3.	</a:t>
            </a:r>
            <a:r>
              <a:rPr lang="ja-JP" altLang="en-US" sz="4000" dirty="0" smtClean="0"/>
              <a:t>現状分析</a:t>
            </a:r>
            <a:endParaRPr lang="en-US" altLang="ja-JP" sz="40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80" y="2014913"/>
            <a:ext cx="10611133" cy="42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11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3.2	EVM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3.	</a:t>
            </a:r>
            <a:r>
              <a:rPr lang="ja-JP" altLang="en-US" sz="4000" dirty="0" smtClean="0"/>
              <a:t>現状分析</a:t>
            </a:r>
            <a:endParaRPr lang="en-US" altLang="ja-JP" sz="4000" dirty="0" smtClean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1907183" y="2286002"/>
          <a:ext cx="7953772" cy="4022720"/>
        </p:xfrm>
        <a:graphic>
          <a:graphicData uri="http://schemas.openxmlformats.org/drawingml/2006/table">
            <a:tbl>
              <a:tblPr/>
              <a:tblGrid>
                <a:gridCol w="366612"/>
                <a:gridCol w="446809"/>
                <a:gridCol w="446809"/>
                <a:gridCol w="438216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  <a:gridCol w="446809"/>
              </a:tblGrid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720"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グラフ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517037"/>
              </p:ext>
            </p:extLst>
          </p:nvPr>
        </p:nvGraphicFramePr>
        <p:xfrm>
          <a:off x="825500" y="2014914"/>
          <a:ext cx="9729788" cy="4547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テキスト ボックス 9"/>
          <p:cNvSpPr txBox="1"/>
          <p:nvPr/>
        </p:nvSpPr>
        <p:spPr>
          <a:xfrm>
            <a:off x="5328382" y="2127250"/>
            <a:ext cx="2581275" cy="3429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 dirty="0"/>
              <a:t>EVMS</a:t>
            </a:r>
            <a:r>
              <a:rPr kumimoji="1" lang="ja-JP" altLang="en-US" sz="2000" dirty="0"/>
              <a:t>グラフ</a:t>
            </a:r>
          </a:p>
        </p:txBody>
      </p:sp>
      <p:sp>
        <p:nvSpPr>
          <p:cNvPr id="23" name="テキスト ボックス 10"/>
          <p:cNvSpPr txBox="1"/>
          <p:nvPr/>
        </p:nvSpPr>
        <p:spPr>
          <a:xfrm>
            <a:off x="1643864" y="2127250"/>
            <a:ext cx="552450" cy="3429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400" dirty="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9576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12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3.3	</a:t>
            </a:r>
            <a:r>
              <a:rPr lang="ja-JP" altLang="en-US" sz="2800" dirty="0" smtClean="0"/>
              <a:t>原因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3.	</a:t>
            </a:r>
            <a:r>
              <a:rPr lang="ja-JP" altLang="en-US" sz="4000" dirty="0" smtClean="0"/>
              <a:t>現状分析</a:t>
            </a:r>
            <a:endParaRPr lang="en-US" altLang="ja-JP" sz="40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3796" y="2412507"/>
            <a:ext cx="10184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中間考査と重なり、メンバの作業効率が低下した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 smtClean="0"/>
              <a:t>設計書作成における知識不足</a:t>
            </a:r>
            <a:endParaRPr kumimoji="1"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雛形を利用したことにより、</a:t>
            </a:r>
            <a:endParaRPr lang="en-US" altLang="ja-JP" sz="2000" dirty="0"/>
          </a:p>
          <a:p>
            <a:r>
              <a:rPr lang="ja-JP" altLang="en-US" sz="2000" dirty="0" smtClean="0"/>
              <a:t>　より詳細な設計を記述することが出来なかった</a:t>
            </a:r>
            <a:endParaRPr lang="en-US" altLang="ja-JP" sz="2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9290" y="5264194"/>
            <a:ext cx="1001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手戻りが大幅に発生し、コストが大幅に増加した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 rot="5400000">
            <a:off x="4823741" y="3727281"/>
            <a:ext cx="543758" cy="1838847"/>
          </a:xfrm>
          <a:prstGeom prst="rightArrow">
            <a:avLst>
              <a:gd name="adj1" fmla="val 50000"/>
              <a:gd name="adj2" fmla="val 48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2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13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3.4	</a:t>
            </a:r>
            <a:r>
              <a:rPr lang="ja-JP" altLang="en-US" sz="2800" dirty="0"/>
              <a:t>今後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対策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3.	</a:t>
            </a:r>
            <a:r>
              <a:rPr lang="ja-JP" altLang="en-US" sz="4000" dirty="0" smtClean="0"/>
              <a:t>現状分析</a:t>
            </a:r>
            <a:endParaRPr lang="en-US" altLang="ja-JP" sz="4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8906" y="2211754"/>
            <a:ext cx="11243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400" dirty="0" smtClean="0"/>
              <a:t>・中間考査と重なり、メンバの作業効率が低下した</a:t>
            </a:r>
            <a:endParaRPr lang="en-US" altLang="ja-JP" sz="2400" dirty="0" smtClean="0"/>
          </a:p>
          <a:p>
            <a:endParaRPr kumimoji="1" lang="en-US" altLang="ja-JP" sz="2000" dirty="0" smtClean="0"/>
          </a:p>
          <a:p>
            <a:endParaRPr lang="en-US" altLang="ja-JP" sz="2000" dirty="0"/>
          </a:p>
          <a:p>
            <a:endParaRPr kumimoji="1" lang="en-US" altLang="ja-JP" sz="2000" dirty="0" smtClean="0"/>
          </a:p>
          <a:p>
            <a:r>
              <a:rPr lang="ja-JP" altLang="en-US" sz="2800" dirty="0"/>
              <a:t>⇒</a:t>
            </a:r>
            <a:r>
              <a:rPr lang="ja-JP" altLang="en-US" sz="2800" dirty="0" smtClean="0"/>
              <a:t>事前</a:t>
            </a:r>
            <a:r>
              <a:rPr lang="ja-JP" altLang="en-US" sz="2800" dirty="0"/>
              <a:t>に各メンバのスケジュールを把握し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作業</a:t>
            </a:r>
            <a:r>
              <a:rPr lang="ja-JP" altLang="en-US" sz="2800" dirty="0"/>
              <a:t>に取り組める時間を踏まえたガントチャート作成を</a:t>
            </a:r>
            <a:r>
              <a:rPr lang="ja-JP" altLang="en-US" sz="2800" dirty="0" smtClean="0"/>
              <a:t>行う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9507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14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3.4	</a:t>
            </a:r>
            <a:r>
              <a:rPr lang="ja-JP" altLang="en-US" sz="2800" dirty="0"/>
              <a:t>今後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対策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3.	</a:t>
            </a:r>
            <a:r>
              <a:rPr lang="ja-JP" altLang="en-US" sz="4000" dirty="0" smtClean="0"/>
              <a:t>現状分析</a:t>
            </a:r>
            <a:endParaRPr lang="en-US" altLang="ja-JP" sz="4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8906" y="2211754"/>
            <a:ext cx="112430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r>
              <a:rPr kumimoji="1" lang="ja-JP" altLang="en-US" sz="2000" dirty="0" smtClean="0"/>
              <a:t>・設計書作成における知識不足</a:t>
            </a:r>
            <a:endParaRPr lang="en-US" altLang="ja-JP" sz="2000" dirty="0" smtClean="0"/>
          </a:p>
          <a:p>
            <a:r>
              <a:rPr lang="ja-JP" altLang="en-US" sz="2000" dirty="0" smtClean="0"/>
              <a:t>・雛形を利用したことにより、</a:t>
            </a:r>
            <a:endParaRPr lang="en-US" altLang="ja-JP" sz="2000" dirty="0"/>
          </a:p>
          <a:p>
            <a:r>
              <a:rPr lang="ja-JP" altLang="en-US" sz="2000" dirty="0" smtClean="0"/>
              <a:t>　より詳細な設計を記述することが出来なかった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800" dirty="0" smtClean="0"/>
              <a:t>⇒雛形</a:t>
            </a:r>
            <a:r>
              <a:rPr lang="ja-JP" altLang="en-US" sz="2800" dirty="0"/>
              <a:t>を前提とした設計書作成を行うのではなく</a:t>
            </a:r>
            <a:endParaRPr lang="en-US" altLang="ja-JP" sz="2800" dirty="0"/>
          </a:p>
          <a:p>
            <a:r>
              <a:rPr lang="ja-JP" altLang="en-US" sz="2800" dirty="0"/>
              <a:t>　</a:t>
            </a:r>
            <a:r>
              <a:rPr lang="en-US" altLang="ja-JP" sz="2800" dirty="0" smtClean="0"/>
              <a:t>PMBOK</a:t>
            </a:r>
            <a:r>
              <a:rPr lang="ja-JP" altLang="en-US" sz="2800" dirty="0"/>
              <a:t>を積極的に活用し項目を自分たちで説明できるように</a:t>
            </a:r>
            <a:r>
              <a:rPr lang="ja-JP" altLang="en-US" sz="2800" dirty="0" smtClean="0"/>
              <a:t>する</a:t>
            </a:r>
            <a:endParaRPr lang="ja-JP" altLang="en-US" sz="2800" dirty="0"/>
          </a:p>
          <a:p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3926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1024129" y="2084832"/>
            <a:ext cx="5357446" cy="41954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1.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開発システムの概要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1.1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背景</a:t>
            </a: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1.2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目的</a:t>
            </a: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1.3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システムの概要</a:t>
            </a: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2.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進捗状況</a:t>
            </a: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2.1	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プロジェクト目的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2.2	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プロジェクト目標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2.3	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体制図</a:t>
            </a:r>
          </a:p>
        </p:txBody>
      </p:sp>
      <p:sp>
        <p:nvSpPr>
          <p:cNvPr id="10" name="コンテンツ プレースホルダー 4"/>
          <p:cNvSpPr txBox="1">
            <a:spLocks/>
          </p:cNvSpPr>
          <p:nvPr/>
        </p:nvSpPr>
        <p:spPr>
          <a:xfrm>
            <a:off x="6381574" y="2084831"/>
            <a:ext cx="4269679" cy="41954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3. 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現状分析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3.1	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ガントチャート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3.1 EVM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>
                <a:solidFill>
                  <a:prstClr val="black"/>
                </a:solidFill>
                <a:latin typeface="Century Gothic" panose="020B0502020202020204"/>
              </a:rPr>
              <a:t>	</a:t>
            </a: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3.2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 遅延原因</a:t>
            </a:r>
            <a:endParaRPr lang="en-US" altLang="ja-JP" sz="2400" dirty="0">
              <a:solidFill>
                <a:prstClr val="black"/>
              </a:solidFill>
              <a:latin typeface="Century Gothic" panose="020B050202020202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altLang="ja-JP" sz="2400" dirty="0" smtClean="0">
                <a:solidFill>
                  <a:prstClr val="black"/>
                </a:solidFill>
                <a:latin typeface="Century Gothic" panose="020B0502020202020204"/>
              </a:rPr>
              <a:t>	3.3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Century Gothic" panose="020B0502020202020204"/>
              </a:rPr>
              <a:t>今後</a:t>
            </a:r>
            <a:r>
              <a:rPr lang="ja-JP" altLang="en-US" sz="2400" dirty="0" smtClean="0">
                <a:solidFill>
                  <a:prstClr val="black"/>
                </a:solidFill>
                <a:latin typeface="Century Gothic" panose="020B0502020202020204"/>
              </a:rPr>
              <a:t>の対策</a:t>
            </a:r>
            <a:endParaRPr lang="en-US" altLang="ja-JP" sz="2400" dirty="0" smtClean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6" name="スライド番号プレースホルダー 5"/>
          <p:cNvSpPr txBox="1">
            <a:spLocks/>
          </p:cNvSpPr>
          <p:nvPr/>
        </p:nvSpPr>
        <p:spPr>
          <a:xfrm>
            <a:off x="10877527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solidFill>
                  <a:srgbClr val="464653"/>
                </a:solidFill>
              </a:rPr>
              <a:t>2</a:t>
            </a:r>
            <a:endParaRPr lang="ja-JP" altLang="en-US" sz="2800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877527" y="6470704"/>
            <a:ext cx="973667" cy="274320"/>
          </a:xfrm>
        </p:spPr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3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29" y="3532597"/>
            <a:ext cx="2138036" cy="3212427"/>
          </a:xfrm>
          <a:prstGeom prst="rect">
            <a:avLst/>
          </a:prstGeom>
        </p:spPr>
      </p:pic>
      <p:sp>
        <p:nvSpPr>
          <p:cNvPr id="4" name="雲形吹き出し 3"/>
          <p:cNvSpPr/>
          <p:nvPr/>
        </p:nvSpPr>
        <p:spPr>
          <a:xfrm>
            <a:off x="3034078" y="1491693"/>
            <a:ext cx="5195522" cy="2040904"/>
          </a:xfrm>
          <a:prstGeom prst="cloudCallout">
            <a:avLst>
              <a:gd name="adj1" fmla="val -18841"/>
              <a:gd name="adj2" fmla="val 6966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研究室</a:t>
            </a:r>
            <a:r>
              <a:rPr lang="ja-JP" altLang="en-US" sz="3200" dirty="0" smtClean="0"/>
              <a:t>に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行こうか？</a:t>
            </a:r>
            <a:endParaRPr lang="ja-JP" altLang="en-US" sz="3200" dirty="0"/>
          </a:p>
        </p:txBody>
      </p:sp>
      <p:sp>
        <p:nvSpPr>
          <p:cNvPr id="5" name="雲形吹き出し 4"/>
          <p:cNvSpPr/>
          <p:nvPr/>
        </p:nvSpPr>
        <p:spPr>
          <a:xfrm>
            <a:off x="6190493" y="3033110"/>
            <a:ext cx="5938576" cy="2959474"/>
          </a:xfrm>
          <a:prstGeom prst="cloudCallout">
            <a:avLst>
              <a:gd name="adj1" fmla="val -88217"/>
              <a:gd name="adj2" fmla="val 5680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200" dirty="0" smtClean="0"/>
          </a:p>
          <a:p>
            <a:pPr algn="ctr"/>
            <a:r>
              <a:rPr lang="ja-JP" altLang="en-US" sz="3200" dirty="0" smtClean="0"/>
              <a:t>研究室には</a:t>
            </a:r>
            <a:endParaRPr lang="en-US" altLang="ja-JP" sz="3200" dirty="0" smtClean="0"/>
          </a:p>
          <a:p>
            <a:pPr algn="ctr"/>
            <a:r>
              <a:rPr lang="ja-JP" altLang="en-US" sz="3600" dirty="0" smtClean="0"/>
              <a:t>誰が</a:t>
            </a:r>
            <a:endParaRPr lang="en-US" altLang="ja-JP" sz="3600" dirty="0" smtClean="0"/>
          </a:p>
          <a:p>
            <a:pPr algn="ctr"/>
            <a:r>
              <a:rPr lang="ja-JP" altLang="en-US" sz="3200" dirty="0" smtClean="0"/>
              <a:t>いるだろうか</a:t>
            </a:r>
            <a:r>
              <a:rPr lang="ja-JP" altLang="en-US" sz="3200" dirty="0"/>
              <a:t>？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8906" y="1491693"/>
            <a:ext cx="402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1.1	</a:t>
            </a:r>
            <a:r>
              <a:rPr kumimoji="1" lang="ja-JP" altLang="en-US" sz="2800" dirty="0" smtClean="0"/>
              <a:t>背景</a:t>
            </a:r>
            <a:endParaRPr kumimoji="1" lang="ja-JP" altLang="en-US" sz="2800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948906" y="585216"/>
            <a:ext cx="7677509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1.	</a:t>
            </a:r>
            <a:r>
              <a:rPr lang="ja-JP" altLang="en-US" sz="4000" dirty="0" smtClean="0"/>
              <a:t>システムの概要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85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4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3" name="二等辺三角形 2"/>
          <p:cNvSpPr/>
          <p:nvPr/>
        </p:nvSpPr>
        <p:spPr>
          <a:xfrm>
            <a:off x="1024128" y="4407161"/>
            <a:ext cx="1794294" cy="36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64871" y="4769471"/>
            <a:ext cx="1112807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自宅</a:t>
            </a:r>
            <a:endParaRPr kumimoji="1" lang="ja-JP" altLang="en-US" dirty="0"/>
          </a:p>
        </p:txBody>
      </p:sp>
      <p:sp>
        <p:nvSpPr>
          <p:cNvPr id="8" name="直方体 7"/>
          <p:cNvSpPr/>
          <p:nvPr/>
        </p:nvSpPr>
        <p:spPr>
          <a:xfrm>
            <a:off x="9407105" y="2398143"/>
            <a:ext cx="1337095" cy="37093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研究室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3619730" y="4122958"/>
            <a:ext cx="4986067" cy="930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19730" y="2919106"/>
            <a:ext cx="5158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研究室以外の場所からでは</a:t>
            </a:r>
            <a:endParaRPr lang="en-US" altLang="ja-JP" sz="2400" dirty="0"/>
          </a:p>
          <a:p>
            <a:r>
              <a:rPr kumimoji="1" lang="ja-JP" altLang="en-US" sz="2400" dirty="0" smtClean="0"/>
              <a:t>誰が研究室にいるか確認できない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1024128" y="2919106"/>
            <a:ext cx="1671627" cy="111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外出先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1.1	</a:t>
            </a:r>
            <a:r>
              <a:rPr kumimoji="1" lang="ja-JP" altLang="en-US" sz="2800" dirty="0" smtClean="0"/>
              <a:t>背景</a:t>
            </a:r>
            <a:endParaRPr kumimoji="1" lang="ja-JP" altLang="en-US" sz="2800" dirty="0"/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948906" y="585216"/>
            <a:ext cx="7677509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1.	</a:t>
            </a:r>
            <a:r>
              <a:rPr lang="ja-JP" altLang="en-US" sz="4000" dirty="0" smtClean="0"/>
              <a:t>システムの概要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563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5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4" name="二等辺三角形 13"/>
          <p:cNvSpPr/>
          <p:nvPr/>
        </p:nvSpPr>
        <p:spPr>
          <a:xfrm>
            <a:off x="2028547" y="5354008"/>
            <a:ext cx="1794294" cy="36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369290" y="5716318"/>
            <a:ext cx="1112807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自宅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2542091" y="3921240"/>
            <a:ext cx="785004" cy="133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携帯</a:t>
            </a:r>
            <a:endParaRPr kumimoji="1" lang="ja-JP" altLang="en-US" dirty="0"/>
          </a:p>
        </p:txBody>
      </p:sp>
      <p:sp>
        <p:nvSpPr>
          <p:cNvPr id="17" name="直方体 16"/>
          <p:cNvSpPr/>
          <p:nvPr/>
        </p:nvSpPr>
        <p:spPr>
          <a:xfrm>
            <a:off x="9407106" y="3586998"/>
            <a:ext cx="1177506" cy="288122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研究室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7984220" y="5354008"/>
            <a:ext cx="1047161" cy="930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4536421" y="5354008"/>
            <a:ext cx="1047161" cy="930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/>
          <p:cNvSpPr/>
          <p:nvPr/>
        </p:nvSpPr>
        <p:spPr>
          <a:xfrm>
            <a:off x="6191098" y="3586998"/>
            <a:ext cx="1417400" cy="288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滞在</a:t>
            </a:r>
            <a:r>
              <a:rPr lang="ja-JP" altLang="en-US" sz="1600" dirty="0" smtClean="0"/>
              <a:t>管理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ソフトウェア</a:t>
            </a:r>
            <a:endParaRPr kumimoji="1" lang="ja-JP" altLang="en-US" sz="1600" dirty="0"/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948906" y="585216"/>
            <a:ext cx="7677509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1.	</a:t>
            </a:r>
            <a:r>
              <a:rPr lang="ja-JP" altLang="en-US" sz="4000" dirty="0" smtClean="0"/>
              <a:t>システムの</a:t>
            </a:r>
            <a:r>
              <a:rPr lang="ja-JP" altLang="en-US" sz="4000" dirty="0"/>
              <a:t>概要</a:t>
            </a:r>
          </a:p>
        </p:txBody>
      </p:sp>
      <p:cxnSp>
        <p:nvCxnSpPr>
          <p:cNvPr id="4" name="カギ線コネクタ 3"/>
          <p:cNvCxnSpPr>
            <a:stCxn id="20" idx="2"/>
            <a:endCxn id="34" idx="3"/>
          </p:cNvCxnSpPr>
          <p:nvPr/>
        </p:nvCxnSpPr>
        <p:spPr>
          <a:xfrm rot="10800000">
            <a:off x="3928906" y="5025714"/>
            <a:ext cx="2262193" cy="1896"/>
          </a:xfrm>
          <a:prstGeom prst="bentConnector3">
            <a:avLst>
              <a:gd name="adj1" fmla="val 50000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028546" y="2273049"/>
            <a:ext cx="752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研究室の滞在状況を知ることができる</a:t>
            </a:r>
            <a:r>
              <a:rPr kumimoji="1" lang="en-US" altLang="ja-JP" sz="3200" dirty="0" smtClean="0"/>
              <a:t>!!</a:t>
            </a:r>
            <a:endParaRPr kumimoji="1" lang="ja-JP" altLang="en-US" sz="3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1.2	</a:t>
            </a:r>
            <a:r>
              <a:rPr kumimoji="1" lang="ja-JP" altLang="en-US" sz="2800" dirty="0" smtClean="0"/>
              <a:t>目的</a:t>
            </a:r>
            <a:endParaRPr kumimoji="1" lang="ja-JP" altLang="en-US" sz="2800" dirty="0"/>
          </a:p>
        </p:txBody>
      </p:sp>
      <p:sp>
        <p:nvSpPr>
          <p:cNvPr id="34" name="正方形/長方形 33"/>
          <p:cNvSpPr/>
          <p:nvPr/>
        </p:nvSpPr>
        <p:spPr>
          <a:xfrm>
            <a:off x="2028546" y="3586998"/>
            <a:ext cx="1900359" cy="2877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7608498" y="5027609"/>
            <a:ext cx="1798608" cy="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6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48906" y="2243996"/>
            <a:ext cx="7673723" cy="398598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68161" y="2243996"/>
            <a:ext cx="7655338" cy="411663"/>
          </a:xfrm>
          <a:prstGeom prst="rect">
            <a:avLst/>
          </a:prstGeom>
          <a:solidFill>
            <a:srgbClr val="0070C0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テキスト ボックス 1"/>
          <p:cNvSpPr txBox="1"/>
          <p:nvPr/>
        </p:nvSpPr>
        <p:spPr>
          <a:xfrm>
            <a:off x="6692844" y="2989380"/>
            <a:ext cx="1334039" cy="33394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800" b="1" i="1" u="sng" dirty="0"/>
              <a:t>ログアウト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1.3	</a:t>
            </a:r>
            <a:r>
              <a:rPr kumimoji="1" lang="ja-JP" altLang="en-US" sz="2800" dirty="0" smtClean="0"/>
              <a:t>システムの概要</a:t>
            </a:r>
            <a:endParaRPr kumimoji="1" lang="ja-JP" altLang="en-US" sz="2800" dirty="0"/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948906" y="585216"/>
            <a:ext cx="7677509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1.	</a:t>
            </a:r>
            <a:r>
              <a:rPr lang="ja-JP" altLang="en-US" sz="4000" dirty="0" smtClean="0"/>
              <a:t>システムの</a:t>
            </a:r>
            <a:r>
              <a:rPr lang="ja-JP" altLang="en-US" sz="4000" dirty="0"/>
              <a:t>概要</a:t>
            </a:r>
          </a:p>
        </p:txBody>
      </p:sp>
      <p:sp>
        <p:nvSpPr>
          <p:cNvPr id="17" name="右矢印 16"/>
          <p:cNvSpPr/>
          <p:nvPr/>
        </p:nvSpPr>
        <p:spPr>
          <a:xfrm rot="10800000">
            <a:off x="8362072" y="3856014"/>
            <a:ext cx="1218943" cy="586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581015" y="3556034"/>
            <a:ext cx="2264647" cy="136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研究室にいる人物が</a:t>
            </a:r>
            <a:endParaRPr lang="en-US" altLang="ja-JP" dirty="0"/>
          </a:p>
          <a:p>
            <a:r>
              <a:rPr lang="ja-JP" altLang="en-US" dirty="0"/>
              <a:t>わかりやすく表示</a:t>
            </a:r>
            <a:endParaRPr lang="en-US" altLang="ja-JP" dirty="0"/>
          </a:p>
          <a:p>
            <a:r>
              <a:rPr lang="ja-JP" altLang="en-US" dirty="0"/>
              <a:t>される。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087774" y="3950946"/>
            <a:ext cx="1256383" cy="654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39" y="2764779"/>
            <a:ext cx="3432345" cy="82912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93" y="3703027"/>
            <a:ext cx="1358231" cy="19812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812" y="3703027"/>
            <a:ext cx="1358231" cy="19812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32" y="3703027"/>
            <a:ext cx="1358231" cy="19812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652" y="3703027"/>
            <a:ext cx="135823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7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</a:t>
            </a:r>
            <a:r>
              <a:rPr kumimoji="1" lang="en-US" altLang="ja-JP" sz="2800" dirty="0" smtClean="0"/>
              <a:t>.1	</a:t>
            </a:r>
            <a:r>
              <a:rPr lang="ja-JP" altLang="en-US" sz="2800" dirty="0"/>
              <a:t>プロジェクト</a:t>
            </a:r>
            <a:r>
              <a:rPr kumimoji="1" lang="ja-JP" altLang="en-US" sz="2800" dirty="0" smtClean="0"/>
              <a:t>の目的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 startAt="2"/>
            </a:pPr>
            <a:r>
              <a:rPr lang="ja-JP" altLang="en-US" sz="4000" dirty="0" smtClean="0"/>
              <a:t>プロジェクトマネジメント計画の概要</a:t>
            </a:r>
            <a:endParaRPr lang="en-US" altLang="ja-JP" sz="40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948906" y="2431612"/>
            <a:ext cx="10355490" cy="138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誰が研究室にいるか確認できる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 smtClean="0"/>
              <a:t>アプリケーションを開発すること</a:t>
            </a:r>
            <a:endParaRPr kumimoji="1" lang="ja-JP" altLang="en-US" sz="2800" dirty="0"/>
          </a:p>
        </p:txBody>
      </p:sp>
      <p:sp>
        <p:nvSpPr>
          <p:cNvPr id="20" name="角丸四角形 19"/>
          <p:cNvSpPr/>
          <p:nvPr/>
        </p:nvSpPr>
        <p:spPr>
          <a:xfrm>
            <a:off x="948906" y="4233122"/>
            <a:ext cx="10355490" cy="138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滞在者がわかることで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研究室に人が集まりやすくなる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9011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8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2.2	</a:t>
            </a:r>
            <a:r>
              <a:rPr lang="ja-JP" altLang="en-US" sz="2800" dirty="0"/>
              <a:t>プロジェクト</a:t>
            </a:r>
            <a:r>
              <a:rPr kumimoji="1" lang="ja-JP" altLang="en-US" sz="2800" dirty="0" smtClean="0"/>
              <a:t>の目標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 startAt="2"/>
            </a:pPr>
            <a:r>
              <a:rPr lang="ja-JP" altLang="en-US" sz="4000" dirty="0" smtClean="0"/>
              <a:t>プロジェクトマネジメント計画の概要</a:t>
            </a:r>
            <a:endParaRPr lang="en-US" altLang="ja-JP" sz="40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948906" y="2431612"/>
            <a:ext cx="10355490" cy="138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滞在者を表示させる機能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948906" y="4233122"/>
            <a:ext cx="10355490" cy="138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ja-JP" sz="2800" dirty="0"/>
              <a:t>想定工数</a:t>
            </a:r>
            <a:r>
              <a:rPr lang="en-US" altLang="ja-JP" sz="2800" dirty="0"/>
              <a:t>360</a:t>
            </a:r>
            <a:r>
              <a:rPr lang="ja-JP" altLang="ja-JP" sz="2800" dirty="0" smtClean="0"/>
              <a:t>時間</a:t>
            </a:r>
            <a:r>
              <a:rPr lang="ja-JP" altLang="en-US" sz="2800" dirty="0" smtClean="0"/>
              <a:t>以内に完成</a:t>
            </a:r>
            <a:endParaRPr lang="ja-JP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7314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D98-C5F8-4D5A-A941-4728EF2912B9}" type="slidenum">
              <a:rPr kumimoji="1" lang="ja-JP" altLang="en-US" sz="2800" smtClean="0">
                <a:solidFill>
                  <a:srgbClr val="464653"/>
                </a:solidFill>
              </a:rPr>
              <a:pPr/>
              <a:t>9</a:t>
            </a:fld>
            <a:endParaRPr kumimoji="1" lang="ja-JP" altLang="en-US" sz="2800" dirty="0">
              <a:solidFill>
                <a:srgbClr val="4646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906" y="1491693"/>
            <a:ext cx="767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</a:t>
            </a:r>
            <a:r>
              <a:rPr kumimoji="1" lang="en-US" altLang="ja-JP" sz="2800" dirty="0" smtClean="0"/>
              <a:t>.3	</a:t>
            </a:r>
            <a:r>
              <a:rPr lang="ja-JP" altLang="en-US" sz="2800" dirty="0" smtClean="0"/>
              <a:t>体制図</a:t>
            </a:r>
            <a:endParaRPr kumimoji="1" lang="ja-JP" altLang="en-US" sz="2800" dirty="0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948906" y="585216"/>
            <a:ext cx="11340228" cy="119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 startAt="2"/>
            </a:pPr>
            <a:r>
              <a:rPr lang="ja-JP" altLang="en-US" sz="4000" dirty="0" smtClean="0"/>
              <a:t>プロジェクトマネジメント計画の概要</a:t>
            </a:r>
            <a:endParaRPr lang="en-US" altLang="ja-JP" sz="4000" dirty="0" smtClean="0"/>
          </a:p>
        </p:txBody>
      </p:sp>
      <p:pic>
        <p:nvPicPr>
          <p:cNvPr id="7" name="図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240" y="2109803"/>
            <a:ext cx="9467954" cy="39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689</TotalTime>
  <Words>252</Words>
  <Application>Microsoft Office PowerPoint</Application>
  <PresentationFormat>ワイド画面</PresentationFormat>
  <Paragraphs>112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ＭＳ Ｐゴシック</vt:lpstr>
      <vt:lpstr>メイリオ</vt:lpstr>
      <vt:lpstr>Arial</vt:lpstr>
      <vt:lpstr>Calibri</vt:lpstr>
      <vt:lpstr>Calibri Light</vt:lpstr>
      <vt:lpstr>Century Gothic</vt:lpstr>
      <vt:lpstr>Tw Cen MT</vt:lpstr>
      <vt:lpstr>Tw Cen MT Condensed</vt:lpstr>
      <vt:lpstr>Wingdings 3</vt:lpstr>
      <vt:lpstr>インテグラル</vt:lpstr>
      <vt:lpstr>レトロスペクト</vt:lpstr>
      <vt:lpstr>PowerPoint プレゼンテーション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saito</dc:creator>
  <cp:lastModifiedBy>wakatsuki</cp:lastModifiedBy>
  <cp:revision>184</cp:revision>
  <cp:lastPrinted>2014-06-06T02:37:17Z</cp:lastPrinted>
  <dcterms:created xsi:type="dcterms:W3CDTF">2014-05-30T03:25:36Z</dcterms:created>
  <dcterms:modified xsi:type="dcterms:W3CDTF">2014-06-06T03:14:15Z</dcterms:modified>
</cp:coreProperties>
</file>