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8" r:id="rId2"/>
  </p:sldMasterIdLst>
  <p:notesMasterIdLst>
    <p:notesMasterId r:id="rId16"/>
  </p:notesMasterIdLst>
  <p:sldIdLst>
    <p:sldId id="256" r:id="rId3"/>
    <p:sldId id="261" r:id="rId4"/>
    <p:sldId id="257" r:id="rId5"/>
    <p:sldId id="259" r:id="rId6"/>
    <p:sldId id="265" r:id="rId7"/>
    <p:sldId id="260" r:id="rId8"/>
    <p:sldId id="258" r:id="rId9"/>
    <p:sldId id="266" r:id="rId10"/>
    <p:sldId id="267" r:id="rId11"/>
    <p:sldId id="268" r:id="rId12"/>
    <p:sldId id="272" r:id="rId13"/>
    <p:sldId id="275" r:id="rId14"/>
    <p:sldId id="27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to\Documents\GitHub\pmpractice\yabuki-a\PM&#28436;&#32722;&#30690;&#21561;a\PM&#28436;&#32722;_&#31649;&#29702;&#12484;&#12540;&#12523;_&#30690;&#21561;&#30740;A&#296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05304187722803E-2"/>
          <c:y val="0.10823728629670748"/>
          <c:w val="0.89818280644023973"/>
          <c:h val="0.82649336267666551"/>
        </c:manualLayout>
      </c:layout>
      <c:lineChart>
        <c:grouping val="standard"/>
        <c:varyColors val="0"/>
        <c:ser>
          <c:idx val="0"/>
          <c:order val="0"/>
          <c:tx>
            <c:strRef>
              <c:f>EVM!$A$28</c:f>
              <c:strCache>
                <c:ptCount val="1"/>
                <c:pt idx="0">
                  <c:v>PV</c:v>
                </c:pt>
              </c:strCache>
            </c:strRef>
          </c:tx>
          <c:spPr>
            <a:ln cmpd="dbl"/>
          </c:spPr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EVM!$B$28:$DI$28</c:f>
              <c:numCache>
                <c:formatCode>0.0_ </c:formatCode>
                <c:ptCount val="17"/>
                <c:pt idx="0">
                  <c:v>5</c:v>
                </c:pt>
                <c:pt idx="1">
                  <c:v>27</c:v>
                </c:pt>
                <c:pt idx="2">
                  <c:v>53</c:v>
                </c:pt>
                <c:pt idx="3">
                  <c:v>59</c:v>
                </c:pt>
                <c:pt idx="4">
                  <c:v>72</c:v>
                </c:pt>
                <c:pt idx="5">
                  <c:v>93</c:v>
                </c:pt>
                <c:pt idx="6">
                  <c:v>117</c:v>
                </c:pt>
                <c:pt idx="7">
                  <c:v>141</c:v>
                </c:pt>
                <c:pt idx="8">
                  <c:v>168</c:v>
                </c:pt>
                <c:pt idx="9">
                  <c:v>195</c:v>
                </c:pt>
                <c:pt idx="10">
                  <c:v>224</c:v>
                </c:pt>
                <c:pt idx="11">
                  <c:v>251</c:v>
                </c:pt>
                <c:pt idx="12">
                  <c:v>279</c:v>
                </c:pt>
                <c:pt idx="13">
                  <c:v>307</c:v>
                </c:pt>
                <c:pt idx="14">
                  <c:v>335</c:v>
                </c:pt>
                <c:pt idx="15">
                  <c:v>360</c:v>
                </c:pt>
                <c:pt idx="16">
                  <c:v>360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EVM!$A$29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EVM!$B$29:$DI$29</c:f>
              <c:numCache>
                <c:formatCode>0.0_ </c:formatCode>
                <c:ptCount val="17"/>
                <c:pt idx="0">
                  <c:v>2</c:v>
                </c:pt>
                <c:pt idx="1">
                  <c:v>12</c:v>
                </c:pt>
                <c:pt idx="2">
                  <c:v>20</c:v>
                </c:pt>
                <c:pt idx="3">
                  <c:v>41</c:v>
                </c:pt>
                <c:pt idx="4">
                  <c:v>62</c:v>
                </c:pt>
                <c:pt idx="5">
                  <c:v>83</c:v>
                </c:pt>
                <c:pt idx="6">
                  <c:v>104</c:v>
                </c:pt>
                <c:pt idx="7">
                  <c:v>149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EVM!$A$30</c:f>
              <c:strCache>
                <c:ptCount val="1"/>
                <c:pt idx="0">
                  <c:v>EV</c:v>
                </c:pt>
              </c:strCache>
            </c:strRef>
          </c:tx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EVM!$B$30:$DI$30</c:f>
              <c:numCache>
                <c:formatCode>0.0_ </c:formatCode>
                <c:ptCount val="17"/>
                <c:pt idx="0">
                  <c:v>0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280256"/>
        <c:axId val="229280816"/>
      </c:lineChart>
      <c:dateAx>
        <c:axId val="229280256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229280816"/>
        <c:crosses val="autoZero"/>
        <c:auto val="1"/>
        <c:lblOffset val="100"/>
        <c:baseTimeUnit val="days"/>
      </c:dateAx>
      <c:valAx>
        <c:axId val="229280816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229280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198789667671404"/>
          <c:y val="3.0439654277432917E-2"/>
          <c:w val="0.25598566905843295"/>
          <c:h val="6.3099465852835018E-2"/>
        </c:manualLayout>
      </c:layout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900BD-ADD4-46C5-B277-D9546B2272A2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B530B-7DDB-48B7-B825-1E765687A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1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30B-7DDB-48B7-B825-1E765687AA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54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8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0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DDE9EC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9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2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1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8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3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99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78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37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1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DDE9EC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4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13766" y="1745398"/>
            <a:ext cx="9013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smtClean="0"/>
              <a:t>PM</a:t>
            </a:r>
            <a:r>
              <a:rPr kumimoji="1" lang="ja-JP" altLang="en-US" sz="7200" b="1" dirty="0" smtClean="0"/>
              <a:t>演習</a:t>
            </a:r>
            <a:endParaRPr kumimoji="1" lang="en-US" altLang="ja-JP" sz="7200" b="1" dirty="0" smtClean="0"/>
          </a:p>
          <a:p>
            <a:pPr algn="ctr"/>
            <a:r>
              <a:rPr lang="ja-JP" altLang="en-US" sz="7200" b="1" dirty="0" smtClean="0"/>
              <a:t>中間発表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790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10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kumimoji="1" lang="en-US" altLang="ja-JP" sz="2800" dirty="0" smtClean="0"/>
              <a:t>.3	</a:t>
            </a:r>
            <a:r>
              <a:rPr lang="ja-JP" altLang="en-US" sz="2800" dirty="0" smtClean="0"/>
              <a:t>体制図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27" y="2014913"/>
            <a:ext cx="8060809" cy="44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11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3.1	EVM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147267"/>
              </p:ext>
            </p:extLst>
          </p:nvPr>
        </p:nvGraphicFramePr>
        <p:xfrm>
          <a:off x="1640403" y="2156024"/>
          <a:ext cx="8504622" cy="4185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テキスト ボックス 9"/>
          <p:cNvSpPr txBox="1"/>
          <p:nvPr/>
        </p:nvSpPr>
        <p:spPr>
          <a:xfrm>
            <a:off x="4795082" y="2251274"/>
            <a:ext cx="2538226" cy="33528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/>
              <a:t>EVMS</a:t>
            </a:r>
            <a:r>
              <a:rPr kumimoji="1" lang="ja-JP" altLang="en-US" sz="2000"/>
              <a:t>グラフ</a:t>
            </a:r>
          </a:p>
        </p:txBody>
      </p:sp>
      <p:sp>
        <p:nvSpPr>
          <p:cNvPr id="12" name="テキスト ボックス 10"/>
          <p:cNvSpPr txBox="1"/>
          <p:nvPr/>
        </p:nvSpPr>
        <p:spPr>
          <a:xfrm>
            <a:off x="1726128" y="2213174"/>
            <a:ext cx="559872" cy="33528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40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9576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12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3.2	</a:t>
            </a:r>
            <a:r>
              <a:rPr lang="ja-JP" altLang="en-US" sz="2800" dirty="0" smtClean="0"/>
              <a:t>原因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8906" y="2211754"/>
            <a:ext cx="10184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・中間考査と重なり、メンバの作業効率が低下した。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・設計書作成における知識不足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・雛形を利用したことにより、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より詳細な設計を記述することが出来なかった。</a:t>
            </a:r>
            <a:endParaRPr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8906" y="4867379"/>
            <a:ext cx="1001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手戻りが大幅に発生し、コストが大幅に増加した。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 rot="5400000">
            <a:off x="4763356" y="3589639"/>
            <a:ext cx="543758" cy="1838847"/>
          </a:xfrm>
          <a:prstGeom prst="rightArrow">
            <a:avLst>
              <a:gd name="adj1" fmla="val 50000"/>
              <a:gd name="adj2" fmla="val 48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13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3.2	</a:t>
            </a:r>
            <a:r>
              <a:rPr lang="ja-JP" altLang="en-US" sz="2800" dirty="0"/>
              <a:t>今後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対策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906" y="2211754"/>
            <a:ext cx="1124309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・中間考査と重なり、メンバの作業効率が低下した。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800" dirty="0"/>
              <a:t>⇒</a:t>
            </a:r>
            <a:r>
              <a:rPr lang="ja-JP" altLang="en-US" sz="2800" dirty="0" smtClean="0"/>
              <a:t>事前</a:t>
            </a:r>
            <a:r>
              <a:rPr lang="ja-JP" altLang="en-US" sz="2800" dirty="0"/>
              <a:t>に各メンバのスケジュールを把握し、作業に取り組める時間を踏まえたガントチャート作成を</a:t>
            </a:r>
            <a:r>
              <a:rPr lang="ja-JP" altLang="en-US" sz="2800" dirty="0" smtClean="0"/>
              <a:t>行う。</a:t>
            </a:r>
            <a:endParaRPr lang="en-US" altLang="ja-JP" sz="2800" dirty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・設計書作成における知識不足</a:t>
            </a:r>
            <a:endParaRPr lang="en-US" altLang="ja-JP" sz="2000" dirty="0" smtClean="0"/>
          </a:p>
          <a:p>
            <a:r>
              <a:rPr lang="ja-JP" altLang="en-US" sz="2000" dirty="0" smtClean="0"/>
              <a:t>・雛形を利用したことにより、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より詳細な設計を記述することが出来なかった。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800" dirty="0" smtClean="0"/>
              <a:t>⇒雛形</a:t>
            </a:r>
            <a:r>
              <a:rPr lang="ja-JP" altLang="en-US" sz="2800" dirty="0"/>
              <a:t>を前提とした設計書作成を行うのではなく</a:t>
            </a:r>
            <a:endParaRPr lang="en-US" altLang="ja-JP" sz="2800" dirty="0"/>
          </a:p>
          <a:p>
            <a:r>
              <a:rPr lang="ja-JP" altLang="en-US" sz="2800" dirty="0"/>
              <a:t>　</a:t>
            </a:r>
            <a:r>
              <a:rPr lang="en-US" altLang="ja-JP" sz="2800" dirty="0" smtClean="0"/>
              <a:t>PMBOK</a:t>
            </a:r>
            <a:r>
              <a:rPr lang="ja-JP" altLang="en-US" sz="2800" dirty="0"/>
              <a:t>を積極的に活用し項目を自分たちで説明できるようにする。</a:t>
            </a:r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9507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1024129" y="2084832"/>
            <a:ext cx="5357446" cy="4195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1.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開発システムの概要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1.1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背景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1.2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システム</a:t>
            </a:r>
            <a:r>
              <a:rPr lang="ja-JP" altLang="en-US" sz="2400" dirty="0">
                <a:solidFill>
                  <a:prstClr val="black"/>
                </a:solidFill>
                <a:latin typeface="Century Gothic" panose="020B0502020202020204"/>
              </a:rPr>
              <a:t>開発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の目的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1.3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開発工程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2.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進捗状況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2.1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プロジェクト目的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2.2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プロジェクト目標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2.3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体制表</a:t>
            </a:r>
          </a:p>
        </p:txBody>
      </p:sp>
      <p:sp>
        <p:nvSpPr>
          <p:cNvPr id="10" name="コンテンツ プレースホルダー 4"/>
          <p:cNvSpPr txBox="1">
            <a:spLocks/>
          </p:cNvSpPr>
          <p:nvPr/>
        </p:nvSpPr>
        <p:spPr>
          <a:xfrm>
            <a:off x="6381574" y="2084831"/>
            <a:ext cx="4269679" cy="4195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現状</a:t>
            </a:r>
            <a:r>
              <a:rPr lang="ja-JP" altLang="en-US" sz="2400" dirty="0">
                <a:solidFill>
                  <a:prstClr val="black"/>
                </a:solidFill>
                <a:latin typeface="Century Gothic" panose="020B0502020202020204"/>
              </a:rPr>
              <a:t>分析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3.1 EVM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3.2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 遅延原因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3.3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Century Gothic" panose="020B0502020202020204"/>
              </a:rPr>
              <a:t>今後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の対策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6" name="スライド番号プレースホルダー 5"/>
          <p:cNvSpPr txBox="1">
            <a:spLocks/>
          </p:cNvSpPr>
          <p:nvPr/>
        </p:nvSpPr>
        <p:spPr>
          <a:xfrm>
            <a:off x="10877527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rgbClr val="464653"/>
                </a:solidFill>
              </a:rPr>
              <a:t>2</a:t>
            </a:r>
            <a:endParaRPr lang="ja-JP" altLang="en-US" sz="2800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877527" y="6470704"/>
            <a:ext cx="973667" cy="274320"/>
          </a:xfrm>
        </p:spPr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3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29" y="3532597"/>
            <a:ext cx="2138036" cy="3212427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3034078" y="1491693"/>
            <a:ext cx="5195522" cy="2040904"/>
          </a:xfrm>
          <a:prstGeom prst="cloudCallout">
            <a:avLst>
              <a:gd name="adj1" fmla="val -18841"/>
              <a:gd name="adj2" fmla="val 69669"/>
            </a:avLst>
          </a:prstGeom>
          <a:solidFill>
            <a:srgbClr val="AAA7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研究室</a:t>
            </a:r>
            <a:r>
              <a:rPr lang="ja-JP" altLang="en-US" sz="3200" dirty="0" smtClean="0"/>
              <a:t>に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行こうか？</a:t>
            </a:r>
            <a:endParaRPr lang="ja-JP" altLang="en-US" sz="3200" dirty="0"/>
          </a:p>
        </p:txBody>
      </p:sp>
      <p:sp>
        <p:nvSpPr>
          <p:cNvPr id="5" name="雲形吹き出し 4"/>
          <p:cNvSpPr/>
          <p:nvPr/>
        </p:nvSpPr>
        <p:spPr>
          <a:xfrm>
            <a:off x="6190493" y="3033110"/>
            <a:ext cx="5938576" cy="2959474"/>
          </a:xfrm>
          <a:prstGeom prst="cloudCallout">
            <a:avLst>
              <a:gd name="adj1" fmla="val -88217"/>
              <a:gd name="adj2" fmla="val 56806"/>
            </a:avLst>
          </a:prstGeom>
          <a:solidFill>
            <a:srgbClr val="AAA7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200" dirty="0" smtClean="0"/>
          </a:p>
          <a:p>
            <a:pPr algn="ctr"/>
            <a:r>
              <a:rPr lang="ja-JP" altLang="en-US" sz="3200" dirty="0" smtClean="0"/>
              <a:t>研究室には</a:t>
            </a:r>
            <a:endParaRPr lang="en-US" altLang="ja-JP" sz="3200" dirty="0" smtClean="0"/>
          </a:p>
          <a:p>
            <a:pPr algn="ctr"/>
            <a:r>
              <a:rPr lang="ja-JP" altLang="en-US" sz="3600" dirty="0" smtClean="0"/>
              <a:t>誰が</a:t>
            </a:r>
            <a:endParaRPr lang="en-US" altLang="ja-JP" sz="3600" dirty="0" smtClean="0"/>
          </a:p>
          <a:p>
            <a:pPr algn="ctr"/>
            <a:r>
              <a:rPr lang="ja-JP" altLang="en-US" sz="3200" dirty="0" smtClean="0"/>
              <a:t>いるだろうか</a:t>
            </a:r>
            <a:r>
              <a:rPr lang="ja-JP" altLang="en-US" sz="3200" dirty="0"/>
              <a:t>？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8906" y="1491693"/>
            <a:ext cx="40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1.1	</a:t>
            </a:r>
            <a:r>
              <a:rPr kumimoji="1" lang="ja-JP" altLang="en-US" sz="2800" dirty="0" smtClean="0"/>
              <a:t>背景</a:t>
            </a:r>
            <a:endParaRPr kumimoji="1" lang="ja-JP" altLang="en-US" sz="2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システムの概要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5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4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>
            <a:off x="1024128" y="4407161"/>
            <a:ext cx="1794294" cy="36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4871" y="4769471"/>
            <a:ext cx="1112807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8" name="直方体 7"/>
          <p:cNvSpPr/>
          <p:nvPr/>
        </p:nvSpPr>
        <p:spPr>
          <a:xfrm>
            <a:off x="9407105" y="2398143"/>
            <a:ext cx="1337095" cy="37093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3619730" y="4122958"/>
            <a:ext cx="4986067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9730" y="2919106"/>
            <a:ext cx="515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研究室以外の場所からでは</a:t>
            </a:r>
            <a:endParaRPr lang="en-US" altLang="ja-JP" sz="2400" dirty="0"/>
          </a:p>
          <a:p>
            <a:r>
              <a:rPr kumimoji="1" lang="ja-JP" altLang="en-US" sz="2400" dirty="0" smtClean="0"/>
              <a:t>誰が研究室にいるか確認できない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1024128" y="2919106"/>
            <a:ext cx="1671627" cy="111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外出先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1.1	</a:t>
            </a:r>
            <a:r>
              <a:rPr kumimoji="1" lang="ja-JP" altLang="en-US" sz="2800" dirty="0" smtClean="0"/>
              <a:t>背景</a:t>
            </a:r>
            <a:endParaRPr kumimoji="1" lang="ja-JP" altLang="en-US" sz="2800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システムの概要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63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5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48906" y="2243996"/>
            <a:ext cx="7673723" cy="398598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68161" y="2243996"/>
            <a:ext cx="7655338" cy="411663"/>
          </a:xfrm>
          <a:prstGeom prst="rect">
            <a:avLst/>
          </a:prstGeom>
          <a:solidFill>
            <a:srgbClr val="0070C0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9" name="Objec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09" y="3593907"/>
            <a:ext cx="1270548" cy="2022553"/>
          </a:xfrm>
          <a:prstGeom prst="rect">
            <a:avLst/>
          </a:prstGeom>
        </p:spPr>
      </p:pic>
      <p:pic>
        <p:nvPicPr>
          <p:cNvPr id="10" name="Objec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06" y="3589682"/>
            <a:ext cx="1270547" cy="2013406"/>
          </a:xfrm>
          <a:prstGeom prst="rect">
            <a:avLst/>
          </a:prstGeom>
        </p:spPr>
      </p:pic>
      <p:pic>
        <p:nvPicPr>
          <p:cNvPr id="11" name="Objec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953" y="3565694"/>
            <a:ext cx="1270548" cy="2027125"/>
          </a:xfrm>
          <a:prstGeom prst="rect">
            <a:avLst/>
          </a:prstGeom>
        </p:spPr>
      </p:pic>
      <p:pic>
        <p:nvPicPr>
          <p:cNvPr id="12" name="Objec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281" y="3585570"/>
            <a:ext cx="1270548" cy="2030890"/>
          </a:xfrm>
          <a:prstGeom prst="rect">
            <a:avLst/>
          </a:prstGeom>
        </p:spPr>
      </p:pic>
      <p:sp>
        <p:nvSpPr>
          <p:cNvPr id="13" name="テキスト ボックス 1"/>
          <p:cNvSpPr txBox="1"/>
          <p:nvPr/>
        </p:nvSpPr>
        <p:spPr>
          <a:xfrm>
            <a:off x="6692844" y="2989380"/>
            <a:ext cx="1334039" cy="33394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800" b="1" i="1" u="sng" dirty="0"/>
              <a:t>ログアウト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1.2	</a:t>
            </a:r>
            <a:r>
              <a:rPr kumimoji="1" lang="ja-JP" altLang="en-US" sz="2800" dirty="0" smtClean="0"/>
              <a:t>システム開発の目的</a:t>
            </a:r>
            <a:endParaRPr kumimoji="1" lang="ja-JP" altLang="en-US" sz="2800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</a:t>
            </a:r>
            <a:r>
              <a:rPr lang="ja-JP" altLang="en-US" sz="4000" dirty="0"/>
              <a:t>概要</a:t>
            </a:r>
          </a:p>
        </p:txBody>
      </p:sp>
      <p:sp>
        <p:nvSpPr>
          <p:cNvPr id="17" name="右矢印 16"/>
          <p:cNvSpPr/>
          <p:nvPr/>
        </p:nvSpPr>
        <p:spPr>
          <a:xfrm rot="10800000">
            <a:off x="8344157" y="3992452"/>
            <a:ext cx="1218943" cy="58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611880" y="3565694"/>
            <a:ext cx="2264647" cy="136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研究室にいる人物が</a:t>
            </a:r>
            <a:endParaRPr lang="en-US" altLang="ja-JP" dirty="0"/>
          </a:p>
          <a:p>
            <a:r>
              <a:rPr lang="ja-JP" altLang="en-US" dirty="0"/>
              <a:t>わかりやすく表示</a:t>
            </a:r>
            <a:endParaRPr lang="en-US" altLang="ja-JP" dirty="0"/>
          </a:p>
          <a:p>
            <a:r>
              <a:rPr lang="ja-JP" altLang="en-US" dirty="0"/>
              <a:t>される。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087774" y="3950946"/>
            <a:ext cx="1256383" cy="654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4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6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4" name="二等辺三角形 13"/>
          <p:cNvSpPr/>
          <p:nvPr/>
        </p:nvSpPr>
        <p:spPr>
          <a:xfrm>
            <a:off x="2028547" y="5354008"/>
            <a:ext cx="1794294" cy="36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69290" y="5716318"/>
            <a:ext cx="1112807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2542091" y="3921240"/>
            <a:ext cx="785004" cy="133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携帯</a:t>
            </a:r>
            <a:endParaRPr kumimoji="1" lang="ja-JP" altLang="en-US" dirty="0"/>
          </a:p>
        </p:txBody>
      </p:sp>
      <p:sp>
        <p:nvSpPr>
          <p:cNvPr id="17" name="直方体 16"/>
          <p:cNvSpPr/>
          <p:nvPr/>
        </p:nvSpPr>
        <p:spPr>
          <a:xfrm>
            <a:off x="9407106" y="3586998"/>
            <a:ext cx="1177506" cy="28812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7984220" y="5354008"/>
            <a:ext cx="1047161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4536421" y="5354008"/>
            <a:ext cx="1047161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/>
          <p:cNvSpPr/>
          <p:nvPr/>
        </p:nvSpPr>
        <p:spPr>
          <a:xfrm>
            <a:off x="6191098" y="3586998"/>
            <a:ext cx="1417400" cy="288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滞在</a:t>
            </a:r>
            <a:r>
              <a:rPr lang="ja-JP" altLang="en-US" sz="1600" dirty="0" smtClean="0"/>
              <a:t>管理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ソフトウェア</a:t>
            </a:r>
            <a:endParaRPr kumimoji="1" lang="ja-JP" altLang="en-US" sz="1600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</a:t>
            </a:r>
            <a:r>
              <a:rPr lang="ja-JP" altLang="en-US" sz="4000" dirty="0"/>
              <a:t>概要</a:t>
            </a:r>
          </a:p>
        </p:txBody>
      </p:sp>
      <p:cxnSp>
        <p:nvCxnSpPr>
          <p:cNvPr id="4" name="カギ線コネクタ 3"/>
          <p:cNvCxnSpPr>
            <a:stCxn id="20" idx="2"/>
            <a:endCxn id="34" idx="3"/>
          </p:cNvCxnSpPr>
          <p:nvPr/>
        </p:nvCxnSpPr>
        <p:spPr>
          <a:xfrm rot="10800000">
            <a:off x="3928906" y="5025714"/>
            <a:ext cx="2262193" cy="1896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028546" y="2273049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研究室の滞在状況を知ることができる</a:t>
            </a:r>
            <a:r>
              <a:rPr kumimoji="1" lang="en-US" altLang="ja-JP" sz="3200" dirty="0" smtClean="0"/>
              <a:t>!!</a:t>
            </a:r>
            <a:endParaRPr kumimoji="1" lang="ja-JP" altLang="en-US" sz="3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1.2	</a:t>
            </a:r>
            <a:r>
              <a:rPr kumimoji="1" lang="ja-JP" altLang="en-US" sz="2800" dirty="0" smtClean="0"/>
              <a:t>システム開発の目的</a:t>
            </a:r>
            <a:endParaRPr kumimoji="1" lang="ja-JP" altLang="en-US" sz="28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028546" y="3586998"/>
            <a:ext cx="1900359" cy="2877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7608498" y="5027609"/>
            <a:ext cx="1798608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8906" y="585216"/>
            <a:ext cx="7677509" cy="1191826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開発工程</a:t>
            </a:r>
            <a:endParaRPr kumimoji="1" lang="ja-JP" altLang="en-US" sz="4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7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33" name="フローチャート: 他ページ結合子 32"/>
          <p:cNvSpPr/>
          <p:nvPr/>
        </p:nvSpPr>
        <p:spPr>
          <a:xfrm>
            <a:off x="1457865" y="2145217"/>
            <a:ext cx="1153524" cy="7159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34" name="フローチャート: 他ページ結合子 33"/>
          <p:cNvSpPr/>
          <p:nvPr/>
        </p:nvSpPr>
        <p:spPr>
          <a:xfrm>
            <a:off x="1457865" y="4521796"/>
            <a:ext cx="1153524" cy="7159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委託</a:t>
            </a:r>
            <a:endParaRPr kumimoji="1" lang="ja-JP" altLang="en-US" dirty="0"/>
          </a:p>
        </p:txBody>
      </p:sp>
      <p:sp>
        <p:nvSpPr>
          <p:cNvPr id="35" name="フローチャート: 他ページ結合子 34"/>
          <p:cNvSpPr/>
          <p:nvPr/>
        </p:nvSpPr>
        <p:spPr>
          <a:xfrm>
            <a:off x="1457865" y="3729603"/>
            <a:ext cx="1153524" cy="7159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内部設計</a:t>
            </a:r>
            <a:endParaRPr kumimoji="1" lang="ja-JP" altLang="en-US" dirty="0"/>
          </a:p>
        </p:txBody>
      </p:sp>
      <p:sp>
        <p:nvSpPr>
          <p:cNvPr id="36" name="フローチャート: 他ページ結合子 35"/>
          <p:cNvSpPr/>
          <p:nvPr/>
        </p:nvSpPr>
        <p:spPr>
          <a:xfrm>
            <a:off x="1457865" y="2937410"/>
            <a:ext cx="1153524" cy="7159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外部設計</a:t>
            </a:r>
            <a:endParaRPr kumimoji="1" lang="ja-JP" altLang="en-US" dirty="0"/>
          </a:p>
        </p:txBody>
      </p:sp>
      <p:sp>
        <p:nvSpPr>
          <p:cNvPr id="37" name="フローチャート: 他ページ結合子 36"/>
          <p:cNvSpPr/>
          <p:nvPr/>
        </p:nvSpPr>
        <p:spPr>
          <a:xfrm>
            <a:off x="1457865" y="5313989"/>
            <a:ext cx="1153524" cy="7159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納品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706278" y="2145216"/>
            <a:ext cx="652398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現状分析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プロジェクト</a:t>
            </a:r>
            <a:r>
              <a:rPr kumimoji="1" lang="ja-JP" altLang="en-US" dirty="0"/>
              <a:t>憲章</a:t>
            </a:r>
            <a:endParaRPr kumimoji="1" lang="en-US" altLang="ja-JP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2706277" y="2937410"/>
            <a:ext cx="652398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プロジェクト計画書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開発契約書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2706276" y="3729602"/>
            <a:ext cx="652398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基本設計書</a:t>
            </a:r>
            <a:endParaRPr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2706275" y="4521796"/>
            <a:ext cx="652398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詳細設計書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2706275" y="5313989"/>
            <a:ext cx="652398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マニュアル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1.3	</a:t>
            </a:r>
            <a:r>
              <a:rPr kumimoji="1" lang="ja-JP" altLang="en-US" sz="2800" dirty="0" smtClean="0"/>
              <a:t>システム開発の目的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28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8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kumimoji="1" lang="en-US" altLang="ja-JP" sz="2800" dirty="0" smtClean="0"/>
              <a:t>.1	</a:t>
            </a:r>
            <a:r>
              <a:rPr lang="ja-JP" altLang="en-US" sz="2800" dirty="0"/>
              <a:t>プロジェクト</a:t>
            </a:r>
            <a:r>
              <a:rPr kumimoji="1" lang="ja-JP" altLang="en-US" sz="2800" dirty="0" smtClean="0"/>
              <a:t>の目的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948906" y="243161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どの場所にいても</a:t>
            </a:r>
          </a:p>
          <a:p>
            <a:pPr algn="ctr"/>
            <a:r>
              <a:rPr lang="ja-JP" altLang="en-US" sz="2800" dirty="0"/>
              <a:t>アプリ</a:t>
            </a:r>
            <a:r>
              <a:rPr lang="ja-JP" altLang="en-US" sz="2800" dirty="0" smtClean="0"/>
              <a:t>を利用</a:t>
            </a:r>
            <a:r>
              <a:rPr kumimoji="1" lang="ja-JP" altLang="en-US" sz="2800" dirty="0" smtClean="0"/>
              <a:t>することで誰が研究室にいるか確認できる</a:t>
            </a:r>
            <a:endParaRPr kumimoji="1" lang="ja-JP" altLang="en-US" sz="2800" dirty="0"/>
          </a:p>
        </p:txBody>
      </p:sp>
      <p:sp>
        <p:nvSpPr>
          <p:cNvPr id="20" name="角丸四角形 19"/>
          <p:cNvSpPr/>
          <p:nvPr/>
        </p:nvSpPr>
        <p:spPr>
          <a:xfrm>
            <a:off x="948906" y="423312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人を確認できることで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研究室内、及び研究室間での交流が深まりやすくなる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1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9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2.2	</a:t>
            </a:r>
            <a:r>
              <a:rPr lang="ja-JP" altLang="en-US" sz="2800" dirty="0"/>
              <a:t>プロジェクト</a:t>
            </a:r>
            <a:r>
              <a:rPr kumimoji="1" lang="ja-JP" altLang="en-US" sz="2800" dirty="0" smtClean="0"/>
              <a:t>の目標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948906" y="243161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アプリケーション上で滞在者を表示させる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948906" y="423312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QCD</a:t>
            </a:r>
            <a:r>
              <a:rPr lang="ja-JP" altLang="en-US" sz="2800"/>
              <a:t>基準を満たすこと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1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568</TotalTime>
  <Words>293</Words>
  <Application>Microsoft Office PowerPoint</Application>
  <PresentationFormat>ワイド画面</PresentationFormat>
  <Paragraphs>111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ＭＳ Ｐゴシック</vt:lpstr>
      <vt:lpstr>メイリオ</vt:lpstr>
      <vt:lpstr>Calibri</vt:lpstr>
      <vt:lpstr>Calibri Light</vt:lpstr>
      <vt:lpstr>Century Gothic</vt:lpstr>
      <vt:lpstr>Tw Cen MT</vt:lpstr>
      <vt:lpstr>Tw Cen MT Condensed</vt:lpstr>
      <vt:lpstr>Wingdings 3</vt:lpstr>
      <vt:lpstr>インテグラル</vt:lpstr>
      <vt:lpstr>レトロスペクト</vt:lpstr>
      <vt:lpstr>PowerPoint プレゼンテーション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開発工程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saito</cp:lastModifiedBy>
  <cp:revision>129</cp:revision>
  <dcterms:created xsi:type="dcterms:W3CDTF">2014-05-30T03:25:36Z</dcterms:created>
  <dcterms:modified xsi:type="dcterms:W3CDTF">2014-06-05T11:19:20Z</dcterms:modified>
</cp:coreProperties>
</file>