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59" r:id="rId5"/>
    <p:sldId id="260" r:id="rId6"/>
    <p:sldId id="261" r:id="rId7"/>
    <p:sldId id="263" r:id="rId8"/>
  </p:sldIdLst>
  <p:sldSz cx="6858000" cy="9144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984"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FA105F-8CDA-4C55-BCB7-98BAC6E96A16}" type="datetimeFigureOut">
              <a:rPr kumimoji="1" lang="ja-JP" altLang="en-US" smtClean="0"/>
              <a:t>2013/11/15</a:t>
            </a:fld>
            <a:endParaRPr kumimoji="1" lang="ja-JP" altLang="en-US"/>
          </a:p>
        </p:txBody>
      </p:sp>
      <p:sp>
        <p:nvSpPr>
          <p:cNvPr id="4" name="スライド イメージ プレースホルダー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FC73AE-AA75-4546-BEA1-92F229894D51}" type="slidenum">
              <a:rPr kumimoji="1" lang="ja-JP" altLang="en-US" smtClean="0"/>
              <a:t>‹#›</a:t>
            </a:fld>
            <a:endParaRPr kumimoji="1" lang="ja-JP" altLang="en-US"/>
          </a:p>
        </p:txBody>
      </p:sp>
    </p:spTree>
    <p:extLst>
      <p:ext uri="{BB962C8B-B14F-4D97-AF65-F5344CB8AC3E}">
        <p14:creationId xmlns:p14="http://schemas.microsoft.com/office/powerpoint/2010/main" val="41231274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FC73AE-AA75-4546-BEA1-92F229894D51}" type="slidenum">
              <a:rPr kumimoji="1" lang="ja-JP" altLang="en-US" smtClean="0"/>
              <a:t>1</a:t>
            </a:fld>
            <a:endParaRPr kumimoji="1" lang="ja-JP" altLang="en-US"/>
          </a:p>
        </p:txBody>
      </p:sp>
    </p:spTree>
    <p:extLst>
      <p:ext uri="{BB962C8B-B14F-4D97-AF65-F5344CB8AC3E}">
        <p14:creationId xmlns:p14="http://schemas.microsoft.com/office/powerpoint/2010/main" val="353990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FC73AE-AA75-4546-BEA1-92F229894D51}" type="slidenum">
              <a:rPr kumimoji="1" lang="ja-JP" altLang="en-US" smtClean="0"/>
              <a:t>2</a:t>
            </a:fld>
            <a:endParaRPr kumimoji="1" lang="ja-JP" altLang="en-US"/>
          </a:p>
        </p:txBody>
      </p:sp>
    </p:spTree>
    <p:extLst>
      <p:ext uri="{BB962C8B-B14F-4D97-AF65-F5344CB8AC3E}">
        <p14:creationId xmlns:p14="http://schemas.microsoft.com/office/powerpoint/2010/main" val="1322257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FC73AE-AA75-4546-BEA1-92F229894D51}" type="slidenum">
              <a:rPr kumimoji="1" lang="ja-JP" altLang="en-US" smtClean="0"/>
              <a:t>3</a:t>
            </a:fld>
            <a:endParaRPr kumimoji="1" lang="ja-JP" altLang="en-US"/>
          </a:p>
        </p:txBody>
      </p:sp>
    </p:spTree>
    <p:extLst>
      <p:ext uri="{BB962C8B-B14F-4D97-AF65-F5344CB8AC3E}">
        <p14:creationId xmlns:p14="http://schemas.microsoft.com/office/powerpoint/2010/main" val="1322257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2840568"/>
            <a:ext cx="5829300" cy="1960033"/>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9B76232-E166-4B1C-9678-3369EABD3E7A}" type="datetimeFigureOut">
              <a:rPr kumimoji="1" lang="ja-JP" altLang="en-US" smtClean="0"/>
              <a:t>2013/11/15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91348-43C7-40AA-8839-36419A7D56C4}" type="slidenum">
              <a:rPr kumimoji="1" lang="ja-JP" altLang="en-US" smtClean="0"/>
              <a:t>‹#›</a:t>
            </a:fld>
            <a:endParaRPr kumimoji="1" lang="ja-JP" altLang="en-US"/>
          </a:p>
        </p:txBody>
      </p:sp>
    </p:spTree>
    <p:extLst>
      <p:ext uri="{BB962C8B-B14F-4D97-AF65-F5344CB8AC3E}">
        <p14:creationId xmlns:p14="http://schemas.microsoft.com/office/powerpoint/2010/main" val="60778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9B76232-E166-4B1C-9678-3369EABD3E7A}" type="datetimeFigureOut">
              <a:rPr kumimoji="1" lang="ja-JP" altLang="en-US" smtClean="0"/>
              <a:t>2013/11/15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91348-43C7-40AA-8839-36419A7D56C4}" type="slidenum">
              <a:rPr kumimoji="1" lang="ja-JP" altLang="en-US" smtClean="0"/>
              <a:t>‹#›</a:t>
            </a:fld>
            <a:endParaRPr kumimoji="1" lang="ja-JP" altLang="en-US"/>
          </a:p>
        </p:txBody>
      </p:sp>
    </p:spTree>
    <p:extLst>
      <p:ext uri="{BB962C8B-B14F-4D97-AF65-F5344CB8AC3E}">
        <p14:creationId xmlns:p14="http://schemas.microsoft.com/office/powerpoint/2010/main" val="2549125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729037" y="488951"/>
            <a:ext cx="1157288" cy="10401300"/>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7175" y="488951"/>
            <a:ext cx="3357563" cy="1040130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9B76232-E166-4B1C-9678-3369EABD3E7A}" type="datetimeFigureOut">
              <a:rPr kumimoji="1" lang="ja-JP" altLang="en-US" smtClean="0"/>
              <a:t>2013/11/15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91348-43C7-40AA-8839-36419A7D56C4}" type="slidenum">
              <a:rPr kumimoji="1" lang="ja-JP" altLang="en-US" smtClean="0"/>
              <a:t>‹#›</a:t>
            </a:fld>
            <a:endParaRPr kumimoji="1" lang="ja-JP" altLang="en-US"/>
          </a:p>
        </p:txBody>
      </p:sp>
    </p:spTree>
    <p:extLst>
      <p:ext uri="{BB962C8B-B14F-4D97-AF65-F5344CB8AC3E}">
        <p14:creationId xmlns:p14="http://schemas.microsoft.com/office/powerpoint/2010/main" val="554327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9B76232-E166-4B1C-9678-3369EABD3E7A}" type="datetimeFigureOut">
              <a:rPr kumimoji="1" lang="ja-JP" altLang="en-US" smtClean="0"/>
              <a:t>2013/11/15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91348-43C7-40AA-8839-36419A7D56C4}" type="slidenum">
              <a:rPr kumimoji="1" lang="ja-JP" altLang="en-US" smtClean="0"/>
              <a:t>‹#›</a:t>
            </a:fld>
            <a:endParaRPr kumimoji="1" lang="ja-JP" altLang="en-US"/>
          </a:p>
        </p:txBody>
      </p:sp>
    </p:spTree>
    <p:extLst>
      <p:ext uri="{BB962C8B-B14F-4D97-AF65-F5344CB8AC3E}">
        <p14:creationId xmlns:p14="http://schemas.microsoft.com/office/powerpoint/2010/main" val="350185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5" y="5875867"/>
            <a:ext cx="5829300" cy="1816100"/>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9B76232-E166-4B1C-9678-3369EABD3E7A}" type="datetimeFigureOut">
              <a:rPr kumimoji="1" lang="ja-JP" altLang="en-US" smtClean="0"/>
              <a:t>2013/11/15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91348-43C7-40AA-8839-36419A7D56C4}" type="slidenum">
              <a:rPr kumimoji="1" lang="ja-JP" altLang="en-US" smtClean="0"/>
              <a:t>‹#›</a:t>
            </a:fld>
            <a:endParaRPr kumimoji="1" lang="ja-JP" altLang="en-US"/>
          </a:p>
        </p:txBody>
      </p:sp>
    </p:spTree>
    <p:extLst>
      <p:ext uri="{BB962C8B-B14F-4D97-AF65-F5344CB8AC3E}">
        <p14:creationId xmlns:p14="http://schemas.microsoft.com/office/powerpoint/2010/main" val="338135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9B76232-E166-4B1C-9678-3369EABD3E7A}" type="datetimeFigureOut">
              <a:rPr kumimoji="1" lang="ja-JP" altLang="en-US" smtClean="0"/>
              <a:t>2013/11/15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91348-43C7-40AA-8839-36419A7D56C4}" type="slidenum">
              <a:rPr kumimoji="1" lang="ja-JP" altLang="en-US" smtClean="0"/>
              <a:t>‹#›</a:t>
            </a:fld>
            <a:endParaRPr kumimoji="1" lang="ja-JP" altLang="en-US"/>
          </a:p>
        </p:txBody>
      </p:sp>
    </p:spTree>
    <p:extLst>
      <p:ext uri="{BB962C8B-B14F-4D97-AF65-F5344CB8AC3E}">
        <p14:creationId xmlns:p14="http://schemas.microsoft.com/office/powerpoint/2010/main" val="117894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6184"/>
            <a:ext cx="6172200" cy="15240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9B76232-E166-4B1C-9678-3369EABD3E7A}" type="datetimeFigureOut">
              <a:rPr kumimoji="1" lang="ja-JP" altLang="en-US" smtClean="0"/>
              <a:t>2013/11/15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F91348-43C7-40AA-8839-36419A7D56C4}" type="slidenum">
              <a:rPr kumimoji="1" lang="ja-JP" altLang="en-US" smtClean="0"/>
              <a:t>‹#›</a:t>
            </a:fld>
            <a:endParaRPr kumimoji="1" lang="ja-JP" altLang="en-US"/>
          </a:p>
        </p:txBody>
      </p:sp>
    </p:spTree>
    <p:extLst>
      <p:ext uri="{BB962C8B-B14F-4D97-AF65-F5344CB8AC3E}">
        <p14:creationId xmlns:p14="http://schemas.microsoft.com/office/powerpoint/2010/main" val="44102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9B76232-E166-4B1C-9678-3369EABD3E7A}" type="datetimeFigureOut">
              <a:rPr kumimoji="1" lang="ja-JP" altLang="en-US" smtClean="0"/>
              <a:t>2013/11/15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F91348-43C7-40AA-8839-36419A7D56C4}" type="slidenum">
              <a:rPr kumimoji="1" lang="ja-JP" altLang="en-US" smtClean="0"/>
              <a:t>‹#›</a:t>
            </a:fld>
            <a:endParaRPr kumimoji="1" lang="ja-JP" altLang="en-US"/>
          </a:p>
        </p:txBody>
      </p:sp>
    </p:spTree>
    <p:extLst>
      <p:ext uri="{BB962C8B-B14F-4D97-AF65-F5344CB8AC3E}">
        <p14:creationId xmlns:p14="http://schemas.microsoft.com/office/powerpoint/2010/main" val="333315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9B76232-E166-4B1C-9678-3369EABD3E7A}" type="datetimeFigureOut">
              <a:rPr kumimoji="1" lang="ja-JP" altLang="en-US" smtClean="0"/>
              <a:t>2013/11/15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F91348-43C7-40AA-8839-36419A7D56C4}" type="slidenum">
              <a:rPr kumimoji="1" lang="ja-JP" altLang="en-US" smtClean="0"/>
              <a:t>‹#›</a:t>
            </a:fld>
            <a:endParaRPr kumimoji="1" lang="ja-JP" altLang="en-US"/>
          </a:p>
        </p:txBody>
      </p:sp>
    </p:spTree>
    <p:extLst>
      <p:ext uri="{BB962C8B-B14F-4D97-AF65-F5344CB8AC3E}">
        <p14:creationId xmlns:p14="http://schemas.microsoft.com/office/powerpoint/2010/main" val="97324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4067"/>
            <a:ext cx="2256235" cy="154940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9B76232-E166-4B1C-9678-3369EABD3E7A}" type="datetimeFigureOut">
              <a:rPr kumimoji="1" lang="ja-JP" altLang="en-US" smtClean="0"/>
              <a:t>2013/11/15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91348-43C7-40AA-8839-36419A7D56C4}" type="slidenum">
              <a:rPr kumimoji="1" lang="ja-JP" altLang="en-US" smtClean="0"/>
              <a:t>‹#›</a:t>
            </a:fld>
            <a:endParaRPr kumimoji="1" lang="ja-JP" altLang="en-US"/>
          </a:p>
        </p:txBody>
      </p:sp>
    </p:spTree>
    <p:extLst>
      <p:ext uri="{BB962C8B-B14F-4D97-AF65-F5344CB8AC3E}">
        <p14:creationId xmlns:p14="http://schemas.microsoft.com/office/powerpoint/2010/main" val="422276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6400800"/>
            <a:ext cx="4114800" cy="755651"/>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9B76232-E166-4B1C-9678-3369EABD3E7A}" type="datetimeFigureOut">
              <a:rPr kumimoji="1" lang="ja-JP" altLang="en-US" smtClean="0"/>
              <a:t>2013/11/15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91348-43C7-40AA-8839-36419A7D56C4}" type="slidenum">
              <a:rPr kumimoji="1" lang="ja-JP" altLang="en-US" smtClean="0"/>
              <a:t>‹#›</a:t>
            </a:fld>
            <a:endParaRPr kumimoji="1" lang="ja-JP" altLang="en-US"/>
          </a:p>
        </p:txBody>
      </p:sp>
    </p:spTree>
    <p:extLst>
      <p:ext uri="{BB962C8B-B14F-4D97-AF65-F5344CB8AC3E}">
        <p14:creationId xmlns:p14="http://schemas.microsoft.com/office/powerpoint/2010/main" val="246540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89B76232-E166-4B1C-9678-3369EABD3E7A}" type="datetimeFigureOut">
              <a:rPr kumimoji="1" lang="ja-JP" altLang="en-US" smtClean="0"/>
              <a:t>2013/11/15</a:t>
            </a:fld>
            <a:endParaRPr kumimoji="1" lang="ja-JP" altLang="en-US"/>
          </a:p>
        </p:txBody>
      </p:sp>
      <p:sp>
        <p:nvSpPr>
          <p:cNvPr id="5" name="フッター プレースホルダー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CAF91348-43C7-40AA-8839-36419A7D56C4}" type="slidenum">
              <a:rPr kumimoji="1" lang="ja-JP" altLang="en-US" smtClean="0"/>
              <a:t>‹#›</a:t>
            </a:fld>
            <a:endParaRPr kumimoji="1" lang="ja-JP" altLang="en-US"/>
          </a:p>
        </p:txBody>
      </p:sp>
    </p:spTree>
    <p:extLst>
      <p:ext uri="{BB962C8B-B14F-4D97-AF65-F5344CB8AC3E}">
        <p14:creationId xmlns:p14="http://schemas.microsoft.com/office/powerpoint/2010/main" val="3834748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7506" y="277929"/>
            <a:ext cx="4481686" cy="720080"/>
          </a:xfrm>
        </p:spPr>
        <p:txBody>
          <a:bodyPr>
            <a:normAutofit fontScale="90000"/>
          </a:bodyPr>
          <a:lstStyle/>
          <a:p>
            <a:r>
              <a:rPr kumimoji="1" lang="ja-JP" altLang="en-US" dirty="0" smtClean="0"/>
              <a:t>　千葉工業大学</a:t>
            </a:r>
            <a:r>
              <a:rPr kumimoji="1" lang="en-US" altLang="ja-JP" dirty="0" smtClean="0"/>
              <a:t/>
            </a:r>
            <a:br>
              <a:rPr kumimoji="1" lang="en-US" altLang="ja-JP" dirty="0" smtClean="0"/>
            </a:br>
            <a:r>
              <a:rPr lang="ja-JP" altLang="en-US" sz="2000" dirty="0"/>
              <a:t>演習用サンプリング</a:t>
            </a:r>
            <a:endParaRPr kumimoji="1" lang="ja-JP" altLang="en-US" sz="7200" dirty="0"/>
          </a:p>
        </p:txBody>
      </p:sp>
      <p:sp>
        <p:nvSpPr>
          <p:cNvPr id="4" name="テキスト ボックス 3"/>
          <p:cNvSpPr txBox="1"/>
          <p:nvPr/>
        </p:nvSpPr>
        <p:spPr>
          <a:xfrm>
            <a:off x="65312" y="222471"/>
            <a:ext cx="792088" cy="830997"/>
          </a:xfrm>
          <a:prstGeom prst="rect">
            <a:avLst/>
          </a:prstGeom>
          <a:noFill/>
          <a:ln>
            <a:solidFill>
              <a:schemeClr val="tx1"/>
            </a:solidFill>
          </a:ln>
        </p:spPr>
        <p:txBody>
          <a:bodyPr wrap="square" rtlCol="0">
            <a:spAutoFit/>
          </a:bodyPr>
          <a:lstStyle/>
          <a:p>
            <a:r>
              <a:rPr kumimoji="1" lang="ja-JP" altLang="en-US" sz="2400" dirty="0" smtClean="0"/>
              <a:t>ロ</a:t>
            </a:r>
            <a:endParaRPr kumimoji="1" lang="en-US" altLang="ja-JP" sz="2400" dirty="0" smtClean="0"/>
          </a:p>
          <a:p>
            <a:r>
              <a:rPr lang="ja-JP" altLang="en-US" sz="2400" dirty="0"/>
              <a:t>　</a:t>
            </a:r>
            <a:r>
              <a:rPr kumimoji="1" lang="ja-JP" altLang="en-US" sz="2400" dirty="0" smtClean="0"/>
              <a:t>ゴ</a:t>
            </a:r>
            <a:endParaRPr kumimoji="1" lang="ja-JP" altLang="en-US" sz="2400" dirty="0"/>
          </a:p>
        </p:txBody>
      </p:sp>
      <p:sp>
        <p:nvSpPr>
          <p:cNvPr id="6" name="テキスト ボックス 5"/>
          <p:cNvSpPr txBox="1"/>
          <p:nvPr/>
        </p:nvSpPr>
        <p:spPr>
          <a:xfrm>
            <a:off x="838320" y="1278892"/>
            <a:ext cx="5307904" cy="1415772"/>
          </a:xfrm>
          <a:prstGeom prst="rect">
            <a:avLst/>
          </a:prstGeom>
          <a:noFill/>
          <a:ln>
            <a:solidFill>
              <a:schemeClr val="tx1"/>
            </a:solidFill>
          </a:ln>
        </p:spPr>
        <p:txBody>
          <a:bodyPr wrap="square" rtlCol="0">
            <a:spAutoFit/>
          </a:bodyPr>
          <a:lstStyle/>
          <a:p>
            <a:pPr algn="ctr"/>
            <a:endParaRPr kumimoji="1" lang="en-US" altLang="ja-JP" sz="1000" dirty="0" smtClean="0"/>
          </a:p>
          <a:p>
            <a:pPr algn="ctr"/>
            <a:r>
              <a:rPr kumimoji="1" lang="ja-JP" altLang="en-US" sz="6600" dirty="0" smtClean="0"/>
              <a:t>画　　　　像</a:t>
            </a:r>
            <a:endParaRPr kumimoji="1" lang="en-US" altLang="ja-JP" sz="6600" dirty="0" smtClean="0"/>
          </a:p>
          <a:p>
            <a:pPr algn="ctr"/>
            <a:endParaRPr kumimoji="1" lang="ja-JP" altLang="en-US" sz="1000" dirty="0"/>
          </a:p>
        </p:txBody>
      </p:sp>
      <p:sp>
        <p:nvSpPr>
          <p:cNvPr id="7" name="角丸四角形 6"/>
          <p:cNvSpPr/>
          <p:nvPr/>
        </p:nvSpPr>
        <p:spPr>
          <a:xfrm>
            <a:off x="461356" y="2915816"/>
            <a:ext cx="951420"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dirty="0"/>
              <a:t>ホーム</a:t>
            </a:r>
            <a:endParaRPr kumimoji="1" lang="ja-JP" altLang="en-US" sz="1400" dirty="0"/>
          </a:p>
        </p:txBody>
      </p:sp>
      <p:sp>
        <p:nvSpPr>
          <p:cNvPr id="8" name="角丸四角形 7"/>
          <p:cNvSpPr/>
          <p:nvPr/>
        </p:nvSpPr>
        <p:spPr>
          <a:xfrm>
            <a:off x="1412776" y="291581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イベント</a:t>
            </a:r>
            <a:endParaRPr kumimoji="1" lang="ja-JP" altLang="en-US" sz="1400" dirty="0"/>
          </a:p>
        </p:txBody>
      </p:sp>
      <p:sp>
        <p:nvSpPr>
          <p:cNvPr id="9" name="角丸四角形 8"/>
          <p:cNvSpPr/>
          <p:nvPr/>
        </p:nvSpPr>
        <p:spPr>
          <a:xfrm>
            <a:off x="2364196" y="291581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研究室</a:t>
            </a:r>
            <a:endParaRPr kumimoji="1" lang="ja-JP" altLang="en-US" sz="1400" dirty="0"/>
          </a:p>
        </p:txBody>
      </p:sp>
      <p:sp>
        <p:nvSpPr>
          <p:cNvPr id="10" name="角丸四角形 9"/>
          <p:cNvSpPr/>
          <p:nvPr/>
        </p:nvSpPr>
        <p:spPr>
          <a:xfrm>
            <a:off x="3315616" y="291581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t>就職</a:t>
            </a:r>
            <a:endParaRPr lang="ja-JP" altLang="en-US" sz="1400" dirty="0"/>
          </a:p>
        </p:txBody>
      </p:sp>
      <p:sp>
        <p:nvSpPr>
          <p:cNvPr id="11" name="角丸四角形 10"/>
          <p:cNvSpPr/>
          <p:nvPr/>
        </p:nvSpPr>
        <p:spPr>
          <a:xfrm>
            <a:off x="4242628" y="291581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資料請求</a:t>
            </a:r>
            <a:endParaRPr kumimoji="1" lang="ja-JP" altLang="en-US" sz="1400" dirty="0"/>
          </a:p>
        </p:txBody>
      </p:sp>
      <p:sp>
        <p:nvSpPr>
          <p:cNvPr id="12" name="角丸四角形 11"/>
          <p:cNvSpPr/>
          <p:nvPr/>
        </p:nvSpPr>
        <p:spPr>
          <a:xfrm>
            <a:off x="5213884" y="291581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Q&amp;A</a:t>
            </a:r>
            <a:endParaRPr kumimoji="1" lang="ja-JP" altLang="en-US" sz="1400" dirty="0"/>
          </a:p>
        </p:txBody>
      </p:sp>
      <p:sp>
        <p:nvSpPr>
          <p:cNvPr id="13" name="正方形/長方形 12"/>
          <p:cNvSpPr/>
          <p:nvPr/>
        </p:nvSpPr>
        <p:spPr>
          <a:xfrm>
            <a:off x="111238" y="3591086"/>
            <a:ext cx="1347464" cy="1952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サブ</a:t>
            </a:r>
            <a:endParaRPr kumimoji="1" lang="en-US" altLang="ja-JP" dirty="0" smtClean="0"/>
          </a:p>
          <a:p>
            <a:pPr algn="ctr"/>
            <a:r>
              <a:rPr kumimoji="1" lang="ja-JP" altLang="en-US" dirty="0" smtClean="0"/>
              <a:t>メニュー</a:t>
            </a:r>
            <a:endParaRPr kumimoji="1" lang="ja-JP" altLang="en-US" dirty="0"/>
          </a:p>
        </p:txBody>
      </p:sp>
      <p:sp>
        <p:nvSpPr>
          <p:cNvPr id="14" name="正方形/長方形 13"/>
          <p:cNvSpPr/>
          <p:nvPr/>
        </p:nvSpPr>
        <p:spPr>
          <a:xfrm>
            <a:off x="0" y="8316416"/>
            <a:ext cx="6858000" cy="8275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100" dirty="0"/>
              <a:t>千葉工業大学　社会システム科学部 </a:t>
            </a:r>
          </a:p>
          <a:p>
            <a:pPr algn="ctr"/>
            <a:r>
              <a:rPr lang="ja-JP" altLang="en-US" sz="1000" dirty="0"/>
              <a:t>プロジェクトマネジメント学科学部事務室 </a:t>
            </a:r>
          </a:p>
          <a:p>
            <a:pPr algn="ctr"/>
            <a:r>
              <a:rPr lang="ja-JP" altLang="en-US" sz="1000" dirty="0"/>
              <a:t>所在地：〒</a:t>
            </a:r>
            <a:r>
              <a:rPr lang="en-US" altLang="ja-JP" sz="1000" dirty="0"/>
              <a:t>275-0016 </a:t>
            </a:r>
            <a:r>
              <a:rPr lang="ja-JP" altLang="en-US" sz="1000" dirty="0"/>
              <a:t>千葉県習志野市津田沼</a:t>
            </a:r>
            <a:r>
              <a:rPr lang="en-US" altLang="ja-JP" sz="1000" dirty="0"/>
              <a:t>2-17-1 </a:t>
            </a:r>
          </a:p>
          <a:p>
            <a:pPr algn="ctr"/>
            <a:r>
              <a:rPr lang="en-US" altLang="ja-JP" sz="1000" dirty="0"/>
              <a:t>TEL</a:t>
            </a:r>
            <a:r>
              <a:rPr lang="ja-JP" altLang="en-US" sz="1000" dirty="0"/>
              <a:t>：</a:t>
            </a:r>
            <a:r>
              <a:rPr lang="en-US" altLang="ja-JP" sz="1000" dirty="0"/>
              <a:t>047-478-0577</a:t>
            </a:r>
            <a:r>
              <a:rPr lang="ja-JP" altLang="en-US" sz="1000" dirty="0"/>
              <a:t>　</a:t>
            </a:r>
            <a:r>
              <a:rPr lang="en-US" altLang="ja-JP" sz="1000" dirty="0"/>
              <a:t>FAX</a:t>
            </a:r>
            <a:r>
              <a:rPr lang="ja-JP" altLang="en-US" sz="1000" dirty="0"/>
              <a:t>：</a:t>
            </a:r>
            <a:r>
              <a:rPr lang="en-US" altLang="ja-JP" sz="1000" dirty="0"/>
              <a:t>047-478-0575</a:t>
            </a:r>
          </a:p>
          <a:p>
            <a:pPr algn="ctr"/>
            <a:r>
              <a:rPr lang="en-US" altLang="ja-JP" sz="1000" dirty="0"/>
              <a:t>Copyright© 2013 All Rights Reserved.</a:t>
            </a:r>
            <a:endParaRPr kumimoji="1" lang="ja-JP" altLang="en-US" sz="1000" dirty="0"/>
          </a:p>
        </p:txBody>
      </p:sp>
      <p:sp>
        <p:nvSpPr>
          <p:cNvPr id="15" name="正方形/長方形 14"/>
          <p:cNvSpPr/>
          <p:nvPr/>
        </p:nvSpPr>
        <p:spPr>
          <a:xfrm>
            <a:off x="111238" y="5554478"/>
            <a:ext cx="1347464" cy="1260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交通</a:t>
            </a:r>
            <a:endParaRPr kumimoji="1" lang="en-US" altLang="ja-JP" dirty="0" smtClean="0"/>
          </a:p>
          <a:p>
            <a:pPr algn="ctr"/>
            <a:r>
              <a:rPr lang="ja-JP" altLang="en-US" dirty="0"/>
              <a:t>アクセス</a:t>
            </a:r>
            <a:endParaRPr lang="en-US" altLang="ja-JP" dirty="0"/>
          </a:p>
        </p:txBody>
      </p:sp>
      <p:sp>
        <p:nvSpPr>
          <p:cNvPr id="16" name="正方形/長方形 15"/>
          <p:cNvSpPr/>
          <p:nvPr/>
        </p:nvSpPr>
        <p:spPr>
          <a:xfrm>
            <a:off x="1888486" y="5086220"/>
            <a:ext cx="4276818" cy="1495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smtClean="0"/>
              <a:t>PM</a:t>
            </a:r>
            <a:r>
              <a:rPr lang="ja-JP" altLang="en-US" sz="4800" dirty="0" smtClean="0"/>
              <a:t>学科紹介文</a:t>
            </a:r>
            <a:endParaRPr kumimoji="1" lang="ja-JP" altLang="en-US" sz="4400" dirty="0"/>
          </a:p>
        </p:txBody>
      </p:sp>
      <p:sp>
        <p:nvSpPr>
          <p:cNvPr id="17" name="正方形/長方形 16"/>
          <p:cNvSpPr/>
          <p:nvPr/>
        </p:nvSpPr>
        <p:spPr>
          <a:xfrm>
            <a:off x="108016" y="6829400"/>
            <a:ext cx="1347464"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パンフレット</a:t>
            </a:r>
            <a:endParaRPr kumimoji="1" lang="en-US" altLang="ja-JP" dirty="0" smtClean="0"/>
          </a:p>
          <a:p>
            <a:pPr algn="ctr"/>
            <a:r>
              <a:rPr lang="en-US" altLang="ja-JP" dirty="0" smtClean="0"/>
              <a:t>PDF</a:t>
            </a:r>
            <a:r>
              <a:rPr kumimoji="1" lang="ja-JP" altLang="en-US" dirty="0" smtClean="0"/>
              <a:t>バナー</a:t>
            </a:r>
            <a:endParaRPr kumimoji="1" lang="ja-JP" altLang="en-US" dirty="0"/>
          </a:p>
        </p:txBody>
      </p:sp>
      <p:sp>
        <p:nvSpPr>
          <p:cNvPr id="18" name="正方形/長方形 17"/>
          <p:cNvSpPr/>
          <p:nvPr/>
        </p:nvSpPr>
        <p:spPr>
          <a:xfrm>
            <a:off x="1888486" y="6615312"/>
            <a:ext cx="4276818" cy="883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smtClean="0"/>
              <a:t>更新情報</a:t>
            </a:r>
            <a:endParaRPr kumimoji="1" lang="ja-JP" altLang="en-US" sz="4400" dirty="0"/>
          </a:p>
        </p:txBody>
      </p:sp>
      <p:sp>
        <p:nvSpPr>
          <p:cNvPr id="19" name="正方形/長方形 18"/>
          <p:cNvSpPr/>
          <p:nvPr/>
        </p:nvSpPr>
        <p:spPr>
          <a:xfrm>
            <a:off x="1888486" y="3591086"/>
            <a:ext cx="4276818" cy="1495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800" dirty="0" smtClean="0"/>
              <a:t>PM</a:t>
            </a:r>
            <a:r>
              <a:rPr lang="ja-JP" altLang="en-US" sz="4800" dirty="0" smtClean="0"/>
              <a:t>説明文</a:t>
            </a:r>
            <a:endParaRPr kumimoji="1" lang="ja-JP" altLang="en-US" sz="4400" dirty="0"/>
          </a:p>
        </p:txBody>
      </p:sp>
      <p:sp>
        <p:nvSpPr>
          <p:cNvPr id="3" name="テキスト ボックス 2"/>
          <p:cNvSpPr txBox="1"/>
          <p:nvPr/>
        </p:nvSpPr>
        <p:spPr>
          <a:xfrm>
            <a:off x="487438" y="6530599"/>
            <a:ext cx="997346" cy="246221"/>
          </a:xfrm>
          <a:prstGeom prst="rect">
            <a:avLst/>
          </a:prstGeom>
          <a:noFill/>
        </p:spPr>
        <p:txBody>
          <a:bodyPr wrap="square" rtlCol="0">
            <a:spAutoFit/>
          </a:bodyPr>
          <a:lstStyle/>
          <a:p>
            <a:r>
              <a:rPr kumimoji="1" lang="ja-JP" altLang="en-US" sz="1000" u="sng" dirty="0" smtClean="0">
                <a:solidFill>
                  <a:srgbClr val="00B0F0"/>
                </a:solidFill>
              </a:rPr>
              <a:t>詳細はこちら→</a:t>
            </a:r>
            <a:endParaRPr kumimoji="1" lang="ja-JP" altLang="en-US" sz="1000" u="sng" dirty="0">
              <a:solidFill>
                <a:srgbClr val="00B0F0"/>
              </a:solidFill>
            </a:endParaRPr>
          </a:p>
        </p:txBody>
      </p:sp>
      <p:sp>
        <p:nvSpPr>
          <p:cNvPr id="20" name="テキスト ボックス 19"/>
          <p:cNvSpPr txBox="1"/>
          <p:nvPr/>
        </p:nvSpPr>
        <p:spPr>
          <a:xfrm>
            <a:off x="0" y="7878850"/>
            <a:ext cx="6858000" cy="276999"/>
          </a:xfrm>
          <a:prstGeom prst="rect">
            <a:avLst/>
          </a:prstGeom>
          <a:noFill/>
        </p:spPr>
        <p:txBody>
          <a:bodyPr wrap="square" rtlCol="0">
            <a:spAutoFit/>
          </a:bodyPr>
          <a:lstStyle/>
          <a:p>
            <a:pPr algn="ctr"/>
            <a:r>
              <a:rPr kumimoji="1" lang="ja-JP" altLang="en-US" sz="1200" u="sng" dirty="0" smtClean="0">
                <a:solidFill>
                  <a:srgbClr val="00B0F0"/>
                </a:solidFill>
              </a:rPr>
              <a:t>ホーム</a:t>
            </a:r>
            <a:r>
              <a:rPr kumimoji="1" lang="ja-JP" altLang="en-US" sz="1200" dirty="0" smtClean="0">
                <a:solidFill>
                  <a:srgbClr val="00B0F0"/>
                </a:solidFill>
              </a:rPr>
              <a:t>　　</a:t>
            </a:r>
            <a:r>
              <a:rPr kumimoji="1" lang="ja-JP" altLang="en-US" sz="1200" u="sng" dirty="0" smtClean="0">
                <a:solidFill>
                  <a:srgbClr val="00B0F0"/>
                </a:solidFill>
              </a:rPr>
              <a:t>イベント</a:t>
            </a:r>
            <a:r>
              <a:rPr kumimoji="1" lang="ja-JP" altLang="en-US" sz="1200" dirty="0" smtClean="0">
                <a:solidFill>
                  <a:srgbClr val="00B0F0"/>
                </a:solidFill>
              </a:rPr>
              <a:t>　　</a:t>
            </a:r>
            <a:r>
              <a:rPr kumimoji="1" lang="ja-JP" altLang="en-US" sz="1200" u="sng" dirty="0" smtClean="0">
                <a:solidFill>
                  <a:srgbClr val="00B0F0"/>
                </a:solidFill>
              </a:rPr>
              <a:t>研究室</a:t>
            </a:r>
            <a:r>
              <a:rPr kumimoji="1" lang="ja-JP" altLang="en-US" sz="1200" dirty="0" smtClean="0">
                <a:solidFill>
                  <a:srgbClr val="00B0F0"/>
                </a:solidFill>
              </a:rPr>
              <a:t>　　</a:t>
            </a:r>
            <a:r>
              <a:rPr kumimoji="1" lang="ja-JP" altLang="en-US" sz="1200" u="sng" dirty="0" smtClean="0">
                <a:solidFill>
                  <a:srgbClr val="00B0F0"/>
                </a:solidFill>
              </a:rPr>
              <a:t>就職</a:t>
            </a:r>
            <a:r>
              <a:rPr kumimoji="1" lang="ja-JP" altLang="en-US" sz="1200" dirty="0" smtClean="0">
                <a:solidFill>
                  <a:srgbClr val="00B0F0"/>
                </a:solidFill>
              </a:rPr>
              <a:t>　　</a:t>
            </a:r>
            <a:r>
              <a:rPr kumimoji="1" lang="ja-JP" altLang="en-US" sz="1200" u="sng" dirty="0" smtClean="0">
                <a:solidFill>
                  <a:srgbClr val="00B0F0"/>
                </a:solidFill>
              </a:rPr>
              <a:t>資料請求</a:t>
            </a:r>
            <a:r>
              <a:rPr kumimoji="1" lang="ja-JP" altLang="en-US" sz="1200" dirty="0" smtClean="0">
                <a:solidFill>
                  <a:srgbClr val="00B0F0"/>
                </a:solidFill>
              </a:rPr>
              <a:t>　　</a:t>
            </a:r>
            <a:r>
              <a:rPr kumimoji="1" lang="en-US" altLang="ja-JP" sz="1200" u="sng" dirty="0" smtClean="0">
                <a:solidFill>
                  <a:srgbClr val="00B0F0"/>
                </a:solidFill>
              </a:rPr>
              <a:t>Q&amp;A</a:t>
            </a:r>
            <a:endParaRPr kumimoji="1" lang="ja-JP" altLang="en-US" sz="1200" u="sng" dirty="0">
              <a:solidFill>
                <a:srgbClr val="00B0F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400" y="1243747"/>
            <a:ext cx="5307903" cy="164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3590" y="116028"/>
            <a:ext cx="1734410" cy="1043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テキスト ボックス 20"/>
          <p:cNvSpPr txBox="1"/>
          <p:nvPr/>
        </p:nvSpPr>
        <p:spPr>
          <a:xfrm>
            <a:off x="3863963" y="116028"/>
            <a:ext cx="1096695" cy="415498"/>
          </a:xfrm>
          <a:prstGeom prst="rect">
            <a:avLst/>
          </a:prstGeom>
          <a:noFill/>
        </p:spPr>
        <p:txBody>
          <a:bodyPr wrap="square" rtlCol="0">
            <a:spAutoFit/>
          </a:bodyPr>
          <a:lstStyle/>
          <a:p>
            <a:r>
              <a:rPr kumimoji="1" lang="ja-JP" altLang="en-US" sz="1050" dirty="0" smtClean="0"/>
              <a:t>アニメーション画像切り替え</a:t>
            </a:r>
            <a:endParaRPr kumimoji="1" lang="ja-JP" altLang="en-US" sz="1050" dirty="0"/>
          </a:p>
        </p:txBody>
      </p:sp>
      <p:cxnSp>
        <p:nvCxnSpPr>
          <p:cNvPr id="23" name="直線矢印コネクタ 22"/>
          <p:cNvCxnSpPr>
            <a:stCxn id="21" idx="3"/>
          </p:cNvCxnSpPr>
          <p:nvPr/>
        </p:nvCxnSpPr>
        <p:spPr>
          <a:xfrm>
            <a:off x="4960658" y="323777"/>
            <a:ext cx="1629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4412310" y="531526"/>
            <a:ext cx="0" cy="628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1857467" y="3605134"/>
            <a:ext cx="4276817" cy="1384995"/>
          </a:xfrm>
          <a:prstGeom prst="rect">
            <a:avLst/>
          </a:prstGeom>
          <a:noFill/>
        </p:spPr>
        <p:txBody>
          <a:bodyPr wrap="square" rtlCol="0">
            <a:spAutoFit/>
          </a:bodyPr>
          <a:lstStyle/>
          <a:p>
            <a:r>
              <a:rPr lang="ja-JP" altLang="en-US" sz="1200" dirty="0"/>
              <a:t>プロジェクトマネジメントとは、	</a:t>
            </a:r>
          </a:p>
          <a:p>
            <a:r>
              <a:rPr lang="ja-JP" altLang="en-US" sz="1200" dirty="0"/>
              <a:t>チームに与えられた目標を達成するために、複数分野の専門家によるチームを編成し、決められた期限までに、人材・資金・設備・物資・スケジュールなどを効果的に活用して目的を達成する管理手法です。</a:t>
            </a:r>
          </a:p>
          <a:p>
            <a:r>
              <a:rPr lang="ja-JP" altLang="en-US" sz="1200" dirty="0"/>
              <a:t>管理手法には各活動の計画立案、日程表の作成、進歩管理などが含まれます。</a:t>
            </a:r>
          </a:p>
        </p:txBody>
      </p:sp>
      <p:sp>
        <p:nvSpPr>
          <p:cNvPr id="5" name="テキスト ボックス 4"/>
          <p:cNvSpPr txBox="1"/>
          <p:nvPr/>
        </p:nvSpPr>
        <p:spPr>
          <a:xfrm>
            <a:off x="1888486" y="5086220"/>
            <a:ext cx="4276818" cy="1477328"/>
          </a:xfrm>
          <a:prstGeom prst="rect">
            <a:avLst/>
          </a:prstGeom>
          <a:noFill/>
        </p:spPr>
        <p:txBody>
          <a:bodyPr wrap="square" rtlCol="0">
            <a:spAutoFit/>
          </a:bodyPr>
          <a:lstStyle/>
          <a:p>
            <a:r>
              <a:rPr lang="ja-JP" altLang="en-US" sz="1000" dirty="0"/>
              <a:t>大きなプロジェクトを実施するためには、性格、技量、専門分野の異なる人たちを集めてチームを編成しなければなりません。その意見をどうまとめ、限られたお金や時間をいかに有効利用するかなど、良い結果を得るために考えるべきことはたくさんあります。これらを管理してプロジェクトを成功に導くのがプロジェクトマネージャ。目標の達成には計画が必要であり、計画を首尾よく実行するためには、幅広い分野に通じたノウハウや知識が必要です。それらを本学科では、バランスよく、実践的な学問として学びます。</a:t>
            </a:r>
          </a:p>
          <a:p>
            <a:r>
              <a:rPr lang="ja-JP" altLang="en-US" sz="1000" dirty="0"/>
              <a:t>プロジェクトマネジメントとは、「これまでに経験したことのない新しいものをつくり出す仕事」といえます。</a:t>
            </a:r>
          </a:p>
        </p:txBody>
      </p:sp>
    </p:spTree>
    <p:extLst>
      <p:ext uri="{BB962C8B-B14F-4D97-AF65-F5344CB8AC3E}">
        <p14:creationId xmlns:p14="http://schemas.microsoft.com/office/powerpoint/2010/main" val="95217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7506" y="277929"/>
            <a:ext cx="4481686" cy="720080"/>
          </a:xfrm>
        </p:spPr>
        <p:txBody>
          <a:bodyPr>
            <a:normAutofit fontScale="90000"/>
          </a:bodyPr>
          <a:lstStyle/>
          <a:p>
            <a:r>
              <a:rPr kumimoji="1" lang="ja-JP" altLang="en-US" dirty="0" smtClean="0"/>
              <a:t>　千葉工業大学</a:t>
            </a:r>
            <a:r>
              <a:rPr kumimoji="1" lang="en-US" altLang="ja-JP" dirty="0" smtClean="0"/>
              <a:t/>
            </a:r>
            <a:br>
              <a:rPr kumimoji="1" lang="en-US" altLang="ja-JP" dirty="0" smtClean="0"/>
            </a:br>
            <a:r>
              <a:rPr lang="ja-JP" altLang="en-US" sz="2000" dirty="0"/>
              <a:t>演習用サンプリング</a:t>
            </a:r>
            <a:endParaRPr kumimoji="1" lang="ja-JP" altLang="en-US" sz="7200" dirty="0"/>
          </a:p>
        </p:txBody>
      </p:sp>
      <p:sp>
        <p:nvSpPr>
          <p:cNvPr id="4" name="テキスト ボックス 3"/>
          <p:cNvSpPr txBox="1"/>
          <p:nvPr/>
        </p:nvSpPr>
        <p:spPr>
          <a:xfrm>
            <a:off x="65312" y="222471"/>
            <a:ext cx="792088" cy="830997"/>
          </a:xfrm>
          <a:prstGeom prst="rect">
            <a:avLst/>
          </a:prstGeom>
          <a:noFill/>
          <a:ln>
            <a:solidFill>
              <a:schemeClr val="tx1"/>
            </a:solidFill>
          </a:ln>
        </p:spPr>
        <p:txBody>
          <a:bodyPr wrap="square" rtlCol="0">
            <a:spAutoFit/>
          </a:bodyPr>
          <a:lstStyle/>
          <a:p>
            <a:r>
              <a:rPr kumimoji="1" lang="ja-JP" altLang="en-US" sz="2400" dirty="0" smtClean="0"/>
              <a:t>ロ</a:t>
            </a:r>
            <a:endParaRPr kumimoji="1" lang="en-US" altLang="ja-JP" sz="2400" dirty="0" smtClean="0"/>
          </a:p>
          <a:p>
            <a:r>
              <a:rPr lang="ja-JP" altLang="en-US" sz="2400" dirty="0"/>
              <a:t>　</a:t>
            </a:r>
            <a:r>
              <a:rPr kumimoji="1" lang="ja-JP" altLang="en-US" sz="2400" dirty="0" smtClean="0"/>
              <a:t>ゴ</a:t>
            </a:r>
            <a:endParaRPr kumimoji="1" lang="ja-JP" altLang="en-US" sz="2400" dirty="0"/>
          </a:p>
        </p:txBody>
      </p:sp>
      <p:sp>
        <p:nvSpPr>
          <p:cNvPr id="6" name="テキスト ボックス 5"/>
          <p:cNvSpPr txBox="1"/>
          <p:nvPr/>
        </p:nvSpPr>
        <p:spPr>
          <a:xfrm>
            <a:off x="857400" y="1278892"/>
            <a:ext cx="5307904" cy="1415772"/>
          </a:xfrm>
          <a:prstGeom prst="rect">
            <a:avLst/>
          </a:prstGeom>
          <a:noFill/>
          <a:ln>
            <a:solidFill>
              <a:schemeClr val="tx1"/>
            </a:solidFill>
          </a:ln>
        </p:spPr>
        <p:txBody>
          <a:bodyPr wrap="square" rtlCol="0">
            <a:spAutoFit/>
          </a:bodyPr>
          <a:lstStyle/>
          <a:p>
            <a:pPr algn="ctr"/>
            <a:endParaRPr kumimoji="1" lang="en-US" altLang="ja-JP" sz="1000" dirty="0" smtClean="0"/>
          </a:p>
          <a:p>
            <a:pPr algn="ctr"/>
            <a:r>
              <a:rPr kumimoji="1" lang="ja-JP" altLang="en-US" sz="6600" dirty="0" smtClean="0"/>
              <a:t>画　　　　像</a:t>
            </a:r>
            <a:endParaRPr kumimoji="1" lang="en-US" altLang="ja-JP" sz="6600" dirty="0" smtClean="0"/>
          </a:p>
          <a:p>
            <a:pPr algn="ctr"/>
            <a:endParaRPr kumimoji="1" lang="ja-JP" altLang="en-US" sz="1000" dirty="0"/>
          </a:p>
        </p:txBody>
      </p:sp>
      <p:sp>
        <p:nvSpPr>
          <p:cNvPr id="7" name="角丸四角形 6"/>
          <p:cNvSpPr/>
          <p:nvPr/>
        </p:nvSpPr>
        <p:spPr>
          <a:xfrm>
            <a:off x="461356" y="291581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ホーム</a:t>
            </a:r>
            <a:endParaRPr kumimoji="1" lang="ja-JP" altLang="en-US" sz="1400" dirty="0"/>
          </a:p>
        </p:txBody>
      </p:sp>
      <p:sp>
        <p:nvSpPr>
          <p:cNvPr id="8" name="角丸四角形 7"/>
          <p:cNvSpPr/>
          <p:nvPr/>
        </p:nvSpPr>
        <p:spPr>
          <a:xfrm>
            <a:off x="1412776" y="2915816"/>
            <a:ext cx="951420"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smtClean="0"/>
              <a:t>イベント</a:t>
            </a:r>
            <a:endParaRPr kumimoji="1" lang="ja-JP" altLang="en-US" sz="1400" dirty="0"/>
          </a:p>
        </p:txBody>
      </p:sp>
      <p:sp>
        <p:nvSpPr>
          <p:cNvPr id="9" name="角丸四角形 8"/>
          <p:cNvSpPr/>
          <p:nvPr/>
        </p:nvSpPr>
        <p:spPr>
          <a:xfrm>
            <a:off x="2364196" y="291581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研究室</a:t>
            </a:r>
            <a:endParaRPr kumimoji="1" lang="ja-JP" altLang="en-US" sz="1400" dirty="0"/>
          </a:p>
        </p:txBody>
      </p:sp>
      <p:sp>
        <p:nvSpPr>
          <p:cNvPr id="10" name="角丸四角形 9"/>
          <p:cNvSpPr/>
          <p:nvPr/>
        </p:nvSpPr>
        <p:spPr>
          <a:xfrm>
            <a:off x="3315616" y="291581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t>就職</a:t>
            </a:r>
            <a:endParaRPr lang="ja-JP" altLang="en-US" sz="1400" dirty="0"/>
          </a:p>
        </p:txBody>
      </p:sp>
      <p:sp>
        <p:nvSpPr>
          <p:cNvPr id="11" name="角丸四角形 10"/>
          <p:cNvSpPr/>
          <p:nvPr/>
        </p:nvSpPr>
        <p:spPr>
          <a:xfrm>
            <a:off x="4242628" y="291581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資料請求</a:t>
            </a:r>
            <a:endParaRPr kumimoji="1" lang="ja-JP" altLang="en-US" sz="1400" dirty="0"/>
          </a:p>
        </p:txBody>
      </p:sp>
      <p:sp>
        <p:nvSpPr>
          <p:cNvPr id="12" name="角丸四角形 11"/>
          <p:cNvSpPr/>
          <p:nvPr/>
        </p:nvSpPr>
        <p:spPr>
          <a:xfrm>
            <a:off x="5213884" y="291581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Q&amp;A</a:t>
            </a:r>
            <a:endParaRPr kumimoji="1" lang="ja-JP" altLang="en-US" sz="1400" dirty="0"/>
          </a:p>
        </p:txBody>
      </p:sp>
      <p:sp>
        <p:nvSpPr>
          <p:cNvPr id="13" name="正方形/長方形 12"/>
          <p:cNvSpPr/>
          <p:nvPr/>
        </p:nvSpPr>
        <p:spPr>
          <a:xfrm>
            <a:off x="85156" y="3817962"/>
            <a:ext cx="1347464" cy="1952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サブ</a:t>
            </a:r>
            <a:endParaRPr kumimoji="1" lang="en-US" altLang="ja-JP" dirty="0" smtClean="0"/>
          </a:p>
          <a:p>
            <a:pPr algn="ctr"/>
            <a:r>
              <a:rPr kumimoji="1" lang="ja-JP" altLang="en-US" dirty="0" smtClean="0"/>
              <a:t>メニュー</a:t>
            </a:r>
            <a:endParaRPr kumimoji="1" lang="ja-JP" altLang="en-US" dirty="0"/>
          </a:p>
        </p:txBody>
      </p:sp>
      <p:sp>
        <p:nvSpPr>
          <p:cNvPr id="14" name="正方形/長方形 13"/>
          <p:cNvSpPr/>
          <p:nvPr/>
        </p:nvSpPr>
        <p:spPr>
          <a:xfrm>
            <a:off x="0" y="8316416"/>
            <a:ext cx="6858000" cy="8275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100" dirty="0"/>
              <a:t>千葉工業大学　社会システム科学部 </a:t>
            </a:r>
          </a:p>
          <a:p>
            <a:pPr algn="ctr"/>
            <a:r>
              <a:rPr lang="ja-JP" altLang="en-US" sz="1000" dirty="0"/>
              <a:t>プロジェクトマネジメント学科学部事務室 </a:t>
            </a:r>
          </a:p>
          <a:p>
            <a:pPr algn="ctr"/>
            <a:r>
              <a:rPr lang="ja-JP" altLang="en-US" sz="1000" dirty="0"/>
              <a:t>所在地：〒</a:t>
            </a:r>
            <a:r>
              <a:rPr lang="en-US" altLang="ja-JP" sz="1000" dirty="0"/>
              <a:t>275-0016 </a:t>
            </a:r>
            <a:r>
              <a:rPr lang="ja-JP" altLang="en-US" sz="1000" dirty="0"/>
              <a:t>千葉県習志野市津田沼</a:t>
            </a:r>
            <a:r>
              <a:rPr lang="en-US" altLang="ja-JP" sz="1000" dirty="0"/>
              <a:t>2-17-1 </a:t>
            </a:r>
          </a:p>
          <a:p>
            <a:pPr algn="ctr"/>
            <a:r>
              <a:rPr lang="en-US" altLang="ja-JP" sz="1000" dirty="0"/>
              <a:t>TEL</a:t>
            </a:r>
            <a:r>
              <a:rPr lang="ja-JP" altLang="en-US" sz="1000" dirty="0"/>
              <a:t>：</a:t>
            </a:r>
            <a:r>
              <a:rPr lang="en-US" altLang="ja-JP" sz="1000" dirty="0"/>
              <a:t>047-478-0577</a:t>
            </a:r>
            <a:r>
              <a:rPr lang="ja-JP" altLang="en-US" sz="1000" dirty="0"/>
              <a:t>　</a:t>
            </a:r>
            <a:r>
              <a:rPr lang="en-US" altLang="ja-JP" sz="1000" dirty="0"/>
              <a:t>FAX</a:t>
            </a:r>
            <a:r>
              <a:rPr lang="ja-JP" altLang="en-US" sz="1000" dirty="0"/>
              <a:t>：</a:t>
            </a:r>
            <a:r>
              <a:rPr lang="en-US" altLang="ja-JP" sz="1000" dirty="0"/>
              <a:t>047-478-0575</a:t>
            </a:r>
          </a:p>
          <a:p>
            <a:pPr algn="ctr"/>
            <a:r>
              <a:rPr lang="en-US" altLang="ja-JP" sz="1000" dirty="0"/>
              <a:t>Copyright© 2013 All Rights Reserved.</a:t>
            </a:r>
            <a:endParaRPr kumimoji="1" lang="ja-JP" altLang="en-US" sz="1000" dirty="0"/>
          </a:p>
        </p:txBody>
      </p:sp>
      <p:sp>
        <p:nvSpPr>
          <p:cNvPr id="15" name="正方形/長方形 14"/>
          <p:cNvSpPr/>
          <p:nvPr/>
        </p:nvSpPr>
        <p:spPr>
          <a:xfrm>
            <a:off x="85156" y="5777056"/>
            <a:ext cx="1347464" cy="1260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交通</a:t>
            </a:r>
            <a:endParaRPr kumimoji="1" lang="en-US" altLang="ja-JP" dirty="0" smtClean="0"/>
          </a:p>
          <a:p>
            <a:pPr algn="ctr"/>
            <a:r>
              <a:rPr lang="ja-JP" altLang="en-US" dirty="0"/>
              <a:t>アクセス</a:t>
            </a:r>
            <a:endParaRPr kumimoji="1" lang="ja-JP" altLang="en-US" dirty="0"/>
          </a:p>
        </p:txBody>
      </p:sp>
      <p:sp>
        <p:nvSpPr>
          <p:cNvPr id="16" name="正方形/長方形 15"/>
          <p:cNvSpPr/>
          <p:nvPr/>
        </p:nvSpPr>
        <p:spPr>
          <a:xfrm>
            <a:off x="3018726" y="4276983"/>
            <a:ext cx="3384376" cy="32469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smtClean="0"/>
              <a:t>日程とリスト</a:t>
            </a:r>
            <a:endParaRPr kumimoji="1" lang="en-US" altLang="ja-JP" sz="2800" dirty="0" smtClean="0"/>
          </a:p>
          <a:p>
            <a:pPr algn="ctr"/>
            <a:r>
              <a:rPr lang="ja-JP" altLang="en-US" sz="2800" dirty="0"/>
              <a:t>画像</a:t>
            </a:r>
            <a:r>
              <a:rPr lang="ja-JP" altLang="en-US" sz="2800" dirty="0" smtClean="0"/>
              <a:t>を添えて書く</a:t>
            </a:r>
            <a:endParaRPr kumimoji="1" lang="ja-JP" altLang="en-US" sz="2800" dirty="0"/>
          </a:p>
        </p:txBody>
      </p:sp>
      <p:sp>
        <p:nvSpPr>
          <p:cNvPr id="17" name="正方形/長方形 16"/>
          <p:cNvSpPr/>
          <p:nvPr/>
        </p:nvSpPr>
        <p:spPr>
          <a:xfrm>
            <a:off x="85156" y="7056276"/>
            <a:ext cx="1347464"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パンフレット</a:t>
            </a:r>
            <a:endParaRPr kumimoji="1" lang="en-US" altLang="ja-JP" dirty="0" smtClean="0"/>
          </a:p>
          <a:p>
            <a:pPr algn="ctr"/>
            <a:r>
              <a:rPr lang="en-US" altLang="ja-JP" dirty="0" smtClean="0"/>
              <a:t>PDF</a:t>
            </a:r>
            <a:r>
              <a:rPr kumimoji="1" lang="ja-JP" altLang="en-US" dirty="0" smtClean="0"/>
              <a:t>バナー</a:t>
            </a:r>
            <a:endParaRPr kumimoji="1" lang="ja-JP" altLang="en-US" dirty="0"/>
          </a:p>
        </p:txBody>
      </p:sp>
      <p:sp>
        <p:nvSpPr>
          <p:cNvPr id="19" name="テキスト ボックス 18"/>
          <p:cNvSpPr txBox="1"/>
          <p:nvPr/>
        </p:nvSpPr>
        <p:spPr>
          <a:xfrm>
            <a:off x="461356" y="6757475"/>
            <a:ext cx="997346" cy="246221"/>
          </a:xfrm>
          <a:prstGeom prst="rect">
            <a:avLst/>
          </a:prstGeom>
          <a:noFill/>
        </p:spPr>
        <p:txBody>
          <a:bodyPr wrap="square" rtlCol="0">
            <a:spAutoFit/>
          </a:bodyPr>
          <a:lstStyle/>
          <a:p>
            <a:r>
              <a:rPr kumimoji="1" lang="ja-JP" altLang="en-US" sz="1000" u="sng" dirty="0" smtClean="0">
                <a:solidFill>
                  <a:srgbClr val="00B0F0"/>
                </a:solidFill>
              </a:rPr>
              <a:t>詳細はこちら→</a:t>
            </a:r>
            <a:endParaRPr kumimoji="1" lang="ja-JP" altLang="en-US" sz="1000" u="sng" dirty="0">
              <a:solidFill>
                <a:srgbClr val="00B0F0"/>
              </a:solidFill>
            </a:endParaRPr>
          </a:p>
        </p:txBody>
      </p:sp>
      <p:sp>
        <p:nvSpPr>
          <p:cNvPr id="3" name="正方形/長方形 2"/>
          <p:cNvSpPr/>
          <p:nvPr/>
        </p:nvSpPr>
        <p:spPr>
          <a:xfrm>
            <a:off x="1722582" y="4276985"/>
            <a:ext cx="1296144" cy="32469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t>画像</a:t>
            </a:r>
            <a:endParaRPr kumimoji="1" lang="ja-JP" altLang="en-US" sz="3600" dirty="0"/>
          </a:p>
        </p:txBody>
      </p:sp>
      <p:sp>
        <p:nvSpPr>
          <p:cNvPr id="5" name="正方形/長方形 4"/>
          <p:cNvSpPr/>
          <p:nvPr/>
        </p:nvSpPr>
        <p:spPr>
          <a:xfrm>
            <a:off x="3018726" y="3622767"/>
            <a:ext cx="3399224" cy="650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イベント名と内容</a:t>
            </a:r>
            <a:endParaRPr kumimoji="1" lang="ja-JP" altLang="en-US" dirty="0"/>
          </a:p>
        </p:txBody>
      </p:sp>
      <p:sp>
        <p:nvSpPr>
          <p:cNvPr id="20" name="正方形/長方形 19"/>
          <p:cNvSpPr/>
          <p:nvPr/>
        </p:nvSpPr>
        <p:spPr>
          <a:xfrm>
            <a:off x="1722582" y="3622767"/>
            <a:ext cx="1296144" cy="6503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t>画像</a:t>
            </a:r>
            <a:endParaRPr kumimoji="1" lang="ja-JP" altLang="en-US" sz="3600" dirty="0"/>
          </a:p>
        </p:txBody>
      </p:sp>
      <p:cxnSp>
        <p:nvCxnSpPr>
          <p:cNvPr id="22" name="直線矢印コネクタ 21"/>
          <p:cNvCxnSpPr>
            <a:stCxn id="3" idx="0"/>
          </p:cNvCxnSpPr>
          <p:nvPr/>
        </p:nvCxnSpPr>
        <p:spPr>
          <a:xfrm>
            <a:off x="2370654" y="4276985"/>
            <a:ext cx="8404" cy="12546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6" idx="0"/>
          </p:cNvCxnSpPr>
          <p:nvPr/>
        </p:nvCxnSpPr>
        <p:spPr>
          <a:xfrm>
            <a:off x="4710914" y="4276983"/>
            <a:ext cx="7424" cy="11058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0" y="7878850"/>
            <a:ext cx="6858000" cy="276999"/>
          </a:xfrm>
          <a:prstGeom prst="rect">
            <a:avLst/>
          </a:prstGeom>
          <a:noFill/>
        </p:spPr>
        <p:txBody>
          <a:bodyPr wrap="square" rtlCol="0">
            <a:spAutoFit/>
          </a:bodyPr>
          <a:lstStyle/>
          <a:p>
            <a:pPr algn="ctr"/>
            <a:r>
              <a:rPr kumimoji="1" lang="ja-JP" altLang="en-US" sz="1200" u="sng" dirty="0" smtClean="0">
                <a:solidFill>
                  <a:srgbClr val="00B0F0"/>
                </a:solidFill>
              </a:rPr>
              <a:t>ホーム</a:t>
            </a:r>
            <a:r>
              <a:rPr kumimoji="1" lang="ja-JP" altLang="en-US" sz="1200" dirty="0" smtClean="0">
                <a:solidFill>
                  <a:srgbClr val="00B0F0"/>
                </a:solidFill>
              </a:rPr>
              <a:t>　　</a:t>
            </a:r>
            <a:r>
              <a:rPr kumimoji="1" lang="ja-JP" altLang="en-US" sz="1200" u="sng" dirty="0" smtClean="0">
                <a:solidFill>
                  <a:srgbClr val="00B0F0"/>
                </a:solidFill>
              </a:rPr>
              <a:t>イベント</a:t>
            </a:r>
            <a:r>
              <a:rPr kumimoji="1" lang="ja-JP" altLang="en-US" sz="1200" dirty="0" smtClean="0">
                <a:solidFill>
                  <a:srgbClr val="00B0F0"/>
                </a:solidFill>
              </a:rPr>
              <a:t>　　</a:t>
            </a:r>
            <a:r>
              <a:rPr kumimoji="1" lang="ja-JP" altLang="en-US" sz="1200" u="sng" dirty="0" smtClean="0">
                <a:solidFill>
                  <a:srgbClr val="00B0F0"/>
                </a:solidFill>
              </a:rPr>
              <a:t>研究室</a:t>
            </a:r>
            <a:r>
              <a:rPr kumimoji="1" lang="ja-JP" altLang="en-US" sz="1200" dirty="0" smtClean="0">
                <a:solidFill>
                  <a:srgbClr val="00B0F0"/>
                </a:solidFill>
              </a:rPr>
              <a:t>　　</a:t>
            </a:r>
            <a:r>
              <a:rPr kumimoji="1" lang="ja-JP" altLang="en-US" sz="1200" u="sng" dirty="0" smtClean="0">
                <a:solidFill>
                  <a:srgbClr val="00B0F0"/>
                </a:solidFill>
              </a:rPr>
              <a:t>就職</a:t>
            </a:r>
            <a:r>
              <a:rPr kumimoji="1" lang="ja-JP" altLang="en-US" sz="1200" dirty="0" smtClean="0">
                <a:solidFill>
                  <a:srgbClr val="00B0F0"/>
                </a:solidFill>
              </a:rPr>
              <a:t>　　</a:t>
            </a:r>
            <a:r>
              <a:rPr kumimoji="1" lang="ja-JP" altLang="en-US" sz="1200" u="sng" dirty="0" smtClean="0">
                <a:solidFill>
                  <a:srgbClr val="00B0F0"/>
                </a:solidFill>
              </a:rPr>
              <a:t>資料請求</a:t>
            </a:r>
            <a:r>
              <a:rPr kumimoji="1" lang="ja-JP" altLang="en-US" sz="1200" dirty="0" smtClean="0">
                <a:solidFill>
                  <a:srgbClr val="00B0F0"/>
                </a:solidFill>
              </a:rPr>
              <a:t>　　</a:t>
            </a:r>
            <a:r>
              <a:rPr kumimoji="1" lang="en-US" altLang="ja-JP" sz="1200" u="sng" dirty="0" smtClean="0">
                <a:solidFill>
                  <a:srgbClr val="00B0F0"/>
                </a:solidFill>
              </a:rPr>
              <a:t>Q&amp;A</a:t>
            </a:r>
            <a:endParaRPr kumimoji="1" lang="ja-JP" altLang="en-US" sz="1200" u="sng" dirty="0">
              <a:solidFill>
                <a:srgbClr val="00B0F0"/>
              </a:solidFill>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2583" y="3620544"/>
            <a:ext cx="1296144" cy="652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400" y="1230367"/>
            <a:ext cx="5307904" cy="1464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テキスト ボックス 25"/>
          <p:cNvSpPr txBox="1"/>
          <p:nvPr/>
        </p:nvSpPr>
        <p:spPr>
          <a:xfrm>
            <a:off x="3018726" y="4276985"/>
            <a:ext cx="3399224" cy="2954655"/>
          </a:xfrm>
          <a:prstGeom prst="rect">
            <a:avLst/>
          </a:prstGeom>
          <a:noFill/>
        </p:spPr>
        <p:txBody>
          <a:bodyPr wrap="square" rtlCol="0">
            <a:spAutoFit/>
          </a:bodyPr>
          <a:lstStyle/>
          <a:p>
            <a:r>
              <a:rPr lang="en-US" altLang="ja-JP" sz="300" dirty="0"/>
              <a:t>-2013</a:t>
            </a:r>
            <a:r>
              <a:rPr lang="ja-JP" altLang="en-US" sz="300" dirty="0"/>
              <a:t>年</a:t>
            </a:r>
            <a:r>
              <a:rPr lang="en-US" altLang="ja-JP" sz="300" dirty="0"/>
              <a:t>-</a:t>
            </a:r>
          </a:p>
          <a:p>
            <a:endParaRPr lang="en-US" altLang="ja-JP" sz="300" dirty="0"/>
          </a:p>
          <a:p>
            <a:r>
              <a:rPr lang="en-US" altLang="ja-JP" sz="300" dirty="0"/>
              <a:t>4</a:t>
            </a:r>
            <a:r>
              <a:rPr lang="ja-JP" altLang="en-US" sz="300" dirty="0"/>
              <a:t>月</a:t>
            </a:r>
            <a:r>
              <a:rPr lang="en-US" altLang="ja-JP" sz="300" dirty="0"/>
              <a:t>1</a:t>
            </a:r>
            <a:r>
              <a:rPr lang="ja-JP" altLang="en-US" sz="300" dirty="0"/>
              <a:t>日（月）</a:t>
            </a:r>
          </a:p>
          <a:p>
            <a:r>
              <a:rPr lang="ja-JP" altLang="en-US" sz="300" dirty="0"/>
              <a:t>入学式（幕張メッセ　イベントホール）</a:t>
            </a:r>
          </a:p>
          <a:p>
            <a:r>
              <a:rPr lang="en-US" altLang="ja-JP" sz="300" dirty="0"/>
              <a:t>4</a:t>
            </a:r>
            <a:r>
              <a:rPr lang="ja-JP" altLang="en-US" sz="300" dirty="0"/>
              <a:t>月</a:t>
            </a:r>
            <a:r>
              <a:rPr lang="en-US" altLang="ja-JP" sz="300" dirty="0"/>
              <a:t>2</a:t>
            </a:r>
            <a:r>
              <a:rPr lang="ja-JP" altLang="en-US" sz="300" dirty="0"/>
              <a:t>日（火）～</a:t>
            </a:r>
            <a:r>
              <a:rPr lang="en-US" altLang="ja-JP" sz="300" dirty="0"/>
              <a:t>4</a:t>
            </a:r>
            <a:r>
              <a:rPr lang="ja-JP" altLang="en-US" sz="300" dirty="0"/>
              <a:t>月</a:t>
            </a:r>
            <a:r>
              <a:rPr lang="en-US" altLang="ja-JP" sz="300" dirty="0"/>
              <a:t>5</a:t>
            </a:r>
            <a:r>
              <a:rPr lang="ja-JP" altLang="en-US" sz="300" dirty="0"/>
              <a:t>日</a:t>
            </a:r>
            <a:r>
              <a:rPr lang="en-US" altLang="ja-JP" sz="300" dirty="0"/>
              <a:t>(</a:t>
            </a:r>
            <a:r>
              <a:rPr lang="ja-JP" altLang="en-US" sz="300" dirty="0"/>
              <a:t>金</a:t>
            </a:r>
            <a:r>
              <a:rPr lang="en-US" altLang="ja-JP" sz="300" dirty="0"/>
              <a:t>) </a:t>
            </a:r>
          </a:p>
          <a:p>
            <a:r>
              <a:rPr lang="ja-JP" altLang="en-US" sz="300" dirty="0"/>
              <a:t>前期ガイダンス・健康診断</a:t>
            </a:r>
          </a:p>
          <a:p>
            <a:r>
              <a:rPr lang="en-US" altLang="ja-JP" sz="300" dirty="0"/>
              <a:t>4</a:t>
            </a:r>
            <a:r>
              <a:rPr lang="ja-JP" altLang="en-US" sz="300" dirty="0"/>
              <a:t>月</a:t>
            </a:r>
            <a:r>
              <a:rPr lang="en-US" altLang="ja-JP" sz="300" dirty="0"/>
              <a:t>6</a:t>
            </a:r>
            <a:r>
              <a:rPr lang="ja-JP" altLang="en-US" sz="300" dirty="0"/>
              <a:t>日（土） </a:t>
            </a:r>
          </a:p>
          <a:p>
            <a:r>
              <a:rPr lang="ja-JP" altLang="en-US" sz="300" dirty="0"/>
              <a:t>前期授業開始</a:t>
            </a:r>
          </a:p>
          <a:p>
            <a:r>
              <a:rPr lang="en-US" altLang="ja-JP" sz="300" dirty="0"/>
              <a:t>4</a:t>
            </a:r>
            <a:r>
              <a:rPr lang="ja-JP" altLang="en-US" sz="300" dirty="0"/>
              <a:t>月</a:t>
            </a:r>
            <a:r>
              <a:rPr lang="en-US" altLang="ja-JP" sz="300" dirty="0"/>
              <a:t>30</a:t>
            </a:r>
            <a:r>
              <a:rPr lang="ja-JP" altLang="en-US" sz="300" dirty="0"/>
              <a:t>日（火）</a:t>
            </a:r>
          </a:p>
          <a:p>
            <a:r>
              <a:rPr lang="ja-JP" altLang="en-US" sz="300" dirty="0"/>
              <a:t>自学自習の日（休講）</a:t>
            </a:r>
          </a:p>
          <a:p>
            <a:r>
              <a:rPr lang="en-US" altLang="ja-JP" sz="300" dirty="0"/>
              <a:t>5</a:t>
            </a:r>
            <a:r>
              <a:rPr lang="ja-JP" altLang="en-US" sz="300" dirty="0"/>
              <a:t>月</a:t>
            </a:r>
            <a:r>
              <a:rPr lang="en-US" altLang="ja-JP" sz="300" dirty="0"/>
              <a:t>1</a:t>
            </a:r>
            <a:r>
              <a:rPr lang="ja-JP" altLang="en-US" sz="300" dirty="0"/>
              <a:t>日（水） </a:t>
            </a:r>
          </a:p>
          <a:p>
            <a:r>
              <a:rPr lang="ja-JP" altLang="en-US" sz="300" dirty="0"/>
              <a:t>開学記念日振替休日（休講）</a:t>
            </a:r>
          </a:p>
          <a:p>
            <a:r>
              <a:rPr lang="en-US" altLang="ja-JP" sz="300" dirty="0"/>
              <a:t>5</a:t>
            </a:r>
            <a:r>
              <a:rPr lang="ja-JP" altLang="en-US" sz="300" dirty="0"/>
              <a:t>月</a:t>
            </a:r>
            <a:r>
              <a:rPr lang="en-US" altLang="ja-JP" sz="300" dirty="0"/>
              <a:t>2</a:t>
            </a:r>
            <a:r>
              <a:rPr lang="ja-JP" altLang="en-US" sz="300" dirty="0"/>
              <a:t>日（木）</a:t>
            </a:r>
          </a:p>
          <a:p>
            <a:r>
              <a:rPr lang="ja-JP" altLang="en-US" sz="300" dirty="0"/>
              <a:t>自学自習の日（休講）</a:t>
            </a:r>
          </a:p>
          <a:p>
            <a:r>
              <a:rPr lang="en-US" altLang="ja-JP" sz="300" dirty="0"/>
              <a:t>5</a:t>
            </a:r>
            <a:r>
              <a:rPr lang="ja-JP" altLang="en-US" sz="300" dirty="0"/>
              <a:t>月</a:t>
            </a:r>
            <a:r>
              <a:rPr lang="en-US" altLang="ja-JP" sz="300" dirty="0"/>
              <a:t>15</a:t>
            </a:r>
            <a:r>
              <a:rPr lang="ja-JP" altLang="en-US" sz="300" dirty="0"/>
              <a:t>日（水）</a:t>
            </a:r>
          </a:p>
          <a:p>
            <a:r>
              <a:rPr lang="ja-JP" altLang="en-US" sz="300" dirty="0"/>
              <a:t>開学記念日（通常授業）</a:t>
            </a:r>
          </a:p>
          <a:p>
            <a:r>
              <a:rPr lang="en-US" altLang="ja-JP" sz="300" dirty="0"/>
              <a:t>6</a:t>
            </a:r>
            <a:r>
              <a:rPr lang="ja-JP" altLang="en-US" sz="300" dirty="0"/>
              <a:t>月</a:t>
            </a:r>
            <a:r>
              <a:rPr lang="en-US" altLang="ja-JP" sz="300" dirty="0"/>
              <a:t>9</a:t>
            </a:r>
            <a:r>
              <a:rPr lang="ja-JP" altLang="en-US" sz="300" dirty="0"/>
              <a:t>日（日） </a:t>
            </a:r>
          </a:p>
          <a:p>
            <a:r>
              <a:rPr lang="ja-JP" altLang="en-US" sz="300" dirty="0"/>
              <a:t>文化の祭典</a:t>
            </a:r>
          </a:p>
          <a:p>
            <a:r>
              <a:rPr lang="en-US" altLang="ja-JP" sz="300" dirty="0"/>
              <a:t>7</a:t>
            </a:r>
            <a:r>
              <a:rPr lang="ja-JP" altLang="en-US" sz="300" dirty="0"/>
              <a:t>月</a:t>
            </a:r>
            <a:r>
              <a:rPr lang="en-US" altLang="ja-JP" sz="300" dirty="0"/>
              <a:t>15</a:t>
            </a:r>
            <a:r>
              <a:rPr lang="ja-JP" altLang="en-US" sz="300" dirty="0"/>
              <a:t>日（月） </a:t>
            </a:r>
          </a:p>
          <a:p>
            <a:r>
              <a:rPr lang="ja-JP" altLang="en-US" sz="300" dirty="0"/>
              <a:t>休日授業日（月曜授業）</a:t>
            </a:r>
          </a:p>
          <a:p>
            <a:r>
              <a:rPr lang="en-US" altLang="ja-JP" sz="300" dirty="0"/>
              <a:t>7</a:t>
            </a:r>
            <a:r>
              <a:rPr lang="ja-JP" altLang="en-US" sz="300" dirty="0"/>
              <a:t>月</a:t>
            </a:r>
            <a:r>
              <a:rPr lang="en-US" altLang="ja-JP" sz="300" dirty="0"/>
              <a:t>27</a:t>
            </a:r>
            <a:r>
              <a:rPr lang="ja-JP" altLang="en-US" sz="300" dirty="0"/>
              <a:t>日（土） </a:t>
            </a:r>
          </a:p>
          <a:p>
            <a:r>
              <a:rPr lang="ja-JP" altLang="en-US" sz="300" dirty="0"/>
              <a:t>月曜日授業の振替日、前期授業終了</a:t>
            </a:r>
          </a:p>
          <a:p>
            <a:r>
              <a:rPr lang="en-US" altLang="ja-JP" sz="300" dirty="0"/>
              <a:t>7</a:t>
            </a:r>
            <a:r>
              <a:rPr lang="ja-JP" altLang="en-US" sz="300" dirty="0"/>
              <a:t>月</a:t>
            </a:r>
            <a:r>
              <a:rPr lang="en-US" altLang="ja-JP" sz="300" dirty="0"/>
              <a:t>29</a:t>
            </a:r>
            <a:r>
              <a:rPr lang="ja-JP" altLang="en-US" sz="300" dirty="0"/>
              <a:t>日（月）～</a:t>
            </a:r>
            <a:r>
              <a:rPr lang="en-US" altLang="ja-JP" sz="300" dirty="0"/>
              <a:t>7</a:t>
            </a:r>
            <a:r>
              <a:rPr lang="ja-JP" altLang="en-US" sz="300" dirty="0"/>
              <a:t>月</a:t>
            </a:r>
            <a:r>
              <a:rPr lang="en-US" altLang="ja-JP" sz="300" dirty="0"/>
              <a:t>31</a:t>
            </a:r>
            <a:r>
              <a:rPr lang="ja-JP" altLang="en-US" sz="300" dirty="0"/>
              <a:t>日（水） </a:t>
            </a:r>
          </a:p>
          <a:p>
            <a:r>
              <a:rPr lang="ja-JP" altLang="en-US" sz="300" dirty="0"/>
              <a:t>前期共通試験期間</a:t>
            </a:r>
          </a:p>
          <a:p>
            <a:r>
              <a:rPr lang="en-US" altLang="ja-JP" sz="300" dirty="0"/>
              <a:t>8</a:t>
            </a:r>
            <a:r>
              <a:rPr lang="ja-JP" altLang="en-US" sz="300" dirty="0"/>
              <a:t>月</a:t>
            </a:r>
            <a:r>
              <a:rPr lang="en-US" altLang="ja-JP" sz="300" dirty="0"/>
              <a:t>1</a:t>
            </a:r>
            <a:r>
              <a:rPr lang="ja-JP" altLang="en-US" sz="300" dirty="0"/>
              <a:t>日（木）～</a:t>
            </a:r>
            <a:r>
              <a:rPr lang="en-US" altLang="ja-JP" sz="300" dirty="0"/>
              <a:t>9</a:t>
            </a:r>
            <a:r>
              <a:rPr lang="ja-JP" altLang="en-US" sz="300" dirty="0"/>
              <a:t>月</a:t>
            </a:r>
            <a:r>
              <a:rPr lang="en-US" altLang="ja-JP" sz="300" dirty="0"/>
              <a:t>17</a:t>
            </a:r>
            <a:r>
              <a:rPr lang="ja-JP" altLang="en-US" sz="300" dirty="0"/>
              <a:t>日（火） </a:t>
            </a:r>
          </a:p>
          <a:p>
            <a:r>
              <a:rPr lang="ja-JP" altLang="en-US" sz="300" dirty="0"/>
              <a:t>夏期休業期間</a:t>
            </a:r>
          </a:p>
          <a:p>
            <a:r>
              <a:rPr lang="en-US" altLang="ja-JP" sz="300" dirty="0"/>
              <a:t>8</a:t>
            </a:r>
            <a:r>
              <a:rPr lang="ja-JP" altLang="en-US" sz="300" dirty="0"/>
              <a:t>月</a:t>
            </a:r>
            <a:r>
              <a:rPr lang="en-US" altLang="ja-JP" sz="300" dirty="0"/>
              <a:t>19</a:t>
            </a:r>
            <a:r>
              <a:rPr lang="ja-JP" altLang="en-US" sz="300" dirty="0"/>
              <a:t>日（月）～</a:t>
            </a:r>
            <a:r>
              <a:rPr lang="en-US" altLang="ja-JP" sz="300" dirty="0"/>
              <a:t>9</a:t>
            </a:r>
            <a:r>
              <a:rPr lang="ja-JP" altLang="en-US" sz="300" dirty="0"/>
              <a:t>月</a:t>
            </a:r>
            <a:r>
              <a:rPr lang="en-US" altLang="ja-JP" sz="300" dirty="0"/>
              <a:t>6</a:t>
            </a:r>
            <a:r>
              <a:rPr lang="ja-JP" altLang="en-US" sz="300" dirty="0"/>
              <a:t>日（金） </a:t>
            </a:r>
          </a:p>
          <a:p>
            <a:r>
              <a:rPr lang="ja-JP" altLang="en-US" sz="300" dirty="0"/>
              <a:t>夏期集中授業期間（教職科目集中講義・補充授業等）</a:t>
            </a:r>
          </a:p>
          <a:p>
            <a:r>
              <a:rPr lang="en-US" altLang="ja-JP" sz="300" dirty="0"/>
              <a:t>9</a:t>
            </a:r>
            <a:r>
              <a:rPr lang="ja-JP" altLang="en-US" sz="300" dirty="0"/>
              <a:t>月</a:t>
            </a:r>
            <a:r>
              <a:rPr lang="en-US" altLang="ja-JP" sz="300" dirty="0"/>
              <a:t>18</a:t>
            </a:r>
            <a:r>
              <a:rPr lang="ja-JP" altLang="en-US" sz="300" dirty="0"/>
              <a:t>日（水） </a:t>
            </a:r>
          </a:p>
          <a:p>
            <a:r>
              <a:rPr lang="ja-JP" altLang="en-US" sz="300" dirty="0"/>
              <a:t>後期ガイダンス</a:t>
            </a:r>
          </a:p>
          <a:p>
            <a:r>
              <a:rPr lang="en-US" altLang="ja-JP" sz="300" dirty="0"/>
              <a:t>9</a:t>
            </a:r>
            <a:r>
              <a:rPr lang="ja-JP" altLang="en-US" sz="300" dirty="0"/>
              <a:t>月</a:t>
            </a:r>
            <a:r>
              <a:rPr lang="en-US" altLang="ja-JP" sz="300" dirty="0"/>
              <a:t>19</a:t>
            </a:r>
            <a:r>
              <a:rPr lang="ja-JP" altLang="en-US" sz="300" dirty="0"/>
              <a:t>日（木） </a:t>
            </a:r>
          </a:p>
          <a:p>
            <a:r>
              <a:rPr lang="ja-JP" altLang="en-US" sz="300" dirty="0"/>
              <a:t>後期授業開始</a:t>
            </a:r>
          </a:p>
          <a:p>
            <a:r>
              <a:rPr lang="en-US" altLang="ja-JP" sz="300" dirty="0"/>
              <a:t>9</a:t>
            </a:r>
            <a:r>
              <a:rPr lang="ja-JP" altLang="en-US" sz="300" dirty="0"/>
              <a:t>月</a:t>
            </a:r>
            <a:r>
              <a:rPr lang="en-US" altLang="ja-JP" sz="300" dirty="0"/>
              <a:t>23</a:t>
            </a:r>
            <a:r>
              <a:rPr lang="ja-JP" altLang="en-US" sz="300" dirty="0"/>
              <a:t>日（月） </a:t>
            </a:r>
          </a:p>
          <a:p>
            <a:r>
              <a:rPr lang="ja-JP" altLang="en-US" sz="300" dirty="0"/>
              <a:t>休日授業日（月曜授業）</a:t>
            </a:r>
          </a:p>
          <a:p>
            <a:r>
              <a:rPr lang="en-US" altLang="ja-JP" sz="300" dirty="0"/>
              <a:t>10</a:t>
            </a:r>
            <a:r>
              <a:rPr lang="ja-JP" altLang="en-US" sz="300" dirty="0"/>
              <a:t>月</a:t>
            </a:r>
            <a:r>
              <a:rPr lang="en-US" altLang="ja-JP" sz="300" dirty="0"/>
              <a:t>8</a:t>
            </a:r>
            <a:r>
              <a:rPr lang="ja-JP" altLang="en-US" sz="300" dirty="0"/>
              <a:t>日（火） </a:t>
            </a:r>
          </a:p>
          <a:p>
            <a:r>
              <a:rPr lang="ja-JP" altLang="en-US" sz="300" dirty="0"/>
              <a:t>スポーツフェスティバル（休講）</a:t>
            </a:r>
          </a:p>
          <a:p>
            <a:r>
              <a:rPr lang="en-US" altLang="ja-JP" sz="300" dirty="0"/>
              <a:t>10</a:t>
            </a:r>
            <a:r>
              <a:rPr lang="ja-JP" altLang="en-US" sz="300" dirty="0"/>
              <a:t>月</a:t>
            </a:r>
            <a:r>
              <a:rPr lang="en-US" altLang="ja-JP" sz="300" dirty="0"/>
              <a:t>14</a:t>
            </a:r>
            <a:r>
              <a:rPr lang="ja-JP" altLang="en-US" sz="300" dirty="0"/>
              <a:t>日（月）</a:t>
            </a:r>
          </a:p>
          <a:p>
            <a:r>
              <a:rPr lang="ja-JP" altLang="en-US" sz="300" dirty="0"/>
              <a:t>休日授業日（月曜授業）</a:t>
            </a:r>
          </a:p>
          <a:p>
            <a:r>
              <a:rPr lang="en-US" altLang="ja-JP" sz="300" dirty="0"/>
              <a:t>11</a:t>
            </a:r>
            <a:r>
              <a:rPr lang="ja-JP" altLang="en-US" sz="300" dirty="0"/>
              <a:t>月</a:t>
            </a:r>
            <a:r>
              <a:rPr lang="en-US" altLang="ja-JP" sz="300" dirty="0"/>
              <a:t>4</a:t>
            </a:r>
            <a:r>
              <a:rPr lang="ja-JP" altLang="en-US" sz="300" dirty="0"/>
              <a:t>日（月）</a:t>
            </a:r>
          </a:p>
          <a:p>
            <a:r>
              <a:rPr lang="ja-JP" altLang="en-US" sz="300" dirty="0"/>
              <a:t>休日授業日（月曜授業）</a:t>
            </a:r>
          </a:p>
          <a:p>
            <a:r>
              <a:rPr lang="en-US" altLang="ja-JP" sz="300" dirty="0"/>
              <a:t>11</a:t>
            </a:r>
            <a:r>
              <a:rPr lang="ja-JP" altLang="en-US" sz="300" dirty="0"/>
              <a:t>月</a:t>
            </a:r>
            <a:r>
              <a:rPr lang="en-US" altLang="ja-JP" sz="300" dirty="0"/>
              <a:t>21</a:t>
            </a:r>
            <a:r>
              <a:rPr lang="ja-JP" altLang="en-US" sz="300" dirty="0"/>
              <a:t>日（木） </a:t>
            </a:r>
          </a:p>
          <a:p>
            <a:r>
              <a:rPr lang="ja-JP" altLang="en-US" sz="300" dirty="0"/>
              <a:t>津田沼祭（大学祭）準備（休講）</a:t>
            </a:r>
          </a:p>
          <a:p>
            <a:r>
              <a:rPr lang="en-US" altLang="ja-JP" sz="300" dirty="0"/>
              <a:t>11</a:t>
            </a:r>
            <a:r>
              <a:rPr lang="ja-JP" altLang="en-US" sz="300" dirty="0"/>
              <a:t>月</a:t>
            </a:r>
            <a:r>
              <a:rPr lang="en-US" altLang="ja-JP" sz="300" dirty="0"/>
              <a:t>22</a:t>
            </a:r>
            <a:r>
              <a:rPr lang="ja-JP" altLang="en-US" sz="300" dirty="0"/>
              <a:t>日（金）～</a:t>
            </a:r>
            <a:r>
              <a:rPr lang="en-US" altLang="ja-JP" sz="300" dirty="0"/>
              <a:t>11</a:t>
            </a:r>
            <a:r>
              <a:rPr lang="ja-JP" altLang="en-US" sz="300" dirty="0"/>
              <a:t>月</a:t>
            </a:r>
            <a:r>
              <a:rPr lang="en-US" altLang="ja-JP" sz="300" dirty="0"/>
              <a:t>24</a:t>
            </a:r>
            <a:r>
              <a:rPr lang="ja-JP" altLang="en-US" sz="300" dirty="0"/>
              <a:t>日（日） </a:t>
            </a:r>
          </a:p>
          <a:p>
            <a:r>
              <a:rPr lang="ja-JP" altLang="en-US" sz="300" dirty="0"/>
              <a:t>津田沼祭 （大学祭）</a:t>
            </a:r>
          </a:p>
          <a:p>
            <a:r>
              <a:rPr lang="en-US" altLang="ja-JP" sz="300" dirty="0"/>
              <a:t>11</a:t>
            </a:r>
            <a:r>
              <a:rPr lang="ja-JP" altLang="en-US" sz="300" dirty="0"/>
              <a:t>月</a:t>
            </a:r>
            <a:r>
              <a:rPr lang="en-US" altLang="ja-JP" sz="300" dirty="0"/>
              <a:t>25</a:t>
            </a:r>
            <a:r>
              <a:rPr lang="ja-JP" altLang="en-US" sz="300" dirty="0"/>
              <a:t>日（月） </a:t>
            </a:r>
          </a:p>
          <a:p>
            <a:r>
              <a:rPr lang="ja-JP" altLang="en-US" sz="300" dirty="0"/>
              <a:t>津田沼祭 （大学祭）片付け（休講）</a:t>
            </a:r>
          </a:p>
          <a:p>
            <a:r>
              <a:rPr lang="en-US" altLang="ja-JP" sz="300" dirty="0"/>
              <a:t>12</a:t>
            </a:r>
            <a:r>
              <a:rPr lang="ja-JP" altLang="en-US" sz="300" dirty="0"/>
              <a:t>月</a:t>
            </a:r>
            <a:r>
              <a:rPr lang="en-US" altLang="ja-JP" sz="300" dirty="0"/>
              <a:t>23</a:t>
            </a:r>
            <a:r>
              <a:rPr lang="ja-JP" altLang="en-US" sz="300" dirty="0"/>
              <a:t>日（月）</a:t>
            </a:r>
          </a:p>
          <a:p>
            <a:r>
              <a:rPr lang="ja-JP" altLang="en-US" sz="300" dirty="0"/>
              <a:t>休日授業日（月曜授業）</a:t>
            </a:r>
          </a:p>
          <a:p>
            <a:r>
              <a:rPr lang="en-US" altLang="ja-JP" sz="300" dirty="0"/>
              <a:t>12</a:t>
            </a:r>
            <a:r>
              <a:rPr lang="ja-JP" altLang="en-US" sz="300" dirty="0"/>
              <a:t>月</a:t>
            </a:r>
            <a:r>
              <a:rPr lang="en-US" altLang="ja-JP" sz="300" dirty="0"/>
              <a:t>25</a:t>
            </a:r>
            <a:r>
              <a:rPr lang="ja-JP" altLang="en-US" sz="300" dirty="0"/>
              <a:t>日（水）～</a:t>
            </a:r>
            <a:r>
              <a:rPr lang="en-US" altLang="ja-JP" sz="300" dirty="0"/>
              <a:t>2013</a:t>
            </a:r>
            <a:r>
              <a:rPr lang="ja-JP" altLang="en-US" sz="300" dirty="0"/>
              <a:t>年</a:t>
            </a:r>
            <a:r>
              <a:rPr lang="en-US" altLang="ja-JP" sz="300" dirty="0"/>
              <a:t>1</a:t>
            </a:r>
            <a:r>
              <a:rPr lang="ja-JP" altLang="en-US" sz="300" dirty="0"/>
              <a:t>月</a:t>
            </a:r>
            <a:r>
              <a:rPr lang="en-US" altLang="ja-JP" sz="300" dirty="0"/>
              <a:t>10</a:t>
            </a:r>
            <a:r>
              <a:rPr lang="ja-JP" altLang="en-US" sz="300" dirty="0"/>
              <a:t>日（金） </a:t>
            </a:r>
          </a:p>
          <a:p>
            <a:r>
              <a:rPr lang="ja-JP" altLang="en-US" sz="300" dirty="0"/>
              <a:t>冬期休業期間</a:t>
            </a:r>
          </a:p>
          <a:p>
            <a:r>
              <a:rPr lang="ja-JP" altLang="en-US" sz="300" dirty="0"/>
              <a:t> </a:t>
            </a:r>
          </a:p>
          <a:p>
            <a:r>
              <a:rPr lang="en-US" altLang="ja-JP" sz="300" dirty="0"/>
              <a:t>-2014</a:t>
            </a:r>
            <a:r>
              <a:rPr lang="ja-JP" altLang="en-US" sz="300" dirty="0"/>
              <a:t>年</a:t>
            </a:r>
            <a:r>
              <a:rPr lang="en-US" altLang="ja-JP" sz="300" dirty="0"/>
              <a:t>-</a:t>
            </a:r>
          </a:p>
          <a:p>
            <a:endParaRPr lang="en-US" altLang="ja-JP" sz="300" dirty="0"/>
          </a:p>
          <a:p>
            <a:r>
              <a:rPr lang="en-US" altLang="ja-JP" sz="300" dirty="0"/>
              <a:t>1</a:t>
            </a:r>
            <a:r>
              <a:rPr lang="ja-JP" altLang="en-US" sz="300" dirty="0"/>
              <a:t>月</a:t>
            </a:r>
            <a:r>
              <a:rPr lang="en-US" altLang="ja-JP" sz="300" dirty="0"/>
              <a:t>27</a:t>
            </a:r>
            <a:r>
              <a:rPr lang="ja-JP" altLang="en-US" sz="300" dirty="0"/>
              <a:t>日（月） </a:t>
            </a:r>
          </a:p>
          <a:p>
            <a:r>
              <a:rPr lang="ja-JP" altLang="en-US" sz="300" dirty="0"/>
              <a:t>後期授業終了</a:t>
            </a:r>
          </a:p>
          <a:p>
            <a:r>
              <a:rPr lang="en-US" altLang="ja-JP" sz="300" dirty="0"/>
              <a:t>1</a:t>
            </a:r>
            <a:r>
              <a:rPr lang="ja-JP" altLang="en-US" sz="300" dirty="0"/>
              <a:t>月</a:t>
            </a:r>
            <a:r>
              <a:rPr lang="en-US" altLang="ja-JP" sz="300" dirty="0"/>
              <a:t>28</a:t>
            </a:r>
            <a:r>
              <a:rPr lang="ja-JP" altLang="en-US" sz="300" dirty="0"/>
              <a:t>日（火）～</a:t>
            </a:r>
            <a:r>
              <a:rPr lang="en-US" altLang="ja-JP" sz="300" dirty="0"/>
              <a:t>1</a:t>
            </a:r>
            <a:r>
              <a:rPr lang="ja-JP" altLang="en-US" sz="300" dirty="0"/>
              <a:t>月</a:t>
            </a:r>
            <a:r>
              <a:rPr lang="en-US" altLang="ja-JP" sz="300" dirty="0"/>
              <a:t>30</a:t>
            </a:r>
            <a:r>
              <a:rPr lang="ja-JP" altLang="en-US" sz="300" dirty="0"/>
              <a:t>日（木）</a:t>
            </a:r>
          </a:p>
          <a:p>
            <a:r>
              <a:rPr lang="ja-JP" altLang="en-US" sz="300" dirty="0"/>
              <a:t>後期共通試験期間</a:t>
            </a:r>
          </a:p>
          <a:p>
            <a:r>
              <a:rPr lang="en-US" altLang="ja-JP" sz="300" dirty="0"/>
              <a:t>2</a:t>
            </a:r>
            <a:r>
              <a:rPr lang="ja-JP" altLang="en-US" sz="300" dirty="0"/>
              <a:t>月</a:t>
            </a:r>
            <a:r>
              <a:rPr lang="en-US" altLang="ja-JP" sz="300" dirty="0"/>
              <a:t>10</a:t>
            </a:r>
            <a:r>
              <a:rPr lang="ja-JP" altLang="en-US" sz="300" dirty="0"/>
              <a:t>日（月）～</a:t>
            </a:r>
            <a:r>
              <a:rPr lang="en-US" altLang="ja-JP" sz="300" dirty="0"/>
              <a:t>2</a:t>
            </a:r>
            <a:r>
              <a:rPr lang="ja-JP" altLang="en-US" sz="300" dirty="0"/>
              <a:t>月</a:t>
            </a:r>
            <a:r>
              <a:rPr lang="en-US" altLang="ja-JP" sz="300" dirty="0"/>
              <a:t>15</a:t>
            </a:r>
            <a:r>
              <a:rPr lang="ja-JP" altLang="en-US" sz="300" dirty="0"/>
              <a:t>日（土）</a:t>
            </a:r>
          </a:p>
          <a:p>
            <a:r>
              <a:rPr lang="en-US" altLang="ja-JP" sz="300" dirty="0"/>
              <a:t>2</a:t>
            </a:r>
            <a:r>
              <a:rPr lang="ja-JP" altLang="en-US" sz="300" dirty="0"/>
              <a:t>月</a:t>
            </a:r>
            <a:r>
              <a:rPr lang="en-US" altLang="ja-JP" sz="300" dirty="0"/>
              <a:t>19</a:t>
            </a:r>
            <a:r>
              <a:rPr lang="ja-JP" altLang="en-US" sz="300" dirty="0"/>
              <a:t>日（水）～</a:t>
            </a:r>
            <a:r>
              <a:rPr lang="en-US" altLang="ja-JP" sz="300" dirty="0"/>
              <a:t>2</a:t>
            </a:r>
            <a:r>
              <a:rPr lang="ja-JP" altLang="en-US" sz="300" dirty="0"/>
              <a:t>月</a:t>
            </a:r>
            <a:r>
              <a:rPr lang="en-US" altLang="ja-JP" sz="300" dirty="0"/>
              <a:t>25</a:t>
            </a:r>
            <a:r>
              <a:rPr lang="ja-JP" altLang="en-US" sz="300" dirty="0"/>
              <a:t>日（火） </a:t>
            </a:r>
          </a:p>
          <a:p>
            <a:r>
              <a:rPr lang="ja-JP" altLang="en-US" sz="300" dirty="0"/>
              <a:t>春期集中授業期間（教職科目集中講義・補充授業等）</a:t>
            </a:r>
          </a:p>
          <a:p>
            <a:r>
              <a:rPr lang="en-US" altLang="ja-JP" sz="300" dirty="0"/>
              <a:t>3</a:t>
            </a:r>
            <a:r>
              <a:rPr lang="ja-JP" altLang="en-US" sz="300" dirty="0"/>
              <a:t>月</a:t>
            </a:r>
            <a:r>
              <a:rPr lang="en-US" altLang="ja-JP" sz="300" dirty="0"/>
              <a:t>22</a:t>
            </a:r>
            <a:r>
              <a:rPr lang="ja-JP" altLang="en-US" sz="300" dirty="0"/>
              <a:t>日（土） </a:t>
            </a:r>
          </a:p>
          <a:p>
            <a:r>
              <a:rPr lang="ja-JP" altLang="en-US" sz="300" dirty="0"/>
              <a:t>学位記授与式（幕張メッセ　イベントホール）</a:t>
            </a:r>
            <a:endParaRPr kumimoji="1" lang="ja-JP" altLang="en-US" sz="300" dirty="0"/>
          </a:p>
        </p:txBody>
      </p:sp>
    </p:spTree>
    <p:extLst>
      <p:ext uri="{BB962C8B-B14F-4D97-AF65-F5344CB8AC3E}">
        <p14:creationId xmlns:p14="http://schemas.microsoft.com/office/powerpoint/2010/main" val="199612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7506" y="277929"/>
            <a:ext cx="4481686" cy="720080"/>
          </a:xfrm>
        </p:spPr>
        <p:txBody>
          <a:bodyPr>
            <a:normAutofit fontScale="90000"/>
          </a:bodyPr>
          <a:lstStyle/>
          <a:p>
            <a:r>
              <a:rPr kumimoji="1" lang="ja-JP" altLang="en-US" dirty="0" smtClean="0"/>
              <a:t>　千葉工業大学</a:t>
            </a:r>
            <a:r>
              <a:rPr kumimoji="1" lang="en-US" altLang="ja-JP" dirty="0" smtClean="0"/>
              <a:t/>
            </a:r>
            <a:br>
              <a:rPr kumimoji="1" lang="en-US" altLang="ja-JP" dirty="0" smtClean="0"/>
            </a:br>
            <a:r>
              <a:rPr lang="ja-JP" altLang="en-US" sz="2000" dirty="0"/>
              <a:t>演習用サンプリング</a:t>
            </a:r>
            <a:endParaRPr kumimoji="1" lang="ja-JP" altLang="en-US" sz="7200" dirty="0"/>
          </a:p>
        </p:txBody>
      </p:sp>
      <p:sp>
        <p:nvSpPr>
          <p:cNvPr id="4" name="テキスト ボックス 3"/>
          <p:cNvSpPr txBox="1"/>
          <p:nvPr/>
        </p:nvSpPr>
        <p:spPr>
          <a:xfrm>
            <a:off x="65312" y="222471"/>
            <a:ext cx="792088" cy="830997"/>
          </a:xfrm>
          <a:prstGeom prst="rect">
            <a:avLst/>
          </a:prstGeom>
          <a:noFill/>
          <a:ln>
            <a:solidFill>
              <a:schemeClr val="tx1"/>
            </a:solidFill>
          </a:ln>
        </p:spPr>
        <p:txBody>
          <a:bodyPr wrap="square" rtlCol="0">
            <a:spAutoFit/>
          </a:bodyPr>
          <a:lstStyle/>
          <a:p>
            <a:r>
              <a:rPr kumimoji="1" lang="ja-JP" altLang="en-US" sz="2400" dirty="0" smtClean="0"/>
              <a:t>ロ</a:t>
            </a:r>
            <a:endParaRPr kumimoji="1" lang="en-US" altLang="ja-JP" sz="2400" dirty="0" smtClean="0"/>
          </a:p>
          <a:p>
            <a:r>
              <a:rPr lang="ja-JP" altLang="en-US" sz="2400" dirty="0"/>
              <a:t>　</a:t>
            </a:r>
            <a:r>
              <a:rPr kumimoji="1" lang="ja-JP" altLang="en-US" sz="2400" dirty="0" smtClean="0"/>
              <a:t>ゴ</a:t>
            </a:r>
            <a:endParaRPr kumimoji="1" lang="ja-JP" altLang="en-US" sz="2400" dirty="0"/>
          </a:p>
        </p:txBody>
      </p:sp>
      <p:sp>
        <p:nvSpPr>
          <p:cNvPr id="6" name="テキスト ボックス 5"/>
          <p:cNvSpPr txBox="1"/>
          <p:nvPr/>
        </p:nvSpPr>
        <p:spPr>
          <a:xfrm>
            <a:off x="857400" y="1278892"/>
            <a:ext cx="5307904" cy="1415772"/>
          </a:xfrm>
          <a:prstGeom prst="rect">
            <a:avLst/>
          </a:prstGeom>
          <a:noFill/>
          <a:ln>
            <a:solidFill>
              <a:schemeClr val="tx1"/>
            </a:solidFill>
          </a:ln>
        </p:spPr>
        <p:txBody>
          <a:bodyPr wrap="square" rtlCol="0">
            <a:spAutoFit/>
          </a:bodyPr>
          <a:lstStyle/>
          <a:p>
            <a:pPr algn="ctr"/>
            <a:endParaRPr kumimoji="1" lang="en-US" altLang="ja-JP" sz="1000" dirty="0" smtClean="0"/>
          </a:p>
          <a:p>
            <a:pPr algn="ctr"/>
            <a:r>
              <a:rPr kumimoji="1" lang="ja-JP" altLang="en-US" sz="6600" dirty="0" smtClean="0"/>
              <a:t>画　　　　像</a:t>
            </a:r>
            <a:endParaRPr kumimoji="1" lang="en-US" altLang="ja-JP" sz="6600" dirty="0" smtClean="0"/>
          </a:p>
          <a:p>
            <a:pPr algn="ctr"/>
            <a:endParaRPr kumimoji="1" lang="ja-JP" altLang="en-US" sz="1000" dirty="0"/>
          </a:p>
        </p:txBody>
      </p:sp>
      <p:sp>
        <p:nvSpPr>
          <p:cNvPr id="7" name="角丸四角形 6"/>
          <p:cNvSpPr/>
          <p:nvPr/>
        </p:nvSpPr>
        <p:spPr>
          <a:xfrm>
            <a:off x="461356" y="291581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ホーム</a:t>
            </a:r>
            <a:endParaRPr kumimoji="1" lang="ja-JP" altLang="en-US" sz="1400" dirty="0"/>
          </a:p>
        </p:txBody>
      </p:sp>
      <p:sp>
        <p:nvSpPr>
          <p:cNvPr id="8" name="角丸四角形 7"/>
          <p:cNvSpPr/>
          <p:nvPr/>
        </p:nvSpPr>
        <p:spPr>
          <a:xfrm>
            <a:off x="1412776" y="291581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イベント</a:t>
            </a:r>
            <a:endParaRPr kumimoji="1" lang="ja-JP" altLang="en-US" sz="1400" dirty="0"/>
          </a:p>
        </p:txBody>
      </p:sp>
      <p:sp>
        <p:nvSpPr>
          <p:cNvPr id="9" name="角丸四角形 8"/>
          <p:cNvSpPr/>
          <p:nvPr/>
        </p:nvSpPr>
        <p:spPr>
          <a:xfrm>
            <a:off x="2364196" y="2915816"/>
            <a:ext cx="951420"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smtClean="0"/>
              <a:t>研究室</a:t>
            </a:r>
            <a:endParaRPr kumimoji="1" lang="ja-JP" altLang="en-US" sz="1400" dirty="0"/>
          </a:p>
        </p:txBody>
      </p:sp>
      <p:sp>
        <p:nvSpPr>
          <p:cNvPr id="10" name="角丸四角形 9"/>
          <p:cNvSpPr/>
          <p:nvPr/>
        </p:nvSpPr>
        <p:spPr>
          <a:xfrm>
            <a:off x="3315616" y="291581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t>就職</a:t>
            </a:r>
            <a:endParaRPr lang="ja-JP" altLang="en-US" sz="1400" dirty="0"/>
          </a:p>
        </p:txBody>
      </p:sp>
      <p:sp>
        <p:nvSpPr>
          <p:cNvPr id="11" name="角丸四角形 10"/>
          <p:cNvSpPr/>
          <p:nvPr/>
        </p:nvSpPr>
        <p:spPr>
          <a:xfrm>
            <a:off x="4242628" y="291581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資料請求</a:t>
            </a:r>
            <a:endParaRPr kumimoji="1" lang="ja-JP" altLang="en-US" sz="1400" dirty="0"/>
          </a:p>
        </p:txBody>
      </p:sp>
      <p:sp>
        <p:nvSpPr>
          <p:cNvPr id="12" name="角丸四角形 11"/>
          <p:cNvSpPr/>
          <p:nvPr/>
        </p:nvSpPr>
        <p:spPr>
          <a:xfrm>
            <a:off x="5213884" y="291581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Q&amp;A</a:t>
            </a:r>
            <a:endParaRPr kumimoji="1" lang="ja-JP" altLang="en-US" sz="1400" dirty="0"/>
          </a:p>
        </p:txBody>
      </p:sp>
      <p:sp>
        <p:nvSpPr>
          <p:cNvPr id="13" name="正方形/長方形 12"/>
          <p:cNvSpPr/>
          <p:nvPr/>
        </p:nvSpPr>
        <p:spPr>
          <a:xfrm>
            <a:off x="85156" y="3817962"/>
            <a:ext cx="1347464" cy="1952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サブ</a:t>
            </a:r>
            <a:endParaRPr kumimoji="1" lang="en-US" altLang="ja-JP" dirty="0" smtClean="0"/>
          </a:p>
          <a:p>
            <a:pPr algn="ctr"/>
            <a:r>
              <a:rPr kumimoji="1" lang="ja-JP" altLang="en-US" dirty="0" smtClean="0"/>
              <a:t>メニュー</a:t>
            </a:r>
            <a:endParaRPr kumimoji="1" lang="ja-JP" altLang="en-US" dirty="0"/>
          </a:p>
        </p:txBody>
      </p:sp>
      <p:sp>
        <p:nvSpPr>
          <p:cNvPr id="14" name="正方形/長方形 13"/>
          <p:cNvSpPr/>
          <p:nvPr/>
        </p:nvSpPr>
        <p:spPr>
          <a:xfrm>
            <a:off x="0" y="8316416"/>
            <a:ext cx="6858000" cy="8275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100" dirty="0"/>
              <a:t>千葉工業大学　社会システム科学部 </a:t>
            </a:r>
          </a:p>
          <a:p>
            <a:pPr algn="ctr"/>
            <a:r>
              <a:rPr lang="ja-JP" altLang="en-US" sz="1000" dirty="0"/>
              <a:t>プロジェクトマネジメント学科学部事務室 </a:t>
            </a:r>
          </a:p>
          <a:p>
            <a:pPr algn="ctr"/>
            <a:r>
              <a:rPr lang="ja-JP" altLang="en-US" sz="1000" dirty="0"/>
              <a:t>所在地：〒</a:t>
            </a:r>
            <a:r>
              <a:rPr lang="en-US" altLang="ja-JP" sz="1000" dirty="0"/>
              <a:t>275-0016 </a:t>
            </a:r>
            <a:r>
              <a:rPr lang="ja-JP" altLang="en-US" sz="1000" dirty="0"/>
              <a:t>千葉県習志野市津田沼</a:t>
            </a:r>
            <a:r>
              <a:rPr lang="en-US" altLang="ja-JP" sz="1000" dirty="0"/>
              <a:t>2-17-1 </a:t>
            </a:r>
          </a:p>
          <a:p>
            <a:pPr algn="ctr"/>
            <a:r>
              <a:rPr lang="en-US" altLang="ja-JP" sz="1000" dirty="0"/>
              <a:t>TEL</a:t>
            </a:r>
            <a:r>
              <a:rPr lang="ja-JP" altLang="en-US" sz="1000" dirty="0"/>
              <a:t>：</a:t>
            </a:r>
            <a:r>
              <a:rPr lang="en-US" altLang="ja-JP" sz="1000" dirty="0"/>
              <a:t>047-478-0577</a:t>
            </a:r>
            <a:r>
              <a:rPr lang="ja-JP" altLang="en-US" sz="1000" dirty="0"/>
              <a:t>　</a:t>
            </a:r>
            <a:r>
              <a:rPr lang="en-US" altLang="ja-JP" sz="1000" dirty="0"/>
              <a:t>FAX</a:t>
            </a:r>
            <a:r>
              <a:rPr lang="ja-JP" altLang="en-US" sz="1000" dirty="0"/>
              <a:t>：</a:t>
            </a:r>
            <a:r>
              <a:rPr lang="en-US" altLang="ja-JP" sz="1000" dirty="0"/>
              <a:t>047-478-0575</a:t>
            </a:r>
          </a:p>
          <a:p>
            <a:pPr algn="ctr"/>
            <a:r>
              <a:rPr lang="en-US" altLang="ja-JP" sz="1000" dirty="0"/>
              <a:t>Copyright© 2013 All Rights Reserved.</a:t>
            </a:r>
            <a:endParaRPr kumimoji="1" lang="ja-JP" altLang="en-US" sz="1000" dirty="0"/>
          </a:p>
        </p:txBody>
      </p:sp>
      <p:sp>
        <p:nvSpPr>
          <p:cNvPr id="15" name="正方形/長方形 14"/>
          <p:cNvSpPr/>
          <p:nvPr/>
        </p:nvSpPr>
        <p:spPr>
          <a:xfrm>
            <a:off x="85156" y="5777056"/>
            <a:ext cx="1347464" cy="1260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交通</a:t>
            </a:r>
            <a:endParaRPr kumimoji="1" lang="en-US" altLang="ja-JP" dirty="0" smtClean="0"/>
          </a:p>
          <a:p>
            <a:pPr algn="ctr"/>
            <a:r>
              <a:rPr lang="ja-JP" altLang="en-US" dirty="0"/>
              <a:t>アクセス</a:t>
            </a:r>
            <a:endParaRPr kumimoji="1" lang="ja-JP" altLang="en-US" dirty="0"/>
          </a:p>
        </p:txBody>
      </p:sp>
      <p:sp>
        <p:nvSpPr>
          <p:cNvPr id="16" name="正方形/長方形 15"/>
          <p:cNvSpPr/>
          <p:nvPr/>
        </p:nvSpPr>
        <p:spPr>
          <a:xfrm>
            <a:off x="3154129" y="4250324"/>
            <a:ext cx="3384376" cy="33062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a:t>教授名と研究</a:t>
            </a:r>
            <a:r>
              <a:rPr lang="ja-JP" altLang="en-US" sz="2800" smtClean="0"/>
              <a:t>内容</a:t>
            </a:r>
            <a:endParaRPr lang="en-US" altLang="ja-JP" sz="2800" smtClean="0"/>
          </a:p>
          <a:p>
            <a:pPr algn="ctr"/>
            <a:r>
              <a:rPr lang="ja-JP" altLang="en-US" sz="2800" dirty="0" smtClean="0"/>
              <a:t>画像を添えて書く</a:t>
            </a:r>
            <a:endParaRPr kumimoji="1" lang="ja-JP" altLang="en-US" sz="2800" dirty="0"/>
          </a:p>
        </p:txBody>
      </p:sp>
      <p:sp>
        <p:nvSpPr>
          <p:cNvPr id="17" name="正方形/長方形 16"/>
          <p:cNvSpPr/>
          <p:nvPr/>
        </p:nvSpPr>
        <p:spPr>
          <a:xfrm>
            <a:off x="85156" y="7056276"/>
            <a:ext cx="1347464"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パンフレット</a:t>
            </a:r>
            <a:endParaRPr kumimoji="1" lang="en-US" altLang="ja-JP" dirty="0" smtClean="0"/>
          </a:p>
          <a:p>
            <a:pPr algn="ctr"/>
            <a:r>
              <a:rPr lang="en-US" altLang="ja-JP" dirty="0" smtClean="0"/>
              <a:t>PDF</a:t>
            </a:r>
            <a:r>
              <a:rPr kumimoji="1" lang="ja-JP" altLang="en-US" dirty="0" smtClean="0"/>
              <a:t>バナー</a:t>
            </a:r>
            <a:endParaRPr kumimoji="1" lang="ja-JP" altLang="en-US" dirty="0"/>
          </a:p>
        </p:txBody>
      </p:sp>
      <p:sp>
        <p:nvSpPr>
          <p:cNvPr id="19" name="テキスト ボックス 18"/>
          <p:cNvSpPr txBox="1"/>
          <p:nvPr/>
        </p:nvSpPr>
        <p:spPr>
          <a:xfrm>
            <a:off x="461356" y="6757475"/>
            <a:ext cx="997346" cy="246221"/>
          </a:xfrm>
          <a:prstGeom prst="rect">
            <a:avLst/>
          </a:prstGeom>
          <a:noFill/>
        </p:spPr>
        <p:txBody>
          <a:bodyPr wrap="square" rtlCol="0">
            <a:spAutoFit/>
          </a:bodyPr>
          <a:lstStyle/>
          <a:p>
            <a:r>
              <a:rPr kumimoji="1" lang="ja-JP" altLang="en-US" sz="1000" u="sng" dirty="0" smtClean="0">
                <a:solidFill>
                  <a:srgbClr val="00B0F0"/>
                </a:solidFill>
              </a:rPr>
              <a:t>詳細はこちら→</a:t>
            </a:r>
            <a:endParaRPr kumimoji="1" lang="ja-JP" altLang="en-US" sz="1000" u="sng" dirty="0">
              <a:solidFill>
                <a:srgbClr val="00B0F0"/>
              </a:solidFill>
            </a:endParaRPr>
          </a:p>
        </p:txBody>
      </p:sp>
      <p:sp>
        <p:nvSpPr>
          <p:cNvPr id="3" name="正方形/長方形 2"/>
          <p:cNvSpPr/>
          <p:nvPr/>
        </p:nvSpPr>
        <p:spPr>
          <a:xfrm>
            <a:off x="1857985" y="4250324"/>
            <a:ext cx="1296144" cy="33027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t>画像</a:t>
            </a:r>
            <a:endParaRPr kumimoji="1" lang="ja-JP" altLang="en-US" sz="3600" dirty="0"/>
          </a:p>
        </p:txBody>
      </p:sp>
      <p:sp>
        <p:nvSpPr>
          <p:cNvPr id="5" name="正方形/長方形 4"/>
          <p:cNvSpPr/>
          <p:nvPr/>
        </p:nvSpPr>
        <p:spPr>
          <a:xfrm>
            <a:off x="3154501" y="3596108"/>
            <a:ext cx="3399224" cy="654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教授名と研究内容</a:t>
            </a:r>
            <a:endParaRPr kumimoji="1" lang="ja-JP" altLang="en-US" dirty="0"/>
          </a:p>
        </p:txBody>
      </p:sp>
      <p:sp>
        <p:nvSpPr>
          <p:cNvPr id="20" name="正方形/長方形 19"/>
          <p:cNvSpPr/>
          <p:nvPr/>
        </p:nvSpPr>
        <p:spPr>
          <a:xfrm>
            <a:off x="1857985" y="3596107"/>
            <a:ext cx="1296144" cy="6542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600" dirty="0" smtClean="0"/>
              <a:t>画像</a:t>
            </a:r>
            <a:endParaRPr kumimoji="1" lang="ja-JP" altLang="en-US" sz="3600" dirty="0"/>
          </a:p>
        </p:txBody>
      </p:sp>
      <p:cxnSp>
        <p:nvCxnSpPr>
          <p:cNvPr id="22" name="直線矢印コネクタ 21"/>
          <p:cNvCxnSpPr>
            <a:stCxn id="3" idx="0"/>
          </p:cNvCxnSpPr>
          <p:nvPr/>
        </p:nvCxnSpPr>
        <p:spPr>
          <a:xfrm>
            <a:off x="2506057" y="4250324"/>
            <a:ext cx="8404" cy="12546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6" idx="0"/>
          </p:cNvCxnSpPr>
          <p:nvPr/>
        </p:nvCxnSpPr>
        <p:spPr>
          <a:xfrm>
            <a:off x="4846317" y="4250324"/>
            <a:ext cx="7424" cy="1145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0" y="7878850"/>
            <a:ext cx="6858000" cy="276999"/>
          </a:xfrm>
          <a:prstGeom prst="rect">
            <a:avLst/>
          </a:prstGeom>
          <a:noFill/>
        </p:spPr>
        <p:txBody>
          <a:bodyPr wrap="square" rtlCol="0">
            <a:spAutoFit/>
          </a:bodyPr>
          <a:lstStyle/>
          <a:p>
            <a:pPr algn="ctr"/>
            <a:r>
              <a:rPr kumimoji="1" lang="ja-JP" altLang="en-US" sz="1200" u="sng" dirty="0" smtClean="0">
                <a:solidFill>
                  <a:srgbClr val="00B0F0"/>
                </a:solidFill>
              </a:rPr>
              <a:t>ホーム</a:t>
            </a:r>
            <a:r>
              <a:rPr kumimoji="1" lang="ja-JP" altLang="en-US" sz="1200" dirty="0" smtClean="0">
                <a:solidFill>
                  <a:srgbClr val="00B0F0"/>
                </a:solidFill>
              </a:rPr>
              <a:t>　　</a:t>
            </a:r>
            <a:r>
              <a:rPr kumimoji="1" lang="ja-JP" altLang="en-US" sz="1200" u="sng" dirty="0" smtClean="0">
                <a:solidFill>
                  <a:srgbClr val="00B0F0"/>
                </a:solidFill>
              </a:rPr>
              <a:t>イベント</a:t>
            </a:r>
            <a:r>
              <a:rPr kumimoji="1" lang="ja-JP" altLang="en-US" sz="1200" dirty="0" smtClean="0">
                <a:solidFill>
                  <a:srgbClr val="00B0F0"/>
                </a:solidFill>
              </a:rPr>
              <a:t>　　</a:t>
            </a:r>
            <a:r>
              <a:rPr kumimoji="1" lang="ja-JP" altLang="en-US" sz="1200" u="sng" dirty="0" smtClean="0">
                <a:solidFill>
                  <a:srgbClr val="00B0F0"/>
                </a:solidFill>
              </a:rPr>
              <a:t>研究室</a:t>
            </a:r>
            <a:r>
              <a:rPr kumimoji="1" lang="ja-JP" altLang="en-US" sz="1200" dirty="0" smtClean="0">
                <a:solidFill>
                  <a:srgbClr val="00B0F0"/>
                </a:solidFill>
              </a:rPr>
              <a:t>　　</a:t>
            </a:r>
            <a:r>
              <a:rPr kumimoji="1" lang="ja-JP" altLang="en-US" sz="1200" u="sng" dirty="0" smtClean="0">
                <a:solidFill>
                  <a:srgbClr val="00B0F0"/>
                </a:solidFill>
              </a:rPr>
              <a:t>就職</a:t>
            </a:r>
            <a:r>
              <a:rPr kumimoji="1" lang="ja-JP" altLang="en-US" sz="1200" dirty="0" smtClean="0">
                <a:solidFill>
                  <a:srgbClr val="00B0F0"/>
                </a:solidFill>
              </a:rPr>
              <a:t>　　</a:t>
            </a:r>
            <a:r>
              <a:rPr kumimoji="1" lang="ja-JP" altLang="en-US" sz="1200" u="sng" dirty="0" smtClean="0">
                <a:solidFill>
                  <a:srgbClr val="00B0F0"/>
                </a:solidFill>
              </a:rPr>
              <a:t>資料請求</a:t>
            </a:r>
            <a:r>
              <a:rPr kumimoji="1" lang="ja-JP" altLang="en-US" sz="1200" dirty="0" smtClean="0">
                <a:solidFill>
                  <a:srgbClr val="00B0F0"/>
                </a:solidFill>
              </a:rPr>
              <a:t>　　</a:t>
            </a:r>
            <a:r>
              <a:rPr kumimoji="1" lang="en-US" altLang="ja-JP" sz="1200" u="sng" dirty="0" smtClean="0">
                <a:solidFill>
                  <a:srgbClr val="00B0F0"/>
                </a:solidFill>
              </a:rPr>
              <a:t>Q&amp;A</a:t>
            </a:r>
            <a:endParaRPr kumimoji="1" lang="ja-JP" altLang="en-US" sz="1200" u="sng" dirty="0">
              <a:solidFill>
                <a:srgbClr val="00B0F0"/>
              </a:solidFill>
            </a:endParaRPr>
          </a:p>
        </p:txBody>
      </p:sp>
      <p:pic>
        <p:nvPicPr>
          <p:cNvPr id="3074" name="Picture 2" descr="C:\Users\USER\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985" y="3596108"/>
            <a:ext cx="1296144" cy="65421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534" y="1275928"/>
            <a:ext cx="5303837" cy="1418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15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7506" y="277929"/>
            <a:ext cx="4481686" cy="720080"/>
          </a:xfrm>
        </p:spPr>
        <p:txBody>
          <a:bodyPr>
            <a:normAutofit fontScale="90000"/>
          </a:bodyPr>
          <a:lstStyle/>
          <a:p>
            <a:r>
              <a:rPr kumimoji="1" lang="ja-JP" altLang="en-US" dirty="0" smtClean="0"/>
              <a:t>　千葉工業大学</a:t>
            </a:r>
            <a:r>
              <a:rPr kumimoji="1" lang="en-US" altLang="ja-JP" dirty="0" smtClean="0"/>
              <a:t/>
            </a:r>
            <a:br>
              <a:rPr kumimoji="1" lang="en-US" altLang="ja-JP" dirty="0" smtClean="0"/>
            </a:br>
            <a:r>
              <a:rPr lang="ja-JP" altLang="en-US" sz="2000" dirty="0"/>
              <a:t>演習用サンプリング</a:t>
            </a:r>
            <a:endParaRPr kumimoji="1" lang="ja-JP" altLang="en-US" sz="7200" dirty="0"/>
          </a:p>
        </p:txBody>
      </p:sp>
      <p:sp>
        <p:nvSpPr>
          <p:cNvPr id="4" name="テキスト ボックス 3"/>
          <p:cNvSpPr txBox="1"/>
          <p:nvPr/>
        </p:nvSpPr>
        <p:spPr>
          <a:xfrm>
            <a:off x="65312" y="222471"/>
            <a:ext cx="792088" cy="830997"/>
          </a:xfrm>
          <a:prstGeom prst="rect">
            <a:avLst/>
          </a:prstGeom>
          <a:noFill/>
          <a:ln>
            <a:solidFill>
              <a:schemeClr val="tx1"/>
            </a:solidFill>
          </a:ln>
        </p:spPr>
        <p:txBody>
          <a:bodyPr wrap="square" rtlCol="0">
            <a:spAutoFit/>
          </a:bodyPr>
          <a:lstStyle/>
          <a:p>
            <a:r>
              <a:rPr kumimoji="1" lang="ja-JP" altLang="en-US" sz="2400" dirty="0" smtClean="0"/>
              <a:t>ロ</a:t>
            </a:r>
            <a:endParaRPr kumimoji="1" lang="en-US" altLang="ja-JP" sz="2400" dirty="0" smtClean="0"/>
          </a:p>
          <a:p>
            <a:r>
              <a:rPr lang="ja-JP" altLang="en-US" sz="2400" dirty="0"/>
              <a:t>　</a:t>
            </a:r>
            <a:r>
              <a:rPr kumimoji="1" lang="ja-JP" altLang="en-US" sz="2400" dirty="0" smtClean="0"/>
              <a:t>ゴ</a:t>
            </a:r>
            <a:endParaRPr kumimoji="1" lang="ja-JP" altLang="en-US" sz="2400" dirty="0"/>
          </a:p>
        </p:txBody>
      </p:sp>
      <p:sp>
        <p:nvSpPr>
          <p:cNvPr id="7" name="角丸四角形 6"/>
          <p:cNvSpPr/>
          <p:nvPr/>
        </p:nvSpPr>
        <p:spPr>
          <a:xfrm>
            <a:off x="461356" y="147565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ホーム</a:t>
            </a:r>
            <a:endParaRPr kumimoji="1" lang="ja-JP" altLang="en-US" sz="1400" dirty="0"/>
          </a:p>
        </p:txBody>
      </p:sp>
      <p:sp>
        <p:nvSpPr>
          <p:cNvPr id="8" name="角丸四角形 7"/>
          <p:cNvSpPr/>
          <p:nvPr/>
        </p:nvSpPr>
        <p:spPr>
          <a:xfrm>
            <a:off x="1412776" y="147565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イベント</a:t>
            </a:r>
            <a:endParaRPr kumimoji="1" lang="ja-JP" altLang="en-US" sz="1400" dirty="0"/>
          </a:p>
        </p:txBody>
      </p:sp>
      <p:sp>
        <p:nvSpPr>
          <p:cNvPr id="9" name="角丸四角形 8"/>
          <p:cNvSpPr/>
          <p:nvPr/>
        </p:nvSpPr>
        <p:spPr>
          <a:xfrm>
            <a:off x="2364196" y="147565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研究室</a:t>
            </a:r>
            <a:endParaRPr kumimoji="1" lang="ja-JP" altLang="en-US" sz="1400" dirty="0"/>
          </a:p>
        </p:txBody>
      </p:sp>
      <p:sp>
        <p:nvSpPr>
          <p:cNvPr id="10" name="角丸四角形 9"/>
          <p:cNvSpPr/>
          <p:nvPr/>
        </p:nvSpPr>
        <p:spPr>
          <a:xfrm>
            <a:off x="3315616" y="1475656"/>
            <a:ext cx="951420"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400" dirty="0" smtClean="0"/>
              <a:t>就職</a:t>
            </a:r>
            <a:endParaRPr lang="ja-JP" altLang="en-US" sz="1400" dirty="0"/>
          </a:p>
        </p:txBody>
      </p:sp>
      <p:sp>
        <p:nvSpPr>
          <p:cNvPr id="11" name="角丸四角形 10"/>
          <p:cNvSpPr/>
          <p:nvPr/>
        </p:nvSpPr>
        <p:spPr>
          <a:xfrm>
            <a:off x="4242628" y="147565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資料請求</a:t>
            </a:r>
            <a:endParaRPr kumimoji="1" lang="ja-JP" altLang="en-US" sz="1400" dirty="0"/>
          </a:p>
        </p:txBody>
      </p:sp>
      <p:sp>
        <p:nvSpPr>
          <p:cNvPr id="12" name="角丸四角形 11"/>
          <p:cNvSpPr/>
          <p:nvPr/>
        </p:nvSpPr>
        <p:spPr>
          <a:xfrm>
            <a:off x="5213884" y="147565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Q&amp;A</a:t>
            </a:r>
            <a:endParaRPr kumimoji="1" lang="ja-JP" altLang="en-US" sz="1400" dirty="0"/>
          </a:p>
        </p:txBody>
      </p:sp>
      <p:sp>
        <p:nvSpPr>
          <p:cNvPr id="13" name="正方形/長方形 12"/>
          <p:cNvSpPr/>
          <p:nvPr/>
        </p:nvSpPr>
        <p:spPr>
          <a:xfrm>
            <a:off x="183668" y="2057611"/>
            <a:ext cx="1347464" cy="1952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サブ</a:t>
            </a:r>
            <a:endParaRPr kumimoji="1" lang="en-US" altLang="ja-JP" dirty="0" smtClean="0"/>
          </a:p>
          <a:p>
            <a:pPr algn="ctr"/>
            <a:r>
              <a:rPr kumimoji="1" lang="ja-JP" altLang="en-US" dirty="0" smtClean="0"/>
              <a:t>メニュー</a:t>
            </a:r>
            <a:endParaRPr kumimoji="1" lang="ja-JP" altLang="en-US" dirty="0"/>
          </a:p>
        </p:txBody>
      </p:sp>
      <p:sp>
        <p:nvSpPr>
          <p:cNvPr id="14" name="正方形/長方形 13"/>
          <p:cNvSpPr/>
          <p:nvPr/>
        </p:nvSpPr>
        <p:spPr>
          <a:xfrm>
            <a:off x="0" y="8316416"/>
            <a:ext cx="6858000" cy="8275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100" dirty="0"/>
              <a:t>千葉工業大学　社会システム科学部 </a:t>
            </a:r>
          </a:p>
          <a:p>
            <a:pPr algn="ctr"/>
            <a:r>
              <a:rPr lang="ja-JP" altLang="en-US" sz="1000" dirty="0"/>
              <a:t>プロジェクトマネジメント学科学部事務室 </a:t>
            </a:r>
          </a:p>
          <a:p>
            <a:pPr algn="ctr"/>
            <a:r>
              <a:rPr lang="ja-JP" altLang="en-US" sz="1000" dirty="0"/>
              <a:t>所在地：〒</a:t>
            </a:r>
            <a:r>
              <a:rPr lang="en-US" altLang="ja-JP" sz="1000" dirty="0"/>
              <a:t>275-0016 </a:t>
            </a:r>
            <a:r>
              <a:rPr lang="ja-JP" altLang="en-US" sz="1000" dirty="0"/>
              <a:t>千葉県習志野市津田沼</a:t>
            </a:r>
            <a:r>
              <a:rPr lang="en-US" altLang="ja-JP" sz="1000" dirty="0"/>
              <a:t>2-17-1 </a:t>
            </a:r>
          </a:p>
          <a:p>
            <a:pPr algn="ctr"/>
            <a:r>
              <a:rPr lang="en-US" altLang="ja-JP" sz="1000" dirty="0"/>
              <a:t>TEL</a:t>
            </a:r>
            <a:r>
              <a:rPr lang="ja-JP" altLang="en-US" sz="1000" dirty="0"/>
              <a:t>：</a:t>
            </a:r>
            <a:r>
              <a:rPr lang="en-US" altLang="ja-JP" sz="1000" dirty="0"/>
              <a:t>047-478-0577</a:t>
            </a:r>
            <a:r>
              <a:rPr lang="ja-JP" altLang="en-US" sz="1000" dirty="0"/>
              <a:t>　</a:t>
            </a:r>
            <a:r>
              <a:rPr lang="en-US" altLang="ja-JP" sz="1000" dirty="0"/>
              <a:t>FAX</a:t>
            </a:r>
            <a:r>
              <a:rPr lang="ja-JP" altLang="en-US" sz="1000" dirty="0"/>
              <a:t>：</a:t>
            </a:r>
            <a:r>
              <a:rPr lang="en-US" altLang="ja-JP" sz="1000" dirty="0"/>
              <a:t>047-478-0575</a:t>
            </a:r>
          </a:p>
          <a:p>
            <a:pPr algn="ctr"/>
            <a:r>
              <a:rPr lang="en-US" altLang="ja-JP" sz="1000" dirty="0"/>
              <a:t>Copyright© 2013 All Rights Reserved.</a:t>
            </a:r>
            <a:endParaRPr kumimoji="1" lang="ja-JP" altLang="en-US" sz="1000" dirty="0"/>
          </a:p>
        </p:txBody>
      </p:sp>
      <p:sp>
        <p:nvSpPr>
          <p:cNvPr id="15" name="正方形/長方形 14"/>
          <p:cNvSpPr/>
          <p:nvPr/>
        </p:nvSpPr>
        <p:spPr>
          <a:xfrm>
            <a:off x="183668" y="4016705"/>
            <a:ext cx="1347464" cy="1260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交通</a:t>
            </a:r>
            <a:endParaRPr kumimoji="1" lang="en-US" altLang="ja-JP" dirty="0" smtClean="0"/>
          </a:p>
          <a:p>
            <a:pPr algn="ctr"/>
            <a:r>
              <a:rPr lang="ja-JP" altLang="en-US" dirty="0"/>
              <a:t>アクセス</a:t>
            </a:r>
          </a:p>
          <a:p>
            <a:pPr algn="ctr"/>
            <a:endParaRPr kumimoji="1" lang="ja-JP" altLang="en-US" dirty="0"/>
          </a:p>
        </p:txBody>
      </p:sp>
      <p:sp>
        <p:nvSpPr>
          <p:cNvPr id="16" name="正方形/長方形 15"/>
          <p:cNvSpPr/>
          <p:nvPr/>
        </p:nvSpPr>
        <p:spPr>
          <a:xfrm>
            <a:off x="1888486" y="2109955"/>
            <a:ext cx="4276818" cy="34206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5400" dirty="0" smtClean="0"/>
              <a:t>就職率</a:t>
            </a:r>
            <a:endParaRPr lang="en-US" altLang="ja-JP" sz="5400" dirty="0" smtClean="0"/>
          </a:p>
          <a:p>
            <a:pPr algn="ctr"/>
            <a:r>
              <a:rPr lang="ja-JP" altLang="en-US" sz="5400" dirty="0" smtClean="0"/>
              <a:t>と就職先</a:t>
            </a:r>
            <a:endParaRPr kumimoji="1" lang="ja-JP" altLang="en-US" sz="5400" dirty="0"/>
          </a:p>
        </p:txBody>
      </p:sp>
      <p:sp>
        <p:nvSpPr>
          <p:cNvPr id="17" name="正方形/長方形 16"/>
          <p:cNvSpPr/>
          <p:nvPr/>
        </p:nvSpPr>
        <p:spPr>
          <a:xfrm>
            <a:off x="183668" y="5295925"/>
            <a:ext cx="1347464"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パンフレット</a:t>
            </a:r>
            <a:endParaRPr kumimoji="1" lang="en-US" altLang="ja-JP" dirty="0" smtClean="0"/>
          </a:p>
          <a:p>
            <a:pPr algn="ctr"/>
            <a:r>
              <a:rPr lang="en-US" altLang="ja-JP" dirty="0" smtClean="0"/>
              <a:t>PDF</a:t>
            </a:r>
            <a:r>
              <a:rPr kumimoji="1" lang="ja-JP" altLang="en-US" dirty="0" smtClean="0"/>
              <a:t>バナー</a:t>
            </a:r>
            <a:endParaRPr kumimoji="1" lang="ja-JP" altLang="en-US" dirty="0"/>
          </a:p>
        </p:txBody>
      </p:sp>
      <p:sp>
        <p:nvSpPr>
          <p:cNvPr id="18" name="正方形/長方形 17"/>
          <p:cNvSpPr/>
          <p:nvPr/>
        </p:nvSpPr>
        <p:spPr>
          <a:xfrm>
            <a:off x="1888486" y="5530579"/>
            <a:ext cx="4276818" cy="17641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smtClean="0"/>
              <a:t>グラフやデータ</a:t>
            </a:r>
            <a:endParaRPr kumimoji="1" lang="ja-JP" altLang="en-US" sz="4400" dirty="0"/>
          </a:p>
        </p:txBody>
      </p:sp>
      <p:sp>
        <p:nvSpPr>
          <p:cNvPr id="19" name="テキスト ボックス 18"/>
          <p:cNvSpPr txBox="1"/>
          <p:nvPr/>
        </p:nvSpPr>
        <p:spPr>
          <a:xfrm>
            <a:off x="533786" y="5030624"/>
            <a:ext cx="997346" cy="246221"/>
          </a:xfrm>
          <a:prstGeom prst="rect">
            <a:avLst/>
          </a:prstGeom>
          <a:noFill/>
        </p:spPr>
        <p:txBody>
          <a:bodyPr wrap="square" rtlCol="0">
            <a:spAutoFit/>
          </a:bodyPr>
          <a:lstStyle/>
          <a:p>
            <a:r>
              <a:rPr kumimoji="1" lang="ja-JP" altLang="en-US" sz="1000" u="sng" dirty="0" smtClean="0">
                <a:solidFill>
                  <a:srgbClr val="00B0F0"/>
                </a:solidFill>
              </a:rPr>
              <a:t>詳細はこちら→</a:t>
            </a:r>
            <a:endParaRPr kumimoji="1" lang="ja-JP" altLang="en-US" sz="1000" u="sng" dirty="0">
              <a:solidFill>
                <a:srgbClr val="00B0F0"/>
              </a:solidFill>
            </a:endParaRPr>
          </a:p>
        </p:txBody>
      </p:sp>
      <p:sp>
        <p:nvSpPr>
          <p:cNvPr id="20" name="テキスト ボックス 19"/>
          <p:cNvSpPr txBox="1"/>
          <p:nvPr/>
        </p:nvSpPr>
        <p:spPr>
          <a:xfrm>
            <a:off x="1813" y="7898489"/>
            <a:ext cx="6858000" cy="276999"/>
          </a:xfrm>
          <a:prstGeom prst="rect">
            <a:avLst/>
          </a:prstGeom>
          <a:noFill/>
        </p:spPr>
        <p:txBody>
          <a:bodyPr wrap="square" rtlCol="0">
            <a:spAutoFit/>
          </a:bodyPr>
          <a:lstStyle/>
          <a:p>
            <a:pPr algn="ctr"/>
            <a:r>
              <a:rPr kumimoji="1" lang="ja-JP" altLang="en-US" sz="1200" u="sng" dirty="0" smtClean="0">
                <a:solidFill>
                  <a:srgbClr val="00B0F0"/>
                </a:solidFill>
              </a:rPr>
              <a:t>ホーム</a:t>
            </a:r>
            <a:r>
              <a:rPr kumimoji="1" lang="ja-JP" altLang="en-US" sz="1200" dirty="0" smtClean="0">
                <a:solidFill>
                  <a:srgbClr val="00B0F0"/>
                </a:solidFill>
              </a:rPr>
              <a:t>　　</a:t>
            </a:r>
            <a:r>
              <a:rPr kumimoji="1" lang="ja-JP" altLang="en-US" sz="1200" u="sng" dirty="0" smtClean="0">
                <a:solidFill>
                  <a:srgbClr val="00B0F0"/>
                </a:solidFill>
              </a:rPr>
              <a:t>イベント</a:t>
            </a:r>
            <a:r>
              <a:rPr kumimoji="1" lang="ja-JP" altLang="en-US" sz="1200" dirty="0" smtClean="0">
                <a:solidFill>
                  <a:srgbClr val="00B0F0"/>
                </a:solidFill>
              </a:rPr>
              <a:t>　　</a:t>
            </a:r>
            <a:r>
              <a:rPr kumimoji="1" lang="ja-JP" altLang="en-US" sz="1200" u="sng" dirty="0" smtClean="0">
                <a:solidFill>
                  <a:srgbClr val="00B0F0"/>
                </a:solidFill>
              </a:rPr>
              <a:t>研究室</a:t>
            </a:r>
            <a:r>
              <a:rPr kumimoji="1" lang="ja-JP" altLang="en-US" sz="1200" dirty="0" smtClean="0">
                <a:solidFill>
                  <a:srgbClr val="00B0F0"/>
                </a:solidFill>
              </a:rPr>
              <a:t>　　</a:t>
            </a:r>
            <a:r>
              <a:rPr kumimoji="1" lang="ja-JP" altLang="en-US" sz="1200" u="sng" dirty="0" smtClean="0">
                <a:solidFill>
                  <a:srgbClr val="00B0F0"/>
                </a:solidFill>
              </a:rPr>
              <a:t>就職</a:t>
            </a:r>
            <a:r>
              <a:rPr kumimoji="1" lang="ja-JP" altLang="en-US" sz="1200" dirty="0" smtClean="0">
                <a:solidFill>
                  <a:srgbClr val="00B0F0"/>
                </a:solidFill>
              </a:rPr>
              <a:t>　　</a:t>
            </a:r>
            <a:r>
              <a:rPr kumimoji="1" lang="ja-JP" altLang="en-US" sz="1200" u="sng" dirty="0" smtClean="0">
                <a:solidFill>
                  <a:srgbClr val="00B0F0"/>
                </a:solidFill>
              </a:rPr>
              <a:t>資料請求</a:t>
            </a:r>
            <a:r>
              <a:rPr kumimoji="1" lang="ja-JP" altLang="en-US" sz="1200" dirty="0" smtClean="0">
                <a:solidFill>
                  <a:srgbClr val="00B0F0"/>
                </a:solidFill>
              </a:rPr>
              <a:t>　　</a:t>
            </a:r>
            <a:r>
              <a:rPr kumimoji="1" lang="en-US" altLang="ja-JP" sz="1200" u="sng" dirty="0" smtClean="0">
                <a:solidFill>
                  <a:srgbClr val="00B0F0"/>
                </a:solidFill>
              </a:rPr>
              <a:t>Q&amp;A</a:t>
            </a:r>
            <a:endParaRPr kumimoji="1" lang="ja-JP" altLang="en-US" sz="1200" u="sng" dirty="0">
              <a:solidFill>
                <a:srgbClr val="00B0F0"/>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486" y="5530578"/>
            <a:ext cx="4276818" cy="1746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テキスト ボックス 2"/>
          <p:cNvSpPr txBox="1"/>
          <p:nvPr/>
        </p:nvSpPr>
        <p:spPr>
          <a:xfrm>
            <a:off x="1888486" y="2109955"/>
            <a:ext cx="4276818" cy="3662541"/>
          </a:xfrm>
          <a:prstGeom prst="rect">
            <a:avLst/>
          </a:prstGeom>
          <a:noFill/>
        </p:spPr>
        <p:txBody>
          <a:bodyPr wrap="square" rtlCol="0">
            <a:spAutoFit/>
          </a:bodyPr>
          <a:lstStyle/>
          <a:p>
            <a:r>
              <a:rPr lang="en-US" altLang="ja-JP" sz="800" dirty="0"/>
              <a:t>NEC</a:t>
            </a:r>
            <a:r>
              <a:rPr lang="ja-JP" altLang="ja-JP" sz="800" dirty="0"/>
              <a:t>（日本電気）　　　　　　　　　　</a:t>
            </a:r>
            <a:r>
              <a:rPr lang="en-US" altLang="ja-JP" sz="800" dirty="0"/>
              <a:t>JR </a:t>
            </a:r>
            <a:r>
              <a:rPr lang="ja-JP" altLang="ja-JP" sz="800" dirty="0"/>
              <a:t>東日本（東日本旅客鉄道）</a:t>
            </a:r>
          </a:p>
          <a:p>
            <a:r>
              <a:rPr lang="ja-JP" altLang="ja-JP" sz="800" dirty="0"/>
              <a:t>野村総合研究所　　　　　　　　　　　</a:t>
            </a:r>
            <a:r>
              <a:rPr lang="en-US" altLang="ja-JP" sz="800" dirty="0"/>
              <a:t>NEC </a:t>
            </a:r>
            <a:r>
              <a:rPr lang="ja-JP" altLang="ja-JP" sz="800" dirty="0"/>
              <a:t>ソフト</a:t>
            </a:r>
          </a:p>
          <a:p>
            <a:r>
              <a:rPr lang="en-US" altLang="ja-JP" sz="800" dirty="0"/>
              <a:t>NEC </a:t>
            </a:r>
            <a:r>
              <a:rPr lang="ja-JP" altLang="ja-JP" sz="800" dirty="0"/>
              <a:t>通信システム　　　　　　　　　</a:t>
            </a:r>
            <a:r>
              <a:rPr lang="en-US" altLang="ja-JP" sz="800" dirty="0"/>
              <a:t>NEC </a:t>
            </a:r>
            <a:r>
              <a:rPr lang="ja-JP" altLang="ja-JP" sz="800" dirty="0"/>
              <a:t>ネクサソリューションズ</a:t>
            </a:r>
          </a:p>
          <a:p>
            <a:r>
              <a:rPr lang="en-US" altLang="ja-JP" sz="800" dirty="0"/>
              <a:t>NTT </a:t>
            </a:r>
            <a:r>
              <a:rPr lang="ja-JP" altLang="ja-JP" sz="800" dirty="0"/>
              <a:t>コミュニケーションズ　　　　　</a:t>
            </a:r>
            <a:r>
              <a:rPr lang="en-US" altLang="ja-JP" sz="800" dirty="0"/>
              <a:t>NTT </a:t>
            </a:r>
            <a:r>
              <a:rPr lang="ja-JP" altLang="ja-JP" sz="800" dirty="0"/>
              <a:t>コムウェア</a:t>
            </a:r>
          </a:p>
          <a:p>
            <a:r>
              <a:rPr lang="en-US" altLang="ja-JP" sz="800" dirty="0"/>
              <a:t>NTT </a:t>
            </a:r>
            <a:r>
              <a:rPr lang="ja-JP" altLang="ja-JP" sz="800" dirty="0"/>
              <a:t>データ　　　　　　　　　　　　</a:t>
            </a:r>
            <a:r>
              <a:rPr lang="en-US" altLang="ja-JP" sz="800" dirty="0"/>
              <a:t>NTT </a:t>
            </a:r>
            <a:r>
              <a:rPr lang="ja-JP" altLang="ja-JP" sz="800" dirty="0"/>
              <a:t>データウェーブ</a:t>
            </a:r>
          </a:p>
          <a:p>
            <a:r>
              <a:rPr lang="en-US" altLang="ja-JP" sz="800" dirty="0"/>
              <a:t>NTT-ME</a:t>
            </a:r>
            <a:r>
              <a:rPr lang="ja-JP" altLang="ja-JP" sz="800" dirty="0"/>
              <a:t>　　　　　　　　　　　　　　</a:t>
            </a:r>
            <a:r>
              <a:rPr lang="en-US" altLang="ja-JP" sz="800" dirty="0"/>
              <a:t>TIS</a:t>
            </a:r>
            <a:endParaRPr lang="ja-JP" altLang="ja-JP" sz="800" dirty="0"/>
          </a:p>
          <a:p>
            <a:r>
              <a:rPr lang="ja-JP" altLang="ja-JP" sz="800" dirty="0"/>
              <a:t>アイ･オー･データ機器　　　　　　　　アクセンチュア</a:t>
            </a:r>
          </a:p>
          <a:p>
            <a:r>
              <a:rPr lang="ja-JP" altLang="ja-JP" sz="800" dirty="0"/>
              <a:t>イエローハット　　　　　　　　　　　イオン</a:t>
            </a:r>
          </a:p>
          <a:p>
            <a:r>
              <a:rPr lang="ja-JP" altLang="ja-JP" sz="800" dirty="0"/>
              <a:t>イオンモール　　　　　　　　　　　　伊藤園</a:t>
            </a:r>
          </a:p>
          <a:p>
            <a:r>
              <a:rPr lang="ja-JP" altLang="ja-JP" sz="800" dirty="0"/>
              <a:t>伊藤忠テクノソリューションズ　　　　インテック</a:t>
            </a:r>
          </a:p>
          <a:p>
            <a:r>
              <a:rPr lang="ja-JP" altLang="ja-JP" sz="800" dirty="0"/>
              <a:t>浦安市役所　　　　　　　　　　　　　キャノンマーケティングジャパン</a:t>
            </a:r>
          </a:p>
          <a:p>
            <a:r>
              <a:rPr lang="ja-JP" altLang="ja-JP" sz="800" dirty="0"/>
              <a:t>コナミスポーツ＆ライフ　　　　　　　コールド･ストーン・クリーマリー・ジャパン</a:t>
            </a:r>
          </a:p>
          <a:p>
            <a:r>
              <a:rPr lang="ja-JP" altLang="ja-JP" sz="800" dirty="0"/>
              <a:t>サイゼリア　　　　　　　　　　　　　ＪＡＬインフォテック</a:t>
            </a:r>
          </a:p>
          <a:p>
            <a:r>
              <a:rPr lang="ja-JP" altLang="ja-JP" sz="800" dirty="0"/>
              <a:t>すかいらーく　　　　　　　　　　　　住商情報システム</a:t>
            </a:r>
          </a:p>
          <a:p>
            <a:r>
              <a:rPr lang="ja-JP" altLang="ja-JP" sz="800" dirty="0"/>
              <a:t>住友電装　　　　　　　　　　　　　　セイコーエプソン</a:t>
            </a:r>
          </a:p>
          <a:p>
            <a:r>
              <a:rPr lang="ja-JP" altLang="ja-JP" sz="800" dirty="0"/>
              <a:t>セガトイズ　　　　　　　　　　　　　セブンイレブン・ジャパン</a:t>
            </a:r>
          </a:p>
          <a:p>
            <a:r>
              <a:rPr lang="ja-JP" altLang="ja-JP" sz="800" dirty="0"/>
              <a:t>ソニーデジタルネットワーク　　　　　ソニーグローバルソリューションズ</a:t>
            </a:r>
          </a:p>
          <a:p>
            <a:r>
              <a:rPr lang="ja-JP" altLang="ja-JP" sz="800" dirty="0"/>
              <a:t>第一生命情報システム　　　　　　　　タイトー</a:t>
            </a:r>
          </a:p>
          <a:p>
            <a:r>
              <a:rPr lang="ja-JP" altLang="ja-JP" sz="800" dirty="0"/>
              <a:t>タリーズコーヒージャパン　　　　　　千葉県警察本部</a:t>
            </a:r>
          </a:p>
          <a:p>
            <a:r>
              <a:rPr lang="ja-JP" altLang="ja-JP" sz="800" dirty="0"/>
              <a:t>千葉興業銀行　　　　　　　　　　　　デイリーヤマザキ</a:t>
            </a:r>
          </a:p>
          <a:p>
            <a:r>
              <a:rPr lang="ja-JP" altLang="ja-JP" sz="800" dirty="0"/>
              <a:t>東急リバブル　　　　　　　　　　　　東京海上日動システムズ</a:t>
            </a:r>
          </a:p>
          <a:p>
            <a:r>
              <a:rPr lang="ja-JP" altLang="ja-JP" sz="800" dirty="0"/>
              <a:t>東京ベイ信用金庫　　　　　　　　　　東芝インフォメーションシステムズ</a:t>
            </a:r>
          </a:p>
          <a:p>
            <a:r>
              <a:rPr lang="ja-JP" altLang="ja-JP" sz="800" dirty="0"/>
              <a:t>東芝パソコンシステム　　　　　　　　東芝メディカルシステムズ</a:t>
            </a:r>
          </a:p>
          <a:p>
            <a:r>
              <a:rPr lang="ja-JP" altLang="ja-JP" sz="800" dirty="0"/>
              <a:t>富士重工　　　　　　　　　　　　　　富士ゼロックスシステムサービス</a:t>
            </a:r>
          </a:p>
          <a:p>
            <a:r>
              <a:rPr lang="ja-JP" altLang="ja-JP" sz="800" dirty="0"/>
              <a:t>富士通　　　　　　　　　　　　　　　富士通エフサス</a:t>
            </a:r>
          </a:p>
          <a:p>
            <a:r>
              <a:rPr lang="ja-JP" altLang="ja-JP" sz="800" dirty="0"/>
              <a:t>富士通サポートアンドサービス　　　　富士通ソーシアルサイエンスラボラトリ</a:t>
            </a:r>
          </a:p>
          <a:p>
            <a:r>
              <a:rPr lang="ja-JP" altLang="ja-JP" sz="800" dirty="0"/>
              <a:t>富士通ビー・エス・シー　　　　　　　富士通ラーニングメディア</a:t>
            </a:r>
          </a:p>
          <a:p>
            <a:r>
              <a:rPr lang="ja-JP" altLang="ja-JP" sz="800" dirty="0"/>
              <a:t>三井住友銀行　　　　　　　　　　　　三井造船システム</a:t>
            </a:r>
            <a:r>
              <a:rPr lang="ja-JP" altLang="ja-JP" sz="800" dirty="0" smtClean="0"/>
              <a:t>技研</a:t>
            </a:r>
            <a:endParaRPr lang="ja-JP" altLang="ja-JP" sz="800" dirty="0"/>
          </a:p>
        </p:txBody>
      </p:sp>
    </p:spTree>
    <p:extLst>
      <p:ext uri="{BB962C8B-B14F-4D97-AF65-F5344CB8AC3E}">
        <p14:creationId xmlns:p14="http://schemas.microsoft.com/office/powerpoint/2010/main" val="199612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7506" y="277929"/>
            <a:ext cx="4481686" cy="720080"/>
          </a:xfrm>
        </p:spPr>
        <p:txBody>
          <a:bodyPr>
            <a:normAutofit fontScale="90000"/>
          </a:bodyPr>
          <a:lstStyle/>
          <a:p>
            <a:r>
              <a:rPr kumimoji="1" lang="ja-JP" altLang="en-US" dirty="0" smtClean="0"/>
              <a:t>　千葉工業大学</a:t>
            </a:r>
            <a:r>
              <a:rPr kumimoji="1" lang="en-US" altLang="ja-JP" dirty="0" smtClean="0"/>
              <a:t/>
            </a:r>
            <a:br>
              <a:rPr kumimoji="1" lang="en-US" altLang="ja-JP" dirty="0" smtClean="0"/>
            </a:br>
            <a:r>
              <a:rPr lang="ja-JP" altLang="en-US" sz="2000" dirty="0"/>
              <a:t>演習用サンプリング</a:t>
            </a:r>
            <a:endParaRPr kumimoji="1" lang="ja-JP" altLang="en-US" sz="7200" dirty="0"/>
          </a:p>
        </p:txBody>
      </p:sp>
      <p:sp>
        <p:nvSpPr>
          <p:cNvPr id="4" name="テキスト ボックス 3"/>
          <p:cNvSpPr txBox="1"/>
          <p:nvPr/>
        </p:nvSpPr>
        <p:spPr>
          <a:xfrm>
            <a:off x="65312" y="222471"/>
            <a:ext cx="792088" cy="830997"/>
          </a:xfrm>
          <a:prstGeom prst="rect">
            <a:avLst/>
          </a:prstGeom>
          <a:noFill/>
          <a:ln>
            <a:solidFill>
              <a:schemeClr val="tx1"/>
            </a:solidFill>
          </a:ln>
        </p:spPr>
        <p:txBody>
          <a:bodyPr wrap="square" rtlCol="0">
            <a:spAutoFit/>
          </a:bodyPr>
          <a:lstStyle/>
          <a:p>
            <a:r>
              <a:rPr kumimoji="1" lang="ja-JP" altLang="en-US" sz="2400" dirty="0" smtClean="0"/>
              <a:t>ロ</a:t>
            </a:r>
            <a:endParaRPr kumimoji="1" lang="en-US" altLang="ja-JP" sz="2400" dirty="0" smtClean="0"/>
          </a:p>
          <a:p>
            <a:r>
              <a:rPr lang="ja-JP" altLang="en-US" sz="2400" dirty="0"/>
              <a:t>　</a:t>
            </a:r>
            <a:r>
              <a:rPr kumimoji="1" lang="ja-JP" altLang="en-US" sz="2400" dirty="0" smtClean="0"/>
              <a:t>ゴ</a:t>
            </a:r>
            <a:endParaRPr kumimoji="1" lang="ja-JP" altLang="en-US" sz="2400" dirty="0"/>
          </a:p>
        </p:txBody>
      </p:sp>
      <p:sp>
        <p:nvSpPr>
          <p:cNvPr id="7" name="角丸四角形 6"/>
          <p:cNvSpPr/>
          <p:nvPr/>
        </p:nvSpPr>
        <p:spPr>
          <a:xfrm>
            <a:off x="461356" y="1483887"/>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ホーム</a:t>
            </a:r>
            <a:endParaRPr kumimoji="1" lang="ja-JP" altLang="en-US" sz="1400" dirty="0"/>
          </a:p>
        </p:txBody>
      </p:sp>
      <p:sp>
        <p:nvSpPr>
          <p:cNvPr id="8" name="角丸四角形 7"/>
          <p:cNvSpPr/>
          <p:nvPr/>
        </p:nvSpPr>
        <p:spPr>
          <a:xfrm>
            <a:off x="1412776" y="147565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イベント</a:t>
            </a:r>
            <a:endParaRPr kumimoji="1" lang="ja-JP" altLang="en-US" sz="1400" dirty="0"/>
          </a:p>
        </p:txBody>
      </p:sp>
      <p:sp>
        <p:nvSpPr>
          <p:cNvPr id="9" name="角丸四角形 8"/>
          <p:cNvSpPr/>
          <p:nvPr/>
        </p:nvSpPr>
        <p:spPr>
          <a:xfrm>
            <a:off x="2364196" y="147565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研究室</a:t>
            </a:r>
            <a:endParaRPr kumimoji="1" lang="ja-JP" altLang="en-US" sz="1400" dirty="0"/>
          </a:p>
        </p:txBody>
      </p:sp>
      <p:sp>
        <p:nvSpPr>
          <p:cNvPr id="10" name="角丸四角形 9"/>
          <p:cNvSpPr/>
          <p:nvPr/>
        </p:nvSpPr>
        <p:spPr>
          <a:xfrm>
            <a:off x="3315616" y="147565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t>就職</a:t>
            </a:r>
            <a:endParaRPr lang="ja-JP" altLang="en-US" sz="1400" dirty="0"/>
          </a:p>
        </p:txBody>
      </p:sp>
      <p:sp>
        <p:nvSpPr>
          <p:cNvPr id="11" name="角丸四角形 10"/>
          <p:cNvSpPr/>
          <p:nvPr/>
        </p:nvSpPr>
        <p:spPr>
          <a:xfrm>
            <a:off x="4267036" y="1464290"/>
            <a:ext cx="951420"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smtClean="0"/>
              <a:t>資料請求</a:t>
            </a:r>
            <a:endParaRPr kumimoji="1" lang="ja-JP" altLang="en-US" sz="1400" dirty="0"/>
          </a:p>
        </p:txBody>
      </p:sp>
      <p:sp>
        <p:nvSpPr>
          <p:cNvPr id="12" name="角丸四角形 11"/>
          <p:cNvSpPr/>
          <p:nvPr/>
        </p:nvSpPr>
        <p:spPr>
          <a:xfrm>
            <a:off x="5218456" y="1475656"/>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t>Q&amp;A</a:t>
            </a:r>
            <a:endParaRPr kumimoji="1" lang="ja-JP" altLang="en-US" sz="1400" dirty="0"/>
          </a:p>
        </p:txBody>
      </p:sp>
      <p:sp>
        <p:nvSpPr>
          <p:cNvPr id="13" name="正方形/長方形 12"/>
          <p:cNvSpPr/>
          <p:nvPr/>
        </p:nvSpPr>
        <p:spPr>
          <a:xfrm>
            <a:off x="183668" y="2286714"/>
            <a:ext cx="1347464" cy="1952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サブ</a:t>
            </a:r>
            <a:endParaRPr kumimoji="1" lang="en-US" altLang="ja-JP" dirty="0" smtClean="0"/>
          </a:p>
          <a:p>
            <a:pPr algn="ctr"/>
            <a:r>
              <a:rPr kumimoji="1" lang="ja-JP" altLang="en-US" dirty="0" smtClean="0"/>
              <a:t>メニュー</a:t>
            </a:r>
            <a:endParaRPr kumimoji="1" lang="ja-JP" altLang="en-US" dirty="0"/>
          </a:p>
        </p:txBody>
      </p:sp>
      <p:sp>
        <p:nvSpPr>
          <p:cNvPr id="14" name="正方形/長方形 13"/>
          <p:cNvSpPr/>
          <p:nvPr/>
        </p:nvSpPr>
        <p:spPr>
          <a:xfrm>
            <a:off x="0" y="8316416"/>
            <a:ext cx="6858000" cy="8275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100" dirty="0"/>
              <a:t>千葉工業大学　社会システム科学部 </a:t>
            </a:r>
          </a:p>
          <a:p>
            <a:pPr algn="ctr"/>
            <a:r>
              <a:rPr lang="ja-JP" altLang="en-US" sz="1000" dirty="0"/>
              <a:t>プロジェクトマネジメント学科学部事務室 </a:t>
            </a:r>
          </a:p>
          <a:p>
            <a:pPr algn="ctr"/>
            <a:r>
              <a:rPr lang="ja-JP" altLang="en-US" sz="1000" dirty="0"/>
              <a:t>所在地：〒</a:t>
            </a:r>
            <a:r>
              <a:rPr lang="en-US" altLang="ja-JP" sz="1000" dirty="0"/>
              <a:t>275-0016 </a:t>
            </a:r>
            <a:r>
              <a:rPr lang="ja-JP" altLang="en-US" sz="1000" dirty="0"/>
              <a:t>千葉県習志野市津田沼</a:t>
            </a:r>
            <a:r>
              <a:rPr lang="en-US" altLang="ja-JP" sz="1000" dirty="0"/>
              <a:t>2-17-1 </a:t>
            </a:r>
          </a:p>
          <a:p>
            <a:pPr algn="ctr"/>
            <a:r>
              <a:rPr lang="en-US" altLang="ja-JP" sz="1000" dirty="0"/>
              <a:t>TEL</a:t>
            </a:r>
            <a:r>
              <a:rPr lang="ja-JP" altLang="en-US" sz="1000" dirty="0"/>
              <a:t>：</a:t>
            </a:r>
            <a:r>
              <a:rPr lang="en-US" altLang="ja-JP" sz="1000" dirty="0"/>
              <a:t>047-478-0577</a:t>
            </a:r>
            <a:r>
              <a:rPr lang="ja-JP" altLang="en-US" sz="1000" dirty="0"/>
              <a:t>　</a:t>
            </a:r>
            <a:r>
              <a:rPr lang="en-US" altLang="ja-JP" sz="1000" dirty="0"/>
              <a:t>FAX</a:t>
            </a:r>
            <a:r>
              <a:rPr lang="ja-JP" altLang="en-US" sz="1000" dirty="0"/>
              <a:t>：</a:t>
            </a:r>
            <a:r>
              <a:rPr lang="en-US" altLang="ja-JP" sz="1000" dirty="0"/>
              <a:t>047-478-0575</a:t>
            </a:r>
          </a:p>
          <a:p>
            <a:pPr algn="ctr"/>
            <a:r>
              <a:rPr lang="en-US" altLang="ja-JP" sz="1000" dirty="0"/>
              <a:t>Copyright© 2013 All Rights Reserved.</a:t>
            </a:r>
            <a:endParaRPr kumimoji="1" lang="ja-JP" altLang="en-US" sz="1000" dirty="0"/>
          </a:p>
        </p:txBody>
      </p:sp>
      <p:sp>
        <p:nvSpPr>
          <p:cNvPr id="15" name="正方形/長方形 14"/>
          <p:cNvSpPr/>
          <p:nvPr/>
        </p:nvSpPr>
        <p:spPr>
          <a:xfrm>
            <a:off x="183668" y="4245808"/>
            <a:ext cx="1347464" cy="1260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交通</a:t>
            </a:r>
            <a:endParaRPr kumimoji="1" lang="en-US" altLang="ja-JP" dirty="0" smtClean="0"/>
          </a:p>
          <a:p>
            <a:pPr algn="ctr"/>
            <a:r>
              <a:rPr lang="ja-JP" altLang="en-US" dirty="0"/>
              <a:t>アクセス</a:t>
            </a:r>
          </a:p>
          <a:p>
            <a:pPr algn="ctr"/>
            <a:endParaRPr kumimoji="1" lang="ja-JP" altLang="en-US" dirty="0"/>
          </a:p>
        </p:txBody>
      </p:sp>
      <p:sp>
        <p:nvSpPr>
          <p:cNvPr id="16" name="正方形/長方形 15"/>
          <p:cNvSpPr/>
          <p:nvPr/>
        </p:nvSpPr>
        <p:spPr>
          <a:xfrm>
            <a:off x="1888486" y="2267349"/>
            <a:ext cx="4276818" cy="26646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資料請求</a:t>
            </a:r>
            <a:endParaRPr kumimoji="1" lang="en-US" altLang="ja-JP" sz="3200" dirty="0" smtClean="0"/>
          </a:p>
          <a:p>
            <a:pPr algn="ctr"/>
            <a:r>
              <a:rPr kumimoji="1" lang="ja-JP" altLang="en-US" sz="3200" dirty="0" smtClean="0"/>
              <a:t>送られてくるもの</a:t>
            </a:r>
            <a:endParaRPr kumimoji="1" lang="en-US" altLang="ja-JP" sz="3200" dirty="0" smtClean="0"/>
          </a:p>
          <a:p>
            <a:pPr algn="ctr"/>
            <a:r>
              <a:rPr lang="ja-JP" altLang="en-US" sz="3200" dirty="0" smtClean="0"/>
              <a:t>（リストで）</a:t>
            </a:r>
            <a:endParaRPr kumimoji="1" lang="ja-JP" altLang="en-US" sz="3200" dirty="0"/>
          </a:p>
        </p:txBody>
      </p:sp>
      <p:sp>
        <p:nvSpPr>
          <p:cNvPr id="17" name="正方形/長方形 16"/>
          <p:cNvSpPr/>
          <p:nvPr/>
        </p:nvSpPr>
        <p:spPr>
          <a:xfrm>
            <a:off x="183668" y="5525028"/>
            <a:ext cx="1347464"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パンフレット</a:t>
            </a:r>
            <a:endParaRPr kumimoji="1" lang="en-US" altLang="ja-JP" dirty="0" smtClean="0"/>
          </a:p>
          <a:p>
            <a:pPr algn="ctr"/>
            <a:r>
              <a:rPr lang="en-US" altLang="ja-JP" dirty="0" smtClean="0"/>
              <a:t>PDF</a:t>
            </a:r>
            <a:r>
              <a:rPr kumimoji="1" lang="ja-JP" altLang="en-US" dirty="0" smtClean="0"/>
              <a:t>バナー</a:t>
            </a:r>
            <a:endParaRPr kumimoji="1" lang="ja-JP" altLang="en-US" dirty="0"/>
          </a:p>
        </p:txBody>
      </p:sp>
      <p:sp>
        <p:nvSpPr>
          <p:cNvPr id="18" name="正方形/長方形 17"/>
          <p:cNvSpPr/>
          <p:nvPr/>
        </p:nvSpPr>
        <p:spPr>
          <a:xfrm>
            <a:off x="1888486" y="4932040"/>
            <a:ext cx="4276818" cy="20162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400" dirty="0" smtClean="0"/>
              <a:t>個人情報入力に関する規約</a:t>
            </a:r>
            <a:endParaRPr kumimoji="1" lang="ja-JP" altLang="en-US" sz="4400" dirty="0"/>
          </a:p>
        </p:txBody>
      </p:sp>
      <p:sp>
        <p:nvSpPr>
          <p:cNvPr id="19" name="テキスト ボックス 18"/>
          <p:cNvSpPr txBox="1"/>
          <p:nvPr/>
        </p:nvSpPr>
        <p:spPr>
          <a:xfrm>
            <a:off x="559868" y="5226227"/>
            <a:ext cx="997346" cy="246221"/>
          </a:xfrm>
          <a:prstGeom prst="rect">
            <a:avLst/>
          </a:prstGeom>
          <a:noFill/>
        </p:spPr>
        <p:txBody>
          <a:bodyPr wrap="square" rtlCol="0">
            <a:spAutoFit/>
          </a:bodyPr>
          <a:lstStyle/>
          <a:p>
            <a:r>
              <a:rPr kumimoji="1" lang="ja-JP" altLang="en-US" sz="1000" u="sng" dirty="0" smtClean="0">
                <a:solidFill>
                  <a:srgbClr val="00B0F0"/>
                </a:solidFill>
              </a:rPr>
              <a:t>詳細はこちら→</a:t>
            </a:r>
            <a:endParaRPr kumimoji="1" lang="ja-JP" altLang="en-US" sz="1000" u="sng" dirty="0">
              <a:solidFill>
                <a:srgbClr val="00B0F0"/>
              </a:solidFill>
            </a:endParaRPr>
          </a:p>
        </p:txBody>
      </p:sp>
      <p:sp>
        <p:nvSpPr>
          <p:cNvPr id="20" name="テキスト ボックス 19"/>
          <p:cNvSpPr txBox="1"/>
          <p:nvPr/>
        </p:nvSpPr>
        <p:spPr>
          <a:xfrm>
            <a:off x="0" y="7878850"/>
            <a:ext cx="6858000" cy="276999"/>
          </a:xfrm>
          <a:prstGeom prst="rect">
            <a:avLst/>
          </a:prstGeom>
          <a:noFill/>
        </p:spPr>
        <p:txBody>
          <a:bodyPr wrap="square" rtlCol="0">
            <a:spAutoFit/>
          </a:bodyPr>
          <a:lstStyle/>
          <a:p>
            <a:pPr algn="ctr"/>
            <a:r>
              <a:rPr kumimoji="1" lang="ja-JP" altLang="en-US" sz="1200" u="sng" dirty="0" smtClean="0">
                <a:solidFill>
                  <a:srgbClr val="00B0F0"/>
                </a:solidFill>
              </a:rPr>
              <a:t>ホーム</a:t>
            </a:r>
            <a:r>
              <a:rPr kumimoji="1" lang="ja-JP" altLang="en-US" sz="1200" dirty="0" smtClean="0">
                <a:solidFill>
                  <a:srgbClr val="00B0F0"/>
                </a:solidFill>
              </a:rPr>
              <a:t>　　</a:t>
            </a:r>
            <a:r>
              <a:rPr kumimoji="1" lang="ja-JP" altLang="en-US" sz="1200" u="sng" dirty="0" smtClean="0">
                <a:solidFill>
                  <a:srgbClr val="00B0F0"/>
                </a:solidFill>
              </a:rPr>
              <a:t>イベント</a:t>
            </a:r>
            <a:r>
              <a:rPr kumimoji="1" lang="ja-JP" altLang="en-US" sz="1200" dirty="0" smtClean="0">
                <a:solidFill>
                  <a:srgbClr val="00B0F0"/>
                </a:solidFill>
              </a:rPr>
              <a:t>　　</a:t>
            </a:r>
            <a:r>
              <a:rPr kumimoji="1" lang="ja-JP" altLang="en-US" sz="1200" u="sng" dirty="0" smtClean="0">
                <a:solidFill>
                  <a:srgbClr val="00B0F0"/>
                </a:solidFill>
              </a:rPr>
              <a:t>研究室</a:t>
            </a:r>
            <a:r>
              <a:rPr kumimoji="1" lang="ja-JP" altLang="en-US" sz="1200" dirty="0" smtClean="0">
                <a:solidFill>
                  <a:srgbClr val="00B0F0"/>
                </a:solidFill>
              </a:rPr>
              <a:t>　　</a:t>
            </a:r>
            <a:r>
              <a:rPr kumimoji="1" lang="ja-JP" altLang="en-US" sz="1200" u="sng" dirty="0" smtClean="0">
                <a:solidFill>
                  <a:srgbClr val="00B0F0"/>
                </a:solidFill>
              </a:rPr>
              <a:t>就職</a:t>
            </a:r>
            <a:r>
              <a:rPr kumimoji="1" lang="ja-JP" altLang="en-US" sz="1200" dirty="0" smtClean="0">
                <a:solidFill>
                  <a:srgbClr val="00B0F0"/>
                </a:solidFill>
              </a:rPr>
              <a:t>　　</a:t>
            </a:r>
            <a:r>
              <a:rPr kumimoji="1" lang="ja-JP" altLang="en-US" sz="1200" u="sng" dirty="0" smtClean="0">
                <a:solidFill>
                  <a:srgbClr val="00B0F0"/>
                </a:solidFill>
              </a:rPr>
              <a:t>資料請求</a:t>
            </a:r>
            <a:r>
              <a:rPr kumimoji="1" lang="ja-JP" altLang="en-US" sz="1200" dirty="0" smtClean="0">
                <a:solidFill>
                  <a:srgbClr val="00B0F0"/>
                </a:solidFill>
              </a:rPr>
              <a:t>　　</a:t>
            </a:r>
            <a:r>
              <a:rPr kumimoji="1" lang="en-US" altLang="ja-JP" sz="1200" u="sng" dirty="0" smtClean="0">
                <a:solidFill>
                  <a:srgbClr val="00B0F0"/>
                </a:solidFill>
              </a:rPr>
              <a:t>Q&amp;A</a:t>
            </a:r>
            <a:endParaRPr kumimoji="1" lang="ja-JP" altLang="en-US" sz="1200" u="sng" dirty="0">
              <a:solidFill>
                <a:srgbClr val="00B0F0"/>
              </a:solidFill>
            </a:endParaRPr>
          </a:p>
        </p:txBody>
      </p:sp>
      <p:sp>
        <p:nvSpPr>
          <p:cNvPr id="3" name="テキスト ボックス 2"/>
          <p:cNvSpPr txBox="1"/>
          <p:nvPr/>
        </p:nvSpPr>
        <p:spPr>
          <a:xfrm>
            <a:off x="1888486" y="6948264"/>
            <a:ext cx="4276818"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dirty="0" smtClean="0"/>
              <a:t>→</a:t>
            </a:r>
            <a:r>
              <a:rPr kumimoji="1" lang="ja-JP" altLang="en-US" u="sng" dirty="0" smtClean="0">
                <a:solidFill>
                  <a:srgbClr val="00B0F0"/>
                </a:solidFill>
              </a:rPr>
              <a:t>資料請求ページはこちら</a:t>
            </a:r>
            <a:r>
              <a:rPr kumimoji="1" lang="ja-JP" altLang="en-US" dirty="0" smtClean="0"/>
              <a:t>←</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936311796"/>
              </p:ext>
            </p:extLst>
          </p:nvPr>
        </p:nvGraphicFramePr>
        <p:xfrm>
          <a:off x="1919358" y="2267744"/>
          <a:ext cx="4245946" cy="2586183"/>
        </p:xfrm>
        <a:graphic>
          <a:graphicData uri="http://schemas.openxmlformats.org/drawingml/2006/table">
            <a:tbl>
              <a:tblPr/>
              <a:tblGrid>
                <a:gridCol w="2323425"/>
                <a:gridCol w="656026"/>
                <a:gridCol w="1266495"/>
              </a:tblGrid>
              <a:tr h="0">
                <a:tc>
                  <a:txBody>
                    <a:bodyPr/>
                    <a:lstStyle/>
                    <a:p>
                      <a:pPr algn="l" fontAlgn="ctr"/>
                      <a:r>
                        <a:rPr lang="ja-JP" altLang="en-US" sz="1100" b="0" i="0" u="none" strike="noStrike" dirty="0">
                          <a:solidFill>
                            <a:srgbClr val="000000"/>
                          </a:solidFill>
                          <a:effectLst/>
                          <a:latin typeface="ＭＳ Ｐゴシック"/>
                        </a:rPr>
                        <a:t>資料名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料金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発送時期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926">
                <a:tc>
                  <a:txBody>
                    <a:bodyPr/>
                    <a:lstStyle/>
                    <a:p>
                      <a:pPr algn="l" fontAlgn="ctr"/>
                      <a:r>
                        <a:rPr lang="zh-TW" altLang="en-US" sz="1100" b="0" i="0" u="none" strike="noStrike">
                          <a:solidFill>
                            <a:srgbClr val="000000"/>
                          </a:solidFill>
                          <a:effectLst/>
                          <a:latin typeface="ＭＳ Ｐゴシック"/>
                        </a:rPr>
                        <a:t>平成</a:t>
                      </a:r>
                      <a:r>
                        <a:rPr lang="en-US" altLang="zh-TW" sz="1100" b="0" i="0" u="none" strike="noStrike">
                          <a:solidFill>
                            <a:srgbClr val="000000"/>
                          </a:solidFill>
                          <a:effectLst/>
                          <a:latin typeface="ＭＳ Ｐゴシック"/>
                        </a:rPr>
                        <a:t>26</a:t>
                      </a:r>
                      <a:r>
                        <a:rPr lang="zh-TW" altLang="en-US" sz="1100" b="0" i="0" u="none" strike="noStrike">
                          <a:solidFill>
                            <a:srgbClr val="000000"/>
                          </a:solidFill>
                          <a:effectLst/>
                          <a:latin typeface="ＭＳ Ｐゴシック"/>
                        </a:rPr>
                        <a:t>年度一般入学試験募集要項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無料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1100" b="0" i="0" u="none" strike="noStrike">
                          <a:solidFill>
                            <a:srgbClr val="000000"/>
                          </a:solidFill>
                          <a:effectLst/>
                          <a:latin typeface="ＭＳ Ｐゴシック"/>
                        </a:rPr>
                        <a:t>10</a:t>
                      </a:r>
                      <a:r>
                        <a:rPr lang="ja-JP" altLang="en-US" sz="1100" b="0" i="0" u="none" strike="noStrike">
                          <a:solidFill>
                            <a:srgbClr val="000000"/>
                          </a:solidFill>
                          <a:effectLst/>
                          <a:latin typeface="ＭＳ Ｐゴシック"/>
                        </a:rPr>
                        <a:t>月初旬発送予定</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7319">
                <a:tc>
                  <a:txBody>
                    <a:bodyPr/>
                    <a:lstStyle/>
                    <a:p>
                      <a:pPr algn="l" fontAlgn="ctr"/>
                      <a:r>
                        <a:rPr lang="zh-TW" altLang="en-US" sz="1100" b="0" i="0" u="none" strike="noStrike">
                          <a:solidFill>
                            <a:srgbClr val="000000"/>
                          </a:solidFill>
                          <a:effectLst/>
                          <a:latin typeface="ＭＳ Ｐゴシック"/>
                        </a:rPr>
                        <a:t>平成</a:t>
                      </a:r>
                      <a:r>
                        <a:rPr lang="en-US" altLang="zh-TW" sz="1100" b="0" i="0" u="none" strike="noStrike">
                          <a:solidFill>
                            <a:srgbClr val="000000"/>
                          </a:solidFill>
                          <a:effectLst/>
                          <a:latin typeface="ＭＳ Ｐゴシック"/>
                        </a:rPr>
                        <a:t>26</a:t>
                      </a:r>
                      <a:r>
                        <a:rPr lang="zh-TW" altLang="en-US" sz="1100" b="0" i="0" u="none" strike="noStrike">
                          <a:solidFill>
                            <a:srgbClr val="000000"/>
                          </a:solidFill>
                          <a:effectLst/>
                          <a:latin typeface="ＭＳ Ｐゴシック"/>
                        </a:rPr>
                        <a:t>年度推薦入学試験学生募集要項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無料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発送中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926">
                <a:tc>
                  <a:txBody>
                    <a:bodyPr/>
                    <a:lstStyle/>
                    <a:p>
                      <a:pPr algn="l" fontAlgn="ctr"/>
                      <a:r>
                        <a:rPr lang="ja-JP" altLang="en-US" sz="1100" b="0" i="0" u="none" strike="noStrike">
                          <a:solidFill>
                            <a:srgbClr val="000000"/>
                          </a:solidFill>
                          <a:effectLst/>
                          <a:latin typeface="ＭＳ Ｐゴシック"/>
                        </a:rPr>
                        <a:t>平成</a:t>
                      </a:r>
                      <a:r>
                        <a:rPr lang="en-US" altLang="ja-JP" sz="1100" b="0" i="0" u="none" strike="noStrike">
                          <a:solidFill>
                            <a:srgbClr val="000000"/>
                          </a:solidFill>
                          <a:effectLst/>
                          <a:latin typeface="ＭＳ Ｐゴシック"/>
                        </a:rPr>
                        <a:t>26</a:t>
                      </a:r>
                      <a:r>
                        <a:rPr lang="ja-JP" altLang="en-US" sz="1100" b="0" i="0" u="none" strike="noStrike">
                          <a:solidFill>
                            <a:srgbClr val="000000"/>
                          </a:solidFill>
                          <a:effectLst/>
                          <a:latin typeface="ＭＳ Ｐゴシック"/>
                        </a:rPr>
                        <a:t>年度大学院生募集要項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無料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発送中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7319">
                <a:tc>
                  <a:txBody>
                    <a:bodyPr/>
                    <a:lstStyle/>
                    <a:p>
                      <a:pPr algn="l" fontAlgn="ctr"/>
                      <a:r>
                        <a:rPr lang="zh-TW" altLang="en-US" sz="1100" b="0" i="0" u="none" strike="noStrike">
                          <a:solidFill>
                            <a:srgbClr val="000000"/>
                          </a:solidFill>
                          <a:effectLst/>
                          <a:latin typeface="ＭＳ Ｐゴシック"/>
                        </a:rPr>
                        <a:t>平成</a:t>
                      </a:r>
                      <a:r>
                        <a:rPr lang="en-US" altLang="zh-TW" sz="1100" b="0" i="0" u="none" strike="noStrike">
                          <a:solidFill>
                            <a:srgbClr val="000000"/>
                          </a:solidFill>
                          <a:effectLst/>
                          <a:latin typeface="ＭＳ Ｐゴシック"/>
                        </a:rPr>
                        <a:t>26</a:t>
                      </a:r>
                      <a:r>
                        <a:rPr lang="zh-TW" altLang="en-US" sz="1100" b="0" i="0" u="none" strike="noStrike">
                          <a:solidFill>
                            <a:srgbClr val="000000"/>
                          </a:solidFill>
                          <a:effectLst/>
                          <a:latin typeface="ＭＳ Ｐゴシック"/>
                        </a:rPr>
                        <a:t>年度特別入学試験学生募集要項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無料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発送中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926">
                <a:tc>
                  <a:txBody>
                    <a:bodyPr/>
                    <a:lstStyle/>
                    <a:p>
                      <a:pPr algn="l" fontAlgn="ctr"/>
                      <a:r>
                        <a:rPr lang="zh-TW" altLang="en-US" sz="1100" b="0" i="0" u="none" strike="noStrike">
                          <a:solidFill>
                            <a:srgbClr val="000000"/>
                          </a:solidFill>
                          <a:effectLst/>
                          <a:latin typeface="ＭＳ Ｐゴシック"/>
                        </a:rPr>
                        <a:t>平成</a:t>
                      </a:r>
                      <a:r>
                        <a:rPr lang="en-US" altLang="zh-TW" sz="1100" b="0" i="0" u="none" strike="noStrike">
                          <a:solidFill>
                            <a:srgbClr val="000000"/>
                          </a:solidFill>
                          <a:effectLst/>
                          <a:latin typeface="ＭＳ Ｐゴシック"/>
                        </a:rPr>
                        <a:t>26</a:t>
                      </a:r>
                      <a:r>
                        <a:rPr lang="zh-TW" altLang="en-US" sz="1100" b="0" i="0" u="none" strike="noStrike">
                          <a:solidFill>
                            <a:srgbClr val="000000"/>
                          </a:solidFill>
                          <a:effectLst/>
                          <a:latin typeface="ＭＳ Ｐゴシック"/>
                        </a:rPr>
                        <a:t>年度編入学試験要項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無料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発送中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926">
                <a:tc>
                  <a:txBody>
                    <a:bodyPr/>
                    <a:lstStyle/>
                    <a:p>
                      <a:pPr algn="l" fontAlgn="ctr"/>
                      <a:r>
                        <a:rPr lang="ja-JP" altLang="en-US" sz="1100" b="0" i="0" u="none" strike="noStrike">
                          <a:solidFill>
                            <a:srgbClr val="000000"/>
                          </a:solidFill>
                          <a:effectLst/>
                          <a:latin typeface="ＭＳ Ｐゴシック"/>
                        </a:rPr>
                        <a:t>平成</a:t>
                      </a:r>
                      <a:r>
                        <a:rPr lang="en-US" altLang="ja-JP" sz="1100" b="0" i="0" u="none" strike="noStrike">
                          <a:solidFill>
                            <a:srgbClr val="000000"/>
                          </a:solidFill>
                          <a:effectLst/>
                          <a:latin typeface="ＭＳ Ｐゴシック"/>
                        </a:rPr>
                        <a:t>26</a:t>
                      </a:r>
                      <a:r>
                        <a:rPr lang="ja-JP" altLang="en-US" sz="1100" b="0" i="0" u="none" strike="noStrike">
                          <a:solidFill>
                            <a:srgbClr val="000000"/>
                          </a:solidFill>
                          <a:effectLst/>
                          <a:latin typeface="ＭＳ Ｐゴシック"/>
                        </a:rPr>
                        <a:t>年度入学試験受験ガイド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無料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発送中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926">
                <a:tc>
                  <a:txBody>
                    <a:bodyPr/>
                    <a:lstStyle/>
                    <a:p>
                      <a:pPr algn="l" fontAlgn="ctr"/>
                      <a:r>
                        <a:rPr lang="en-US" altLang="zh-TW" sz="1100" b="0" i="0" u="none" strike="noStrike">
                          <a:solidFill>
                            <a:srgbClr val="000000"/>
                          </a:solidFill>
                          <a:effectLst/>
                          <a:latin typeface="ＭＳ Ｐゴシック"/>
                        </a:rPr>
                        <a:t>2013</a:t>
                      </a:r>
                      <a:r>
                        <a:rPr lang="zh-TW" altLang="en-US" sz="1100" b="0" i="0" u="none" strike="noStrike">
                          <a:solidFill>
                            <a:srgbClr val="000000"/>
                          </a:solidFill>
                          <a:effectLst/>
                          <a:latin typeface="ＭＳ Ｐゴシック"/>
                        </a:rPr>
                        <a:t>年度一般入学試験問題集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無料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発送中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926">
                <a:tc>
                  <a:txBody>
                    <a:bodyPr/>
                    <a:lstStyle/>
                    <a:p>
                      <a:pPr algn="l" fontAlgn="ctr"/>
                      <a:r>
                        <a:rPr lang="ja-JP" altLang="en-US" sz="1100" b="0" i="0" u="none" strike="noStrike">
                          <a:solidFill>
                            <a:srgbClr val="000000"/>
                          </a:solidFill>
                          <a:effectLst/>
                          <a:latin typeface="ＭＳ Ｐゴシック"/>
                        </a:rPr>
                        <a:t>入学案内</a:t>
                      </a:r>
                      <a:r>
                        <a:rPr lang="en-US" altLang="ja-JP" sz="1100" b="0" i="0" u="none" strike="noStrike">
                          <a:solidFill>
                            <a:srgbClr val="000000"/>
                          </a:solidFill>
                          <a:effectLst/>
                          <a:latin typeface="ＭＳ Ｐゴシック"/>
                        </a:rPr>
                        <a:t>2014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無料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発送中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926">
                <a:tc>
                  <a:txBody>
                    <a:bodyPr/>
                    <a:lstStyle/>
                    <a:p>
                      <a:pPr algn="l" fontAlgn="ctr"/>
                      <a:r>
                        <a:rPr lang="ja-JP" altLang="en-US" sz="1100" b="0" i="0" u="none" strike="noStrike">
                          <a:solidFill>
                            <a:srgbClr val="000000"/>
                          </a:solidFill>
                          <a:effectLst/>
                          <a:latin typeface="ＭＳ Ｐゴシック"/>
                        </a:rPr>
                        <a:t>大学院案内</a:t>
                      </a:r>
                      <a:r>
                        <a:rPr lang="en-US" altLang="ja-JP" sz="1100" b="0" i="0" u="none" strike="noStrike">
                          <a:solidFill>
                            <a:srgbClr val="000000"/>
                          </a:solidFill>
                          <a:effectLst/>
                          <a:latin typeface="ＭＳ Ｐゴシック"/>
                        </a:rPr>
                        <a:t>2014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無料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発送中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4926">
                <a:tc>
                  <a:txBody>
                    <a:bodyPr/>
                    <a:lstStyle/>
                    <a:p>
                      <a:pPr algn="l" fontAlgn="ctr"/>
                      <a:r>
                        <a:rPr lang="ja-JP" altLang="en-US" sz="1100" b="0" i="0" u="none" strike="noStrike">
                          <a:solidFill>
                            <a:srgbClr val="000000"/>
                          </a:solidFill>
                          <a:effectLst/>
                          <a:latin typeface="ＭＳ Ｐゴシック"/>
                        </a:rPr>
                        <a:t>チバテクコ</a:t>
                      </a:r>
                      <a:r>
                        <a:rPr lang="en-US" sz="1100" b="0" i="0" u="none" strike="noStrike">
                          <a:solidFill>
                            <a:srgbClr val="000000"/>
                          </a:solidFill>
                          <a:effectLst/>
                          <a:latin typeface="ＭＳ Ｐゴシック"/>
                        </a:rPr>
                        <a:t>Style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a:solidFill>
                            <a:srgbClr val="000000"/>
                          </a:solidFill>
                          <a:effectLst/>
                          <a:latin typeface="ＭＳ Ｐゴシック"/>
                        </a:rPr>
                        <a:t>無料</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1100" b="0" i="0" u="none" strike="noStrike" dirty="0">
                          <a:solidFill>
                            <a:srgbClr val="000000"/>
                          </a:solidFill>
                          <a:effectLst/>
                          <a:latin typeface="ＭＳ Ｐゴシック"/>
                        </a:rPr>
                        <a:t>発送中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1" name="テキスト ボックス 20"/>
          <p:cNvSpPr txBox="1"/>
          <p:nvPr/>
        </p:nvSpPr>
        <p:spPr>
          <a:xfrm>
            <a:off x="1888486" y="4932040"/>
            <a:ext cx="4281390" cy="1615827"/>
          </a:xfrm>
          <a:prstGeom prst="rect">
            <a:avLst/>
          </a:prstGeom>
          <a:noFill/>
        </p:spPr>
        <p:txBody>
          <a:bodyPr wrap="square" rtlCol="0">
            <a:spAutoFit/>
          </a:bodyPr>
          <a:lstStyle/>
          <a:p>
            <a:endParaRPr lang="ja-JP" altLang="en-US" sz="1100" dirty="0"/>
          </a:p>
          <a:p>
            <a:r>
              <a:rPr lang="en-US" altLang="ja-JP" sz="1100" dirty="0"/>
              <a:t>《</a:t>
            </a:r>
            <a:r>
              <a:rPr lang="ja-JP" altLang="en-US" sz="1100" dirty="0"/>
              <a:t>千葉工業大学の個人情報の取り扱いについて</a:t>
            </a:r>
            <a:r>
              <a:rPr lang="en-US" altLang="ja-JP" sz="1100" dirty="0"/>
              <a:t>》</a:t>
            </a:r>
          </a:p>
          <a:p>
            <a:r>
              <a:rPr lang="ja-JP" altLang="en-US" sz="1100" dirty="0"/>
              <a:t>　　学校法人千葉工業大学個人情報保護基本方針に則り、ご登録いただいた個人情報について、大学ならびに委託業者を通じて、</a:t>
            </a:r>
          </a:p>
          <a:p>
            <a:r>
              <a:rPr lang="ja-JP" altLang="en-US" sz="1100" dirty="0"/>
              <a:t>　法令および学内規定に基づき適切な管理･運用を行っております。</a:t>
            </a:r>
          </a:p>
          <a:p>
            <a:r>
              <a:rPr lang="ja-JP" altLang="en-US" sz="1100" dirty="0"/>
              <a:t>　ご登録いただいた個人情報は入学に関する資料・アンケート等の発送業務や統計的集計にのみ利用します。</a:t>
            </a:r>
          </a:p>
          <a:p>
            <a:r>
              <a:rPr lang="ja-JP" altLang="en-US" sz="1100" dirty="0"/>
              <a:t>　　また、業務は千葉工業大学が委託した会社が行うため、ご登録いただいた個人情報を委託会社へ提供します。予めご了承下さい。</a:t>
            </a:r>
            <a:endParaRPr kumimoji="1" lang="ja-JP" altLang="en-US" sz="1100" dirty="0"/>
          </a:p>
        </p:txBody>
      </p:sp>
    </p:spTree>
    <p:extLst>
      <p:ext uri="{BB962C8B-B14F-4D97-AF65-F5344CB8AC3E}">
        <p14:creationId xmlns:p14="http://schemas.microsoft.com/office/powerpoint/2010/main" val="199612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7506" y="277929"/>
            <a:ext cx="4481686" cy="720080"/>
          </a:xfrm>
        </p:spPr>
        <p:txBody>
          <a:bodyPr>
            <a:normAutofit fontScale="90000"/>
          </a:bodyPr>
          <a:lstStyle/>
          <a:p>
            <a:r>
              <a:rPr kumimoji="1" lang="ja-JP" altLang="en-US" dirty="0" smtClean="0"/>
              <a:t>　千葉工業大学</a:t>
            </a:r>
            <a:r>
              <a:rPr kumimoji="1" lang="en-US" altLang="ja-JP" dirty="0" smtClean="0"/>
              <a:t/>
            </a:r>
            <a:br>
              <a:rPr kumimoji="1" lang="en-US" altLang="ja-JP" dirty="0" smtClean="0"/>
            </a:br>
            <a:r>
              <a:rPr lang="ja-JP" altLang="en-US" sz="2000" dirty="0"/>
              <a:t>演習用サンプリング</a:t>
            </a:r>
            <a:endParaRPr kumimoji="1" lang="ja-JP" altLang="en-US" sz="7200" dirty="0"/>
          </a:p>
        </p:txBody>
      </p:sp>
      <p:sp>
        <p:nvSpPr>
          <p:cNvPr id="4" name="テキスト ボックス 3"/>
          <p:cNvSpPr txBox="1"/>
          <p:nvPr/>
        </p:nvSpPr>
        <p:spPr>
          <a:xfrm>
            <a:off x="65312" y="222471"/>
            <a:ext cx="792088" cy="830997"/>
          </a:xfrm>
          <a:prstGeom prst="rect">
            <a:avLst/>
          </a:prstGeom>
          <a:noFill/>
          <a:ln>
            <a:solidFill>
              <a:schemeClr val="tx1"/>
            </a:solidFill>
          </a:ln>
        </p:spPr>
        <p:txBody>
          <a:bodyPr wrap="square" rtlCol="0">
            <a:spAutoFit/>
          </a:bodyPr>
          <a:lstStyle/>
          <a:p>
            <a:r>
              <a:rPr kumimoji="1" lang="ja-JP" altLang="en-US" sz="2400" dirty="0" smtClean="0"/>
              <a:t>ロ</a:t>
            </a:r>
            <a:endParaRPr kumimoji="1" lang="en-US" altLang="ja-JP" sz="2400" dirty="0" smtClean="0"/>
          </a:p>
          <a:p>
            <a:r>
              <a:rPr lang="ja-JP" altLang="en-US" sz="2400" dirty="0"/>
              <a:t>　</a:t>
            </a:r>
            <a:r>
              <a:rPr kumimoji="1" lang="ja-JP" altLang="en-US" sz="2400" dirty="0" smtClean="0"/>
              <a:t>ゴ</a:t>
            </a:r>
            <a:endParaRPr kumimoji="1" lang="ja-JP" altLang="en-US" sz="2400" dirty="0"/>
          </a:p>
        </p:txBody>
      </p:sp>
      <p:sp>
        <p:nvSpPr>
          <p:cNvPr id="7" name="角丸四角形 6"/>
          <p:cNvSpPr/>
          <p:nvPr/>
        </p:nvSpPr>
        <p:spPr>
          <a:xfrm>
            <a:off x="461356" y="1259632"/>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a:t>ホーム</a:t>
            </a:r>
            <a:endParaRPr kumimoji="1" lang="ja-JP" altLang="en-US" sz="1400" dirty="0"/>
          </a:p>
        </p:txBody>
      </p:sp>
      <p:sp>
        <p:nvSpPr>
          <p:cNvPr id="8" name="角丸四角形 7"/>
          <p:cNvSpPr/>
          <p:nvPr/>
        </p:nvSpPr>
        <p:spPr>
          <a:xfrm>
            <a:off x="1412776" y="1259632"/>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イベント</a:t>
            </a:r>
            <a:endParaRPr kumimoji="1" lang="ja-JP" altLang="en-US" sz="1400" dirty="0"/>
          </a:p>
        </p:txBody>
      </p:sp>
      <p:sp>
        <p:nvSpPr>
          <p:cNvPr id="9" name="角丸四角形 8"/>
          <p:cNvSpPr/>
          <p:nvPr/>
        </p:nvSpPr>
        <p:spPr>
          <a:xfrm>
            <a:off x="2364196" y="1259632"/>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研究室</a:t>
            </a:r>
            <a:endParaRPr kumimoji="1" lang="ja-JP" altLang="en-US" sz="1400" dirty="0"/>
          </a:p>
        </p:txBody>
      </p:sp>
      <p:sp>
        <p:nvSpPr>
          <p:cNvPr id="10" name="角丸四角形 9"/>
          <p:cNvSpPr/>
          <p:nvPr/>
        </p:nvSpPr>
        <p:spPr>
          <a:xfrm>
            <a:off x="3315616" y="1259632"/>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t>就職</a:t>
            </a:r>
            <a:endParaRPr lang="ja-JP" altLang="en-US" sz="1400" dirty="0"/>
          </a:p>
        </p:txBody>
      </p:sp>
      <p:sp>
        <p:nvSpPr>
          <p:cNvPr id="11" name="角丸四角形 10"/>
          <p:cNvSpPr/>
          <p:nvPr/>
        </p:nvSpPr>
        <p:spPr>
          <a:xfrm>
            <a:off x="4242628" y="1259632"/>
            <a:ext cx="951420" cy="4320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t>資料請求</a:t>
            </a:r>
            <a:endParaRPr kumimoji="1" lang="ja-JP" altLang="en-US" sz="1400" dirty="0"/>
          </a:p>
        </p:txBody>
      </p:sp>
      <p:sp>
        <p:nvSpPr>
          <p:cNvPr id="12" name="角丸四角形 11"/>
          <p:cNvSpPr/>
          <p:nvPr/>
        </p:nvSpPr>
        <p:spPr>
          <a:xfrm>
            <a:off x="5213884" y="1259632"/>
            <a:ext cx="951420" cy="43204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400" dirty="0" smtClean="0"/>
              <a:t>Q&amp;A</a:t>
            </a:r>
            <a:endParaRPr kumimoji="1" lang="ja-JP" altLang="en-US" sz="1400" dirty="0"/>
          </a:p>
        </p:txBody>
      </p:sp>
      <p:sp>
        <p:nvSpPr>
          <p:cNvPr id="13" name="正方形/長方形 12"/>
          <p:cNvSpPr/>
          <p:nvPr/>
        </p:nvSpPr>
        <p:spPr>
          <a:xfrm>
            <a:off x="89016" y="2051720"/>
            <a:ext cx="1347464" cy="1952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サブ</a:t>
            </a:r>
            <a:endParaRPr kumimoji="1" lang="en-US" altLang="ja-JP" dirty="0" smtClean="0"/>
          </a:p>
          <a:p>
            <a:pPr algn="ctr"/>
            <a:r>
              <a:rPr kumimoji="1" lang="ja-JP" altLang="en-US" dirty="0" smtClean="0"/>
              <a:t>メニュー</a:t>
            </a:r>
            <a:endParaRPr kumimoji="1" lang="ja-JP" altLang="en-US" dirty="0"/>
          </a:p>
        </p:txBody>
      </p:sp>
      <p:sp>
        <p:nvSpPr>
          <p:cNvPr id="14" name="正方形/長方形 13"/>
          <p:cNvSpPr/>
          <p:nvPr/>
        </p:nvSpPr>
        <p:spPr>
          <a:xfrm>
            <a:off x="0" y="8316416"/>
            <a:ext cx="6858000" cy="8275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100" dirty="0"/>
              <a:t>千葉工業大学　社会システム科学部 </a:t>
            </a:r>
          </a:p>
          <a:p>
            <a:pPr algn="ctr"/>
            <a:r>
              <a:rPr lang="ja-JP" altLang="en-US" sz="1000" dirty="0"/>
              <a:t>プロジェクトマネジメント学科学部事務室 </a:t>
            </a:r>
          </a:p>
          <a:p>
            <a:pPr algn="ctr"/>
            <a:r>
              <a:rPr lang="ja-JP" altLang="en-US" sz="1000" dirty="0"/>
              <a:t>所在地：〒</a:t>
            </a:r>
            <a:r>
              <a:rPr lang="en-US" altLang="ja-JP" sz="1000" dirty="0"/>
              <a:t>275-0016 </a:t>
            </a:r>
            <a:r>
              <a:rPr lang="ja-JP" altLang="en-US" sz="1000" dirty="0"/>
              <a:t>千葉県習志野市津田沼</a:t>
            </a:r>
            <a:r>
              <a:rPr lang="en-US" altLang="ja-JP" sz="1000" dirty="0"/>
              <a:t>2-17-1 </a:t>
            </a:r>
          </a:p>
          <a:p>
            <a:pPr algn="ctr"/>
            <a:r>
              <a:rPr lang="en-US" altLang="ja-JP" sz="1000" dirty="0"/>
              <a:t>TEL</a:t>
            </a:r>
            <a:r>
              <a:rPr lang="ja-JP" altLang="en-US" sz="1000" dirty="0"/>
              <a:t>：</a:t>
            </a:r>
            <a:r>
              <a:rPr lang="en-US" altLang="ja-JP" sz="1000" dirty="0"/>
              <a:t>047-478-0577</a:t>
            </a:r>
            <a:r>
              <a:rPr lang="ja-JP" altLang="en-US" sz="1000" dirty="0"/>
              <a:t>　</a:t>
            </a:r>
            <a:r>
              <a:rPr lang="en-US" altLang="ja-JP" sz="1000" dirty="0"/>
              <a:t>FAX</a:t>
            </a:r>
            <a:r>
              <a:rPr lang="ja-JP" altLang="en-US" sz="1000" dirty="0"/>
              <a:t>：</a:t>
            </a:r>
            <a:r>
              <a:rPr lang="en-US" altLang="ja-JP" sz="1000" dirty="0"/>
              <a:t>047-478-0575</a:t>
            </a:r>
          </a:p>
          <a:p>
            <a:pPr algn="ctr"/>
            <a:r>
              <a:rPr lang="en-US" altLang="ja-JP" sz="1000" dirty="0"/>
              <a:t>Copyright© 2013 All Rights Reserved.</a:t>
            </a:r>
            <a:endParaRPr kumimoji="1" lang="ja-JP" altLang="en-US" sz="1000" dirty="0"/>
          </a:p>
        </p:txBody>
      </p:sp>
      <p:sp>
        <p:nvSpPr>
          <p:cNvPr id="15" name="正方形/長方形 14"/>
          <p:cNvSpPr/>
          <p:nvPr/>
        </p:nvSpPr>
        <p:spPr>
          <a:xfrm>
            <a:off x="89016" y="4010814"/>
            <a:ext cx="1347464" cy="1260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交通</a:t>
            </a:r>
            <a:endParaRPr kumimoji="1" lang="en-US" altLang="ja-JP" dirty="0" smtClean="0"/>
          </a:p>
          <a:p>
            <a:pPr algn="ctr"/>
            <a:r>
              <a:rPr lang="ja-JP" altLang="en-US" dirty="0"/>
              <a:t>アクセス</a:t>
            </a:r>
          </a:p>
          <a:p>
            <a:pPr algn="ctr"/>
            <a:endParaRPr kumimoji="1" lang="ja-JP" altLang="en-US" dirty="0"/>
          </a:p>
        </p:txBody>
      </p:sp>
      <p:sp>
        <p:nvSpPr>
          <p:cNvPr id="16" name="正方形/長方形 15"/>
          <p:cNvSpPr/>
          <p:nvPr/>
        </p:nvSpPr>
        <p:spPr>
          <a:xfrm>
            <a:off x="1888486" y="2018220"/>
            <a:ext cx="4276818" cy="32192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smtClean="0"/>
              <a:t>解決した</a:t>
            </a:r>
            <a:endParaRPr kumimoji="1" lang="en-US" altLang="ja-JP" sz="3200" dirty="0" smtClean="0"/>
          </a:p>
          <a:p>
            <a:pPr algn="ctr"/>
            <a:r>
              <a:rPr kumimoji="1" lang="en-US" altLang="ja-JP" sz="3200" dirty="0" smtClean="0"/>
              <a:t>Q&amp;A</a:t>
            </a:r>
          </a:p>
        </p:txBody>
      </p:sp>
      <p:sp>
        <p:nvSpPr>
          <p:cNvPr id="17" name="正方形/長方形 16"/>
          <p:cNvSpPr/>
          <p:nvPr/>
        </p:nvSpPr>
        <p:spPr>
          <a:xfrm>
            <a:off x="89016" y="5290034"/>
            <a:ext cx="1347464"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smtClean="0"/>
              <a:t>パンフレット</a:t>
            </a:r>
            <a:endParaRPr kumimoji="1" lang="en-US" altLang="ja-JP" dirty="0" smtClean="0"/>
          </a:p>
          <a:p>
            <a:pPr algn="ctr"/>
            <a:r>
              <a:rPr lang="en-US" altLang="ja-JP" dirty="0" smtClean="0"/>
              <a:t>PDF</a:t>
            </a:r>
            <a:r>
              <a:rPr kumimoji="1" lang="ja-JP" altLang="en-US" dirty="0" smtClean="0"/>
              <a:t>バナー</a:t>
            </a:r>
            <a:endParaRPr kumimoji="1" lang="ja-JP" altLang="en-US" dirty="0"/>
          </a:p>
        </p:txBody>
      </p:sp>
      <p:sp>
        <p:nvSpPr>
          <p:cNvPr id="18" name="正方形/長方形 17"/>
          <p:cNvSpPr/>
          <p:nvPr/>
        </p:nvSpPr>
        <p:spPr>
          <a:xfrm>
            <a:off x="1892346" y="5237454"/>
            <a:ext cx="4276818" cy="14947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smtClean="0"/>
              <a:t>Q&amp;A</a:t>
            </a:r>
            <a:r>
              <a:rPr lang="ja-JP" altLang="en-US" sz="4400" dirty="0" smtClean="0"/>
              <a:t>入力</a:t>
            </a:r>
            <a:endParaRPr lang="en-US" altLang="ja-JP" sz="4400" dirty="0" smtClean="0"/>
          </a:p>
        </p:txBody>
      </p:sp>
      <p:sp>
        <p:nvSpPr>
          <p:cNvPr id="19" name="テキスト ボックス 18"/>
          <p:cNvSpPr txBox="1"/>
          <p:nvPr/>
        </p:nvSpPr>
        <p:spPr>
          <a:xfrm>
            <a:off x="465216" y="4991233"/>
            <a:ext cx="997346" cy="246221"/>
          </a:xfrm>
          <a:prstGeom prst="rect">
            <a:avLst/>
          </a:prstGeom>
          <a:noFill/>
        </p:spPr>
        <p:txBody>
          <a:bodyPr wrap="square" rtlCol="0">
            <a:spAutoFit/>
          </a:bodyPr>
          <a:lstStyle/>
          <a:p>
            <a:r>
              <a:rPr kumimoji="1" lang="ja-JP" altLang="en-US" sz="1000" u="sng" dirty="0" smtClean="0">
                <a:solidFill>
                  <a:srgbClr val="00B0F0"/>
                </a:solidFill>
              </a:rPr>
              <a:t>詳細はこちら→</a:t>
            </a:r>
            <a:endParaRPr kumimoji="1" lang="ja-JP" altLang="en-US" sz="1000" u="sng" dirty="0">
              <a:solidFill>
                <a:srgbClr val="00B0F0"/>
              </a:solidFill>
            </a:endParaRPr>
          </a:p>
        </p:txBody>
      </p:sp>
      <p:sp>
        <p:nvSpPr>
          <p:cNvPr id="20" name="テキスト ボックス 19"/>
          <p:cNvSpPr txBox="1"/>
          <p:nvPr/>
        </p:nvSpPr>
        <p:spPr>
          <a:xfrm>
            <a:off x="0" y="7878850"/>
            <a:ext cx="6858000" cy="276999"/>
          </a:xfrm>
          <a:prstGeom prst="rect">
            <a:avLst/>
          </a:prstGeom>
          <a:noFill/>
        </p:spPr>
        <p:txBody>
          <a:bodyPr wrap="square" rtlCol="0">
            <a:spAutoFit/>
          </a:bodyPr>
          <a:lstStyle/>
          <a:p>
            <a:pPr algn="ctr"/>
            <a:r>
              <a:rPr kumimoji="1" lang="ja-JP" altLang="en-US" sz="1200" u="sng" dirty="0" smtClean="0">
                <a:solidFill>
                  <a:srgbClr val="00B0F0"/>
                </a:solidFill>
              </a:rPr>
              <a:t>ホーム</a:t>
            </a:r>
            <a:r>
              <a:rPr kumimoji="1" lang="ja-JP" altLang="en-US" sz="1200" dirty="0" smtClean="0">
                <a:solidFill>
                  <a:srgbClr val="00B0F0"/>
                </a:solidFill>
              </a:rPr>
              <a:t>　　</a:t>
            </a:r>
            <a:r>
              <a:rPr kumimoji="1" lang="ja-JP" altLang="en-US" sz="1200" u="sng" dirty="0" smtClean="0">
                <a:solidFill>
                  <a:srgbClr val="00B0F0"/>
                </a:solidFill>
              </a:rPr>
              <a:t>イベント</a:t>
            </a:r>
            <a:r>
              <a:rPr kumimoji="1" lang="ja-JP" altLang="en-US" sz="1200" dirty="0" smtClean="0">
                <a:solidFill>
                  <a:srgbClr val="00B0F0"/>
                </a:solidFill>
              </a:rPr>
              <a:t>　　</a:t>
            </a:r>
            <a:r>
              <a:rPr kumimoji="1" lang="ja-JP" altLang="en-US" sz="1200" u="sng" dirty="0" smtClean="0">
                <a:solidFill>
                  <a:srgbClr val="00B0F0"/>
                </a:solidFill>
              </a:rPr>
              <a:t>研究室</a:t>
            </a:r>
            <a:r>
              <a:rPr kumimoji="1" lang="ja-JP" altLang="en-US" sz="1200" dirty="0" smtClean="0">
                <a:solidFill>
                  <a:srgbClr val="00B0F0"/>
                </a:solidFill>
              </a:rPr>
              <a:t>　　</a:t>
            </a:r>
            <a:r>
              <a:rPr kumimoji="1" lang="ja-JP" altLang="en-US" sz="1200" u="sng" dirty="0" smtClean="0">
                <a:solidFill>
                  <a:srgbClr val="00B0F0"/>
                </a:solidFill>
              </a:rPr>
              <a:t>就職</a:t>
            </a:r>
            <a:r>
              <a:rPr kumimoji="1" lang="ja-JP" altLang="en-US" sz="1200" dirty="0" smtClean="0">
                <a:solidFill>
                  <a:srgbClr val="00B0F0"/>
                </a:solidFill>
              </a:rPr>
              <a:t>　　</a:t>
            </a:r>
            <a:r>
              <a:rPr kumimoji="1" lang="ja-JP" altLang="en-US" sz="1200" u="sng" dirty="0" smtClean="0">
                <a:solidFill>
                  <a:srgbClr val="00B0F0"/>
                </a:solidFill>
              </a:rPr>
              <a:t>資料請求</a:t>
            </a:r>
            <a:r>
              <a:rPr kumimoji="1" lang="ja-JP" altLang="en-US" sz="1200" dirty="0" smtClean="0">
                <a:solidFill>
                  <a:srgbClr val="00B0F0"/>
                </a:solidFill>
              </a:rPr>
              <a:t>　　</a:t>
            </a:r>
            <a:r>
              <a:rPr kumimoji="1" lang="en-US" altLang="ja-JP" sz="1200" u="sng" dirty="0" smtClean="0">
                <a:solidFill>
                  <a:srgbClr val="00B0F0"/>
                </a:solidFill>
              </a:rPr>
              <a:t>Q&amp;A</a:t>
            </a:r>
            <a:endParaRPr kumimoji="1" lang="ja-JP" altLang="en-US" sz="1200" u="sng" dirty="0">
              <a:solidFill>
                <a:srgbClr val="00B0F0"/>
              </a:solidFill>
            </a:endParaRPr>
          </a:p>
        </p:txBody>
      </p:sp>
      <p:sp>
        <p:nvSpPr>
          <p:cNvPr id="21" name="正方形/長方形 20"/>
          <p:cNvSpPr/>
          <p:nvPr/>
        </p:nvSpPr>
        <p:spPr>
          <a:xfrm>
            <a:off x="1888486" y="6732240"/>
            <a:ext cx="4276818"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smtClean="0"/>
              <a:t>個人情報入力に関する規約</a:t>
            </a:r>
            <a:endParaRPr kumimoji="1" lang="ja-JP" altLang="en-US" sz="2400" dirty="0"/>
          </a:p>
        </p:txBody>
      </p:sp>
    </p:spTree>
    <p:extLst>
      <p:ext uri="{BB962C8B-B14F-4D97-AF65-F5344CB8AC3E}">
        <p14:creationId xmlns:p14="http://schemas.microsoft.com/office/powerpoint/2010/main" val="199612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37506" y="277929"/>
            <a:ext cx="4481686" cy="72008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mtClean="0"/>
              <a:t>　千葉工業大学</a:t>
            </a:r>
            <a:r>
              <a:rPr lang="en-US" altLang="ja-JP" smtClean="0"/>
              <a:t/>
            </a:r>
            <a:br>
              <a:rPr lang="en-US" altLang="ja-JP" smtClean="0"/>
            </a:br>
            <a:r>
              <a:rPr lang="ja-JP" altLang="en-US" sz="2000" smtClean="0"/>
              <a:t>演習用サンプリング</a:t>
            </a:r>
            <a:endParaRPr lang="ja-JP" altLang="en-US" sz="7200" dirty="0"/>
          </a:p>
        </p:txBody>
      </p:sp>
      <p:sp>
        <p:nvSpPr>
          <p:cNvPr id="5" name="テキスト ボックス 4"/>
          <p:cNvSpPr txBox="1"/>
          <p:nvPr/>
        </p:nvSpPr>
        <p:spPr>
          <a:xfrm>
            <a:off x="65312" y="222471"/>
            <a:ext cx="792088" cy="830997"/>
          </a:xfrm>
          <a:prstGeom prst="rect">
            <a:avLst/>
          </a:prstGeom>
          <a:noFill/>
          <a:ln>
            <a:solidFill>
              <a:schemeClr val="tx1"/>
            </a:solidFill>
          </a:ln>
        </p:spPr>
        <p:txBody>
          <a:bodyPr wrap="square" rtlCol="0">
            <a:spAutoFit/>
          </a:bodyPr>
          <a:lstStyle/>
          <a:p>
            <a:r>
              <a:rPr kumimoji="1" lang="ja-JP" altLang="en-US" sz="2400" dirty="0" smtClean="0"/>
              <a:t>ロ</a:t>
            </a:r>
            <a:endParaRPr kumimoji="1" lang="en-US" altLang="ja-JP" sz="2400" dirty="0" smtClean="0"/>
          </a:p>
          <a:p>
            <a:r>
              <a:rPr lang="ja-JP" altLang="en-US" sz="2400" dirty="0"/>
              <a:t>　</a:t>
            </a:r>
            <a:r>
              <a:rPr kumimoji="1" lang="ja-JP" altLang="en-US" sz="2400" dirty="0" smtClean="0"/>
              <a:t>ゴ</a:t>
            </a:r>
            <a:endParaRPr kumimoji="1" lang="ja-JP" altLang="en-US" sz="2400" dirty="0"/>
          </a:p>
        </p:txBody>
      </p:sp>
      <p:sp>
        <p:nvSpPr>
          <p:cNvPr id="7" name="正方形/長方形 6"/>
          <p:cNvSpPr/>
          <p:nvPr/>
        </p:nvSpPr>
        <p:spPr>
          <a:xfrm>
            <a:off x="0" y="8316416"/>
            <a:ext cx="6858000" cy="8275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100" dirty="0"/>
              <a:t>千葉工業大学　社会システム科学部 </a:t>
            </a:r>
          </a:p>
          <a:p>
            <a:pPr algn="ctr"/>
            <a:r>
              <a:rPr lang="ja-JP" altLang="en-US" sz="1000" dirty="0"/>
              <a:t>プロジェクトマネジメント学科学部事務室 </a:t>
            </a:r>
          </a:p>
          <a:p>
            <a:pPr algn="ctr"/>
            <a:r>
              <a:rPr lang="ja-JP" altLang="en-US" sz="1000" dirty="0"/>
              <a:t>所在地：〒</a:t>
            </a:r>
            <a:r>
              <a:rPr lang="en-US" altLang="ja-JP" sz="1000" dirty="0"/>
              <a:t>275-0016 </a:t>
            </a:r>
            <a:r>
              <a:rPr lang="ja-JP" altLang="en-US" sz="1000" dirty="0"/>
              <a:t>千葉県習志野市津田沼</a:t>
            </a:r>
            <a:r>
              <a:rPr lang="en-US" altLang="ja-JP" sz="1000" dirty="0"/>
              <a:t>2-17-1 </a:t>
            </a:r>
          </a:p>
          <a:p>
            <a:pPr algn="ctr"/>
            <a:r>
              <a:rPr lang="en-US" altLang="ja-JP" sz="1000" dirty="0"/>
              <a:t>TEL</a:t>
            </a:r>
            <a:r>
              <a:rPr lang="ja-JP" altLang="en-US" sz="1000" dirty="0"/>
              <a:t>：</a:t>
            </a:r>
            <a:r>
              <a:rPr lang="en-US" altLang="ja-JP" sz="1000" dirty="0"/>
              <a:t>047-478-0577</a:t>
            </a:r>
            <a:r>
              <a:rPr lang="ja-JP" altLang="en-US" sz="1000" dirty="0"/>
              <a:t>　</a:t>
            </a:r>
            <a:r>
              <a:rPr lang="en-US" altLang="ja-JP" sz="1000" dirty="0"/>
              <a:t>FAX</a:t>
            </a:r>
            <a:r>
              <a:rPr lang="ja-JP" altLang="en-US" sz="1000" dirty="0"/>
              <a:t>：</a:t>
            </a:r>
            <a:r>
              <a:rPr lang="en-US" altLang="ja-JP" sz="1000" dirty="0"/>
              <a:t>047-478-0575</a:t>
            </a:r>
          </a:p>
          <a:p>
            <a:pPr algn="ctr"/>
            <a:r>
              <a:rPr lang="en-US" altLang="ja-JP" sz="1000" dirty="0"/>
              <a:t>Copyright© 2013 All Rights Reserved.</a:t>
            </a:r>
            <a:endParaRPr kumimoji="1" lang="ja-JP" altLang="en-US" sz="1000" dirty="0"/>
          </a:p>
        </p:txBody>
      </p:sp>
      <p:sp>
        <p:nvSpPr>
          <p:cNvPr id="8" name="テキスト ボックス 7"/>
          <p:cNvSpPr txBox="1"/>
          <p:nvPr/>
        </p:nvSpPr>
        <p:spPr>
          <a:xfrm>
            <a:off x="0" y="7878850"/>
            <a:ext cx="6858000" cy="276999"/>
          </a:xfrm>
          <a:prstGeom prst="rect">
            <a:avLst/>
          </a:prstGeom>
          <a:noFill/>
        </p:spPr>
        <p:txBody>
          <a:bodyPr wrap="square" rtlCol="0">
            <a:spAutoFit/>
          </a:bodyPr>
          <a:lstStyle/>
          <a:p>
            <a:pPr algn="ctr"/>
            <a:r>
              <a:rPr kumimoji="1" lang="ja-JP" altLang="en-US" sz="1200" u="sng" dirty="0" smtClean="0">
                <a:solidFill>
                  <a:srgbClr val="00B0F0"/>
                </a:solidFill>
              </a:rPr>
              <a:t>ホーム</a:t>
            </a:r>
            <a:r>
              <a:rPr kumimoji="1" lang="ja-JP" altLang="en-US" sz="1200" dirty="0" smtClean="0">
                <a:solidFill>
                  <a:srgbClr val="00B0F0"/>
                </a:solidFill>
              </a:rPr>
              <a:t>　　</a:t>
            </a:r>
            <a:r>
              <a:rPr kumimoji="1" lang="ja-JP" altLang="en-US" sz="1200" u="sng" dirty="0" smtClean="0">
                <a:solidFill>
                  <a:srgbClr val="00B0F0"/>
                </a:solidFill>
              </a:rPr>
              <a:t>イベント</a:t>
            </a:r>
            <a:r>
              <a:rPr kumimoji="1" lang="ja-JP" altLang="en-US" sz="1200" dirty="0" smtClean="0">
                <a:solidFill>
                  <a:srgbClr val="00B0F0"/>
                </a:solidFill>
              </a:rPr>
              <a:t>　　</a:t>
            </a:r>
            <a:r>
              <a:rPr kumimoji="1" lang="ja-JP" altLang="en-US" sz="1200" u="sng" dirty="0" smtClean="0">
                <a:solidFill>
                  <a:srgbClr val="00B0F0"/>
                </a:solidFill>
              </a:rPr>
              <a:t>研究室</a:t>
            </a:r>
            <a:r>
              <a:rPr kumimoji="1" lang="ja-JP" altLang="en-US" sz="1200" dirty="0" smtClean="0">
                <a:solidFill>
                  <a:srgbClr val="00B0F0"/>
                </a:solidFill>
              </a:rPr>
              <a:t>　　</a:t>
            </a:r>
            <a:r>
              <a:rPr kumimoji="1" lang="ja-JP" altLang="en-US" sz="1200" u="sng" dirty="0" smtClean="0">
                <a:solidFill>
                  <a:srgbClr val="00B0F0"/>
                </a:solidFill>
              </a:rPr>
              <a:t>就職</a:t>
            </a:r>
            <a:r>
              <a:rPr kumimoji="1" lang="ja-JP" altLang="en-US" sz="1200" dirty="0" smtClean="0">
                <a:solidFill>
                  <a:srgbClr val="00B0F0"/>
                </a:solidFill>
              </a:rPr>
              <a:t>　　</a:t>
            </a:r>
            <a:r>
              <a:rPr kumimoji="1" lang="ja-JP" altLang="en-US" sz="1200" u="sng" dirty="0" smtClean="0">
                <a:solidFill>
                  <a:srgbClr val="00B0F0"/>
                </a:solidFill>
              </a:rPr>
              <a:t>資料請求</a:t>
            </a:r>
            <a:r>
              <a:rPr kumimoji="1" lang="ja-JP" altLang="en-US" sz="1200" dirty="0" smtClean="0">
                <a:solidFill>
                  <a:srgbClr val="00B0F0"/>
                </a:solidFill>
              </a:rPr>
              <a:t>　　</a:t>
            </a:r>
            <a:r>
              <a:rPr kumimoji="1" lang="en-US" altLang="ja-JP" sz="1200" u="sng" dirty="0" smtClean="0">
                <a:solidFill>
                  <a:srgbClr val="00B0F0"/>
                </a:solidFill>
              </a:rPr>
              <a:t>Q&amp;A</a:t>
            </a:r>
            <a:endParaRPr kumimoji="1" lang="ja-JP" altLang="en-US" sz="1200" u="sng" dirty="0">
              <a:solidFill>
                <a:srgbClr val="00B0F0"/>
              </a:solidFill>
            </a:endParaRPr>
          </a:p>
        </p:txBody>
      </p:sp>
      <p:sp>
        <p:nvSpPr>
          <p:cNvPr id="9" name="正方形/長方形 8"/>
          <p:cNvSpPr/>
          <p:nvPr/>
        </p:nvSpPr>
        <p:spPr>
          <a:xfrm>
            <a:off x="65312" y="1403648"/>
            <a:ext cx="6532040" cy="14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正方形/長方形 9"/>
          <p:cNvSpPr/>
          <p:nvPr/>
        </p:nvSpPr>
        <p:spPr>
          <a:xfrm>
            <a:off x="65312" y="7452320"/>
            <a:ext cx="6532040" cy="14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p:cNvSpPr/>
          <p:nvPr/>
        </p:nvSpPr>
        <p:spPr>
          <a:xfrm>
            <a:off x="857400" y="4427984"/>
            <a:ext cx="5112568" cy="2880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800" dirty="0" smtClean="0"/>
              <a:t>GOOGLE</a:t>
            </a:r>
            <a:r>
              <a:rPr kumimoji="1" lang="ja-JP" altLang="en-US" sz="4800" dirty="0" smtClean="0"/>
              <a:t>マップ</a:t>
            </a:r>
            <a:endParaRPr kumimoji="1" lang="ja-JP" altLang="en-US" sz="4800" dirty="0"/>
          </a:p>
        </p:txBody>
      </p:sp>
      <p:sp>
        <p:nvSpPr>
          <p:cNvPr id="12" name="正方形/長方形 11"/>
          <p:cNvSpPr/>
          <p:nvPr/>
        </p:nvSpPr>
        <p:spPr>
          <a:xfrm>
            <a:off x="188640" y="1907704"/>
            <a:ext cx="6408712" cy="20882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smtClean="0"/>
              <a:t>交通アクセスをタイトルとし</a:t>
            </a:r>
            <a:endParaRPr kumimoji="1" lang="en-US" altLang="ja-JP" sz="2800" dirty="0" smtClean="0"/>
          </a:p>
          <a:p>
            <a:pPr algn="ctr"/>
            <a:endParaRPr lang="en-US" altLang="ja-JP" sz="2800" dirty="0"/>
          </a:p>
          <a:p>
            <a:pPr algn="ctr"/>
            <a:r>
              <a:rPr kumimoji="1" lang="ja-JP" altLang="en-US" sz="2800" dirty="0" smtClean="0"/>
              <a:t>リストで乗り換えなど詳しいアクセスをかく</a:t>
            </a:r>
            <a:endParaRPr kumimoji="1" lang="en-US" altLang="ja-JP" sz="2800" dirty="0" smtClean="0"/>
          </a:p>
          <a:p>
            <a:pPr algn="ctr"/>
            <a:endParaRPr lang="en-US" altLang="ja-JP"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400" y="4427984"/>
            <a:ext cx="5112567"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1251520" y="1964611"/>
            <a:ext cx="6408712" cy="2031325"/>
          </a:xfrm>
          <a:prstGeom prst="rect">
            <a:avLst/>
          </a:prstGeom>
          <a:noFill/>
        </p:spPr>
        <p:txBody>
          <a:bodyPr wrap="square" rtlCol="0">
            <a:spAutoFit/>
          </a:bodyPr>
          <a:lstStyle/>
          <a:p>
            <a:r>
              <a:rPr lang="ja-JP" altLang="en-US" dirty="0"/>
              <a:t>ＪＲ総武線／津田沼駅  駅前</a:t>
            </a:r>
            <a:r>
              <a:rPr lang="en-US" altLang="ja-JP" dirty="0"/>
              <a:t>《</a:t>
            </a:r>
            <a:r>
              <a:rPr lang="ja-JP" altLang="en-US" dirty="0"/>
              <a:t>南口</a:t>
            </a:r>
            <a:r>
              <a:rPr lang="en-US" altLang="ja-JP" dirty="0"/>
              <a:t>》</a:t>
            </a:r>
            <a:r>
              <a:rPr lang="ja-JP" altLang="en-US" dirty="0"/>
              <a:t>（東京駅から快速で</a:t>
            </a:r>
            <a:r>
              <a:rPr lang="en-US" altLang="ja-JP" dirty="0"/>
              <a:t>28</a:t>
            </a:r>
            <a:r>
              <a:rPr lang="ja-JP" altLang="en-US" dirty="0"/>
              <a:t>分）</a:t>
            </a:r>
          </a:p>
          <a:p>
            <a:r>
              <a:rPr lang="ja-JP" altLang="en-US" dirty="0"/>
              <a:t>京成線／京成津田沼駅下車  徒歩</a:t>
            </a:r>
            <a:r>
              <a:rPr lang="en-US" altLang="ja-JP" dirty="0"/>
              <a:t>10</a:t>
            </a:r>
            <a:r>
              <a:rPr lang="ja-JP" altLang="en-US" dirty="0"/>
              <a:t>分（京成上野駅から快速で</a:t>
            </a:r>
            <a:r>
              <a:rPr lang="en-US" altLang="ja-JP" dirty="0"/>
              <a:t>37</a:t>
            </a:r>
            <a:r>
              <a:rPr lang="ja-JP" altLang="en-US" dirty="0"/>
              <a:t>分）</a:t>
            </a:r>
          </a:p>
          <a:p>
            <a:r>
              <a:rPr lang="ja-JP" altLang="en-US" dirty="0"/>
              <a:t>新京成線／新津田沼駅下車  徒歩</a:t>
            </a:r>
            <a:r>
              <a:rPr lang="en-US" altLang="ja-JP" dirty="0"/>
              <a:t>3</a:t>
            </a:r>
            <a:r>
              <a:rPr lang="ja-JP" altLang="en-US" dirty="0"/>
              <a:t>分</a:t>
            </a:r>
          </a:p>
          <a:p>
            <a:r>
              <a:rPr lang="en-US" altLang="ja-JP" dirty="0"/>
              <a:t>※</a:t>
            </a:r>
            <a:r>
              <a:rPr lang="ja-JP" altLang="en-US" dirty="0"/>
              <a:t>所要時間には乗り換え時間が含まれておりません。また、諸事情により変わる場合がございます</a:t>
            </a:r>
            <a:r>
              <a:rPr lang="ja-JP" altLang="en-US" dirty="0" smtClean="0"/>
              <a:t>。</a:t>
            </a:r>
            <a:endParaRPr lang="en-US" altLang="ja-JP" dirty="0" smtClean="0"/>
          </a:p>
          <a:p>
            <a:r>
              <a:rPr lang="ja-JP" altLang="en-US" dirty="0"/>
              <a:t>千葉工業</a:t>
            </a:r>
            <a:r>
              <a:rPr lang="ja-JP" altLang="en-US" dirty="0" smtClean="0"/>
              <a:t>大学津田沼校舎～新習志野校舎車</a:t>
            </a:r>
            <a:r>
              <a:rPr lang="en-US" altLang="ja-JP" dirty="0" smtClean="0"/>
              <a:t>10</a:t>
            </a:r>
            <a:r>
              <a:rPr lang="ja-JP" altLang="en-US" dirty="0" smtClean="0"/>
              <a:t>分（徒歩</a:t>
            </a:r>
            <a:r>
              <a:rPr lang="en-US" altLang="ja-JP" dirty="0" smtClean="0"/>
              <a:t>49</a:t>
            </a:r>
            <a:r>
              <a:rPr lang="ja-JP" altLang="en-US" dirty="0" smtClean="0"/>
              <a:t>分）</a:t>
            </a:r>
            <a:endParaRPr kumimoji="1" lang="ja-JP" altLang="en-US" dirty="0"/>
          </a:p>
        </p:txBody>
      </p:sp>
    </p:spTree>
    <p:extLst>
      <p:ext uri="{BB962C8B-B14F-4D97-AF65-F5344CB8AC3E}">
        <p14:creationId xmlns:p14="http://schemas.microsoft.com/office/powerpoint/2010/main" val="5267122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2953</TotalTime>
  <Words>591</Words>
  <Application>Microsoft Office PowerPoint</Application>
  <PresentationFormat>画面に合わせる (4:3)</PresentationFormat>
  <Paragraphs>319</Paragraphs>
  <Slides>7</Slides>
  <Notes>3</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　千葉工業大学 演習用サンプリング</vt:lpstr>
      <vt:lpstr>　千葉工業大学 演習用サンプリング</vt:lpstr>
      <vt:lpstr>　千葉工業大学 演習用サンプリング</vt:lpstr>
      <vt:lpstr>　千葉工業大学 演習用サンプリング</vt:lpstr>
      <vt:lpstr>　千葉工業大学 演習用サンプリング</vt:lpstr>
      <vt:lpstr>　千葉工業大学 演習用サンプリング</vt:lpstr>
      <vt:lpstr>PowerPoint プレゼンテーション</vt:lpstr>
    </vt:vector>
  </TitlesOfParts>
  <Company>MouseComputer PC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千葉工業大学 演習用サンプリング</dc:title>
  <dc:creator>KAZU</dc:creator>
  <cp:lastModifiedBy>hiro</cp:lastModifiedBy>
  <cp:revision>25</cp:revision>
  <dcterms:created xsi:type="dcterms:W3CDTF">2013-10-08T16:40:13Z</dcterms:created>
  <dcterms:modified xsi:type="dcterms:W3CDTF">2013-11-15T08:20:56Z</dcterms:modified>
</cp:coreProperties>
</file>