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75" r:id="rId7"/>
    <p:sldId id="264" r:id="rId8"/>
    <p:sldId id="265" r:id="rId9"/>
    <p:sldId id="266" r:id="rId10"/>
    <p:sldId id="270" r:id="rId11"/>
    <p:sldId id="267" r:id="rId12"/>
    <p:sldId id="276" r:id="rId13"/>
    <p:sldId id="277" r:id="rId14"/>
    <p:sldId id="271" r:id="rId15"/>
    <p:sldId id="278" r:id="rId16"/>
    <p:sldId id="274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0B75ADA-EFB6-4439-91E4-7BD44530BC7A}">
          <p14:sldIdLst>
            <p14:sldId id="256"/>
            <p14:sldId id="257"/>
            <p14:sldId id="261"/>
            <p14:sldId id="262"/>
            <p14:sldId id="263"/>
            <p14:sldId id="275"/>
            <p14:sldId id="264"/>
            <p14:sldId id="265"/>
            <p14:sldId id="266"/>
            <p14:sldId id="270"/>
            <p14:sldId id="267"/>
            <p14:sldId id="276"/>
            <p14:sldId id="277"/>
            <p14:sldId id="271"/>
            <p14:sldId id="278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CC"/>
    <a:srgbClr val="FF66CC"/>
    <a:srgbClr val="00FFFF"/>
    <a:srgbClr val="FF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 autoAdjust="0"/>
    <p:restoredTop sz="94660"/>
  </p:normalViewPr>
  <p:slideViewPr>
    <p:cSldViewPr>
      <p:cViewPr>
        <p:scale>
          <a:sx n="66" d="100"/>
          <a:sy n="66" d="100"/>
        </p:scale>
        <p:origin x="-185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1F49-CFB2-4D12-BB27-B5A9FCD29F9A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F167-0E35-481C-8CA5-314DA1C0B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0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F167-0E35-481C-8CA5-314DA1C0BC5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F167-0E35-481C-8CA5-314DA1C0BC5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93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F167-0E35-481C-8CA5-314DA1C0BC5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0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EE3-B766-49CB-9F5A-EB7B5ED53242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15F9-369E-4957-A728-CE729EF40A1D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5030-0DBD-4D42-991E-4C970E50F333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743E-907F-4FE6-A3BD-93544E82D427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0FFF-B645-4EE0-8212-65E0C223873E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8E54-D098-4194-93A9-28546F0BBFCA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AA39-D5AF-4F04-A800-07C30925154A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6956-84D4-4038-BFCB-3711D1BB7880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0397-B3AF-4F1F-A66A-2BBE68E1C7E1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23A3-65A0-43AC-8F9A-671E2BBB2953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D553-9E26-4BE5-878D-297204400304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7E55251-1DD7-4791-A9C0-C4407EB95777}" type="datetime1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0BD2B50-1382-47B9-A4FB-2B2239B65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3573016"/>
            <a:ext cx="8568952" cy="3456384"/>
          </a:xfrm>
        </p:spPr>
        <p:txBody>
          <a:bodyPr>
            <a:noAutofit/>
          </a:bodyPr>
          <a:lstStyle/>
          <a:p>
            <a:pPr algn="r"/>
            <a:r>
              <a:rPr lang="ja-JP" altLang="en-US" sz="2800" dirty="0">
                <a:solidFill>
                  <a:schemeClr val="accent2"/>
                </a:solidFill>
              </a:rPr>
              <a:t>竹本</a:t>
            </a:r>
            <a:r>
              <a:rPr lang="ja-JP" altLang="en-US" sz="2800" dirty="0" smtClean="0">
                <a:solidFill>
                  <a:schemeClr val="accent2"/>
                </a:solidFill>
              </a:rPr>
              <a:t>研</a:t>
            </a:r>
            <a:r>
              <a:rPr lang="en-US" altLang="ja-JP" sz="2800" dirty="0" smtClean="0">
                <a:solidFill>
                  <a:schemeClr val="accent2"/>
                </a:solidFill>
              </a:rPr>
              <a:t>A</a:t>
            </a:r>
            <a:r>
              <a:rPr lang="ja-JP" altLang="en-US" sz="2800" dirty="0" smtClean="0">
                <a:solidFill>
                  <a:schemeClr val="accent2"/>
                </a:solidFill>
              </a:rPr>
              <a:t>群</a:t>
            </a:r>
            <a:r>
              <a:rPr lang="en-US" altLang="ja-JP" sz="2800" dirty="0" smtClean="0">
                <a:solidFill>
                  <a:schemeClr val="accent2"/>
                </a:solidFill>
              </a:rPr>
              <a:t>A</a:t>
            </a:r>
            <a:r>
              <a:rPr lang="ja-JP" altLang="en-US" sz="2800" dirty="0" smtClean="0">
                <a:solidFill>
                  <a:schemeClr val="accent2"/>
                </a:solidFill>
              </a:rPr>
              <a:t>班</a:t>
            </a:r>
            <a:r>
              <a:rPr lang="en-US" altLang="ja-JP" sz="2800" dirty="0" smtClean="0">
                <a:solidFill>
                  <a:schemeClr val="accent2"/>
                </a:solidFill>
              </a:rPr>
              <a:t>	</a:t>
            </a:r>
            <a:endParaRPr lang="en-US" altLang="ja-JP" sz="2800" dirty="0">
              <a:solidFill>
                <a:schemeClr val="accent2"/>
              </a:solidFill>
            </a:endParaRPr>
          </a:p>
          <a:p>
            <a:pPr algn="r"/>
            <a:r>
              <a:rPr lang="ja-JP" altLang="en-US" sz="2800" dirty="0" smtClean="0">
                <a:solidFill>
                  <a:schemeClr val="accent2"/>
                </a:solidFill>
              </a:rPr>
              <a:t>　　</a:t>
            </a:r>
            <a:r>
              <a:rPr lang="en-US" altLang="ja-JP" sz="3200" dirty="0">
                <a:solidFill>
                  <a:schemeClr val="accent2"/>
                </a:solidFill>
              </a:rPr>
              <a:t> PM </a:t>
            </a:r>
            <a:r>
              <a:rPr lang="ja-JP" altLang="en-US" sz="3200" dirty="0">
                <a:solidFill>
                  <a:schemeClr val="accent2"/>
                </a:solidFill>
              </a:rPr>
              <a:t>　</a:t>
            </a:r>
            <a:r>
              <a:rPr lang="en-US" altLang="ja-JP" sz="3200" dirty="0">
                <a:solidFill>
                  <a:schemeClr val="accent2"/>
                </a:solidFill>
              </a:rPr>
              <a:t>1242006</a:t>
            </a:r>
            <a:r>
              <a:rPr lang="ja-JP" altLang="en-US" sz="3200" dirty="0">
                <a:solidFill>
                  <a:schemeClr val="accent2"/>
                </a:solidFill>
              </a:rPr>
              <a:t>　石田　一真</a:t>
            </a:r>
            <a:endParaRPr lang="en-US" altLang="ja-JP" sz="3200" dirty="0">
              <a:solidFill>
                <a:schemeClr val="accent2"/>
              </a:solidFill>
            </a:endParaRPr>
          </a:p>
          <a:p>
            <a:pPr algn="r"/>
            <a:r>
              <a:rPr lang="en-US" altLang="ja-JP" sz="3200" dirty="0">
                <a:solidFill>
                  <a:schemeClr val="accent2"/>
                </a:solidFill>
              </a:rPr>
              <a:t>1242055</a:t>
            </a:r>
            <a:r>
              <a:rPr lang="ja-JP" altLang="en-US" sz="3200" dirty="0">
                <a:solidFill>
                  <a:schemeClr val="accent2"/>
                </a:solidFill>
              </a:rPr>
              <a:t>　斯波　宏隆</a:t>
            </a:r>
            <a:endParaRPr lang="en-US" altLang="ja-JP" sz="3200" dirty="0">
              <a:solidFill>
                <a:schemeClr val="accent2"/>
              </a:solidFill>
            </a:endParaRPr>
          </a:p>
          <a:p>
            <a:pPr algn="r"/>
            <a:r>
              <a:rPr lang="en-US" altLang="ja-JP" sz="3200" dirty="0">
                <a:solidFill>
                  <a:schemeClr val="accent2"/>
                </a:solidFill>
              </a:rPr>
              <a:t>1242096</a:t>
            </a:r>
            <a:r>
              <a:rPr lang="ja-JP" altLang="en-US" sz="3200" dirty="0">
                <a:solidFill>
                  <a:schemeClr val="accent2"/>
                </a:solidFill>
              </a:rPr>
              <a:t>　本間　知博</a:t>
            </a:r>
            <a:endParaRPr lang="en-US" altLang="ja-JP" sz="3200" dirty="0">
              <a:solidFill>
                <a:schemeClr val="accent2"/>
              </a:solidFill>
            </a:endParaRPr>
          </a:p>
          <a:p>
            <a:pPr algn="r"/>
            <a:r>
              <a:rPr lang="en-US" altLang="ja-JP" sz="3200" dirty="0">
                <a:solidFill>
                  <a:schemeClr val="accent2"/>
                </a:solidFill>
              </a:rPr>
              <a:t>1242106</a:t>
            </a:r>
            <a:r>
              <a:rPr lang="ja-JP" altLang="en-US" sz="3200" dirty="0">
                <a:solidFill>
                  <a:schemeClr val="accent2"/>
                </a:solidFill>
              </a:rPr>
              <a:t>　御園　亮太</a:t>
            </a:r>
          </a:p>
          <a:p>
            <a:pPr algn="r"/>
            <a:endParaRPr lang="en-US" altLang="ja-JP" sz="3200" dirty="0" smtClean="0">
              <a:solidFill>
                <a:schemeClr val="accent2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1137097"/>
            <a:ext cx="8568952" cy="1648235"/>
          </a:xfrm>
        </p:spPr>
        <p:txBody>
          <a:bodyPr/>
          <a:lstStyle/>
          <a:p>
            <a:pPr algn="l"/>
            <a:r>
              <a:rPr lang="ja-JP" altLang="en-US" sz="4800" dirty="0" smtClean="0"/>
              <a:t>ウェブサイト開発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					</a:t>
            </a:r>
            <a:r>
              <a:rPr lang="ja-JP" altLang="en-US" sz="4800" dirty="0" smtClean="0"/>
              <a:t>プロジェクト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5291" y="2772217"/>
            <a:ext cx="67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～プロジェクトマネジメント実験～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31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85" y="476672"/>
            <a:ext cx="9112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00FFFF"/>
                </a:solidFill>
              </a:rPr>
              <a:t>　</a:t>
            </a:r>
            <a:r>
              <a:rPr lang="en-US" altLang="ja-JP" sz="4800" dirty="0" smtClean="0">
                <a:solidFill>
                  <a:schemeClr val="accent2"/>
                </a:solidFill>
              </a:rPr>
              <a:t>1.4.2</a:t>
            </a:r>
            <a:r>
              <a:rPr lang="ja-JP" altLang="en-US" sz="4800" dirty="0" smtClean="0">
                <a:solidFill>
                  <a:schemeClr val="accent2"/>
                </a:solidFill>
              </a:rPr>
              <a:t>ユーザミーティング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4437" y="1740990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/>
          </a:p>
          <a:p>
            <a:r>
              <a:rPr kumimoji="1" lang="ja-JP" altLang="en-US" sz="4000" dirty="0" smtClean="0"/>
              <a:t>・</a:t>
            </a:r>
            <a:r>
              <a:rPr lang="ja-JP" altLang="en-US" sz="4000" dirty="0"/>
              <a:t>成果物</a:t>
            </a:r>
            <a:r>
              <a:rPr kumimoji="1" lang="ja-JP" altLang="en-US" sz="4000" dirty="0" smtClean="0"/>
              <a:t>を</a:t>
            </a:r>
            <a:r>
              <a:rPr lang="ja-JP" altLang="en-US" sz="4000" dirty="0" smtClean="0"/>
              <a:t>チェック</a:t>
            </a:r>
            <a:endParaRPr lang="en-US" altLang="ja-JP" sz="4000" dirty="0" smtClean="0"/>
          </a:p>
          <a:p>
            <a:endParaRPr lang="en-US" altLang="ja-JP" sz="4000" dirty="0">
              <a:solidFill>
                <a:srgbClr val="FFC000"/>
              </a:solidFill>
            </a:endParaRPr>
          </a:p>
          <a:p>
            <a:endParaRPr lang="en-US" altLang="ja-JP" sz="4000" dirty="0">
              <a:solidFill>
                <a:srgbClr val="FFC000"/>
              </a:solidFill>
            </a:endParaRPr>
          </a:p>
          <a:p>
            <a:r>
              <a:rPr lang="ja-JP" altLang="en-US" sz="4000" dirty="0"/>
              <a:t>・</a:t>
            </a:r>
            <a:r>
              <a:rPr lang="ja-JP" altLang="en-US" sz="4000" dirty="0" smtClean="0"/>
              <a:t>アドバイスによる品質</a:t>
            </a:r>
            <a:r>
              <a:rPr lang="ja-JP" altLang="en-US" sz="4000" dirty="0"/>
              <a:t>向上</a:t>
            </a:r>
            <a:endParaRPr lang="en-US" altLang="ja-JP" sz="4000" dirty="0"/>
          </a:p>
          <a:p>
            <a:endParaRPr kumimoji="1" lang="ja-JP" altLang="en-US" sz="40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chemeClr val="accent2"/>
                </a:solidFill>
              </a:rPr>
              <a:t>　</a:t>
            </a:r>
            <a:r>
              <a:rPr kumimoji="1" lang="en-US" altLang="ja-JP" sz="4800" dirty="0" smtClean="0">
                <a:solidFill>
                  <a:schemeClr val="accent2"/>
                </a:solidFill>
              </a:rPr>
              <a:t>1.4.3</a:t>
            </a:r>
            <a:r>
              <a:rPr kumimoji="1" lang="ja-JP" altLang="en-US" sz="4800" dirty="0" smtClean="0">
                <a:solidFill>
                  <a:schemeClr val="accent2"/>
                </a:solidFill>
              </a:rPr>
              <a:t>データ管理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3282" y="1983798"/>
            <a:ext cx="834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・一人一人が最新の</a:t>
            </a:r>
            <a:endParaRPr kumimoji="1" lang="en-US" altLang="ja-JP" sz="3600" dirty="0" smtClean="0"/>
          </a:p>
          <a:p>
            <a:r>
              <a:rPr lang="en-US" altLang="ja-JP" sz="3600" dirty="0"/>
              <a:t>	</a:t>
            </a:r>
            <a:r>
              <a:rPr lang="en-US" altLang="ja-JP" sz="3600" dirty="0" smtClean="0"/>
              <a:t>			</a:t>
            </a:r>
            <a:r>
              <a:rPr kumimoji="1" lang="ja-JP" altLang="en-US" sz="3600" dirty="0" smtClean="0"/>
              <a:t>ドキュメントを管理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3282" y="3737981"/>
            <a:ext cx="818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・バックアップとして</a:t>
            </a:r>
            <a:endParaRPr lang="en-US" altLang="ja-JP" sz="3600" dirty="0"/>
          </a:p>
          <a:p>
            <a:r>
              <a:rPr kumimoji="1" lang="en-US" altLang="ja-JP" sz="3600" dirty="0" smtClean="0"/>
              <a:t>		</a:t>
            </a:r>
            <a:r>
              <a:rPr kumimoji="1" lang="ja-JP" altLang="en-US" sz="3600" dirty="0" smtClean="0"/>
              <a:t>オンラインストレージに保存</a:t>
            </a:r>
            <a:endParaRPr kumimoji="1" lang="ja-JP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10770"/>
            <a:ext cx="1598464" cy="147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8984"/>
          </a:xfrm>
        </p:spPr>
        <p:txBody>
          <a:bodyPr/>
          <a:lstStyle/>
          <a:p>
            <a:r>
              <a:rPr lang="ja-JP" altLang="en-US" sz="4400" dirty="0" smtClean="0">
                <a:solidFill>
                  <a:schemeClr val="accent2"/>
                </a:solidFill>
              </a:rPr>
              <a:t>　</a:t>
            </a:r>
            <a:r>
              <a:rPr lang="en-US" altLang="ja-JP" sz="4400" dirty="0" smtClean="0">
                <a:solidFill>
                  <a:schemeClr val="accent2"/>
                </a:solidFill>
              </a:rPr>
              <a:t>2.1</a:t>
            </a:r>
            <a:r>
              <a:rPr lang="ja-JP" altLang="en-US" sz="4400" dirty="0" smtClean="0">
                <a:solidFill>
                  <a:schemeClr val="accent2"/>
                </a:solidFill>
              </a:rPr>
              <a:t>背景</a:t>
            </a:r>
            <a:endParaRPr kumimoji="1" lang="ja-JP" altLang="en-US" sz="44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:\Users\USER\AppData\Local\Microsoft\Windows\Temporary Internet Files\Content.IE5\FXQ1OBM2\MC900415144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1296144" cy="21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形吹き出し 5"/>
          <p:cNvSpPr/>
          <p:nvPr/>
        </p:nvSpPr>
        <p:spPr>
          <a:xfrm>
            <a:off x="395536" y="739370"/>
            <a:ext cx="8496944" cy="2592288"/>
          </a:xfrm>
          <a:prstGeom prst="cloudCallout">
            <a:avLst>
              <a:gd name="adj1" fmla="val -30609"/>
              <a:gd name="adj2" fmla="val 671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dirty="0" smtClean="0">
              <a:solidFill>
                <a:srgbClr val="FFC000"/>
              </a:solidFill>
            </a:endParaRPr>
          </a:p>
          <a:p>
            <a:endParaRPr lang="en-US" altLang="ja-JP" sz="2000" dirty="0">
              <a:solidFill>
                <a:srgbClr val="FFC000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PM</a:t>
            </a:r>
            <a:r>
              <a:rPr lang="ja-JP" altLang="en-US" sz="2400" dirty="0" err="1" smtClean="0">
                <a:solidFill>
                  <a:schemeClr val="tx1"/>
                </a:solidFill>
              </a:rPr>
              <a:t>，</a:t>
            </a:r>
            <a:r>
              <a:rPr lang="en-US" altLang="ja-JP" sz="2400" dirty="0" smtClean="0">
                <a:solidFill>
                  <a:schemeClr val="tx1"/>
                </a:solidFill>
              </a:rPr>
              <a:t>PM</a:t>
            </a:r>
            <a:r>
              <a:rPr lang="ja-JP" altLang="en-US" sz="2400" dirty="0" smtClean="0">
                <a:solidFill>
                  <a:schemeClr val="tx1"/>
                </a:solidFill>
              </a:rPr>
              <a:t>学科を知らないんじゃないか？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000" dirty="0" smtClean="0">
              <a:solidFill>
                <a:srgbClr val="FFC000"/>
              </a:solidFill>
            </a:endParaRPr>
          </a:p>
          <a:p>
            <a:endParaRPr lang="en-US" altLang="ja-JP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8984"/>
          </a:xfrm>
        </p:spPr>
        <p:txBody>
          <a:bodyPr/>
          <a:lstStyle/>
          <a:p>
            <a:r>
              <a:rPr lang="ja-JP" altLang="en-US" sz="4400" dirty="0" smtClean="0">
                <a:solidFill>
                  <a:schemeClr val="accent2"/>
                </a:solidFill>
              </a:rPr>
              <a:t>　</a:t>
            </a:r>
            <a:r>
              <a:rPr lang="en-US" altLang="ja-JP" sz="4400" dirty="0" smtClean="0">
                <a:solidFill>
                  <a:schemeClr val="accent2"/>
                </a:solidFill>
              </a:rPr>
              <a:t>2.2</a:t>
            </a:r>
            <a:r>
              <a:rPr lang="ja-JP" altLang="en-US" sz="4400" dirty="0">
                <a:solidFill>
                  <a:schemeClr val="accent2"/>
                </a:solidFill>
              </a:rPr>
              <a:t>目的</a:t>
            </a:r>
            <a:endParaRPr kumimoji="1" lang="ja-JP" altLang="en-US" sz="4400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5576" y="141277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高校生に</a:t>
            </a:r>
            <a:r>
              <a:rPr lang="en-US" altLang="ja-JP" sz="2400" dirty="0"/>
              <a:t>PM</a:t>
            </a:r>
            <a:r>
              <a:rPr lang="ja-JP" altLang="en-US" sz="2400" dirty="0"/>
              <a:t>学科を知って</a:t>
            </a:r>
            <a:r>
              <a:rPr lang="ja-JP" altLang="en-US" sz="2400" dirty="0" smtClean="0"/>
              <a:t>もらえる</a:t>
            </a:r>
            <a:endParaRPr lang="en-US" altLang="ja-JP" sz="2400" dirty="0"/>
          </a:p>
        </p:txBody>
      </p:sp>
      <p:pic>
        <p:nvPicPr>
          <p:cNvPr id="7" name="Picture 2" descr="C:\Users\USER\AppData\Local\Microsoft\Windows\Temporary Internet Files\Content.IE5\FXQ1OBM2\MC900415144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1296144" cy="21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AppData\Local\Microsoft\Windows\Temporary Internet Files\Content.IE5\FXQ1OBM2\MM90023471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852936"/>
            <a:ext cx="617519" cy="8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765767" y="199018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入学者数の増加を見込んだウェブサイトの作成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980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ja-JP" altLang="en-US" sz="4800" dirty="0" smtClean="0">
                <a:solidFill>
                  <a:schemeClr val="accent2"/>
                </a:solidFill>
              </a:rPr>
              <a:t>　</a:t>
            </a:r>
            <a:r>
              <a:rPr lang="en-US" altLang="ja-JP" sz="4800" dirty="0" smtClean="0">
                <a:solidFill>
                  <a:schemeClr val="accent2"/>
                </a:solidFill>
              </a:rPr>
              <a:t>2.</a:t>
            </a:r>
            <a:r>
              <a:rPr lang="en-US" altLang="ja-JP" sz="4800" dirty="0">
                <a:solidFill>
                  <a:schemeClr val="accent2"/>
                </a:solidFill>
              </a:rPr>
              <a:t>3</a:t>
            </a:r>
            <a:r>
              <a:rPr lang="ja-JP" altLang="en-US" sz="4800" dirty="0" smtClean="0">
                <a:solidFill>
                  <a:schemeClr val="accent2"/>
                </a:solidFill>
              </a:rPr>
              <a:t>要求提案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コンテンツ プレースホルダー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7642379"/>
              </p:ext>
            </p:extLst>
          </p:nvPr>
        </p:nvGraphicFramePr>
        <p:xfrm>
          <a:off x="683568" y="1772816"/>
          <a:ext cx="7344816" cy="41764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44816"/>
              </a:tblGrid>
              <a:tr h="4176464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4000" u="none" strike="noStrike" dirty="0" smtClean="0">
                          <a:effectLst/>
                        </a:rPr>
                        <a:t>・画像</a:t>
                      </a:r>
                      <a:r>
                        <a:rPr lang="ja-JP" altLang="en-US" sz="4000" u="none" strike="noStrike" dirty="0">
                          <a:effectLst/>
                        </a:rPr>
                        <a:t>の挿入（発表風景</a:t>
                      </a:r>
                      <a:r>
                        <a:rPr lang="ja-JP" altLang="en-US" sz="4000" u="none" strike="noStrike" dirty="0" smtClean="0">
                          <a:effectLst/>
                        </a:rPr>
                        <a:t>）</a:t>
                      </a:r>
                      <a:endParaRPr lang="en-US" altLang="ja-JP" sz="40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  <a:p>
                      <a:pPr algn="l" fontAlgn="t"/>
                      <a:r>
                        <a:rPr lang="ja-JP" altLang="en-US" sz="4000" u="none" strike="noStrike" dirty="0" smtClean="0">
                          <a:effectLst/>
                        </a:rPr>
                        <a:t>・レスポンシブデザイン</a:t>
                      </a:r>
                      <a:r>
                        <a:rPr lang="ja-JP" altLang="en-US" sz="4000" u="none" strike="noStrike" dirty="0">
                          <a:effectLst/>
                        </a:rPr>
                        <a:t>の</a:t>
                      </a:r>
                      <a:r>
                        <a:rPr lang="ja-JP" altLang="en-US" sz="4000" u="none" strike="noStrike" dirty="0" smtClean="0">
                          <a:effectLst/>
                        </a:rPr>
                        <a:t>有効</a:t>
                      </a:r>
                      <a:endParaRPr lang="en-US" altLang="ja-JP" sz="40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  <a:p>
                      <a:pPr algn="l" fontAlgn="t"/>
                      <a:r>
                        <a:rPr lang="ja-JP" altLang="en-US" sz="4000" u="none" strike="noStrike" dirty="0" smtClean="0">
                          <a:effectLst/>
                        </a:rPr>
                        <a:t>・アニメーション</a:t>
                      </a:r>
                      <a:r>
                        <a:rPr lang="ja-JP" altLang="en-US" sz="4000" u="none" strike="noStrike" dirty="0">
                          <a:effectLst/>
                        </a:rPr>
                        <a:t>の</a:t>
                      </a:r>
                      <a:r>
                        <a:rPr lang="ja-JP" altLang="en-US" sz="4000" u="none" strike="noStrike" dirty="0" smtClean="0">
                          <a:effectLst/>
                        </a:rPr>
                        <a:t>挿入</a:t>
                      </a:r>
                      <a:endParaRPr lang="en-US" altLang="ja-JP" sz="40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  <a:p>
                      <a:pPr algn="l" fontAlgn="t"/>
                      <a:r>
                        <a:rPr lang="ja-JP" altLang="en-US" sz="4000" u="none" strike="noStrike" dirty="0" smtClean="0">
                          <a:effectLst/>
                        </a:rPr>
                        <a:t>・</a:t>
                      </a:r>
                      <a:r>
                        <a:rPr lang="en-US" sz="4000" u="none" strike="noStrike" dirty="0" smtClean="0">
                          <a:effectLst/>
                        </a:rPr>
                        <a:t>JavaScript</a:t>
                      </a:r>
                      <a:r>
                        <a:rPr lang="ja-JP" altLang="en-US" sz="4000" u="none" strike="noStrike" dirty="0">
                          <a:effectLst/>
                        </a:rPr>
                        <a:t>の挿入</a:t>
                      </a:r>
                      <a:endParaRPr lang="ja-JP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直線コネクタ 6"/>
          <p:cNvCxnSpPr/>
          <p:nvPr/>
        </p:nvCxnSpPr>
        <p:spPr>
          <a:xfrm>
            <a:off x="1115616" y="2991912"/>
            <a:ext cx="68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115616" y="3149352"/>
            <a:ext cx="6840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5349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/>
                </a:solidFill>
              </a:rPr>
              <a:t>2.4</a:t>
            </a:r>
            <a:r>
              <a:rPr lang="ja-JP" altLang="en-US" sz="3600" dirty="0" smtClean="0">
                <a:solidFill>
                  <a:schemeClr val="accent2"/>
                </a:solidFill>
              </a:rPr>
              <a:t>モックアップ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E:\新しいフォルダー\1枚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9" y="1097605"/>
            <a:ext cx="3600400" cy="48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新しいフォルダー\2枚目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5" y="1111453"/>
            <a:ext cx="3594979" cy="48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新しいフォルダー\3枚目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86" y="1126366"/>
            <a:ext cx="3594981" cy="48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新しいフォルダー\4枚目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6366"/>
            <a:ext cx="3600400" cy="48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新しいフォルダー\5枚目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43" y="1126366"/>
            <a:ext cx="3605544" cy="4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新しいフォルダー\6枚目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17" y="1128722"/>
            <a:ext cx="3576655" cy="48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新しいフォルダー\7枚目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61" y="1128722"/>
            <a:ext cx="3605543" cy="4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9201"/>
              </p:ext>
            </p:extLst>
          </p:nvPr>
        </p:nvGraphicFramePr>
        <p:xfrm>
          <a:off x="4597167" y="1181264"/>
          <a:ext cx="4371742" cy="4592780"/>
        </p:xfrm>
        <a:graphic>
          <a:graphicData uri="http://schemas.openxmlformats.org/drawingml/2006/table">
            <a:tbl>
              <a:tblPr/>
              <a:tblGrid>
                <a:gridCol w="3674124"/>
                <a:gridCol w="697618"/>
              </a:tblGrid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TOP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画像アニメーション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CSS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によるボタンの色を変える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en-US" altLang="ja-JP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画面下部に各ページ移動ボタン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サブメニュー欄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　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PM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説明文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PM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学科説明文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更新情報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交通アクセス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Google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マップとのリンク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パンフレット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PDF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バナー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イベント日程欄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研究室紹介文と画像の添付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就職先紹介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CSS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によって説明文を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列にする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グラフやデータの挿入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　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資料リスト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個人情報入力に関する規約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千葉工業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大学資料請求画面へ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のリンク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Q&amp;A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を載せる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Q&amp;A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解答欄を載せる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　　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  <a:endParaRPr lang="ja-JP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google</a:t>
                      </a:r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マップにマーカーを表示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3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各交通機関の移動時間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　　○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D:\新しいフォルダー\1枚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7605"/>
            <a:ext cx="3651664" cy="48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327495"/>
            <a:ext cx="4643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dirty="0" smtClean="0">
                <a:solidFill>
                  <a:schemeClr val="accent2"/>
                </a:solidFill>
              </a:rPr>
              <a:t>2.5</a:t>
            </a:r>
            <a:r>
              <a:rPr lang="ja-JP" altLang="en-US" sz="6600" dirty="0" smtClean="0">
                <a:solidFill>
                  <a:schemeClr val="accent2"/>
                </a:solidFill>
              </a:rPr>
              <a:t>総括</a:t>
            </a:r>
            <a:endParaRPr kumimoji="1" lang="ja-JP" altLang="en-US" sz="6600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596066" y="6381328"/>
            <a:ext cx="990600" cy="365125"/>
          </a:xfrm>
        </p:spPr>
        <p:txBody>
          <a:bodyPr/>
          <a:lstStyle/>
          <a:p>
            <a:fld id="{70BD2B50-1382-47B9-A4FB-2B2239B6523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2299" y="1784177"/>
            <a:ext cx="860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・作業能力に差が出てしまった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2299" y="2780926"/>
            <a:ext cx="92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・個々の責任を全うする事が出来た</a:t>
            </a:r>
            <a:endParaRPr kumimoji="1" lang="ja-JP" altLang="en-US" sz="4000" dirty="0"/>
          </a:p>
        </p:txBody>
      </p:sp>
      <p:pic>
        <p:nvPicPr>
          <p:cNvPr id="9" name="Picture 3" descr="C:\Users\USER\AppData\Local\Microsoft\Windows\Temporary Internet Files\Content.IE5\8PPCYB44\MC9003049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67" y="4221088"/>
            <a:ext cx="1822399" cy="1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1187312"/>
          </a:xfrm>
        </p:spPr>
        <p:txBody>
          <a:bodyPr/>
          <a:lstStyle/>
          <a:p>
            <a:r>
              <a:rPr lang="ja-JP" altLang="en-US" sz="4800" dirty="0" smtClean="0"/>
              <a:t>　</a:t>
            </a:r>
            <a:r>
              <a:rPr lang="ja-JP" altLang="en-US" sz="4000" dirty="0" smtClean="0">
                <a:solidFill>
                  <a:schemeClr val="accent2"/>
                </a:solidFill>
              </a:rPr>
              <a:t>目次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30397" y="1291092"/>
            <a:ext cx="46450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2.</a:t>
            </a:r>
            <a:r>
              <a:rPr lang="ja-JP" altLang="en-US" sz="2000" dirty="0" smtClean="0"/>
              <a:t>ウェブサイト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en-US" altLang="ja-JP" sz="2000" dirty="0" smtClean="0"/>
              <a:t>2.1</a:t>
            </a:r>
            <a:r>
              <a:rPr lang="ja-JP" altLang="en-US" sz="2000" dirty="0" smtClean="0"/>
              <a:t>背景</a:t>
            </a:r>
            <a:endParaRPr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en-US" altLang="ja-JP" sz="2000" dirty="0" smtClean="0"/>
              <a:t>2.2 </a:t>
            </a:r>
            <a:r>
              <a:rPr lang="ja-JP" altLang="en-US" sz="2000" dirty="0" smtClean="0"/>
              <a:t>目的</a:t>
            </a:r>
            <a:endParaRPr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en-US" altLang="ja-JP" sz="2000" dirty="0" smtClean="0"/>
              <a:t>2.3</a:t>
            </a:r>
            <a:r>
              <a:rPr lang="ja-JP" altLang="en-US" sz="2000" dirty="0" smtClean="0"/>
              <a:t>要求</a:t>
            </a:r>
            <a:r>
              <a:rPr lang="ja-JP" altLang="en-US" sz="2000" dirty="0"/>
              <a:t>提案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en-US" altLang="ja-JP" sz="2000" dirty="0" smtClean="0"/>
              <a:t>2.4</a:t>
            </a:r>
            <a:r>
              <a:rPr lang="ja-JP" altLang="en-US" sz="2000" dirty="0" smtClean="0"/>
              <a:t>モックアップ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lang="en-US" altLang="ja-JP" sz="2000" dirty="0" smtClean="0"/>
              <a:t>2.5</a:t>
            </a:r>
            <a:r>
              <a:rPr lang="ja-JP" altLang="en-US" sz="2000" dirty="0" smtClean="0"/>
              <a:t>統括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>
              <a:solidFill>
                <a:srgbClr val="00FF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>
              <a:solidFill>
                <a:srgbClr val="00FF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642" y="1300124"/>
            <a:ext cx="4604146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1</a:t>
            </a:r>
            <a:r>
              <a:rPr lang="ja-JP" altLang="en-US" sz="2000" dirty="0" smtClean="0"/>
              <a:t>プロジェクト実験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1.1</a:t>
            </a:r>
            <a:r>
              <a:rPr lang="ja-JP" altLang="en-US" sz="2000" dirty="0" smtClean="0"/>
              <a:t>人的資源マネジメント</a:t>
            </a:r>
            <a:endParaRPr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ja-JP" altLang="en-US" sz="2000" dirty="0"/>
              <a:t>　</a:t>
            </a:r>
            <a:r>
              <a:rPr lang="en-US" altLang="ja-JP" sz="2000" dirty="0" smtClean="0"/>
              <a:t>1.2</a:t>
            </a:r>
            <a:r>
              <a:rPr lang="ja-JP" altLang="en-US" sz="2000" dirty="0" smtClean="0"/>
              <a:t>タイムマネジメント</a:t>
            </a:r>
            <a:endParaRPr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1.3</a:t>
            </a:r>
            <a:r>
              <a:rPr lang="ja-JP" altLang="en-US" sz="2000" dirty="0" smtClean="0"/>
              <a:t>リスクマネジメント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1.4</a:t>
            </a:r>
            <a:r>
              <a:rPr kumimoji="1" lang="ja-JP" altLang="en-US" dirty="0" smtClean="0"/>
              <a:t>コミュニケーションマネジメント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チームミーティング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                 1.4.2</a:t>
            </a:r>
            <a:r>
              <a:rPr lang="ja-JP" altLang="en-US" dirty="0" smtClean="0"/>
              <a:t>ユーザミーティング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                 1.4.3</a:t>
            </a:r>
            <a:r>
              <a:rPr lang="ja-JP" altLang="en-US" dirty="0"/>
              <a:t>データ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06287"/>
              </p:ext>
            </p:extLst>
          </p:nvPr>
        </p:nvGraphicFramePr>
        <p:xfrm>
          <a:off x="766519" y="1710407"/>
          <a:ext cx="7776865" cy="412813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158118"/>
                <a:gridCol w="808045"/>
                <a:gridCol w="1270234"/>
                <a:gridCol w="1270234"/>
                <a:gridCol w="1270234"/>
              </a:tblGrid>
              <a:tr h="72008">
                <a:tc gridSpan="5"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236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石田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本間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斯波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御園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プロジェクト憲章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作業実績票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ガントチャート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議事録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作業日報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WBS</a:t>
                      </a:r>
                      <a:r>
                        <a:rPr lang="ja-JP" altLang="en-US" sz="2400" u="none" strike="noStrike" dirty="0">
                          <a:effectLst/>
                        </a:rPr>
                        <a:t>作成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画面遷移図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ウェブサイト開発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515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発表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95536" y="5349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2"/>
                </a:solidFill>
              </a:rPr>
              <a:t>1.1</a:t>
            </a:r>
            <a:r>
              <a:rPr kumimoji="1" lang="ja-JP" altLang="en-US" sz="3600" dirty="0" smtClean="0">
                <a:solidFill>
                  <a:schemeClr val="accent2"/>
                </a:solidFill>
              </a:rPr>
              <a:t>人的資源マネジメント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6519" y="145494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実験役割分担表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7092280" y="196384"/>
            <a:ext cx="2304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R:</a:t>
            </a:r>
            <a:r>
              <a:rPr lang="ja-JP" altLang="en-US" sz="2000" dirty="0" smtClean="0"/>
              <a:t>実行責任者</a:t>
            </a:r>
          </a:p>
          <a:p>
            <a:r>
              <a:rPr lang="en-US" altLang="ja-JP" sz="2000" dirty="0" smtClean="0"/>
              <a:t>A:</a:t>
            </a:r>
            <a:r>
              <a:rPr lang="ja-JP" altLang="en-US" sz="2000" dirty="0" smtClean="0"/>
              <a:t>説明責任者</a:t>
            </a:r>
          </a:p>
          <a:p>
            <a:r>
              <a:rPr lang="en-US" altLang="ja-JP" sz="2000" dirty="0" smtClean="0"/>
              <a:t>C:</a:t>
            </a:r>
            <a:r>
              <a:rPr lang="ja-JP" altLang="en-US" sz="2000" dirty="0" smtClean="0"/>
              <a:t>相談責任者</a:t>
            </a:r>
          </a:p>
          <a:p>
            <a:r>
              <a:rPr lang="en-US" altLang="ja-JP" sz="2000" dirty="0" smtClean="0"/>
              <a:t>I:</a:t>
            </a:r>
            <a:r>
              <a:rPr lang="ja-JP" altLang="en-US" sz="2000" dirty="0" smtClean="0"/>
              <a:t>情報提供</a:t>
            </a:r>
            <a:endParaRPr lang="ja-JP" altLang="en-US" sz="2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72366"/>
              </p:ext>
            </p:extLst>
          </p:nvPr>
        </p:nvGraphicFramePr>
        <p:xfrm>
          <a:off x="737321" y="1988840"/>
          <a:ext cx="7344815" cy="386676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95643"/>
                <a:gridCol w="887293"/>
                <a:gridCol w="887293"/>
                <a:gridCol w="887293"/>
                <a:gridCol w="887293"/>
              </a:tblGrid>
              <a:tr h="196056">
                <a:tc gridSpan="5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明朝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56875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石田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本間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斯波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御園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44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smtClean="0">
                          <a:effectLst/>
                        </a:rPr>
                        <a:t>PM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445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議事録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445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リスクマネジメント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445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タイムマネジメント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445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スコープマネジメント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8793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コミュニケーション</a:t>
                      </a:r>
                      <a:endParaRPr lang="en-US" altLang="ja-JP" sz="2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2800" u="none" strike="noStrike" dirty="0" smtClean="0">
                          <a:effectLst/>
                        </a:rPr>
                        <a:t>　　　　マネジメント</a:t>
                      </a:r>
                      <a:r>
                        <a:rPr lang="ja-JP" altLang="en-US" sz="1200" u="none" strike="noStrike" dirty="0">
                          <a:effectLst/>
                        </a:rPr>
                        <a:t>　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83568" y="151173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PM</a:t>
            </a:r>
            <a:r>
              <a:rPr kumimoji="1" lang="ja-JP" altLang="en-US" sz="3200" dirty="0" smtClean="0"/>
              <a:t>役割分担表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020272" y="480688"/>
            <a:ext cx="2123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R:</a:t>
            </a:r>
            <a:r>
              <a:rPr lang="ja-JP" altLang="en-US" sz="2000" dirty="0" smtClean="0"/>
              <a:t>実行責任者</a:t>
            </a:r>
          </a:p>
          <a:p>
            <a:r>
              <a:rPr lang="en-US" altLang="ja-JP" sz="2000" dirty="0" smtClean="0"/>
              <a:t>A:</a:t>
            </a:r>
            <a:r>
              <a:rPr lang="ja-JP" altLang="en-US" sz="2000" dirty="0" smtClean="0"/>
              <a:t>説明責任者</a:t>
            </a:r>
          </a:p>
          <a:p>
            <a:r>
              <a:rPr lang="en-US" altLang="ja-JP" sz="2000" dirty="0" smtClean="0"/>
              <a:t>C:</a:t>
            </a:r>
            <a:r>
              <a:rPr lang="ja-JP" altLang="en-US" sz="2000" dirty="0" smtClean="0"/>
              <a:t>相談責任者</a:t>
            </a:r>
          </a:p>
          <a:p>
            <a:r>
              <a:rPr lang="en-US" altLang="ja-JP" sz="2000" dirty="0" smtClean="0"/>
              <a:t>I:</a:t>
            </a:r>
            <a:r>
              <a:rPr lang="ja-JP" altLang="en-US" sz="2000" dirty="0" smtClean="0"/>
              <a:t>情報提供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5349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/>
                </a:solidFill>
              </a:rPr>
              <a:t>1.1</a:t>
            </a:r>
            <a:r>
              <a:rPr kumimoji="1" lang="ja-JP" altLang="en-US" sz="3600" dirty="0" smtClean="0">
                <a:solidFill>
                  <a:schemeClr val="accent2"/>
                </a:solidFill>
              </a:rPr>
              <a:t>人的資源マネジメント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1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27307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/>
                </a:solidFill>
              </a:rPr>
              <a:t>1</a:t>
            </a:r>
            <a:r>
              <a:rPr kumimoji="1" lang="en-US" altLang="ja-JP" sz="3600" dirty="0" smtClean="0">
                <a:solidFill>
                  <a:schemeClr val="accent2"/>
                </a:solidFill>
              </a:rPr>
              <a:t>.2</a:t>
            </a:r>
            <a:r>
              <a:rPr kumimoji="1" lang="ja-JP" altLang="en-US" sz="3600" dirty="0" smtClean="0">
                <a:solidFill>
                  <a:schemeClr val="accent2"/>
                </a:solidFill>
              </a:rPr>
              <a:t>タイムマネジメント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7544" y="98466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作業実績表</a:t>
            </a:r>
            <a:endParaRPr kumimoji="1" lang="ja-JP" altLang="en-US" sz="2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21382"/>
              </p:ext>
            </p:extLst>
          </p:nvPr>
        </p:nvGraphicFramePr>
        <p:xfrm>
          <a:off x="2051720" y="1628800"/>
          <a:ext cx="6109779" cy="4163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62726"/>
                <a:gridCol w="1060245"/>
                <a:gridCol w="1021702"/>
                <a:gridCol w="1021702"/>
                <a:gridCol w="1159853"/>
                <a:gridCol w="883551"/>
              </a:tblGrid>
              <a:tr h="9487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担当者名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r>
                        <a:rPr lang="ja-JP" altLang="en-US" sz="1800" u="none" strike="noStrike" dirty="0">
                          <a:effectLst/>
                        </a:rPr>
                        <a:t>回</a:t>
                      </a:r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r>
                        <a:rPr lang="ja-JP" altLang="en-US" sz="1800" u="none" strike="noStrike" dirty="0">
                          <a:effectLst/>
                        </a:rPr>
                        <a:t>設計</a:t>
                      </a:r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r>
                        <a:rPr lang="ja-JP" altLang="en-US" sz="1800" u="none" strike="noStrike" dirty="0">
                          <a:effectLst/>
                        </a:rPr>
                        <a:t>回</a:t>
                      </a:r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r>
                        <a:rPr lang="ja-JP" altLang="en-US" sz="1800" u="none" strike="noStrike" dirty="0">
                          <a:effectLst/>
                        </a:rPr>
                        <a:t>実装</a:t>
                      </a:r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4</a:t>
                      </a:r>
                      <a:r>
                        <a:rPr lang="ja-JP" altLang="en-US" sz="1800" u="none" strike="noStrike" dirty="0">
                          <a:effectLst/>
                        </a:rPr>
                        <a:t>回</a:t>
                      </a:r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r>
                        <a:rPr lang="ja-JP" altLang="en-US" sz="1800" u="none" strike="noStrike" dirty="0">
                          <a:effectLst/>
                        </a:rPr>
                        <a:t>実装</a:t>
                      </a:r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r>
                        <a:rPr lang="ja-JP" altLang="en-US" sz="1800" u="none" strike="noStrike">
                          <a:effectLst/>
                        </a:rPr>
                        <a:t>回</a:t>
                      </a:r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r>
                        <a:rPr lang="ja-JP" altLang="en-US" sz="1800" u="none" strike="noStrike">
                          <a:effectLst/>
                        </a:rPr>
                        <a:t>テスト</a:t>
                      </a:r>
                      <a:r>
                        <a:rPr lang="en-US" altLang="ja-JP" sz="1800" u="none" strike="noStrike">
                          <a:effectLst/>
                        </a:rPr>
                        <a:t>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合計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  <a:tr h="6288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石田一真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6.0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6.0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21.0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  <a:tr h="6288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本間知博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6.0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5.0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6.0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21.0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  <a:tr h="6288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斯波宏隆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6.0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3.0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5.0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6.0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20.0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  <a:tr h="6638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御園亮太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6.0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3.0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6.0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20.0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  <a:tr h="6638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合計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24.0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14.0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20.0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24.0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82.0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9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27307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/>
                </a:solidFill>
              </a:rPr>
              <a:t>1</a:t>
            </a:r>
            <a:r>
              <a:rPr kumimoji="1" lang="en-US" altLang="ja-JP" sz="3600" dirty="0" smtClean="0">
                <a:solidFill>
                  <a:schemeClr val="accent2"/>
                </a:solidFill>
              </a:rPr>
              <a:t>.2</a:t>
            </a:r>
            <a:r>
              <a:rPr kumimoji="1" lang="ja-JP" altLang="en-US" sz="3600" dirty="0" smtClean="0">
                <a:solidFill>
                  <a:schemeClr val="accent2"/>
                </a:solidFill>
              </a:rPr>
              <a:t>タイムマネジメント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pic>
        <p:nvPicPr>
          <p:cNvPr id="4104" name="Picture 8" descr="C:\Users\USER\AppData\Local\Microsoft\Windows\Temporary Internet Files\Content.IE5\2BUBZ7F3\MC900391024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9207"/>
            <a:ext cx="2160240" cy="211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20193" y="128675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予定より早くできた理由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402231" y="22790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目的</a:t>
            </a:r>
            <a:r>
              <a:rPr lang="ja-JP" altLang="en-US" sz="2400" dirty="0"/>
              <a:t>を共有</a:t>
            </a:r>
            <a:endParaRPr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2249632" y="3821389"/>
            <a:ext cx="737976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9" name="Picture 13" descr="C:\Users\USER\AppData\Local\Microsoft\Windows\Temporary Internet Files\Content.IE5\8PPCYB44\MC900383558[1].wm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6" y="3035065"/>
            <a:ext cx="1404303" cy="207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07504" y="2279056"/>
            <a:ext cx="1735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目的を設定</a:t>
            </a:r>
            <a:endParaRPr lang="en-US" altLang="ja-JP" sz="2400" dirty="0"/>
          </a:p>
        </p:txBody>
      </p:sp>
      <p:sp>
        <p:nvSpPr>
          <p:cNvPr id="27" name="右矢印 26"/>
          <p:cNvSpPr/>
          <p:nvPr/>
        </p:nvSpPr>
        <p:spPr>
          <a:xfrm>
            <a:off x="5796136" y="3821389"/>
            <a:ext cx="737976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14" name="Picture 18" descr="C:\Users\USER\AppData\Local\Microsoft\Windows\Temporary Internet Files\Content.IE5\FXQ1OBM2\MC900078842[1].wmf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46" y="2899685"/>
            <a:ext cx="1944216" cy="23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正方形/長方形 33"/>
          <p:cNvSpPr/>
          <p:nvPr/>
        </p:nvSpPr>
        <p:spPr>
          <a:xfrm>
            <a:off x="6950968" y="227905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作業短縮</a:t>
            </a:r>
            <a:endParaRPr lang="en-US" altLang="ja-JP" sz="24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0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652174" y="1944422"/>
            <a:ext cx="46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・メンバ欠席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4181" y="2574751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オンラインストレージ</a:t>
            </a:r>
            <a:r>
              <a:rPr kumimoji="1" lang="ja-JP" altLang="en-US" b="1" dirty="0" smtClean="0"/>
              <a:t>データによるデータの共有</a:t>
            </a:r>
            <a:endParaRPr kumimoji="1" lang="ja-JP" altLang="en-US" b="1" dirty="0"/>
          </a:p>
        </p:txBody>
      </p:sp>
      <p:sp>
        <p:nvSpPr>
          <p:cNvPr id="13" name="右矢印 12"/>
          <p:cNvSpPr/>
          <p:nvPr/>
        </p:nvSpPr>
        <p:spPr>
          <a:xfrm>
            <a:off x="976210" y="2667084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40" y="3090949"/>
            <a:ext cx="488628" cy="45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539552" y="3592806"/>
            <a:ext cx="496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・ハードウェア破損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68298" y="417439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オンラインストレージに保存と他のメンバのハードウェアに保存</a:t>
            </a:r>
            <a:endParaRPr kumimoji="1" lang="ja-JP" altLang="en-US" b="1" dirty="0"/>
          </a:p>
        </p:txBody>
      </p:sp>
      <p:sp>
        <p:nvSpPr>
          <p:cNvPr id="16" name="右矢印 15"/>
          <p:cNvSpPr/>
          <p:nvPr/>
        </p:nvSpPr>
        <p:spPr>
          <a:xfrm>
            <a:off x="976210" y="4266729"/>
            <a:ext cx="78797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34" y="4583027"/>
            <a:ext cx="4873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5" y="4583027"/>
            <a:ext cx="670405" cy="50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395536" y="53493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solidFill>
                  <a:schemeClr val="accent2"/>
                </a:solidFill>
              </a:rPr>
              <a:t>1.3</a:t>
            </a:r>
            <a:r>
              <a:rPr lang="ja-JP" altLang="en-US" sz="4000" dirty="0" smtClean="0">
                <a:solidFill>
                  <a:schemeClr val="accent2"/>
                </a:solidFill>
              </a:rPr>
              <a:t>リスクマネジメント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05" y="30462"/>
            <a:ext cx="9144000" cy="108012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accent2"/>
                </a:solidFill>
              </a:rPr>
              <a:t>　</a:t>
            </a:r>
            <a:r>
              <a:rPr kumimoji="1" lang="en-US" altLang="ja-JP" sz="4000" dirty="0" smtClean="0">
                <a:solidFill>
                  <a:schemeClr val="accent2"/>
                </a:solidFill>
              </a:rPr>
              <a:t>1.4</a:t>
            </a:r>
            <a:r>
              <a:rPr kumimoji="1" lang="ja-JP" altLang="en-US" sz="4000" dirty="0" smtClean="0">
                <a:solidFill>
                  <a:schemeClr val="accent2"/>
                </a:solidFill>
              </a:rPr>
              <a:t>コミュニケーションマネジメント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1556792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ミーティング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チーム</a:t>
            </a:r>
            <a:r>
              <a:rPr kumimoji="1" lang="ja-JP" altLang="en-US" sz="2400" dirty="0" smtClean="0"/>
              <a:t>ミーティング</a:t>
            </a:r>
            <a:endParaRPr kumimoji="1" lang="en-US" altLang="ja-JP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ユーザミーティング</a:t>
            </a:r>
            <a:endParaRPr lang="en-US" altLang="ja-JP" sz="2400" dirty="0"/>
          </a:p>
          <a:p>
            <a:pPr lvl="2"/>
            <a:endParaRPr lang="en-US" altLang="ja-JP" sz="2400" dirty="0" smtClean="0"/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26452"/>
            <a:ext cx="2160240" cy="21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493560" y="15608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連絡方法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93234" y="3680257"/>
            <a:ext cx="84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石田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>
            <a:endCxn id="32" idx="2"/>
          </p:cNvCxnSpPr>
          <p:nvPr/>
        </p:nvCxnSpPr>
        <p:spPr>
          <a:xfrm flipV="1">
            <a:off x="5013313" y="2747336"/>
            <a:ext cx="1152000" cy="1152000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5013314" y="3911090"/>
            <a:ext cx="2376264" cy="26435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34" idx="0"/>
          </p:cNvCxnSpPr>
          <p:nvPr/>
        </p:nvCxnSpPr>
        <p:spPr>
          <a:xfrm>
            <a:off x="5030659" y="3895065"/>
            <a:ext cx="1182374" cy="1038877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545669" y="2285671"/>
            <a:ext cx="124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本間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89578" y="368025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斯波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92375" y="4933942"/>
            <a:ext cx="104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御園</a:t>
            </a:r>
            <a:endParaRPr kumimoji="1" lang="ja-JP" altLang="en-US" sz="2400" dirty="0"/>
          </a:p>
        </p:txBody>
      </p:sp>
      <p:cxnSp>
        <p:nvCxnSpPr>
          <p:cNvPr id="35" name="直線矢印コネクタ 34"/>
          <p:cNvCxnSpPr>
            <a:stCxn id="32" idx="2"/>
            <a:endCxn id="34" idx="0"/>
          </p:cNvCxnSpPr>
          <p:nvPr/>
        </p:nvCxnSpPr>
        <p:spPr>
          <a:xfrm>
            <a:off x="6167957" y="2747336"/>
            <a:ext cx="45076" cy="218660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4" idx="0"/>
          </p:cNvCxnSpPr>
          <p:nvPr/>
        </p:nvCxnSpPr>
        <p:spPr>
          <a:xfrm flipV="1">
            <a:off x="6213033" y="3908282"/>
            <a:ext cx="1193890" cy="1025660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2" idx="2"/>
          </p:cNvCxnSpPr>
          <p:nvPr/>
        </p:nvCxnSpPr>
        <p:spPr>
          <a:xfrm>
            <a:off x="6167957" y="2747336"/>
            <a:ext cx="1221621" cy="1176971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54" y="3483115"/>
            <a:ext cx="603736" cy="76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加藤\AppData\Local\Microsoft\Windows\Temporary Internet Files\Content.IE5\PP16DHFG\MC900078768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4" y="1702327"/>
            <a:ext cx="3871762" cy="34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936104"/>
          </a:xfrm>
        </p:spPr>
        <p:txBody>
          <a:bodyPr>
            <a:norm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</a:rPr>
              <a:t>　</a:t>
            </a:r>
            <a:r>
              <a:rPr lang="en-US" altLang="ja-JP" sz="4800" dirty="0" smtClean="0">
                <a:solidFill>
                  <a:schemeClr val="accent2"/>
                </a:solidFill>
              </a:rPr>
              <a:t>1.4.1</a:t>
            </a:r>
            <a:r>
              <a:rPr lang="ja-JP" altLang="en-US" sz="4800" dirty="0" smtClean="0">
                <a:solidFill>
                  <a:schemeClr val="accent2"/>
                </a:solidFill>
              </a:rPr>
              <a:t>チームミーティング</a:t>
            </a:r>
            <a:endParaRPr kumimoji="1" lang="ja-JP" altLang="en-US" sz="48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1298" y="2348879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進捗状況確認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実行作業確認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2B50-1382-47B9-A4FB-2B2239B6523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127" name="Picture 7" descr="D:\無題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67744" y="3336073"/>
            <a:ext cx="54006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無題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5448" y="1313184"/>
            <a:ext cx="51845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D:\無題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415" y="206084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ライズン">
  <a:themeElements>
    <a:clrScheme name="ホライズン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ホライズン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ライズン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484</Words>
  <Application>Microsoft Office PowerPoint</Application>
  <PresentationFormat>画面に合わせる (4:3)</PresentationFormat>
  <Paragraphs>271</Paragraphs>
  <Slides>16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ホライズン</vt:lpstr>
      <vt:lpstr>ウェブサイト開発      プロジェクト</vt:lpstr>
      <vt:lpstr>　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1.4コミュニケーションマネジメント</vt:lpstr>
      <vt:lpstr>　1.4.1チームミーティング</vt:lpstr>
      <vt:lpstr>PowerPoint プレゼンテーション</vt:lpstr>
      <vt:lpstr>　1.4.3データ管理</vt:lpstr>
      <vt:lpstr>　2.1背景</vt:lpstr>
      <vt:lpstr>　2.2目的</vt:lpstr>
      <vt:lpstr>　2.3要求提案</vt:lpstr>
      <vt:lpstr>PowerPoint プレゼンテーション</vt:lpstr>
      <vt:lpstr>PowerPoint プレゼンテーション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KAZU</dc:creator>
  <cp:lastModifiedBy>hiro</cp:lastModifiedBy>
  <cp:revision>93</cp:revision>
  <dcterms:created xsi:type="dcterms:W3CDTF">2013-06-20T16:43:11Z</dcterms:created>
  <dcterms:modified xsi:type="dcterms:W3CDTF">2013-12-07T12:56:15Z</dcterms:modified>
</cp:coreProperties>
</file>