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1" r:id="rId4"/>
    <p:sldId id="257" r:id="rId5"/>
    <p:sldId id="259" r:id="rId6"/>
    <p:sldId id="277" r:id="rId7"/>
    <p:sldId id="265" r:id="rId8"/>
    <p:sldId id="266" r:id="rId9"/>
    <p:sldId id="267" r:id="rId10"/>
    <p:sldId id="268" r:id="rId11"/>
    <p:sldId id="278" r:id="rId12"/>
    <p:sldId id="272" r:id="rId13"/>
    <p:sldId id="275" r:id="rId14"/>
    <p:sldId id="274" r:id="rId15"/>
    <p:sldId id="279" r:id="rId1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akatsuki\Documents\GitHub\pmpractice\yabuki-a\PM&#28436;&#32722;&#30690;&#21561;a\PM&#28436;&#32722;_&#31649;&#29702;&#12484;&#12540;&#12523;_&#30690;&#21561;&#30740;A&#296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05304187722803E-2"/>
          <c:y val="0.1082372862967074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EVM!$A$28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EVM!$B$28:$DI$28</c:f>
              <c:numCache>
                <c:formatCode>0.0_ </c:formatCode>
                <c:ptCount val="17"/>
                <c:pt idx="0">
                  <c:v>5</c:v>
                </c:pt>
                <c:pt idx="1">
                  <c:v>27</c:v>
                </c:pt>
                <c:pt idx="2">
                  <c:v>53</c:v>
                </c:pt>
                <c:pt idx="3">
                  <c:v>59</c:v>
                </c:pt>
                <c:pt idx="4">
                  <c:v>72</c:v>
                </c:pt>
                <c:pt idx="5">
                  <c:v>93</c:v>
                </c:pt>
                <c:pt idx="6">
                  <c:v>117</c:v>
                </c:pt>
                <c:pt idx="7">
                  <c:v>141</c:v>
                </c:pt>
                <c:pt idx="8">
                  <c:v>168</c:v>
                </c:pt>
                <c:pt idx="9">
                  <c:v>195</c:v>
                </c:pt>
                <c:pt idx="10">
                  <c:v>224</c:v>
                </c:pt>
                <c:pt idx="11">
                  <c:v>251</c:v>
                </c:pt>
                <c:pt idx="12">
                  <c:v>279</c:v>
                </c:pt>
                <c:pt idx="13">
                  <c:v>307</c:v>
                </c:pt>
                <c:pt idx="14">
                  <c:v>335</c:v>
                </c:pt>
                <c:pt idx="15">
                  <c:v>360</c:v>
                </c:pt>
                <c:pt idx="16">
                  <c:v>360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EVM!$A$29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EVM!$B$29:$DI$29</c:f>
              <c:numCache>
                <c:formatCode>0.0_ </c:formatCode>
                <c:ptCount val="17"/>
                <c:pt idx="0">
                  <c:v>2</c:v>
                </c:pt>
                <c:pt idx="1">
                  <c:v>12</c:v>
                </c:pt>
                <c:pt idx="2">
                  <c:v>20</c:v>
                </c:pt>
                <c:pt idx="3">
                  <c:v>41</c:v>
                </c:pt>
                <c:pt idx="4">
                  <c:v>62</c:v>
                </c:pt>
                <c:pt idx="5">
                  <c:v>83</c:v>
                </c:pt>
                <c:pt idx="6">
                  <c:v>104</c:v>
                </c:pt>
                <c:pt idx="7">
                  <c:v>149</c:v>
                </c:pt>
                <c:pt idx="8">
                  <c:v>183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EVM!$A$30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EVM!$B$30:$DI$30</c:f>
              <c:numCache>
                <c:formatCode>0.0_ </c:formatCode>
                <c:ptCount val="17"/>
                <c:pt idx="0">
                  <c:v>0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102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726784"/>
        <c:axId val="304538624"/>
      </c:lineChart>
      <c:dateAx>
        <c:axId val="27672678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304538624"/>
        <c:crosses val="autoZero"/>
        <c:auto val="1"/>
        <c:lblOffset val="100"/>
        <c:baseTimeUnit val="days"/>
      </c:dateAx>
      <c:valAx>
        <c:axId val="304538624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276726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4F-F64B-41CA-BE28-9865E3D4C5DE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E03-5ECD-46E2-AAD4-A5176C880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658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900BD-ADD4-46C5-B277-D9546B2272A2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B530B-7DDB-48B7-B825-1E765687A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30B-7DDB-48B7-B825-1E765687A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4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8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0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9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2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1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8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99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7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3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13766" y="1745398"/>
            <a:ext cx="901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/>
              <a:t>PM</a:t>
            </a:r>
            <a:r>
              <a:rPr kumimoji="1" lang="ja-JP" altLang="en-US" sz="7200" b="1" dirty="0" smtClean="0"/>
              <a:t>演習</a:t>
            </a:r>
            <a:endParaRPr kumimoji="1" lang="en-US" altLang="ja-JP" sz="7200" b="1" dirty="0" smtClean="0"/>
          </a:p>
          <a:p>
            <a:pPr algn="ctr"/>
            <a:r>
              <a:rPr lang="ja-JP" altLang="en-US" sz="7200" b="1" dirty="0" smtClean="0"/>
              <a:t>中間発表</a:t>
            </a:r>
            <a:endParaRPr kumimoji="1" lang="ja-JP" altLang="en-US" sz="7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54814" y="4796287"/>
            <a:ext cx="389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dirty="0" smtClean="0"/>
              <a:t>PM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1242132　若月　純</a:t>
            </a:r>
          </a:p>
          <a:p>
            <a:r>
              <a:rPr lang="ja-JP" altLang="ja-JP" sz="2400" dirty="0" smtClean="0"/>
              <a:t>    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1242042　斎藤　勇也</a:t>
            </a:r>
          </a:p>
          <a:p>
            <a:r>
              <a:rPr lang="ja-JP" altLang="ja-JP" sz="2400" dirty="0" smtClean="0"/>
              <a:t>    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1242116　森谷　慧士</a:t>
            </a:r>
            <a:endParaRPr lang="ja-JP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9327" y="4796287"/>
            <a:ext cx="397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シニア：</a:t>
            </a:r>
            <a:r>
              <a:rPr lang="ja-JP" altLang="ja-JP" sz="2400" dirty="0" smtClean="0"/>
              <a:t>矢吹 太朗</a:t>
            </a:r>
            <a:r>
              <a:rPr lang="ja-JP" altLang="en-US" sz="2400" dirty="0" smtClean="0"/>
              <a:t>　先生</a:t>
            </a:r>
            <a:endParaRPr lang="en-US" altLang="ja-JP" sz="2400" dirty="0" smtClean="0"/>
          </a:p>
          <a:p>
            <a:r>
              <a:rPr lang="ja-JP" altLang="en-US" sz="2400" dirty="0" smtClean="0"/>
              <a:t>ユーザ：</a:t>
            </a:r>
            <a:r>
              <a:rPr lang="ja-JP" altLang="ja-JP" sz="2400" dirty="0" smtClean="0"/>
              <a:t>竹本 篤郎</a:t>
            </a:r>
            <a:r>
              <a:rPr lang="ja-JP" altLang="en-US" sz="2400" dirty="0" smtClean="0"/>
              <a:t>　先生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79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10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3.1	</a:t>
            </a:r>
            <a:r>
              <a:rPr lang="ja-JP" altLang="en-US" sz="2800" dirty="0"/>
              <a:t>ガントチャート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0" y="2014913"/>
            <a:ext cx="10611133" cy="42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11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3.2	EVM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907183" y="2286002"/>
          <a:ext cx="7953772" cy="4022720"/>
        </p:xfrm>
        <a:graphic>
          <a:graphicData uri="http://schemas.openxmlformats.org/drawingml/2006/table">
            <a:tbl>
              <a:tblPr/>
              <a:tblGrid>
                <a:gridCol w="366612"/>
                <a:gridCol w="446809"/>
                <a:gridCol w="446809"/>
                <a:gridCol w="438216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</a:tblGrid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グラフ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517037"/>
              </p:ext>
            </p:extLst>
          </p:nvPr>
        </p:nvGraphicFramePr>
        <p:xfrm>
          <a:off x="825500" y="2014914"/>
          <a:ext cx="9729788" cy="454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テキスト ボックス 9"/>
          <p:cNvSpPr txBox="1"/>
          <p:nvPr/>
        </p:nvSpPr>
        <p:spPr>
          <a:xfrm>
            <a:off x="5328382" y="2127250"/>
            <a:ext cx="2581275" cy="3429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dirty="0"/>
              <a:t>EVMS</a:t>
            </a:r>
            <a:r>
              <a:rPr kumimoji="1" lang="ja-JP" altLang="en-US" sz="2000" dirty="0"/>
              <a:t>グラフ</a:t>
            </a:r>
          </a:p>
        </p:txBody>
      </p:sp>
      <p:sp>
        <p:nvSpPr>
          <p:cNvPr id="23" name="テキスト ボックス 10"/>
          <p:cNvSpPr txBox="1"/>
          <p:nvPr/>
        </p:nvSpPr>
        <p:spPr>
          <a:xfrm>
            <a:off x="1643864" y="2127250"/>
            <a:ext cx="552450" cy="3429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9576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12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3.3	</a:t>
            </a:r>
            <a:r>
              <a:rPr lang="ja-JP" altLang="en-US" sz="2800" dirty="0" smtClean="0"/>
              <a:t>原因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796" y="2412507"/>
            <a:ext cx="10184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中間考査と重なり、メンバの作業効率が低下した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設計書作成における知識不足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雛形を利用したことにより、</a:t>
            </a:r>
            <a:endParaRPr lang="en-US" altLang="ja-JP" sz="2000" dirty="0"/>
          </a:p>
          <a:p>
            <a:r>
              <a:rPr lang="ja-JP" altLang="en-US" sz="2000" dirty="0" smtClean="0"/>
              <a:t>　より詳細な設計を記述することが出来なかった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9290" y="5264194"/>
            <a:ext cx="1001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手戻りが大幅に発生し、コストが大幅に増加した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 rot="5400000">
            <a:off x="4823741" y="3727281"/>
            <a:ext cx="543758" cy="1838847"/>
          </a:xfrm>
          <a:prstGeom prst="rightArrow">
            <a:avLst>
              <a:gd name="adj1" fmla="val 50000"/>
              <a:gd name="adj2" fmla="val 4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3.4	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対策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2211754"/>
            <a:ext cx="11243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400" dirty="0" smtClean="0"/>
              <a:t>・中間考査と重なり、メンバの作業効率が低下した</a:t>
            </a:r>
            <a:endParaRPr lang="en-US" altLang="ja-JP" sz="24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r>
              <a:rPr lang="ja-JP" altLang="en-US" sz="2800" dirty="0"/>
              <a:t>⇒</a:t>
            </a:r>
            <a:r>
              <a:rPr lang="ja-JP" altLang="en-US" sz="2800" dirty="0" smtClean="0"/>
              <a:t>事前</a:t>
            </a:r>
            <a:r>
              <a:rPr lang="ja-JP" altLang="en-US" sz="2800" dirty="0"/>
              <a:t>に各メンバのスケジュールを把握し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作業</a:t>
            </a:r>
            <a:r>
              <a:rPr lang="ja-JP" altLang="en-US" sz="2800" dirty="0"/>
              <a:t>に取り組める時間を踏まえたガントチャート作成を</a:t>
            </a:r>
            <a:r>
              <a:rPr lang="ja-JP" altLang="en-US" sz="2800" dirty="0" smtClean="0"/>
              <a:t>行う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50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14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3.4	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対策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2211754"/>
            <a:ext cx="112430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・設計書作成における知識不足</a:t>
            </a:r>
            <a:endParaRPr lang="en-US" altLang="ja-JP" sz="2000" dirty="0" smtClean="0"/>
          </a:p>
          <a:p>
            <a:r>
              <a:rPr lang="ja-JP" altLang="en-US" sz="2000" dirty="0" smtClean="0"/>
              <a:t>・雛形を利用したことにより、</a:t>
            </a:r>
            <a:endParaRPr lang="en-US" altLang="ja-JP" sz="2000" dirty="0"/>
          </a:p>
          <a:p>
            <a:r>
              <a:rPr lang="ja-JP" altLang="en-US" sz="2000" dirty="0" smtClean="0"/>
              <a:t>　より詳細な設計を記述することが出来なかった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800" dirty="0" smtClean="0"/>
              <a:t>⇒雛形</a:t>
            </a:r>
            <a:r>
              <a:rPr lang="ja-JP" altLang="en-US" sz="2800" dirty="0"/>
              <a:t>を前提とした設計書作成を行うのではなく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PMBOK</a:t>
            </a:r>
            <a:r>
              <a:rPr lang="ja-JP" altLang="en-US" sz="2800" dirty="0"/>
              <a:t>を積極的に活用し項目を自分たちで説明できるように</a:t>
            </a:r>
            <a:r>
              <a:rPr lang="ja-JP" altLang="en-US" sz="2800" dirty="0" smtClean="0"/>
              <a:t>する</a:t>
            </a:r>
            <a:endParaRPr lang="ja-JP" altLang="en-US" sz="2800" dirty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6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024129" y="2084832"/>
            <a:ext cx="5357446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開発システムの概要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1.1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背景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1.2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目的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1.3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システムの概要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進捗状況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2.1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プロジェクト目的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2.2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プロジェクト目標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2.3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体制図</a:t>
            </a:r>
            <a:endParaRPr lang="ja-JP" altLang="en-US" sz="2400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コンテンツ プレースホルダー 4"/>
          <p:cNvSpPr txBox="1">
            <a:spLocks/>
          </p:cNvSpPr>
          <p:nvPr/>
        </p:nvSpPr>
        <p:spPr>
          <a:xfrm>
            <a:off x="6381574" y="2084831"/>
            <a:ext cx="4269679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現状分析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3.1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ガントチャート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3.1 EVM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3.2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遅延原因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3.3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Century Gothic" panose="020B0502020202020204"/>
              </a:rPr>
              <a:t>今後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の対策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6" name="スライド番号プレースホルダー 5"/>
          <p:cNvSpPr txBox="1">
            <a:spLocks/>
          </p:cNvSpPr>
          <p:nvPr/>
        </p:nvSpPr>
        <p:spPr>
          <a:xfrm>
            <a:off x="10877527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rgbClr val="464653"/>
                </a:solidFill>
              </a:rPr>
              <a:t>2</a:t>
            </a:r>
            <a:endParaRPr lang="ja-JP" altLang="en-US" sz="28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877527" y="6470704"/>
            <a:ext cx="973667" cy="274320"/>
          </a:xfrm>
        </p:spPr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9" y="3532597"/>
            <a:ext cx="2138036" cy="3212427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3034078" y="1491693"/>
            <a:ext cx="5195522" cy="2040904"/>
          </a:xfrm>
          <a:prstGeom prst="cloudCallout">
            <a:avLst>
              <a:gd name="adj1" fmla="val -18841"/>
              <a:gd name="adj2" fmla="val 696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研究室</a:t>
            </a:r>
            <a:r>
              <a:rPr lang="ja-JP" altLang="en-US" sz="3200" dirty="0" smtClean="0"/>
              <a:t>に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行こうか？</a:t>
            </a:r>
            <a:endParaRPr lang="ja-JP" altLang="en-US" sz="3200" dirty="0"/>
          </a:p>
        </p:txBody>
      </p:sp>
      <p:sp>
        <p:nvSpPr>
          <p:cNvPr id="5" name="雲形吹き出し 4"/>
          <p:cNvSpPr/>
          <p:nvPr/>
        </p:nvSpPr>
        <p:spPr>
          <a:xfrm>
            <a:off x="6190493" y="3033110"/>
            <a:ext cx="5938576" cy="2959474"/>
          </a:xfrm>
          <a:prstGeom prst="cloudCallout">
            <a:avLst>
              <a:gd name="adj1" fmla="val -88217"/>
              <a:gd name="adj2" fmla="val 568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 smtClean="0"/>
          </a:p>
          <a:p>
            <a:pPr algn="ctr"/>
            <a:r>
              <a:rPr lang="ja-JP" altLang="en-US" sz="3200" dirty="0" smtClean="0"/>
              <a:t>研究室には</a:t>
            </a:r>
            <a:endParaRPr lang="en-US" altLang="ja-JP" sz="3200" dirty="0" smtClean="0"/>
          </a:p>
          <a:p>
            <a:pPr algn="ctr"/>
            <a:r>
              <a:rPr lang="ja-JP" altLang="en-US" sz="3600" dirty="0" smtClean="0"/>
              <a:t>誰が</a:t>
            </a:r>
            <a:endParaRPr lang="en-US" altLang="ja-JP" sz="3600" dirty="0" smtClean="0"/>
          </a:p>
          <a:p>
            <a:pPr algn="ctr"/>
            <a:r>
              <a:rPr lang="ja-JP" altLang="en-US" sz="3200" dirty="0" smtClean="0"/>
              <a:t>いるだろうか</a:t>
            </a:r>
            <a:r>
              <a:rPr lang="ja-JP" altLang="en-US" sz="3200" dirty="0"/>
              <a:t>？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8906" y="1491693"/>
            <a:ext cx="40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5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4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>
            <a:off x="1024128" y="4407161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4871" y="4769471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8" name="直方体 7"/>
          <p:cNvSpPr/>
          <p:nvPr/>
        </p:nvSpPr>
        <p:spPr>
          <a:xfrm>
            <a:off x="9407105" y="2398143"/>
            <a:ext cx="1337095" cy="37093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3619730" y="4122958"/>
            <a:ext cx="4986067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9730" y="2919106"/>
            <a:ext cx="51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研究室以外の場所からでは</a:t>
            </a:r>
            <a:endParaRPr lang="en-US" altLang="ja-JP" sz="2400" dirty="0"/>
          </a:p>
          <a:p>
            <a:r>
              <a:rPr kumimoji="1" lang="ja-JP" altLang="en-US" sz="2400" dirty="0" smtClean="0"/>
              <a:t>誰が研究室にいるか確認できない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024128" y="2919106"/>
            <a:ext cx="1671627" cy="111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外出先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6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5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4" name="二等辺三角形 13"/>
          <p:cNvSpPr/>
          <p:nvPr/>
        </p:nvSpPr>
        <p:spPr>
          <a:xfrm>
            <a:off x="2028547" y="5354008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69290" y="5716318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2542091" y="3921240"/>
            <a:ext cx="785004" cy="133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携帯</a:t>
            </a:r>
            <a:endParaRPr kumimoji="1" lang="ja-JP" altLang="en-US" dirty="0"/>
          </a:p>
        </p:txBody>
      </p:sp>
      <p:sp>
        <p:nvSpPr>
          <p:cNvPr id="17" name="直方体 16"/>
          <p:cNvSpPr/>
          <p:nvPr/>
        </p:nvSpPr>
        <p:spPr>
          <a:xfrm>
            <a:off x="9407106" y="3586998"/>
            <a:ext cx="1177506" cy="28812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7984220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4536421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>
            <a:off x="6191098" y="3586998"/>
            <a:ext cx="1417400" cy="288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滞在</a:t>
            </a:r>
            <a:r>
              <a:rPr lang="ja-JP" altLang="en-US" sz="1600" dirty="0" smtClean="0"/>
              <a:t>管理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ソフトウェア</a:t>
            </a:r>
            <a:endParaRPr kumimoji="1" lang="ja-JP" altLang="en-US" sz="16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cxnSp>
        <p:nvCxnSpPr>
          <p:cNvPr id="4" name="カギ線コネクタ 3"/>
          <p:cNvCxnSpPr>
            <a:stCxn id="20" idx="2"/>
            <a:endCxn id="34" idx="3"/>
          </p:cNvCxnSpPr>
          <p:nvPr/>
        </p:nvCxnSpPr>
        <p:spPr>
          <a:xfrm rot="10800000">
            <a:off x="3928906" y="5025714"/>
            <a:ext cx="2262193" cy="1896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028546" y="2273049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研究室の滞在状況を知ることができる</a:t>
            </a:r>
            <a:r>
              <a:rPr kumimoji="1" lang="en-US" altLang="ja-JP" sz="3200" dirty="0" smtClean="0"/>
              <a:t>!!</a:t>
            </a:r>
            <a:endParaRPr kumimoji="1" lang="ja-JP" altLang="en-US" sz="3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1.2	</a:t>
            </a:r>
            <a:r>
              <a:rPr kumimoji="1" lang="ja-JP" altLang="en-US" sz="2800" dirty="0" smtClean="0"/>
              <a:t>目的</a:t>
            </a:r>
            <a:endParaRPr kumimoji="1" lang="ja-JP" altLang="en-US" sz="28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028546" y="3586998"/>
            <a:ext cx="1900359" cy="287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7608498" y="5027609"/>
            <a:ext cx="179860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6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48906" y="2243996"/>
            <a:ext cx="7673723" cy="398598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68161" y="2243996"/>
            <a:ext cx="7655338" cy="411663"/>
          </a:xfrm>
          <a:prstGeom prst="rect">
            <a:avLst/>
          </a:prstGeom>
          <a:solidFill>
            <a:srgbClr val="0070C0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テキスト ボックス 1"/>
          <p:cNvSpPr txBox="1"/>
          <p:nvPr/>
        </p:nvSpPr>
        <p:spPr>
          <a:xfrm>
            <a:off x="6692844" y="2989380"/>
            <a:ext cx="1334039" cy="3339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b="1" i="1" u="sng" dirty="0"/>
              <a:t>ログアウト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1.3	</a:t>
            </a:r>
            <a:r>
              <a:rPr kumimoji="1" lang="ja-JP" altLang="en-US" sz="2800" dirty="0" smtClean="0"/>
              <a:t>システムの概要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sp>
        <p:nvSpPr>
          <p:cNvPr id="17" name="右矢印 16"/>
          <p:cNvSpPr/>
          <p:nvPr/>
        </p:nvSpPr>
        <p:spPr>
          <a:xfrm rot="10800000">
            <a:off x="8362072" y="3856014"/>
            <a:ext cx="1218943" cy="58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581015" y="3556034"/>
            <a:ext cx="2264647" cy="136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研究室にいる人物が</a:t>
            </a:r>
            <a:endParaRPr lang="en-US" altLang="ja-JP" dirty="0"/>
          </a:p>
          <a:p>
            <a:r>
              <a:rPr lang="ja-JP" altLang="en-US" dirty="0"/>
              <a:t>わかりやすく表示</a:t>
            </a:r>
            <a:endParaRPr lang="en-US" altLang="ja-JP" dirty="0"/>
          </a:p>
          <a:p>
            <a:r>
              <a:rPr lang="ja-JP" altLang="en-US" dirty="0"/>
              <a:t>される。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087774" y="3950946"/>
            <a:ext cx="1256383" cy="654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39" y="2764779"/>
            <a:ext cx="3432345" cy="82912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93" y="3703027"/>
            <a:ext cx="1358231" cy="19812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12" y="3703027"/>
            <a:ext cx="1358231" cy="19812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32" y="3703027"/>
            <a:ext cx="1358231" cy="19812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52" y="3703027"/>
            <a:ext cx="135823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7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.1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の目的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誰が研究室にいるか確認できる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アプリケーションを開発すること</a:t>
            </a:r>
            <a:endParaRPr kumimoji="1" lang="ja-JP" altLang="en-US" sz="2800" dirty="0"/>
          </a:p>
        </p:txBody>
      </p:sp>
      <p:sp>
        <p:nvSpPr>
          <p:cNvPr id="20" name="角丸四角形 19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滞在者がわかることで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研究室に人が集まりやすくなる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901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8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2.2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の目標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滞在者を表示させる機能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ja-JP" sz="2800" dirty="0"/>
              <a:t>想定工数</a:t>
            </a:r>
            <a:r>
              <a:rPr lang="en-US" altLang="ja-JP" sz="2800" dirty="0"/>
              <a:t>360</a:t>
            </a:r>
            <a:r>
              <a:rPr lang="ja-JP" altLang="ja-JP" sz="2800" dirty="0" smtClean="0"/>
              <a:t>時間</a:t>
            </a:r>
            <a:r>
              <a:rPr lang="ja-JP" altLang="en-US" sz="2800" dirty="0" smtClean="0"/>
              <a:t>以内に完成</a:t>
            </a:r>
            <a:endParaRPr lang="ja-JP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31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9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.3</a:t>
            </a:r>
            <a:r>
              <a:rPr kumimoji="1" lang="en-US" altLang="ja-JP" sz="2800" dirty="0" smtClean="0"/>
              <a:t>	</a:t>
            </a:r>
            <a:r>
              <a:rPr lang="ja-JP" altLang="en-US" sz="2800" dirty="0" smtClean="0"/>
              <a:t>体制図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240" y="2109803"/>
            <a:ext cx="9467954" cy="39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</TotalTime>
  <Words>252</Words>
  <Application>Microsoft Office PowerPoint</Application>
  <PresentationFormat>ワイド画面</PresentationFormat>
  <Paragraphs>112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Calibri Light</vt:lpstr>
      <vt:lpstr>Century Gothic</vt:lpstr>
      <vt:lpstr>Tw Cen MT</vt:lpstr>
      <vt:lpstr>Tw Cen MT Condensed</vt:lpstr>
      <vt:lpstr>Wingdings 3</vt:lpstr>
      <vt:lpstr>インテグラル</vt:lpstr>
      <vt:lpstr>レトロスペクト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wakatsuki</cp:lastModifiedBy>
  <cp:revision>184</cp:revision>
  <cp:lastPrinted>2014-06-06T02:37:17Z</cp:lastPrinted>
  <dcterms:created xsi:type="dcterms:W3CDTF">2014-05-30T03:25:36Z</dcterms:created>
  <dcterms:modified xsi:type="dcterms:W3CDTF">2014-06-06T02:37:27Z</dcterms:modified>
</cp:coreProperties>
</file>