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1725d70f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1725d70f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1725d70f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1725d70f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1725d70f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1725d70f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1725d70f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1725d70f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1725d70f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1725d70f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1725d70f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1725d70f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1725d70f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1725d70f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1725d70f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1725d70f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1725d70f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1725d70f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2575350" y="1114800"/>
            <a:ext cx="3993300" cy="29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6000">
                <a:latin typeface="Roboto"/>
                <a:ea typeface="Roboto"/>
                <a:cs typeface="Roboto"/>
                <a:sym typeface="Roboto"/>
              </a:rPr>
              <a:t>2 LAN CON ROUTER</a:t>
            </a:r>
            <a:endParaRPr b="1" sz="6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/>
        </p:nvSpPr>
        <p:spPr>
          <a:xfrm>
            <a:off x="3061200" y="1802250"/>
            <a:ext cx="30216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0">
                <a:latin typeface="Roboto"/>
                <a:ea typeface="Roboto"/>
                <a:cs typeface="Roboto"/>
                <a:sym typeface="Roboto"/>
              </a:rPr>
              <a:t>FINE</a:t>
            </a:r>
            <a:endParaRPr b="1" sz="10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274675" y="4436075"/>
            <a:ext cx="22719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latin typeface="Roboto"/>
                <a:ea typeface="Roboto"/>
                <a:cs typeface="Roboto"/>
                <a:sym typeface="Roboto"/>
              </a:rPr>
              <a:t>Versace Simone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7619525" y="4436075"/>
            <a:ext cx="13548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latin typeface="Roboto"/>
                <a:ea typeface="Roboto"/>
                <a:cs typeface="Roboto"/>
                <a:sym typeface="Roboto"/>
              </a:rPr>
              <a:t>4^A Info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38" y="75725"/>
            <a:ext cx="4564325" cy="30809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98275" y="75725"/>
            <a:ext cx="2526000" cy="10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Roboto"/>
                <a:ea typeface="Roboto"/>
                <a:cs typeface="Roboto"/>
                <a:sym typeface="Roboto"/>
              </a:rPr>
              <a:t>Configurazione degli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Roboto"/>
                <a:ea typeface="Roboto"/>
                <a:cs typeface="Roboto"/>
                <a:sym typeface="Roboto"/>
              </a:rPr>
              <a:t>indirizzi: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176125" y="1030125"/>
            <a:ext cx="2307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1) Colleghiamo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inizialmente i PC agli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switch, 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successivamente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questi al router.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176125" y="2838725"/>
            <a:ext cx="2165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2) </a:t>
            </a:r>
            <a:r>
              <a:rPr lang="it"/>
              <a:t>Siccome il dispositivo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è un PC, assegneremo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sia indirizzo IP che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Gateway (sarà l’IP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della porta del router)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2582325" y="3756350"/>
            <a:ext cx="210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3) Ripeteremo la stessa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azione per tutti i vari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PC, in base alla LAN.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5263425" y="3577575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4) </a:t>
            </a:r>
            <a:r>
              <a:rPr lang="it"/>
              <a:t>Per quanto riguarda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gli switch invece non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dovremo inserire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niente.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7111975" y="1580450"/>
            <a:ext cx="1953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5) </a:t>
            </a:r>
            <a:r>
              <a:rPr lang="it"/>
              <a:t>Nel router invece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dovremo inserire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solamente gli indirizzi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alle porte che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andremo ad utilizzare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 base alle N LAN.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592175" y="428525"/>
            <a:ext cx="1531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Roboto"/>
                <a:ea typeface="Roboto"/>
                <a:cs typeface="Roboto"/>
                <a:sym typeface="Roboto"/>
              </a:rPr>
              <a:t>INDIRIZZI IP: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288775" y="936425"/>
            <a:ext cx="23565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Funzione di identificazione del dispositivo all’interno di una rete, permette l’instradamento dei pacchetti, è inserito o in maniera automatica o manualmente (come su packet tracer).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 indirizzo IP è composto da due parti principali: la parte di rete e la parte di host. La subnet mask aiuta a distinguere queste due parti.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3711225" y="562575"/>
            <a:ext cx="2462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Roboto"/>
                <a:ea typeface="Roboto"/>
                <a:cs typeface="Roboto"/>
                <a:sym typeface="Roboto"/>
              </a:rPr>
              <a:t>SUBNET MASK: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2990425" y="1105775"/>
            <a:ext cx="57720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subnet mask è un insieme di bit (solitamente 32 in IPv4) che specifica quale parte di un indirizzo IP è dedicata alla rete e quale parte è dedicata agli host sulla rete. La subnet mask è rappresentata solitamente in notazione decimale puntata (ad esempio, 255.255.255.0) </a:t>
            </a:r>
            <a:r>
              <a:rPr lang="it"/>
              <a:t>o in notazione CIDR (Classless Inter-Domain Routing), </a:t>
            </a:r>
            <a:r>
              <a:rPr lang="it"/>
              <a:t>dove viene indicato il numero di bit dedicati alla parte di rete (ad esempio, /24).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Quando due dispositivi comunicano su una rete, controllano se i loro indirizzi IP appartengono alla stessa rete utilizzando la subnet mask. Supponiamo di avere un indirizzo IP 192.168.1.100 con una subnet mask 255.255.255.0 (/24 in notazione CIDR). In questo caso, i primi 24 bit dell'indirizzo IP sono dedicati alla parte di rete (192.168.1) e gli ultimi 8 bit sono dedicati agli host (ad esempio, 100). Questo significa che tutti i dispositivi con indirizzi IP che condividono i primi 24 bit (192.168.1.xxx) sono sulla stessa rete.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/>
        </p:nvSpPr>
        <p:spPr>
          <a:xfrm>
            <a:off x="310000" y="328800"/>
            <a:ext cx="25260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Roboto"/>
                <a:ea typeface="Roboto"/>
                <a:cs typeface="Roboto"/>
                <a:sym typeface="Roboto"/>
              </a:rPr>
              <a:t>INDIRIZZO MAC: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183000" y="787500"/>
            <a:ext cx="35631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MAC (Media Access Control) è un identificatore univoco associato a ogni interfaccia di rete durante la produzione dell'hardware. Espresso con una sequenza di 6 coppie di caratteri esadecimali (48 bit).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Questo indirizzo è fondamentale per il corretto funzionamento delle reti, poiché consente l'identificazione univoca dei dispositivi connessi. Essendo stabilito durante la produzione, il MAC non è assegnabile né scambiabile. La sua utilità principale è nel controllo dell'accesso al mezzo trasmissivo e nell'assegnazione degli indirizzi hardware all'interno di una rete.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150" y="132575"/>
            <a:ext cx="4507650" cy="295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3865975" y="3222500"/>
            <a:ext cx="5214000" cy="16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DIFFERENZA TRA INDIRIZZO IP E INDIRIZZO MAC: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entrambi gli indirizzi IP e MAC identificano i dispositivi in una rete, gli indirizzi IP sono utilizzati per la comunicazione a livello di rete su reti diverse, mentre gli indirizzi MAC sono utilizzati per la comunicazione a livello locale all'interno della stessa rete.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/>
        </p:nvSpPr>
        <p:spPr>
          <a:xfrm>
            <a:off x="84175" y="96900"/>
            <a:ext cx="59478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Roboto"/>
                <a:ea typeface="Roboto"/>
                <a:cs typeface="Roboto"/>
                <a:sym typeface="Roboto"/>
              </a:rPr>
              <a:t>ARP TABLE (COME RICAVARE L’INDIRIZZO IP AVENDO L’INDIRIZZO MAC E VICEVERSA):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84175" y="844800"/>
            <a:ext cx="28365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/>
              <a:t>Ricavare l'indirizzo IP conoscendo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/>
              <a:t>l'indirizzo MAC: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1. Apri una finestra di comando o terminale sul tuo sistema operativo.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2. Esegui il comando ARP con l'indirizzo MAC noto come argomento. Ad esempio, in Windows, il comando potrebbe essere `arp -a` seguito dall'indirizzo MAC. In ambiente Linux/Unix, potresti usare `arp -n &lt;indirizzo_MAC&gt;`.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3. Il risultato mostrerà l'indirizzo IP associato all'indirizzo MAC specificato.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3298500" y="844800"/>
            <a:ext cx="25470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/>
              <a:t>Ricavare l'indirizzo MAC conoscendo l'indirizzo IP: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1. Apri una finestra di comando o terminale sul tuo sistema operativo.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2. Esegui il comando ARP con l'indirizzo IP noto come argomento. Ad esempio, in Windows, il comando potrebbe essere `arp -a` seguito dall'indirizzo IP. In ambiente Linux/Unix, potresti usare `arp -n &lt;indirizzo_IP&gt;`.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3. Il risultato mostrerà l'indirizzo MAC associato all'indirizzo IP specificato.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5500" y="1564424"/>
            <a:ext cx="3229750" cy="32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/>
        </p:nvSpPr>
        <p:spPr>
          <a:xfrm>
            <a:off x="176400" y="281750"/>
            <a:ext cx="15168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Roboto"/>
                <a:ea typeface="Roboto"/>
                <a:cs typeface="Roboto"/>
                <a:sym typeface="Roboto"/>
              </a:rPr>
              <a:t>FIREWALL: 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176400" y="740850"/>
            <a:ext cx="6942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 firewall è un componente essenziale nella sicurezza delle reti informatiche.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 tratta di un dispositivo o di un'applicazione software progettato per monitorare, controllare e filtrare il traffico di rete in base a un insieme di regole predefinite. Il suo obiettivo principale è quello di proteggere una rete o un sistema informatico da accessi non autorizzati, intrusioni e minacce provenienti da Internet o da altre reti.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105825" y="2002950"/>
            <a:ext cx="869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Ecco come funziona e come viene utilizzato un firewall: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105825" y="2398875"/>
            <a:ext cx="90801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1. Monitoraggio del traffico: Il firewall analizza il traffico di rete in entrata e in uscita per identificare e bloccare potenziali minacce.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  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2. Filtraggio del traffico: Utilizza regole di filtraggio per determinare quali pacchetti di dati possono passare attraverso il firewall e quali devono essere bloccati. Le regole possono essere basate su indirizzi IP, porte di comunicazione, protocolli e altro ancora.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3. Blocco di accessi non autorizzati: Impedisce l'accesso non autorizzato alla rete o ai servizi all'interno della rete, proteggendo così i dati sensibili e i sistemi informatici da attacchi esterni.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4. Rilevamento e prevenzione delle intrusioni: Alcuni firewall sono in grado di rilevare e prevenire attacchi informatici come intrusioni, denial of service (DoS) e attacchi di malware, fornendo una protezione aggiuntiva alla rete.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/>
        </p:nvSpPr>
        <p:spPr>
          <a:xfrm>
            <a:off x="3379175" y="238000"/>
            <a:ext cx="17745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500">
                <a:latin typeface="Roboto"/>
                <a:ea typeface="Roboto"/>
                <a:cs typeface="Roboto"/>
                <a:sym typeface="Roboto"/>
              </a:rPr>
              <a:t>PINGING: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267625" y="1142975"/>
            <a:ext cx="19686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/>
              <a:t>Come utilizzarlo:</a:t>
            </a:r>
            <a:br>
              <a:rPr lang="it" sz="1600"/>
            </a:b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Si può utilizzare con due semplici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passaggi e poche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azioni/conoscenze, ovvero l’indirizzo IP del secondo dispositivo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seguito dal testo “ping: ”</a:t>
            </a:r>
            <a:endParaRPr sz="1600"/>
          </a:p>
        </p:txBody>
      </p:sp>
      <p:sp>
        <p:nvSpPr>
          <p:cNvPr id="135" name="Google Shape;135;p19"/>
          <p:cNvSpPr txBox="1"/>
          <p:nvPr/>
        </p:nvSpPr>
        <p:spPr>
          <a:xfrm>
            <a:off x="2536475" y="1142975"/>
            <a:ext cx="26172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/>
              <a:t>Come capire se è andato a buon fine: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Il pinging è la verifica di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disponibilità di rete tra due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dispositivi appartenenti ad una o più LAN. Se ciò che mandiamo ritorna, tutto è andato a buon fine.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Oltre questo viene anche mostrata la percentuale di dati persi.</a:t>
            </a:r>
            <a:endParaRPr sz="1600"/>
          </a:p>
        </p:txBody>
      </p:sp>
      <p:sp>
        <p:nvSpPr>
          <p:cNvPr id="136" name="Google Shape;136;p19"/>
          <p:cNvSpPr txBox="1"/>
          <p:nvPr/>
        </p:nvSpPr>
        <p:spPr>
          <a:xfrm>
            <a:off x="5496250" y="1142975"/>
            <a:ext cx="31041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/>
              <a:t>Ma cosa fa realmente?</a:t>
            </a:r>
            <a:br>
              <a:rPr lang="it" sz="1600"/>
            </a:b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Oltre verificare la disponibilità di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rete, verifica a quali LAN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appartengono i due PC, con due possibili finali: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1) </a:t>
            </a:r>
            <a:r>
              <a:rPr lang="it" sz="1600"/>
              <a:t>il PC vedrà che entrambi sono nella stessa LAN e risponderà correttamente.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2) </a:t>
            </a:r>
            <a:r>
              <a:rPr lang="it" sz="1600"/>
              <a:t>il PC capisce che NON sono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nella stessa LAN e si rivolge al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router (protocollo ARP d.gw).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/>
        </p:nvSpPr>
        <p:spPr>
          <a:xfrm>
            <a:off x="522125" y="112900"/>
            <a:ext cx="536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/>
              <a:t>PINGING TRA I PC (esercizio laboratorio)</a:t>
            </a:r>
            <a:endParaRPr b="1" sz="1800"/>
          </a:p>
        </p:txBody>
      </p:sp>
      <p:sp>
        <p:nvSpPr>
          <p:cNvPr id="142" name="Google Shape;142;p20"/>
          <p:cNvSpPr txBox="1"/>
          <p:nvPr/>
        </p:nvSpPr>
        <p:spPr>
          <a:xfrm>
            <a:off x="1502850" y="1303300"/>
            <a:ext cx="11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PC3 a PC1</a:t>
            </a:r>
            <a:endParaRPr b="1"/>
          </a:p>
        </p:txBody>
      </p:sp>
      <p:sp>
        <p:nvSpPr>
          <p:cNvPr id="143" name="Google Shape;143;p20"/>
          <p:cNvSpPr txBox="1"/>
          <p:nvPr/>
        </p:nvSpPr>
        <p:spPr>
          <a:xfrm>
            <a:off x="6307675" y="1303300"/>
            <a:ext cx="11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PC5 a PC7</a:t>
            </a:r>
            <a:endParaRPr b="1"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00" y="1792000"/>
            <a:ext cx="4165225" cy="296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92000"/>
            <a:ext cx="4279075" cy="29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/>
        </p:nvSpPr>
        <p:spPr>
          <a:xfrm>
            <a:off x="324550" y="63500"/>
            <a:ext cx="557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/>
              <a:t>PINGING TRA I PC (esercizio laboratorio)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51" name="Google Shape;151;p21"/>
          <p:cNvSpPr txBox="1"/>
          <p:nvPr/>
        </p:nvSpPr>
        <p:spPr>
          <a:xfrm>
            <a:off x="1518350" y="1234700"/>
            <a:ext cx="112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PC3 a PC7</a:t>
            </a:r>
            <a:endParaRPr b="1"/>
          </a:p>
        </p:txBody>
      </p:sp>
      <p:sp>
        <p:nvSpPr>
          <p:cNvPr id="152" name="Google Shape;152;p21"/>
          <p:cNvSpPr txBox="1"/>
          <p:nvPr/>
        </p:nvSpPr>
        <p:spPr>
          <a:xfrm>
            <a:off x="6081900" y="1234700"/>
            <a:ext cx="12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PC1 a PC4</a:t>
            </a:r>
            <a:endParaRPr b="1"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00" y="1839525"/>
            <a:ext cx="4207390" cy="315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4" y="1839525"/>
            <a:ext cx="4539971" cy="31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