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71" r:id="rId8"/>
    <p:sldId id="260" r:id="rId9"/>
    <p:sldId id="261" r:id="rId10"/>
    <p:sldId id="262" r:id="rId11"/>
    <p:sldId id="258" r:id="rId12"/>
    <p:sldId id="259" r:id="rId13"/>
    <p:sldId id="269" r:id="rId14"/>
    <p:sldId id="268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B1E"/>
    <a:srgbClr val="7F7F7F"/>
    <a:srgbClr val="FF4C4F"/>
    <a:srgbClr val="C7432F"/>
    <a:srgbClr val="FF3A3D"/>
    <a:srgbClr val="243A99"/>
    <a:srgbClr val="314ECE"/>
    <a:srgbClr val="000000"/>
    <a:srgbClr val="2C53FF"/>
    <a:srgbClr val="011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/>
    <p:restoredTop sz="94690"/>
  </p:normalViewPr>
  <p:slideViewPr>
    <p:cSldViewPr snapToGrid="0" snapToObjects="1">
      <p:cViewPr>
        <p:scale>
          <a:sx n="103" d="100"/>
          <a:sy n="103" d="100"/>
        </p:scale>
        <p:origin x="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DFD-3958-424A-86D6-ED34EA313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499D-C63A-1F4F-AE2E-6064104B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D34E-96EE-834E-B47D-8B5E0BE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7FB6-137F-1E44-850F-CB1F089F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3B94-27C3-4343-AAC3-D08749B0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D9B0-BDAE-6445-96D7-3D69161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3FD0-EE81-8043-97A8-BC37933A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3C55-C9E1-4B4A-9358-3244B510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7D8E-44B5-A94C-8DF3-7D64A587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CA62-369A-C441-A1F3-AE0219F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E12D-DCAC-BC4D-BBAD-687F1DE91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65EA-F515-514A-91FA-72DF3D9F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2D88-9F57-E740-8A44-1D817770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A1C4-BCC4-4245-AEB1-1E1A624E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A2D7-5E6E-A640-ACCB-26AF2B48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8C94-07AA-B54D-9EB2-2A710EA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86E7-BC34-9744-A625-C78266B3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274F-0722-5C44-9B72-C3CA42A6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7D35-72B3-A740-911C-6D8CB229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354C-84E1-C94F-BBFE-E6E9C80F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91A2-4D0F-0C47-BC07-246B726F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D620-1D25-F341-B331-F6973BEA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C1DF-2D9F-0448-9737-E2C12C44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070A-4348-234D-BEA1-5E6A47D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FE0D-D770-DA4B-A119-706B951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BD41-DA4C-184B-AC47-6271DFCF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BB22-3F38-084B-BEAE-C8AA04D67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4B7-C5E5-A945-B5F1-245CE018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B957-B985-8043-85DC-E9323166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32AE-697A-E642-8A18-43C49B7A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BC58-9BA4-EB44-B138-8016ECA0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5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1D09-7465-5B4E-9368-D7A5F3EB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5216-49C5-3B48-B11D-BF4D5999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67A7D-E7E2-5846-85CD-77B0925F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95B89-8527-4044-93E0-01A8C5311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BD9C9-21DE-B24C-97B8-7B002178E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D7EFE-8961-F242-9F5A-B045AC2F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7F1A-9561-AD40-8D12-F98C6039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051BE-9447-954B-9EDF-EC796639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891E-1775-E049-9AEB-84FF573D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ABEB0-69A3-1343-9E5B-B6D015C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628F-31FC-F04F-8B9B-0375559D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3B6AB-E1B6-7248-8C63-20FF8955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A976B-7075-9E4A-A619-16AE352D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905DA-7269-364E-96C5-5554EBFF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3927-70F9-0F46-AE95-542DEC3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C73B-73B3-094B-B22F-CADC30BA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C3E5-5A48-724B-AC11-8BFA988B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89B1-C9F1-CA47-BA55-828F894A1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9BF9-EB0C-6B4D-866C-3D07FEAF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0BCB-A6FF-E241-8652-4B7F72DA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1198-F2F8-B946-A1BB-10113804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6143-4224-BA44-83E4-4E77A11D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EB5D6-1C1B-E043-9778-B6A93216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D01D0-D1E8-AD45-A60F-F8122FFB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CAB3-0ED6-6344-B4F0-C18D83C2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73F7-35D5-7949-A102-14100DCE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C409-533F-7349-9F58-F724290B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1FFF-3FD6-F54F-98A9-7BECB65D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667A-7986-754E-8CDE-155EBF5F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19FB-5171-024B-8633-E9BAE321F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0CAC-5FA8-6242-AA49-AC26507745A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1C97-349F-E74B-9798-6D0E53917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7C48-8F86-6D40-9AFD-A213FC3D0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765A-FDAB-BC4D-9151-3971A09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9463-37D4-4B44-9B4C-E21CED5E4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Circuit Model for a </a:t>
            </a:r>
            <a:r>
              <a:rPr lang="en-US" dirty="0" err="1"/>
              <a:t>microring</a:t>
            </a:r>
            <a:r>
              <a:rPr lang="en-US" dirty="0"/>
              <a:t> modulator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2BFB-79A6-9D4C-BA67-6C2CF56EE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Bélanger-de Villers 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14217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BB4C-FC17-D248-A70B-550E867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06"/>
            <a:ext cx="10515600" cy="1325563"/>
          </a:xfrm>
        </p:spPr>
        <p:txBody>
          <a:bodyPr/>
          <a:lstStyle/>
          <a:p>
            <a:r>
              <a:rPr lang="en-US" dirty="0"/>
              <a:t>Propagation losses specifications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00877-6922-BF40-B97E-7F7A89AE2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90" y="2016125"/>
            <a:ext cx="5896612" cy="35225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0D2B1-DFAE-E34C-B619-C695491F709E}"/>
              </a:ext>
            </a:extLst>
          </p:cNvPr>
          <p:cNvSpPr txBox="1"/>
          <p:nvPr/>
        </p:nvSpPr>
        <p:spPr>
          <a:xfrm>
            <a:off x="129890" y="5864088"/>
            <a:ext cx="5290778" cy="65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for strip waveguides only. What would be the losses for standard rib waveguides?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AFA81B-B4FC-1547-8098-42130C1ECFD2}"/>
              </a:ext>
            </a:extLst>
          </p:cNvPr>
          <p:cNvCxnSpPr/>
          <p:nvPr/>
        </p:nvCxnSpPr>
        <p:spPr>
          <a:xfrm flipV="1">
            <a:off x="3518452" y="4830417"/>
            <a:ext cx="437322" cy="10336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696068-F547-EF46-B7D8-E8BA1296CCDC}"/>
              </a:ext>
            </a:extLst>
          </p:cNvPr>
          <p:cNvCxnSpPr>
            <a:cxnSpLocks/>
          </p:cNvCxnSpPr>
          <p:nvPr/>
        </p:nvCxnSpPr>
        <p:spPr>
          <a:xfrm flipH="1" flipV="1">
            <a:off x="2176670" y="4830417"/>
            <a:ext cx="464204" cy="10336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3ABEE9-6CA1-7040-A19A-3F86BCD55D3F}"/>
              </a:ext>
            </a:extLst>
          </p:cNvPr>
          <p:cNvSpPr txBox="1"/>
          <p:nvPr/>
        </p:nvSpPr>
        <p:spPr>
          <a:xfrm>
            <a:off x="1503336" y="1646793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Applied Nanotools </a:t>
            </a:r>
            <a:r>
              <a:rPr lang="en-US" b="1" u="sng" dirty="0" err="1"/>
              <a:t>NanoSOI</a:t>
            </a:r>
            <a:endParaRPr lang="en-US" b="1" u="sng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2C8C8-D296-0245-A041-FB9DCD12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00" y="2124613"/>
            <a:ext cx="6170200" cy="2210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22A92A-C4E8-DC46-AF47-2C874CD6BF31}"/>
              </a:ext>
            </a:extLst>
          </p:cNvPr>
          <p:cNvSpPr txBox="1"/>
          <p:nvPr/>
        </p:nvSpPr>
        <p:spPr>
          <a:xfrm>
            <a:off x="7961437" y="1646793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AMF Silicon Photonics</a:t>
            </a:r>
          </a:p>
        </p:txBody>
      </p:sp>
    </p:spTree>
    <p:extLst>
      <p:ext uri="{BB962C8B-B14F-4D97-AF65-F5344CB8AC3E}">
        <p14:creationId xmlns:p14="http://schemas.microsoft.com/office/powerpoint/2010/main" val="387018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6380-5D2C-6A43-A3C8-E4FF41E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Coefficient vs gap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76890-8A8B-C14D-8B25-9DFBBA10E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19"/>
          <a:stretch/>
        </p:blipFill>
        <p:spPr>
          <a:xfrm>
            <a:off x="5597052" y="1519200"/>
            <a:ext cx="6590233" cy="5338800"/>
          </a:xfr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0FEE2FC-0016-5944-948B-66F1149C1269}"/>
              </a:ext>
            </a:extLst>
          </p:cNvPr>
          <p:cNvGrpSpPr/>
          <p:nvPr/>
        </p:nvGrpSpPr>
        <p:grpSpPr>
          <a:xfrm>
            <a:off x="-42452" y="1728665"/>
            <a:ext cx="5640103" cy="1722405"/>
            <a:chOff x="-42452" y="1728665"/>
            <a:chExt cx="5640103" cy="17224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42545A-06B4-AA48-900B-524A959C2AD9}"/>
                </a:ext>
              </a:extLst>
            </p:cNvPr>
            <p:cNvSpPr/>
            <p:nvPr/>
          </p:nvSpPr>
          <p:spPr>
            <a:xfrm>
              <a:off x="960376" y="2593365"/>
              <a:ext cx="3505134" cy="296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5B809C-CB14-1D4C-9971-C2C26E04292B}"/>
                </a:ext>
              </a:extLst>
            </p:cNvPr>
            <p:cNvSpPr/>
            <p:nvPr/>
          </p:nvSpPr>
          <p:spPr>
            <a:xfrm>
              <a:off x="1361312" y="2224887"/>
              <a:ext cx="953036" cy="659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1FE7C8-A307-204B-88A8-E020D5BF3FFB}"/>
                </a:ext>
              </a:extLst>
            </p:cNvPr>
            <p:cNvCxnSpPr/>
            <p:nvPr/>
          </p:nvCxnSpPr>
          <p:spPr>
            <a:xfrm>
              <a:off x="721866" y="2593365"/>
              <a:ext cx="0" cy="29621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047606-B5EA-AE4C-A5FC-5C0CCBB6C72C}"/>
                </a:ext>
              </a:extLst>
            </p:cNvPr>
            <p:cNvCxnSpPr>
              <a:cxnSpLocks/>
            </p:cNvCxnSpPr>
            <p:nvPr/>
          </p:nvCxnSpPr>
          <p:spPr>
            <a:xfrm>
              <a:off x="4702854" y="2224887"/>
              <a:ext cx="0" cy="6599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CD2F7B-595A-324B-8ADB-47A913B11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312" y="3054707"/>
              <a:ext cx="953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39798-FAA3-FB46-8F8F-44FF042FD229}"/>
                </a:ext>
              </a:extLst>
            </p:cNvPr>
            <p:cNvSpPr txBox="1"/>
            <p:nvPr/>
          </p:nvSpPr>
          <p:spPr>
            <a:xfrm>
              <a:off x="4702854" y="237021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220 nm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E3F21A-D1BE-8B42-B753-B1F15610E72A}"/>
                </a:ext>
              </a:extLst>
            </p:cNvPr>
            <p:cNvCxnSpPr>
              <a:cxnSpLocks/>
            </p:cNvCxnSpPr>
            <p:nvPr/>
          </p:nvCxnSpPr>
          <p:spPr>
            <a:xfrm>
              <a:off x="3944690" y="2224887"/>
              <a:ext cx="7581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C1A62B-88ED-9545-8BCE-5CB960410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65511" y="2884884"/>
              <a:ext cx="2373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469B6D-E455-9C4C-93A9-19871FDE74FE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6" y="2593365"/>
              <a:ext cx="2300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865166-A890-A647-81D2-4AF1906AE7A9}"/>
                </a:ext>
              </a:extLst>
            </p:cNvPr>
            <p:cNvCxnSpPr/>
            <p:nvPr/>
          </p:nvCxnSpPr>
          <p:spPr>
            <a:xfrm>
              <a:off x="544912" y="2894966"/>
              <a:ext cx="1829379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7FDA22-17D7-9B4A-A93B-7639D5FF99E7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6" y="2888879"/>
              <a:ext cx="2300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E1DA6B-52BF-FD47-B4D1-D8C3D0B166E8}"/>
                </a:ext>
              </a:extLst>
            </p:cNvPr>
            <p:cNvSpPr/>
            <p:nvPr/>
          </p:nvSpPr>
          <p:spPr>
            <a:xfrm>
              <a:off x="2991654" y="2234969"/>
              <a:ext cx="953036" cy="659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FC973F-B398-2D4A-B6D8-D327ACCD6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1654" y="3054707"/>
              <a:ext cx="953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F66982-9F2B-BC4D-AF2F-151C51CB58EC}"/>
                </a:ext>
              </a:extLst>
            </p:cNvPr>
            <p:cNvSpPr txBox="1"/>
            <p:nvPr/>
          </p:nvSpPr>
          <p:spPr>
            <a:xfrm>
              <a:off x="1171910" y="1728665"/>
              <a:ext cx="129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Ring Waveguide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E36D12-5100-F642-8672-AF71FFA47DC3}"/>
                </a:ext>
              </a:extLst>
            </p:cNvPr>
            <p:cNvSpPr txBox="1"/>
            <p:nvPr/>
          </p:nvSpPr>
          <p:spPr>
            <a:xfrm>
              <a:off x="2957978" y="1759905"/>
              <a:ext cx="9977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Bus </a:t>
              </a:r>
            </a:p>
            <a:p>
              <a:pPr algn="ctr"/>
              <a:r>
                <a:rPr lang="en-US" sz="1400" dirty="0"/>
                <a:t>Waveguide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98E573-A8B3-F74C-B117-6074D423207E}"/>
                </a:ext>
              </a:extLst>
            </p:cNvPr>
            <p:cNvSpPr txBox="1"/>
            <p:nvPr/>
          </p:nvSpPr>
          <p:spPr>
            <a:xfrm>
              <a:off x="3020773" y="3081738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nm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7A2B17-A44F-2441-B0BE-137827EED33D}"/>
                </a:ext>
              </a:extLst>
            </p:cNvPr>
            <p:cNvSpPr txBox="1"/>
            <p:nvPr/>
          </p:nvSpPr>
          <p:spPr>
            <a:xfrm>
              <a:off x="1419551" y="3081738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nm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681AC6-EECA-CA45-820A-BCA58B78866E}"/>
                </a:ext>
              </a:extLst>
            </p:cNvPr>
            <p:cNvSpPr txBox="1"/>
            <p:nvPr/>
          </p:nvSpPr>
          <p:spPr>
            <a:xfrm>
              <a:off x="-42452" y="2564967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90 nm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FD065F-0B8A-474A-BFFA-F127ADA40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0203" y="2486883"/>
              <a:ext cx="6914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82C82B-72EF-3C44-A74B-EA974B718BED}"/>
                </a:ext>
              </a:extLst>
            </p:cNvPr>
            <p:cNvSpPr txBox="1"/>
            <p:nvPr/>
          </p:nvSpPr>
          <p:spPr>
            <a:xfrm>
              <a:off x="2518711" y="2138355"/>
              <a:ext cx="689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g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9C02E55-A5B4-2D4C-95B9-65C1A73C9677}"/>
              </a:ext>
            </a:extLst>
          </p:cNvPr>
          <p:cNvSpPr txBox="1"/>
          <p:nvPr/>
        </p:nvSpPr>
        <p:spPr>
          <a:xfrm>
            <a:off x="1221274" y="1370926"/>
            <a:ext cx="30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Target cross section geometry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FE8F74-F43F-B240-A98D-6FD2BB7646C1}"/>
              </a:ext>
            </a:extLst>
          </p:cNvPr>
          <p:cNvSpPr txBox="1"/>
          <p:nvPr/>
        </p:nvSpPr>
        <p:spPr>
          <a:xfrm>
            <a:off x="1413432" y="3469078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Target top view geometry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1DBEA0-5E30-BA4F-9EA1-5E59742E0232}"/>
              </a:ext>
            </a:extLst>
          </p:cNvPr>
          <p:cNvGrpSpPr/>
          <p:nvPr/>
        </p:nvGrpSpPr>
        <p:grpSpPr>
          <a:xfrm>
            <a:off x="1489679" y="3011682"/>
            <a:ext cx="2431031" cy="2784757"/>
            <a:chOff x="1539228" y="3414752"/>
            <a:chExt cx="2431031" cy="278475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B4F567-9030-1C45-9CD5-F4861CFB2C00}"/>
                </a:ext>
              </a:extLst>
            </p:cNvPr>
            <p:cNvSpPr/>
            <p:nvPr/>
          </p:nvSpPr>
          <p:spPr>
            <a:xfrm>
              <a:off x="1564799" y="6089840"/>
              <a:ext cx="2379891" cy="1096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47CDF3-8A16-7047-BAE7-1274C92BD9EF}"/>
                </a:ext>
              </a:extLst>
            </p:cNvPr>
            <p:cNvSpPr txBox="1"/>
            <p:nvPr/>
          </p:nvSpPr>
          <p:spPr>
            <a:xfrm>
              <a:off x="1600514" y="5747725"/>
              <a:ext cx="689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FBB2B1-616A-4143-9BB1-0DE3437F7D6B}"/>
                </a:ext>
              </a:extLst>
            </p:cNvPr>
            <p:cNvCxnSpPr>
              <a:cxnSpLocks/>
            </p:cNvCxnSpPr>
            <p:nvPr/>
          </p:nvCxnSpPr>
          <p:spPr>
            <a:xfrm>
              <a:off x="1945421" y="5850921"/>
              <a:ext cx="0" cy="2389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63F2F-B23D-F645-9BB6-3E832D400CFA}"/>
                </a:ext>
              </a:extLst>
            </p:cNvPr>
            <p:cNvCxnSpPr>
              <a:cxnSpLocks/>
            </p:cNvCxnSpPr>
            <p:nvPr/>
          </p:nvCxnSpPr>
          <p:spPr>
            <a:xfrm>
              <a:off x="1945421" y="5850921"/>
              <a:ext cx="8093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68D7E907-074E-5242-9CA6-B0DFD4FFE1D4}"/>
                </a:ext>
              </a:extLst>
            </p:cNvPr>
            <p:cNvSpPr/>
            <p:nvPr/>
          </p:nvSpPr>
          <p:spPr>
            <a:xfrm rot="10800000">
              <a:off x="1539228" y="3414752"/>
              <a:ext cx="2431031" cy="2431031"/>
            </a:xfrm>
            <a:prstGeom prst="blockArc">
              <a:avLst>
                <a:gd name="adj1" fmla="val 10800000"/>
                <a:gd name="adj2" fmla="val 107410"/>
                <a:gd name="adj3" fmla="val 552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BC4927E-F6F5-B748-9C13-2CFEC50D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820" y="4626221"/>
              <a:ext cx="11232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91F86A-F81D-144F-B5D0-7EBC95D37A2D}"/>
                </a:ext>
              </a:extLst>
            </p:cNvPr>
            <p:cNvSpPr txBox="1"/>
            <p:nvPr/>
          </p:nvSpPr>
          <p:spPr>
            <a:xfrm>
              <a:off x="2957978" y="4278621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µm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5DFAC99-034F-2148-98F4-CB85571DBDAE}"/>
              </a:ext>
            </a:extLst>
          </p:cNvPr>
          <p:cNvSpPr txBox="1"/>
          <p:nvPr/>
        </p:nvSpPr>
        <p:spPr>
          <a:xfrm>
            <a:off x="5981633" y="1407089"/>
            <a:ext cx="619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Power cross coupling coefficient vs gap for the target geometry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AACB0-30D7-334A-B400-46A575F1FD66}"/>
              </a:ext>
            </a:extLst>
          </p:cNvPr>
          <p:cNvSpPr txBox="1"/>
          <p:nvPr/>
        </p:nvSpPr>
        <p:spPr>
          <a:xfrm>
            <a:off x="263630" y="6060198"/>
            <a:ext cx="483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*We consider the coupling region to be undoped.</a:t>
            </a:r>
          </a:p>
          <a:p>
            <a:r>
              <a:rPr lang="en-US" dirty="0"/>
              <a:t>** Simulated using 3D FDTD (mesh 3)</a:t>
            </a:r>
          </a:p>
        </p:txBody>
      </p:sp>
    </p:spTree>
    <p:extLst>
      <p:ext uri="{BB962C8B-B14F-4D97-AF65-F5344CB8AC3E}">
        <p14:creationId xmlns:p14="http://schemas.microsoft.com/office/powerpoint/2010/main" val="367106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CD2-24FE-7F41-A813-4607E4A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 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E0360-E6E5-4943-958A-BFE37CA6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191" y="1770200"/>
                <a:ext cx="6459917" cy="4351338"/>
              </a:xfrm>
            </p:spPr>
            <p:txBody>
              <a:bodyPr/>
              <a:lstStyle/>
              <a:p>
                <a:r>
                  <a:rPr lang="en-US" dirty="0"/>
                  <a:t>Intra-cavity modulation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Junction recipe;</a:t>
                </a:r>
              </a:p>
              <a:p>
                <a:pPr lvl="1"/>
                <a:r>
                  <a:rPr lang="en-US" b="1" i="1" dirty="0"/>
                  <a:t>L</a:t>
                </a:r>
                <a:r>
                  <a:rPr lang="en-US" b="1" i="1" baseline="-25000" dirty="0"/>
                  <a:t>PN </a:t>
                </a:r>
                <a:r>
                  <a:rPr lang="en-US" dirty="0"/>
                  <a:t>: PN junction length [µm];</a:t>
                </a:r>
              </a:p>
              <a:p>
                <a:pPr lvl="1"/>
                <a:r>
                  <a:rPr lang="en-US" b="1" i="1" dirty="0" err="1"/>
                  <a:t>c</a:t>
                </a:r>
                <a:r>
                  <a:rPr lang="en-US" b="1" i="1" baseline="-25000" dirty="0" err="1"/>
                  <a:t>id</a:t>
                </a:r>
                <a:r>
                  <a:rPr lang="en-US" b="1" i="1" baseline="-25000" dirty="0"/>
                  <a:t> </a:t>
                </a:r>
                <a:r>
                  <a:rPr lang="en-US" dirty="0"/>
                  <a:t>: Intermediary dopants clearance [µm];</a:t>
                </a:r>
                <a:endParaRPr lang="en-US" baseline="-25000" dirty="0"/>
              </a:p>
              <a:p>
                <a:pPr lvl="1"/>
                <a:r>
                  <a:rPr lang="en-US" b="1" i="1" dirty="0" err="1"/>
                  <a:t>c</a:t>
                </a:r>
                <a:r>
                  <a:rPr lang="en-US" b="1" i="1" baseline="-25000" dirty="0" err="1"/>
                  <a:t>hd</a:t>
                </a:r>
                <a:r>
                  <a:rPr lang="en-US" b="1" i="1" baseline="-25000" dirty="0"/>
                  <a:t> </a:t>
                </a:r>
                <a:r>
                  <a:rPr lang="en-US" dirty="0"/>
                  <a:t>: Heavy dopants clearance [µm];</a:t>
                </a:r>
              </a:p>
              <a:p>
                <a:pPr lvl="1"/>
                <a:r>
                  <a:rPr lang="en-US" b="1" i="1" dirty="0" err="1"/>
                  <a:t>pnC</a:t>
                </a:r>
                <a:r>
                  <a:rPr lang="en-US" dirty="0"/>
                  <a:t> : PN junction coverage [%].</a:t>
                </a:r>
                <a:endParaRPr lang="en-US" b="1" i="1" dirty="0"/>
              </a:p>
              <a:p>
                <a:pPr lvl="1"/>
                <a:endParaRPr lang="en-US" b="1" i="1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E0360-E6E5-4943-958A-BFE37CA6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191" y="1770200"/>
                <a:ext cx="6459917" cy="4351338"/>
              </a:xfrm>
              <a:blipFill>
                <a:blip r:embed="rId2"/>
                <a:stretch>
                  <a:fillRect l="-1569" t="-1744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D349C5-7E15-A448-A549-7F003BD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550" y="3629963"/>
            <a:ext cx="1948377" cy="7477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60AEFA-A131-F347-AF8C-CD8B4CC047F1}"/>
              </a:ext>
            </a:extLst>
          </p:cNvPr>
          <p:cNvSpPr txBox="1"/>
          <p:nvPr/>
        </p:nvSpPr>
        <p:spPr>
          <a:xfrm>
            <a:off x="7579135" y="872515"/>
            <a:ext cx="35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Waveguide modulator cross section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613442-B4B8-244B-9513-BFD13211C14A}"/>
              </a:ext>
            </a:extLst>
          </p:cNvPr>
          <p:cNvSpPr txBox="1"/>
          <p:nvPr/>
        </p:nvSpPr>
        <p:spPr>
          <a:xfrm>
            <a:off x="8502206" y="3438172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MRM top view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B1097D-D17E-034F-A1A8-1055BA2325A6}"/>
              </a:ext>
            </a:extLst>
          </p:cNvPr>
          <p:cNvGrpSpPr/>
          <p:nvPr/>
        </p:nvGrpSpPr>
        <p:grpSpPr>
          <a:xfrm>
            <a:off x="8081144" y="3925109"/>
            <a:ext cx="2498452" cy="2824603"/>
            <a:chOff x="8364161" y="3906019"/>
            <a:chExt cx="2498452" cy="282460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22C26D3-CD69-E640-97BA-6C29043AAAB9}"/>
                </a:ext>
              </a:extLst>
            </p:cNvPr>
            <p:cNvSpPr/>
            <p:nvPr/>
          </p:nvSpPr>
          <p:spPr>
            <a:xfrm rot="14400000">
              <a:off x="8319568" y="4187578"/>
              <a:ext cx="2587637" cy="2498452"/>
            </a:xfrm>
            <a:prstGeom prst="arc">
              <a:avLst>
                <a:gd name="adj1" fmla="val 15464359"/>
                <a:gd name="adj2" fmla="val 9864775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92C96A-CD21-A342-AAB6-94054B2CAD99}"/>
                </a:ext>
              </a:extLst>
            </p:cNvPr>
            <p:cNvGrpSpPr/>
            <p:nvPr/>
          </p:nvGrpSpPr>
          <p:grpSpPr>
            <a:xfrm>
              <a:off x="8548351" y="3906019"/>
              <a:ext cx="2130071" cy="2583854"/>
              <a:chOff x="7843234" y="2985523"/>
              <a:chExt cx="2974550" cy="3608237"/>
            </a:xfrm>
          </p:grpSpPr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0C56FD8F-E59B-5B4B-AC60-510459CD3E70}"/>
                  </a:ext>
                </a:extLst>
              </p:cNvPr>
              <p:cNvSpPr/>
              <p:nvPr/>
            </p:nvSpPr>
            <p:spPr>
              <a:xfrm>
                <a:off x="7843234" y="3593452"/>
                <a:ext cx="2974550" cy="2974550"/>
              </a:xfrm>
              <a:prstGeom prst="blockArc">
                <a:avLst>
                  <a:gd name="adj1" fmla="val 8184719"/>
                  <a:gd name="adj2" fmla="val 2724336"/>
                  <a:gd name="adj3" fmla="val 22313"/>
                </a:avLst>
              </a:prstGeom>
              <a:solidFill>
                <a:srgbClr val="0432FF">
                  <a:alpha val="4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3E3DF0C6-BF82-DA45-B1D3-F70040B5EB6B}"/>
                  </a:ext>
                </a:extLst>
              </p:cNvPr>
              <p:cNvSpPr/>
              <p:nvPr/>
            </p:nvSpPr>
            <p:spPr>
              <a:xfrm>
                <a:off x="7843234" y="3587286"/>
                <a:ext cx="2974550" cy="2974550"/>
              </a:xfrm>
              <a:prstGeom prst="blockArc">
                <a:avLst>
                  <a:gd name="adj1" fmla="val 8177534"/>
                  <a:gd name="adj2" fmla="val 2743724"/>
                  <a:gd name="adj3" fmla="val 10517"/>
                </a:avLst>
              </a:prstGeom>
              <a:solidFill>
                <a:srgbClr val="FF2600">
                  <a:alpha val="4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Donut 26">
                <a:extLst>
                  <a:ext uri="{FF2B5EF4-FFF2-40B4-BE49-F238E27FC236}">
                    <a16:creationId xmlns:a16="http://schemas.microsoft.com/office/drawing/2014/main" id="{F5C138D6-93C2-A84F-8FD7-2A6E6D432125}"/>
                  </a:ext>
                </a:extLst>
              </p:cNvPr>
              <p:cNvSpPr/>
              <p:nvPr/>
            </p:nvSpPr>
            <p:spPr>
              <a:xfrm>
                <a:off x="8140564" y="3865281"/>
                <a:ext cx="2379891" cy="2379891"/>
              </a:xfrm>
              <a:prstGeom prst="donut">
                <a:avLst>
                  <a:gd name="adj" fmla="val 5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21CC1-19B7-7F4D-ADA4-205AB4852A5D}"/>
                  </a:ext>
                </a:extLst>
              </p:cNvPr>
              <p:cNvSpPr/>
              <p:nvPr/>
            </p:nvSpPr>
            <p:spPr>
              <a:xfrm>
                <a:off x="8140564" y="6484091"/>
                <a:ext cx="2379891" cy="1096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344ABF7-E3BB-8B4F-9DC3-0FE0FFBFD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0509" y="5059935"/>
                <a:ext cx="1123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14A449-A29E-8D4C-B0BB-47D9C5560C93}"/>
                  </a:ext>
                </a:extLst>
              </p:cNvPr>
              <p:cNvSpPr txBox="1"/>
              <p:nvPr/>
            </p:nvSpPr>
            <p:spPr>
              <a:xfrm>
                <a:off x="9649773" y="468713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R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4A4764-56BC-AD40-BA73-C0E8270350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9990" y="5630276"/>
                <a:ext cx="803182" cy="7629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D507438-89AD-8E4B-A114-6632D48F4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9791" y="5660331"/>
                <a:ext cx="758005" cy="7848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3A368C6-D0FA-C245-BC9A-90AE2FEAF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6495" y="2985523"/>
                <a:ext cx="609600" cy="266700"/>
              </a:xfrm>
              <a:prstGeom prst="rect">
                <a:avLst/>
              </a:prstGeom>
            </p:spPr>
          </p:pic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222B412-9BA4-7541-9921-21AECE327A83}"/>
              </a:ext>
            </a:extLst>
          </p:cNvPr>
          <p:cNvGrpSpPr/>
          <p:nvPr/>
        </p:nvGrpSpPr>
        <p:grpSpPr>
          <a:xfrm>
            <a:off x="6589779" y="1376982"/>
            <a:ext cx="5424777" cy="1697245"/>
            <a:chOff x="6600305" y="823131"/>
            <a:chExt cx="5424777" cy="16972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7299F2-1340-9D42-8104-486BF89B5F6F}"/>
                </a:ext>
              </a:extLst>
            </p:cNvPr>
            <p:cNvGrpSpPr/>
            <p:nvPr/>
          </p:nvGrpSpPr>
          <p:grpSpPr>
            <a:xfrm>
              <a:off x="7773315" y="1169463"/>
              <a:ext cx="3065172" cy="659998"/>
              <a:chOff x="7843234" y="1825625"/>
              <a:chExt cx="3065172" cy="65999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B26264-D7D8-514B-82A6-46FBB6A4F63F}"/>
                  </a:ext>
                </a:extLst>
              </p:cNvPr>
              <p:cNvSpPr/>
              <p:nvPr/>
            </p:nvSpPr>
            <p:spPr>
              <a:xfrm>
                <a:off x="7843234" y="2189408"/>
                <a:ext cx="3065172" cy="2962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237B5C-BAA9-4640-8024-3B96BDE8394C}"/>
                  </a:ext>
                </a:extLst>
              </p:cNvPr>
              <p:cNvSpPr/>
              <p:nvPr/>
            </p:nvSpPr>
            <p:spPr>
              <a:xfrm>
                <a:off x="8899302" y="1825625"/>
                <a:ext cx="953036" cy="659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63055C-D3D4-5B4D-9AA1-2A6353E5549F}"/>
                </a:ext>
              </a:extLst>
            </p:cNvPr>
            <p:cNvCxnSpPr/>
            <p:nvPr/>
          </p:nvCxnSpPr>
          <p:spPr>
            <a:xfrm>
              <a:off x="7366278" y="1834847"/>
              <a:ext cx="1829379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778E42-B2D5-0D4F-BD17-276E15D19CF1}"/>
                </a:ext>
              </a:extLst>
            </p:cNvPr>
            <p:cNvSpPr/>
            <p:nvPr/>
          </p:nvSpPr>
          <p:spPr>
            <a:xfrm>
              <a:off x="8829383" y="1164899"/>
              <a:ext cx="953036" cy="659998"/>
            </a:xfrm>
            <a:prstGeom prst="rect">
              <a:avLst/>
            </a:prstGeom>
            <a:solidFill>
              <a:srgbClr val="FF4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D4C052-82C6-204D-9424-4F8F4E50B08E}"/>
                </a:ext>
              </a:extLst>
            </p:cNvPr>
            <p:cNvSpPr/>
            <p:nvPr/>
          </p:nvSpPr>
          <p:spPr>
            <a:xfrm>
              <a:off x="9782419" y="1539679"/>
              <a:ext cx="1062865" cy="288687"/>
            </a:xfrm>
            <a:prstGeom prst="rect">
              <a:avLst/>
            </a:prstGeom>
            <a:solidFill>
              <a:srgbClr val="FF4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5054820-52F0-DF41-A6B5-438084DB5F0C}"/>
                </a:ext>
              </a:extLst>
            </p:cNvPr>
            <p:cNvSpPr/>
            <p:nvPr/>
          </p:nvSpPr>
          <p:spPr>
            <a:xfrm>
              <a:off x="8822587" y="1351285"/>
              <a:ext cx="831650" cy="4809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DF38CA-82DE-4E48-AF0F-05462AED6BE2}"/>
                </a:ext>
              </a:extLst>
            </p:cNvPr>
            <p:cNvSpPr/>
            <p:nvPr/>
          </p:nvSpPr>
          <p:spPr>
            <a:xfrm>
              <a:off x="8822587" y="1424583"/>
              <a:ext cx="831650" cy="400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C100654-601C-674D-BD9F-DB5D04E64BE0}"/>
                </a:ext>
              </a:extLst>
            </p:cNvPr>
            <p:cNvSpPr/>
            <p:nvPr/>
          </p:nvSpPr>
          <p:spPr>
            <a:xfrm>
              <a:off x="8822586" y="1418416"/>
              <a:ext cx="755153" cy="421043"/>
            </a:xfrm>
            <a:prstGeom prst="roundRect">
              <a:avLst/>
            </a:prstGeom>
            <a:solidFill>
              <a:srgbClr val="2C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958F03-EED8-DD42-88A3-D8D161E18854}"/>
                </a:ext>
              </a:extLst>
            </p:cNvPr>
            <p:cNvSpPr/>
            <p:nvPr/>
          </p:nvSpPr>
          <p:spPr>
            <a:xfrm>
              <a:off x="7773780" y="1527080"/>
              <a:ext cx="1248988" cy="312379"/>
            </a:xfrm>
            <a:prstGeom prst="rect">
              <a:avLst/>
            </a:prstGeom>
            <a:solidFill>
              <a:srgbClr val="2C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058701-ABA9-3943-B8ED-C156B614B8E4}"/>
                </a:ext>
              </a:extLst>
            </p:cNvPr>
            <p:cNvSpPr txBox="1"/>
            <p:nvPr/>
          </p:nvSpPr>
          <p:spPr>
            <a:xfrm>
              <a:off x="9312295" y="1514576"/>
              <a:ext cx="280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2E1BC2-5544-4F4C-B446-103E404B4AD7}"/>
                </a:ext>
              </a:extLst>
            </p:cNvPr>
            <p:cNvSpPr txBox="1"/>
            <p:nvPr/>
          </p:nvSpPr>
          <p:spPr>
            <a:xfrm>
              <a:off x="9609501" y="1514576"/>
              <a:ext cx="303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1F38F4-4B03-A644-968F-222DD6DC86AC}"/>
                </a:ext>
              </a:extLst>
            </p:cNvPr>
            <p:cNvSpPr/>
            <p:nvPr/>
          </p:nvSpPr>
          <p:spPr>
            <a:xfrm>
              <a:off x="10241017" y="1538584"/>
              <a:ext cx="645696" cy="282127"/>
            </a:xfrm>
            <a:prstGeom prst="rect">
              <a:avLst/>
            </a:prstGeom>
            <a:solidFill>
              <a:srgbClr val="C74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8960C9-5591-D641-BC51-42B66B436207}"/>
                </a:ext>
              </a:extLst>
            </p:cNvPr>
            <p:cNvSpPr/>
            <p:nvPr/>
          </p:nvSpPr>
          <p:spPr>
            <a:xfrm>
              <a:off x="10883025" y="1538584"/>
              <a:ext cx="645696" cy="282127"/>
            </a:xfrm>
            <a:prstGeom prst="rect">
              <a:avLst/>
            </a:prstGeom>
            <a:solidFill>
              <a:srgbClr val="7F2B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BC6626-3F8D-F847-A665-87D391A79B5B}"/>
                </a:ext>
              </a:extLst>
            </p:cNvPr>
            <p:cNvSpPr/>
            <p:nvPr/>
          </p:nvSpPr>
          <p:spPr>
            <a:xfrm>
              <a:off x="7092978" y="1527080"/>
              <a:ext cx="645696" cy="312379"/>
            </a:xfrm>
            <a:prstGeom prst="rect">
              <a:avLst/>
            </a:prstGeom>
            <a:solidFill>
              <a:srgbClr val="243A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BAA2C6-2A01-E84D-8E8F-215F27CB9004}"/>
                </a:ext>
              </a:extLst>
            </p:cNvPr>
            <p:cNvSpPr/>
            <p:nvPr/>
          </p:nvSpPr>
          <p:spPr>
            <a:xfrm>
              <a:off x="7738894" y="1527080"/>
              <a:ext cx="645696" cy="312379"/>
            </a:xfrm>
            <a:prstGeom prst="rect">
              <a:avLst/>
            </a:prstGeom>
            <a:solidFill>
              <a:srgbClr val="314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3407E12D-1075-8745-96B0-6DA74EB3D646}"/>
                </a:ext>
              </a:extLst>
            </p:cNvPr>
            <p:cNvSpPr/>
            <p:nvPr/>
          </p:nvSpPr>
          <p:spPr>
            <a:xfrm rot="10800000">
              <a:off x="7187171" y="895347"/>
              <a:ext cx="402490" cy="634549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5E77B99C-F78A-4241-9680-BAF1FD67DB86}"/>
                </a:ext>
              </a:extLst>
            </p:cNvPr>
            <p:cNvSpPr/>
            <p:nvPr/>
          </p:nvSpPr>
          <p:spPr>
            <a:xfrm rot="10800000">
              <a:off x="11013696" y="905467"/>
              <a:ext cx="402490" cy="634549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36BCA6-51D9-744A-9319-CC511FB19FCA}"/>
                </a:ext>
              </a:extLst>
            </p:cNvPr>
            <p:cNvSpPr/>
            <p:nvPr/>
          </p:nvSpPr>
          <p:spPr>
            <a:xfrm>
              <a:off x="6600305" y="823131"/>
              <a:ext cx="1138369" cy="113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63AEFD-EF26-3945-AE0D-3B43C9414DB1}"/>
                </a:ext>
              </a:extLst>
            </p:cNvPr>
            <p:cNvSpPr/>
            <p:nvPr/>
          </p:nvSpPr>
          <p:spPr>
            <a:xfrm>
              <a:off x="10886713" y="829368"/>
              <a:ext cx="1138369" cy="113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D9EA31-736D-8B49-8CB6-D916CE907140}"/>
                </a:ext>
              </a:extLst>
            </p:cNvPr>
            <p:cNvSpPr txBox="1"/>
            <p:nvPr/>
          </p:nvSpPr>
          <p:spPr>
            <a:xfrm>
              <a:off x="7865657" y="1520589"/>
              <a:ext cx="37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P+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0AD018-172F-4041-BBB9-C9430BCDD1A9}"/>
                </a:ext>
              </a:extLst>
            </p:cNvPr>
            <p:cNvSpPr txBox="1"/>
            <p:nvPr/>
          </p:nvSpPr>
          <p:spPr>
            <a:xfrm>
              <a:off x="7155980" y="1524377"/>
              <a:ext cx="4625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P++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311969-8FEA-AC49-A3B0-2FAB4CAF4D4F}"/>
                </a:ext>
              </a:extLst>
            </p:cNvPr>
            <p:cNvSpPr txBox="1"/>
            <p:nvPr/>
          </p:nvSpPr>
          <p:spPr>
            <a:xfrm>
              <a:off x="11019291" y="1533246"/>
              <a:ext cx="4850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N++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5CBAE-290B-7348-A7B4-AFFE4C19E123}"/>
                </a:ext>
              </a:extLst>
            </p:cNvPr>
            <p:cNvSpPr txBox="1"/>
            <p:nvPr/>
          </p:nvSpPr>
          <p:spPr>
            <a:xfrm>
              <a:off x="10363737" y="1535758"/>
              <a:ext cx="393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N+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EC3789-58B9-BE45-8926-4EB0134D7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8888" y="1946882"/>
              <a:ext cx="4405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D81552-D3EE-8847-BB5F-C58AA3F327A4}"/>
                </a:ext>
              </a:extLst>
            </p:cNvPr>
            <p:cNvSpPr txBox="1"/>
            <p:nvPr/>
          </p:nvSpPr>
          <p:spPr>
            <a:xfrm>
              <a:off x="10068586" y="215104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c</a:t>
              </a:r>
              <a:r>
                <a:rPr lang="en-US" b="1" i="1" baseline="-25000" dirty="0" err="1"/>
                <a:t>hd</a:t>
              </a:r>
              <a:endParaRPr lang="en-US" b="1" i="1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894F052-D65F-674F-BF19-4204B735A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228" y="2246113"/>
              <a:ext cx="11038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487B48-6A64-C046-922D-3A71F86E40E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025" y="1539679"/>
              <a:ext cx="0" cy="7579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AD9998-0AA4-6E4C-9205-12F691434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2415" y="1481362"/>
              <a:ext cx="16473" cy="8162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F7C40CB-DED4-264E-B6F2-114924217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017" y="1539679"/>
              <a:ext cx="0" cy="5217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26A9EA-689A-8A43-9957-AD783F57048B}"/>
                </a:ext>
              </a:extLst>
            </p:cNvPr>
            <p:cNvSpPr txBox="1"/>
            <p:nvPr/>
          </p:nvSpPr>
          <p:spPr>
            <a:xfrm>
              <a:off x="9799905" y="18383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c</a:t>
              </a:r>
              <a:r>
                <a:rPr lang="en-US" b="1" i="1" baseline="-25000" dirty="0" err="1"/>
                <a:t>id</a:t>
              </a:r>
              <a:endParaRPr lang="en-US" b="1" i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BB5D068-0BB1-5C43-B2EE-68DA9615BF0A}"/>
              </a:ext>
            </a:extLst>
          </p:cNvPr>
          <p:cNvSpPr txBox="1"/>
          <p:nvPr/>
        </p:nvSpPr>
        <p:spPr>
          <a:xfrm>
            <a:off x="8055597" y="26949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c</a:t>
            </a:r>
            <a:r>
              <a:rPr lang="en-US" b="1" i="1" baseline="-25000" dirty="0" err="1"/>
              <a:t>hd</a:t>
            </a:r>
            <a:endParaRPr lang="en-US" b="1" i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CE82ED-13A7-5043-A8C3-F2BB39B75B65}"/>
              </a:ext>
            </a:extLst>
          </p:cNvPr>
          <p:cNvCxnSpPr>
            <a:cxnSpLocks/>
          </p:cNvCxnSpPr>
          <p:nvPr/>
        </p:nvCxnSpPr>
        <p:spPr>
          <a:xfrm flipH="1">
            <a:off x="7708251" y="2798026"/>
            <a:ext cx="11038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4587BC8-80CD-8444-9012-7CFCF187F869}"/>
              </a:ext>
            </a:extLst>
          </p:cNvPr>
          <p:cNvCxnSpPr>
            <a:cxnSpLocks/>
          </p:cNvCxnSpPr>
          <p:nvPr/>
        </p:nvCxnSpPr>
        <p:spPr>
          <a:xfrm>
            <a:off x="8812060" y="2078228"/>
            <a:ext cx="0" cy="75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296560-8235-EC40-B24A-C8114249B12A}"/>
              </a:ext>
            </a:extLst>
          </p:cNvPr>
          <p:cNvCxnSpPr>
            <a:cxnSpLocks/>
          </p:cNvCxnSpPr>
          <p:nvPr/>
        </p:nvCxnSpPr>
        <p:spPr>
          <a:xfrm flipH="1">
            <a:off x="8366429" y="2087685"/>
            <a:ext cx="9717" cy="481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D6A0AD-C869-4240-87C6-DD13988AA007}"/>
              </a:ext>
            </a:extLst>
          </p:cNvPr>
          <p:cNvCxnSpPr>
            <a:cxnSpLocks/>
          </p:cNvCxnSpPr>
          <p:nvPr/>
        </p:nvCxnSpPr>
        <p:spPr>
          <a:xfrm>
            <a:off x="7728148" y="2087097"/>
            <a:ext cx="0" cy="764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702B026-FE11-D94B-A125-3627366CA522}"/>
              </a:ext>
            </a:extLst>
          </p:cNvPr>
          <p:cNvSpPr txBox="1"/>
          <p:nvPr/>
        </p:nvSpPr>
        <p:spPr>
          <a:xfrm>
            <a:off x="8419242" y="238065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c</a:t>
            </a:r>
            <a:r>
              <a:rPr lang="en-US" b="1" i="1" baseline="-25000" dirty="0" err="1"/>
              <a:t>id</a:t>
            </a:r>
            <a:endParaRPr lang="en-US" b="1" i="1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F7B3CD-796C-0940-9B61-596775B758A0}"/>
              </a:ext>
            </a:extLst>
          </p:cNvPr>
          <p:cNvCxnSpPr>
            <a:cxnSpLocks/>
          </p:cNvCxnSpPr>
          <p:nvPr/>
        </p:nvCxnSpPr>
        <p:spPr>
          <a:xfrm flipH="1">
            <a:off x="8381410" y="2496766"/>
            <a:ext cx="4374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B0015FF-BAB0-7742-930B-F32568C79EFF}"/>
              </a:ext>
            </a:extLst>
          </p:cNvPr>
          <p:cNvSpPr txBox="1"/>
          <p:nvPr/>
        </p:nvSpPr>
        <p:spPr>
          <a:xfrm>
            <a:off x="6945806" y="2994141"/>
            <a:ext cx="476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*presume int/heavy doping clearance is </a:t>
            </a:r>
            <a:r>
              <a:rPr lang="en-US" dirty="0" err="1"/>
              <a:t>symetric</a:t>
            </a:r>
            <a:endParaRPr lang="en-US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BE0756F2-C4E6-DD46-8E21-14B25DB6B97B}"/>
              </a:ext>
            </a:extLst>
          </p:cNvPr>
          <p:cNvSpPr/>
          <p:nvPr/>
        </p:nvSpPr>
        <p:spPr>
          <a:xfrm>
            <a:off x="673805" y="3710801"/>
            <a:ext cx="5529287" cy="1553177"/>
          </a:xfrm>
          <a:prstGeom prst="roundRect">
            <a:avLst/>
          </a:prstGeom>
          <a:solidFill>
            <a:srgbClr val="FF4C4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5F30D3C-684D-F44B-AFFA-5F472C437052}"/>
              </a:ext>
            </a:extLst>
          </p:cNvPr>
          <p:cNvSpPr/>
          <p:nvPr/>
        </p:nvSpPr>
        <p:spPr>
          <a:xfrm>
            <a:off x="673804" y="5275871"/>
            <a:ext cx="5529287" cy="371168"/>
          </a:xfrm>
          <a:prstGeom prst="roundRect">
            <a:avLst/>
          </a:prstGeom>
          <a:solidFill>
            <a:srgbClr val="7F7F7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3DE13E-F26C-E440-9631-1E93EBD32C7B}"/>
              </a:ext>
            </a:extLst>
          </p:cNvPr>
          <p:cNvSpPr txBox="1"/>
          <p:nvPr/>
        </p:nvSpPr>
        <p:spPr>
          <a:xfrm>
            <a:off x="3323430" y="3410986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2B1E"/>
                </a:solidFill>
              </a:rPr>
              <a:t>Lumerical</a:t>
            </a:r>
            <a:r>
              <a:rPr lang="en-US" dirty="0">
                <a:solidFill>
                  <a:srgbClr val="7F2B1E"/>
                </a:solidFill>
              </a:rPr>
              <a:t> DEVICE parameters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FE8F83-16B9-6848-BF36-C27E90ADB071}"/>
              </a:ext>
            </a:extLst>
          </p:cNvPr>
          <p:cNvSpPr txBox="1"/>
          <p:nvPr/>
        </p:nvSpPr>
        <p:spPr>
          <a:xfrm>
            <a:off x="3651971" y="5609188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98970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AB7A-3D50-1A40-A2C2-48EA971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Electro-Optic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7884-A009-0845-B7BA-FFA16591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2871"/>
            <a:ext cx="10515600" cy="1164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totally accurate: The Q factor depends on the detuning which causes a peaking effect. </a:t>
            </a:r>
          </a:p>
          <a:p>
            <a:r>
              <a:rPr lang="en-US" dirty="0"/>
              <a:t>The optical bandwidth will be underestimated.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09675-1527-9B4B-B980-41302287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21" y="1923823"/>
            <a:ext cx="17145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BEF40-1699-7042-8DE9-07554D86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3039609"/>
            <a:ext cx="1333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1E30A-1C1F-5947-94FE-333915FE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21" y="3039609"/>
            <a:ext cx="1155700" cy="533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3C626-F8E7-CD4D-A8E7-85912C82EF0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56971" y="2469923"/>
            <a:ext cx="279400" cy="56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0CD2B0-EFA4-7741-B54C-8191D745685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747" y="2469923"/>
            <a:ext cx="768803" cy="56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B69593-E2A9-0941-9C04-6D9719D2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921" y="3932033"/>
            <a:ext cx="774700" cy="50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8497E-8932-8E44-88EA-E62BA573D45D}"/>
              </a:ext>
            </a:extLst>
          </p:cNvPr>
          <p:cNvCxnSpPr>
            <a:cxnSpLocks/>
          </p:cNvCxnSpPr>
          <p:nvPr/>
        </p:nvCxnSpPr>
        <p:spPr>
          <a:xfrm>
            <a:off x="2758621" y="3636819"/>
            <a:ext cx="0" cy="37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5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04D-82DA-2045-9F6A-91EBEBE3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shifter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B344F-DF20-6F4F-B9E0-B4C68511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372882"/>
            <a:ext cx="800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54C2A-0142-5D4C-A965-720347D7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4392613"/>
            <a:ext cx="5118100" cy="158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875C2-1A78-E14E-875C-D601F0A910A5}"/>
                  </a:ext>
                </a:extLst>
              </p:cNvPr>
              <p:cNvSpPr txBox="1"/>
              <p:nvPr/>
            </p:nvSpPr>
            <p:spPr>
              <a:xfrm>
                <a:off x="679450" y="6138574"/>
                <a:ext cx="2739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</m:oMath>
                </a14:m>
                <a:r>
                  <a:rPr lang="en-US" dirty="0"/>
                  <a:t>: PN coverage [%] /100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875C2-1A78-E14E-875C-D601F0A9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6138574"/>
                <a:ext cx="2739853" cy="369332"/>
              </a:xfrm>
              <a:prstGeom prst="rect">
                <a:avLst/>
              </a:prstGeom>
              <a:blipFill>
                <a:blip r:embed="rId4"/>
                <a:stretch>
                  <a:fillRect t="-3333" r="-9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342EED-4283-A947-A852-512DF6292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665" y="3956308"/>
                <a:ext cx="10515600" cy="659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𝑑𝑜𝑝𝑒𝑑</m:t>
                          </m:r>
                        </m:sub>
                      </m:sSub>
                      <m:r>
                        <a:rPr lang="fr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𝑢𝑛𝑑𝑜𝑝𝑒𝑑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342EED-4283-A947-A852-512DF6292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665" y="3956308"/>
                <a:ext cx="10515600" cy="65949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7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FE08-36FC-1343-B4F3-62737259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5A21C5-7203-FB41-AF45-E76FB77A9C71}"/>
              </a:ext>
            </a:extLst>
          </p:cNvPr>
          <p:cNvSpPr/>
          <p:nvPr/>
        </p:nvSpPr>
        <p:spPr>
          <a:xfrm>
            <a:off x="5493071" y="3385407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DD24EA-AB33-C741-8A1C-AD30EA831517}"/>
              </a:ext>
            </a:extLst>
          </p:cNvPr>
          <p:cNvSpPr/>
          <p:nvPr/>
        </p:nvSpPr>
        <p:spPr>
          <a:xfrm>
            <a:off x="1608341" y="2550502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Waveguide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24424-2198-6A47-AD9D-795012ED64E2}"/>
              </a:ext>
            </a:extLst>
          </p:cNvPr>
          <p:cNvSpPr/>
          <p:nvPr/>
        </p:nvSpPr>
        <p:spPr>
          <a:xfrm>
            <a:off x="677562" y="2049237"/>
            <a:ext cx="321276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33E42B-75FD-0F43-BD2A-86C596604C62}"/>
              </a:ext>
            </a:extLst>
          </p:cNvPr>
          <p:cNvSpPr/>
          <p:nvPr/>
        </p:nvSpPr>
        <p:spPr>
          <a:xfrm>
            <a:off x="677562" y="2596301"/>
            <a:ext cx="321276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EFFDE-1A1C-5E46-BF37-7F1E3D1F6B6A}"/>
              </a:ext>
            </a:extLst>
          </p:cNvPr>
          <p:cNvSpPr/>
          <p:nvPr/>
        </p:nvSpPr>
        <p:spPr>
          <a:xfrm>
            <a:off x="629164" y="3143365"/>
            <a:ext cx="418071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24CE31-A60F-E94C-90CD-DC646646399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998838" y="2228410"/>
            <a:ext cx="609503" cy="54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AD5CD-3E23-C846-A84E-983ED8C8DC04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998838" y="2775474"/>
            <a:ext cx="609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8CB5E-988A-B840-BAC4-066EA51BFDD9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1047235" y="2775474"/>
            <a:ext cx="561106" cy="54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F491C-9EE5-C245-AD4B-FB9872ABB9B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874609" y="2392546"/>
            <a:ext cx="835260" cy="38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C6F56-240B-E144-BBA9-67199DA72ADD}"/>
              </a:ext>
            </a:extLst>
          </p:cNvPr>
          <p:cNvSpPr/>
          <p:nvPr/>
        </p:nvSpPr>
        <p:spPr>
          <a:xfrm>
            <a:off x="3709869" y="2188790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baseline="-25000" dirty="0" err="1"/>
              <a:t>eff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BC9E27-C255-2740-A5A0-43FD5D766B1D}"/>
              </a:ext>
            </a:extLst>
          </p:cNvPr>
          <p:cNvSpPr/>
          <p:nvPr/>
        </p:nvSpPr>
        <p:spPr>
          <a:xfrm>
            <a:off x="3762755" y="2933970"/>
            <a:ext cx="427048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g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7F5BB-CC69-8D47-9A0D-590880179DB2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874609" y="2775474"/>
            <a:ext cx="888146" cy="33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8C676E-ED8F-6846-BBB8-508B3CB405CA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4189803" y="3113143"/>
            <a:ext cx="1303268" cy="49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D11560-6675-3D4F-AB0D-88582C5FD6BE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242689" y="2392546"/>
            <a:ext cx="1250382" cy="121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3BE35B-7C14-8846-AD7A-00D682E9A60E}"/>
              </a:ext>
            </a:extLst>
          </p:cNvPr>
          <p:cNvSpPr/>
          <p:nvPr/>
        </p:nvSpPr>
        <p:spPr>
          <a:xfrm>
            <a:off x="5859795" y="2228410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941906-C58E-754F-BFC0-C1C556951596}"/>
              </a:ext>
            </a:extLst>
          </p:cNvPr>
          <p:cNvCxnSpPr>
            <a:cxnSpLocks/>
            <a:stCxn id="47" idx="2"/>
            <a:endCxn id="4" idx="0"/>
          </p:cNvCxnSpPr>
          <p:nvPr/>
        </p:nvCxnSpPr>
        <p:spPr>
          <a:xfrm>
            <a:off x="6126205" y="2635921"/>
            <a:ext cx="0" cy="749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FD28CC-8EF0-5549-B42E-B851E4F4E904}"/>
              </a:ext>
            </a:extLst>
          </p:cNvPr>
          <p:cNvSpPr/>
          <p:nvPr/>
        </p:nvSpPr>
        <p:spPr>
          <a:xfrm>
            <a:off x="3129621" y="4127221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7EDBC2-FD0D-A147-8E73-1C8C2E48CC72}"/>
                  </a:ext>
                </a:extLst>
              </p:cNvPr>
              <p:cNvSpPr/>
              <p:nvPr/>
            </p:nvSpPr>
            <p:spPr>
              <a:xfrm>
                <a:off x="1700221" y="3635502"/>
                <a:ext cx="985918" cy="3583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7EDBC2-FD0D-A147-8E73-1C8C2E48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21" y="3635502"/>
                <a:ext cx="985918" cy="358346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1232DF-BE92-EC4D-AF7F-CE0588B0021B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2686139" y="3814675"/>
            <a:ext cx="443482" cy="537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410026C-5A3C-1C40-80E1-D7ED58276683}"/>
                  </a:ext>
                </a:extLst>
              </p:cNvPr>
              <p:cNvSpPr/>
              <p:nvPr/>
            </p:nvSpPr>
            <p:spPr>
              <a:xfrm>
                <a:off x="1872419" y="4218818"/>
                <a:ext cx="647699" cy="3583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𝑔𝑎𝑝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410026C-5A3C-1C40-80E1-D7ED58276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19" y="4218818"/>
                <a:ext cx="647699" cy="35834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6F8EC3-FA43-A841-BE81-E04546C59A69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 flipV="1">
            <a:off x="2520118" y="4352193"/>
            <a:ext cx="609503" cy="4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3DD6E0E-FE62-BA43-8631-90C9A0C5C65D}"/>
                  </a:ext>
                </a:extLst>
              </p:cNvPr>
              <p:cNvSpPr/>
              <p:nvPr/>
            </p:nvSpPr>
            <p:spPr>
              <a:xfrm>
                <a:off x="1869331" y="4752108"/>
                <a:ext cx="647699" cy="3583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𝐼𝐿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3DD6E0E-FE62-BA43-8631-90C9A0C5C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31" y="4752108"/>
                <a:ext cx="647699" cy="358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89853F-CB83-D14F-9CA7-31B07C209F0F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 flipV="1">
            <a:off x="2517030" y="4352193"/>
            <a:ext cx="612591" cy="57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8A83A9-E91E-4649-93A7-9E1A25E064C1}"/>
              </a:ext>
            </a:extLst>
          </p:cNvPr>
          <p:cNvCxnSpPr>
            <a:cxnSpLocks/>
            <a:stCxn id="52" idx="3"/>
            <a:endCxn id="4" idx="1"/>
          </p:cNvCxnSpPr>
          <p:nvPr/>
        </p:nvCxnSpPr>
        <p:spPr>
          <a:xfrm flipV="1">
            <a:off x="4395889" y="3610379"/>
            <a:ext cx="1097182" cy="74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8B7731-F54E-6E4B-98DA-62AA0F90F333}"/>
              </a:ext>
            </a:extLst>
          </p:cNvPr>
          <p:cNvSpPr/>
          <p:nvPr/>
        </p:nvSpPr>
        <p:spPr>
          <a:xfrm>
            <a:off x="3095367" y="5166423"/>
            <a:ext cx="1266268" cy="579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Phase Shifter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28FBC8-143C-D341-84F3-232F9A11D2D3}"/>
              </a:ext>
            </a:extLst>
          </p:cNvPr>
          <p:cNvSpPr/>
          <p:nvPr/>
        </p:nvSpPr>
        <p:spPr>
          <a:xfrm>
            <a:off x="1395665" y="5490583"/>
            <a:ext cx="698624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pnC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AB0AF8-1019-0142-B377-7B264270C716}"/>
              </a:ext>
            </a:extLst>
          </p:cNvPr>
          <p:cNvSpPr/>
          <p:nvPr/>
        </p:nvSpPr>
        <p:spPr>
          <a:xfrm>
            <a:off x="1395665" y="5961424"/>
            <a:ext cx="698624" cy="358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25716F-E2CE-2A45-AEBA-AF6875DA8361}"/>
              </a:ext>
            </a:extLst>
          </p:cNvPr>
          <p:cNvCxnSpPr>
            <a:cxnSpLocks/>
            <a:stCxn id="79" idx="3"/>
            <a:endCxn id="4" idx="1"/>
          </p:cNvCxnSpPr>
          <p:nvPr/>
        </p:nvCxnSpPr>
        <p:spPr>
          <a:xfrm flipV="1">
            <a:off x="4361635" y="3610379"/>
            <a:ext cx="1131436" cy="184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24D0BD-C5A4-BF4B-8BEB-B1A407B2469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 flipV="1">
            <a:off x="2094289" y="5455967"/>
            <a:ext cx="1001078" cy="21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7A7DF8-320B-FB43-BF54-5F51F1191B1B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 flipV="1">
            <a:off x="2094289" y="5455967"/>
            <a:ext cx="1001078" cy="684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AD80E1-998E-2A4A-ADF7-78347F90D3AF}"/>
              </a:ext>
            </a:extLst>
          </p:cNvPr>
          <p:cNvCxnSpPr>
            <a:cxnSpLocks/>
            <a:stCxn id="4" idx="3"/>
            <a:endCxn id="100" idx="1"/>
          </p:cNvCxnSpPr>
          <p:nvPr/>
        </p:nvCxnSpPr>
        <p:spPr>
          <a:xfrm flipV="1">
            <a:off x="6759339" y="2705069"/>
            <a:ext cx="1923993" cy="905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DEBF2A-8B6A-9946-B7CE-E85E35E585A9}"/>
              </a:ext>
            </a:extLst>
          </p:cNvPr>
          <p:cNvSpPr/>
          <p:nvPr/>
        </p:nvSpPr>
        <p:spPr>
          <a:xfrm>
            <a:off x="8683332" y="2501313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D736D4-0874-C743-BA84-7D5BD52E16A1}"/>
              </a:ext>
            </a:extLst>
          </p:cNvPr>
          <p:cNvSpPr/>
          <p:nvPr/>
        </p:nvSpPr>
        <p:spPr>
          <a:xfrm>
            <a:off x="10263515" y="5994763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068DB7-6240-0F4A-90E7-7627C86205BF}"/>
              </a:ext>
            </a:extLst>
          </p:cNvPr>
          <p:cNvSpPr/>
          <p:nvPr/>
        </p:nvSpPr>
        <p:spPr>
          <a:xfrm>
            <a:off x="8539170" y="4161307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BC01C89-E626-BB4F-9C10-C009524B43C9}"/>
              </a:ext>
            </a:extLst>
          </p:cNvPr>
          <p:cNvCxnSpPr>
            <a:cxnSpLocks/>
            <a:stCxn id="4" idx="3"/>
            <a:endCxn id="108" idx="1"/>
          </p:cNvCxnSpPr>
          <p:nvPr/>
        </p:nvCxnSpPr>
        <p:spPr>
          <a:xfrm>
            <a:off x="6759339" y="3610379"/>
            <a:ext cx="1779831" cy="75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48DBD09-523E-6C46-A481-283BA329F499}"/>
              </a:ext>
            </a:extLst>
          </p:cNvPr>
          <p:cNvSpPr/>
          <p:nvPr/>
        </p:nvSpPr>
        <p:spPr>
          <a:xfrm>
            <a:off x="8539170" y="4670015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8111A7-68F7-4C49-94B2-2B77C886AAC5}"/>
              </a:ext>
            </a:extLst>
          </p:cNvPr>
          <p:cNvCxnSpPr>
            <a:cxnSpLocks/>
            <a:stCxn id="4" idx="3"/>
            <a:endCxn id="112" idx="1"/>
          </p:cNvCxnSpPr>
          <p:nvPr/>
        </p:nvCxnSpPr>
        <p:spPr>
          <a:xfrm>
            <a:off x="6759339" y="3610379"/>
            <a:ext cx="1779831" cy="1263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817D3-E7D7-DA41-8902-D567E92EFF94}"/>
              </a:ext>
            </a:extLst>
          </p:cNvPr>
          <p:cNvSpPr txBox="1"/>
          <p:nvPr/>
        </p:nvSpPr>
        <p:spPr>
          <a:xfrm>
            <a:off x="8823638" y="32266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23D7120-DC48-1B4E-A5F2-46452F461F82}"/>
              </a:ext>
            </a:extLst>
          </p:cNvPr>
          <p:cNvSpPr/>
          <p:nvPr/>
        </p:nvSpPr>
        <p:spPr>
          <a:xfrm>
            <a:off x="8541301" y="5178723"/>
            <a:ext cx="53282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E6D479-0CF9-9249-9058-68F124FFAED7}"/>
              </a:ext>
            </a:extLst>
          </p:cNvPr>
          <p:cNvCxnSpPr>
            <a:cxnSpLocks/>
            <a:stCxn id="4" idx="3"/>
            <a:endCxn id="117" idx="1"/>
          </p:cNvCxnSpPr>
          <p:nvPr/>
        </p:nvCxnSpPr>
        <p:spPr>
          <a:xfrm>
            <a:off x="6759339" y="3610379"/>
            <a:ext cx="1781962" cy="177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D102417-17D6-1841-A4C6-3519B4BFB031}"/>
              </a:ext>
            </a:extLst>
          </p:cNvPr>
          <p:cNvCxnSpPr>
            <a:cxnSpLocks/>
            <a:stCxn id="117" idx="3"/>
            <a:endCxn id="104" idx="1"/>
          </p:cNvCxnSpPr>
          <p:nvPr/>
        </p:nvCxnSpPr>
        <p:spPr>
          <a:xfrm>
            <a:off x="9074121" y="5382479"/>
            <a:ext cx="1189394" cy="81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A43E61B-821C-A546-84F4-EF697CCAF9AC}"/>
              </a:ext>
            </a:extLst>
          </p:cNvPr>
          <p:cNvCxnSpPr>
            <a:cxnSpLocks/>
            <a:stCxn id="136" idx="3"/>
            <a:endCxn id="104" idx="1"/>
          </p:cNvCxnSpPr>
          <p:nvPr/>
        </p:nvCxnSpPr>
        <p:spPr>
          <a:xfrm>
            <a:off x="7091817" y="5494348"/>
            <a:ext cx="3171698" cy="704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6D96CA-60A7-5743-AEFB-476ED87EBCD2}"/>
              </a:ext>
            </a:extLst>
          </p:cNvPr>
          <p:cNvSpPr/>
          <p:nvPr/>
        </p:nvSpPr>
        <p:spPr>
          <a:xfrm>
            <a:off x="6558997" y="5198196"/>
            <a:ext cx="532820" cy="592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RCBW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E72806D-93B0-0F4F-91EF-9E3E2B0C299E}"/>
              </a:ext>
            </a:extLst>
          </p:cNvPr>
          <p:cNvCxnSpPr>
            <a:cxnSpLocks/>
            <a:stCxn id="79" idx="3"/>
            <a:endCxn id="136" idx="1"/>
          </p:cNvCxnSpPr>
          <p:nvPr/>
        </p:nvCxnSpPr>
        <p:spPr>
          <a:xfrm>
            <a:off x="4361635" y="5455967"/>
            <a:ext cx="2197362" cy="3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F9ED0BB-9402-D94B-8087-410CE543ECF6}"/>
              </a:ext>
            </a:extLst>
          </p:cNvPr>
          <p:cNvSpPr txBox="1"/>
          <p:nvPr/>
        </p:nvSpPr>
        <p:spPr>
          <a:xfrm>
            <a:off x="7862649" y="2049237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+ phase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C9AE281-5853-524B-A09A-439BB7FB33E8}"/>
              </a:ext>
            </a:extLst>
          </p:cNvPr>
          <p:cNvSpPr/>
          <p:nvPr/>
        </p:nvSpPr>
        <p:spPr>
          <a:xfrm>
            <a:off x="8447950" y="3694022"/>
            <a:ext cx="71526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7EF190F-E1FA-CC4F-BC91-625A75DE7F8F}"/>
              </a:ext>
            </a:extLst>
          </p:cNvPr>
          <p:cNvCxnSpPr>
            <a:cxnSpLocks/>
            <a:stCxn id="4" idx="3"/>
            <a:endCxn id="147" idx="1"/>
          </p:cNvCxnSpPr>
          <p:nvPr/>
        </p:nvCxnSpPr>
        <p:spPr>
          <a:xfrm>
            <a:off x="6759339" y="3610379"/>
            <a:ext cx="1688611" cy="2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1CF8823-44AE-FD48-B38C-841278057395}"/>
              </a:ext>
            </a:extLst>
          </p:cNvPr>
          <p:cNvSpPr/>
          <p:nvPr/>
        </p:nvSpPr>
        <p:spPr>
          <a:xfrm>
            <a:off x="9679204" y="3418544"/>
            <a:ext cx="715260" cy="407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8D9881-5F0F-6844-966C-EE420CD0517D}"/>
              </a:ext>
            </a:extLst>
          </p:cNvPr>
          <p:cNvCxnSpPr>
            <a:cxnSpLocks/>
            <a:stCxn id="4" idx="3"/>
            <a:endCxn id="151" idx="1"/>
          </p:cNvCxnSpPr>
          <p:nvPr/>
        </p:nvCxnSpPr>
        <p:spPr>
          <a:xfrm>
            <a:off x="6759339" y="3610379"/>
            <a:ext cx="2919865" cy="1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A78401A-118E-E24C-A200-BDE1A1AE0C8F}"/>
              </a:ext>
            </a:extLst>
          </p:cNvPr>
          <p:cNvSpPr/>
          <p:nvPr/>
        </p:nvSpPr>
        <p:spPr>
          <a:xfrm>
            <a:off x="4756945" y="5608626"/>
            <a:ext cx="1341231" cy="333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 Efficiency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370D6E-691E-3E43-A478-78BAA1752B3B}"/>
              </a:ext>
            </a:extLst>
          </p:cNvPr>
          <p:cNvCxnSpPr>
            <a:cxnSpLocks/>
            <a:stCxn id="79" idx="3"/>
            <a:endCxn id="158" idx="1"/>
          </p:cNvCxnSpPr>
          <p:nvPr/>
        </p:nvCxnSpPr>
        <p:spPr>
          <a:xfrm>
            <a:off x="4361635" y="5455967"/>
            <a:ext cx="395310" cy="319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8B84A22-214B-8740-82A7-70AAACFF2307}"/>
              </a:ext>
            </a:extLst>
          </p:cNvPr>
          <p:cNvSpPr/>
          <p:nvPr/>
        </p:nvSpPr>
        <p:spPr>
          <a:xfrm>
            <a:off x="4756871" y="6008594"/>
            <a:ext cx="1984811" cy="333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Perturbative losses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2979EF5-65F5-2145-A244-8CB740FC7820}"/>
              </a:ext>
            </a:extLst>
          </p:cNvPr>
          <p:cNvCxnSpPr>
            <a:cxnSpLocks/>
            <a:stCxn id="79" idx="3"/>
            <a:endCxn id="164" idx="1"/>
          </p:cNvCxnSpPr>
          <p:nvPr/>
        </p:nvCxnSpPr>
        <p:spPr>
          <a:xfrm>
            <a:off x="4361635" y="5455967"/>
            <a:ext cx="395236" cy="71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9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AAF4-52EA-7347-AE5C-D0C8ECA0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7419-F917-3D4B-BA62-09DBB636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Peaking effect in </a:t>
            </a:r>
            <a:r>
              <a:rPr lang="en-US" dirty="0" err="1"/>
              <a:t>microring</a:t>
            </a:r>
            <a:r>
              <a:rPr lang="en-US" dirty="0"/>
              <a:t> modulators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AB3A4-93F6-804F-BF83-9AF582635219}"/>
              </a:ext>
            </a:extLst>
          </p:cNvPr>
          <p:cNvSpPr txBox="1"/>
          <p:nvPr/>
        </p:nvSpPr>
        <p:spPr>
          <a:xfrm>
            <a:off x="0" y="6235787"/>
            <a:ext cx="12073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: </a:t>
            </a:r>
            <a:r>
              <a:rPr lang="en-CA" dirty="0"/>
              <a:t>J. Müller, F. </a:t>
            </a:r>
            <a:r>
              <a:rPr lang="en-CA" dirty="0" err="1"/>
              <a:t>Merget</a:t>
            </a:r>
            <a:r>
              <a:rPr lang="en-CA" dirty="0"/>
              <a:t>, S. S. </a:t>
            </a:r>
            <a:r>
              <a:rPr lang="en-CA" dirty="0" err="1"/>
              <a:t>Azadeh</a:t>
            </a:r>
            <a:r>
              <a:rPr lang="en-CA" dirty="0"/>
              <a:t>, J. Hauck, S. R. Garcia, B. Shen, and J. </a:t>
            </a:r>
            <a:r>
              <a:rPr lang="en-CA" dirty="0" err="1"/>
              <a:t>Witzens</a:t>
            </a:r>
            <a:r>
              <a:rPr lang="en-CA" dirty="0"/>
              <a:t>. Optical peaking enhancement in high-speed ring modulators. Scientific reports, 4:6310, 2014.</a:t>
            </a:r>
          </a:p>
          <a:p>
            <a:endParaRPr lang="en-US" dirty="0"/>
          </a:p>
        </p:txBody>
      </p:sp>
      <p:pic>
        <p:nvPicPr>
          <p:cNvPr id="8" name="Picture 7" descr="A picture containing photo, dark, close, red&#10;&#10;Description automatically generated">
            <a:extLst>
              <a:ext uri="{FF2B5EF4-FFF2-40B4-BE49-F238E27FC236}">
                <a16:creationId xmlns:a16="http://schemas.microsoft.com/office/drawing/2014/main" id="{165E22D7-F490-E044-AF9F-A9AA75C7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7" y="3917553"/>
            <a:ext cx="6616700" cy="8255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4B121-FF14-A84D-B4D9-D2222F89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83" y="2407444"/>
            <a:ext cx="6870700" cy="90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17F49B-0E38-954E-8DA5-3BF13D96BABA}"/>
                  </a:ext>
                </a:extLst>
              </p:cNvPr>
              <p:cNvSpPr txBox="1"/>
              <p:nvPr/>
            </p:nvSpPr>
            <p:spPr>
              <a:xfrm>
                <a:off x="838200" y="4903390"/>
                <a:ext cx="5461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Angular frequency of the applied perturbation [rad/s]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17F49B-0E38-954E-8DA5-3BF13D96B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3390"/>
                <a:ext cx="5461623" cy="276999"/>
              </a:xfrm>
              <a:prstGeom prst="rect">
                <a:avLst/>
              </a:prstGeom>
              <a:blipFill>
                <a:blip r:embed="rId4"/>
                <a:stretch>
                  <a:fillRect l="-928" t="-21739" r="-162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DCB92-F747-1C4D-9F8B-F4E61398FA2E}"/>
                  </a:ext>
                </a:extLst>
              </p:cNvPr>
              <p:cNvSpPr txBox="1"/>
              <p:nvPr/>
            </p:nvSpPr>
            <p:spPr>
              <a:xfrm>
                <a:off x="838199" y="5269903"/>
                <a:ext cx="529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Angular resonant frequency of the resonator [rad/s]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DCB92-F747-1C4D-9F8B-F4E61398F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69903"/>
                <a:ext cx="5295745" cy="276999"/>
              </a:xfrm>
              <a:prstGeom prst="rect">
                <a:avLst/>
              </a:prstGeom>
              <a:blipFill>
                <a:blip r:embed="rId5"/>
                <a:stretch>
                  <a:fillRect l="-957" t="-21739" r="-16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175432-2FFE-A44B-A957-066E9833B974}"/>
                  </a:ext>
                </a:extLst>
              </p:cNvPr>
              <p:cNvSpPr txBox="1"/>
              <p:nvPr/>
            </p:nvSpPr>
            <p:spPr>
              <a:xfrm>
                <a:off x="838199" y="5636416"/>
                <a:ext cx="6516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Angular frequency of the CW optical carrier from the laser [rad/s]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175432-2FFE-A44B-A957-066E9833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636416"/>
                <a:ext cx="6516207" cy="276999"/>
              </a:xfrm>
              <a:prstGeom prst="rect">
                <a:avLst/>
              </a:prstGeom>
              <a:blipFill>
                <a:blip r:embed="rId6"/>
                <a:stretch>
                  <a:fillRect l="-778" t="-27273" r="-19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51A469-6832-3145-946A-CD7D97F34514}"/>
              </a:ext>
            </a:extLst>
          </p:cNvPr>
          <p:cNvSpPr/>
          <p:nvPr/>
        </p:nvSpPr>
        <p:spPr>
          <a:xfrm>
            <a:off x="697424" y="4440264"/>
            <a:ext cx="1751308" cy="30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0DDDFB-DD30-0C4F-93B6-37136BBAB076}"/>
              </a:ext>
            </a:extLst>
          </p:cNvPr>
          <p:cNvGrpSpPr/>
          <p:nvPr/>
        </p:nvGrpSpPr>
        <p:grpSpPr>
          <a:xfrm>
            <a:off x="7680499" y="3444081"/>
            <a:ext cx="3347207" cy="2867819"/>
            <a:chOff x="7700802" y="3367968"/>
            <a:chExt cx="3347207" cy="2867819"/>
          </a:xfrm>
        </p:grpSpPr>
        <p:pic>
          <p:nvPicPr>
            <p:cNvPr id="16" name="Picture 15" descr="A close up of a map&#10;&#10;Description automatically generated">
              <a:extLst>
                <a:ext uri="{FF2B5EF4-FFF2-40B4-BE49-F238E27FC236}">
                  <a16:creationId xmlns:a16="http://schemas.microsoft.com/office/drawing/2014/main" id="{14EAE1F2-3439-DD42-A3F0-FD7D49B1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0802" y="3367968"/>
              <a:ext cx="3347207" cy="283944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3C987A-D2E5-FA4A-80A6-5E734377D29D}"/>
                </a:ext>
              </a:extLst>
            </p:cNvPr>
            <p:cNvSpPr/>
            <p:nvPr/>
          </p:nvSpPr>
          <p:spPr>
            <a:xfrm>
              <a:off x="7700802" y="5913415"/>
              <a:ext cx="481297" cy="322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B1215-1345-714B-9B65-89A1C5708072}"/>
              </a:ext>
            </a:extLst>
          </p:cNvPr>
          <p:cNvSpPr/>
          <p:nvPr/>
        </p:nvSpPr>
        <p:spPr>
          <a:xfrm>
            <a:off x="2547509" y="4428389"/>
            <a:ext cx="4416934" cy="42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4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59AA-5D97-0543-9A21-51C666C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AB9-CAB9-8944-B4A6-57DDC7B3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the ring radius in order to find the optimal value;</a:t>
            </a:r>
          </a:p>
          <a:p>
            <a:r>
              <a:rPr lang="en-US" dirty="0"/>
              <a:t>Instead of using the analytical model, use the TMM model;</a:t>
            </a:r>
          </a:p>
          <a:p>
            <a:r>
              <a:rPr lang="en-US" dirty="0"/>
              <a:t>Use the time domain model by B.E. Little for simple yet more accurate time domain/ large signal analysis;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9ADF-4281-6F43-A5EB-BA35E5A7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 of a MRM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67E4-A5A7-A04D-A6BE-CE2F6466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parameters (scalars)</a:t>
            </a:r>
          </a:p>
          <a:p>
            <a:pPr lvl="1"/>
            <a:r>
              <a:rPr lang="en-US" b="1" i="1" dirty="0"/>
              <a:t>R</a:t>
            </a:r>
            <a:r>
              <a:rPr lang="en-US" dirty="0"/>
              <a:t> : Ring radius [µm];</a:t>
            </a:r>
          </a:p>
          <a:p>
            <a:pPr lvl="1"/>
            <a:r>
              <a:rPr lang="en-US" b="1" i="1" dirty="0"/>
              <a:t>w</a:t>
            </a:r>
            <a:r>
              <a:rPr lang="en-US" dirty="0"/>
              <a:t> : Waveguide’s ridge width [nm];</a:t>
            </a:r>
          </a:p>
          <a:p>
            <a:pPr lvl="1"/>
            <a:r>
              <a:rPr lang="en-US" b="1" i="1" dirty="0"/>
              <a:t>h</a:t>
            </a:r>
            <a:r>
              <a:rPr lang="en-US" dirty="0"/>
              <a:t> : Waveguide’s ridge thickness [nm];</a:t>
            </a:r>
          </a:p>
          <a:p>
            <a:pPr lvl="1"/>
            <a:r>
              <a:rPr lang="en-US" b="1" i="1" dirty="0" err="1"/>
              <a:t>sh</a:t>
            </a:r>
            <a:r>
              <a:rPr lang="en-US" dirty="0"/>
              <a:t> : Waveguide’s slab thickness [nm];</a:t>
            </a:r>
          </a:p>
          <a:p>
            <a:pPr lvl="1"/>
            <a:r>
              <a:rPr lang="en-US" b="1" i="1" dirty="0"/>
              <a:t>g</a:t>
            </a:r>
            <a:r>
              <a:rPr lang="en-US" dirty="0"/>
              <a:t> : Bus-Ring gap width [nm];</a:t>
            </a:r>
          </a:p>
          <a:p>
            <a:pPr lvl="1"/>
            <a:r>
              <a:rPr lang="en-US" b="1" i="1" dirty="0" err="1"/>
              <a:t>pnC</a:t>
            </a:r>
            <a:r>
              <a:rPr lang="en-US" dirty="0"/>
              <a:t> : PN Junction coverage [%];</a:t>
            </a:r>
          </a:p>
          <a:p>
            <a:pPr lvl="1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97870B-4A12-4948-A3BD-7AEE7FA5088E}"/>
              </a:ext>
            </a:extLst>
          </p:cNvPr>
          <p:cNvGrpSpPr/>
          <p:nvPr/>
        </p:nvGrpSpPr>
        <p:grpSpPr>
          <a:xfrm>
            <a:off x="7103625" y="929910"/>
            <a:ext cx="4326123" cy="1151651"/>
            <a:chOff x="7041695" y="969936"/>
            <a:chExt cx="4326123" cy="115165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4C09C3-D161-FF40-9902-C4ACC7E7318D}"/>
                </a:ext>
              </a:extLst>
            </p:cNvPr>
            <p:cNvGrpSpPr/>
            <p:nvPr/>
          </p:nvGrpSpPr>
          <p:grpSpPr>
            <a:xfrm>
              <a:off x="7758809" y="969936"/>
              <a:ext cx="3065172" cy="659998"/>
              <a:chOff x="7843234" y="1825625"/>
              <a:chExt cx="3065172" cy="6599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62B4F4-3CB2-804B-B50A-83AB03FEF6DB}"/>
                  </a:ext>
                </a:extLst>
              </p:cNvPr>
              <p:cNvSpPr/>
              <p:nvPr/>
            </p:nvSpPr>
            <p:spPr>
              <a:xfrm>
                <a:off x="7843234" y="2189408"/>
                <a:ext cx="3065172" cy="2962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DB35EF-832C-124D-9AA4-C36BE744AB5B}"/>
                  </a:ext>
                </a:extLst>
              </p:cNvPr>
              <p:cNvSpPr/>
              <p:nvPr/>
            </p:nvSpPr>
            <p:spPr>
              <a:xfrm>
                <a:off x="8899302" y="1825625"/>
                <a:ext cx="953036" cy="659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D70F8D-CCE3-0F47-AFB1-1812717057CD}"/>
                </a:ext>
              </a:extLst>
            </p:cNvPr>
            <p:cNvCxnSpPr/>
            <p:nvPr/>
          </p:nvCxnSpPr>
          <p:spPr>
            <a:xfrm>
              <a:off x="7528726" y="1333719"/>
              <a:ext cx="0" cy="29621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FCD09DF-A3F6-A240-9DEE-30F96DC224BD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324" y="969936"/>
              <a:ext cx="0" cy="6599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7218FB-1953-CC4E-9F41-2F0297010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4877" y="1802882"/>
              <a:ext cx="953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C78A83-947A-A34F-A026-9AE0647105C0}"/>
                </a:ext>
              </a:extLst>
            </p:cNvPr>
            <p:cNvSpPr txBox="1"/>
            <p:nvPr/>
          </p:nvSpPr>
          <p:spPr>
            <a:xfrm>
              <a:off x="11061324" y="1115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31F8AB-3FE3-BE4D-80FA-407D67088F78}"/>
                </a:ext>
              </a:extLst>
            </p:cNvPr>
            <p:cNvCxnSpPr>
              <a:cxnSpLocks/>
            </p:cNvCxnSpPr>
            <p:nvPr/>
          </p:nvCxnSpPr>
          <p:spPr>
            <a:xfrm>
              <a:off x="9767913" y="969936"/>
              <a:ext cx="129341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24AA3E-1115-E949-AA4F-1C8C473D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981" y="1629933"/>
              <a:ext cx="2373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A14E6-AA8F-4E4A-9B93-2977CDC3CD12}"/>
                </a:ext>
              </a:extLst>
            </p:cNvPr>
            <p:cNvCxnSpPr>
              <a:cxnSpLocks/>
            </p:cNvCxnSpPr>
            <p:nvPr/>
          </p:nvCxnSpPr>
          <p:spPr>
            <a:xfrm>
              <a:off x="7528726" y="1333719"/>
              <a:ext cx="2300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0F6CCF-D99B-274B-89EF-3CDADED33D50}"/>
                </a:ext>
              </a:extLst>
            </p:cNvPr>
            <p:cNvCxnSpPr/>
            <p:nvPr/>
          </p:nvCxnSpPr>
          <p:spPr>
            <a:xfrm>
              <a:off x="7351772" y="1635320"/>
              <a:ext cx="1829379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4A7E55-8E1C-B547-915E-2E6CA5241148}"/>
                </a:ext>
              </a:extLst>
            </p:cNvPr>
            <p:cNvSpPr txBox="1"/>
            <p:nvPr/>
          </p:nvSpPr>
          <p:spPr>
            <a:xfrm>
              <a:off x="7041695" y="1300974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sh</a:t>
              </a:r>
              <a:endParaRPr lang="en-US" b="1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CEC174-FA18-3045-B4DC-18F2371A3380}"/>
                </a:ext>
              </a:extLst>
            </p:cNvPr>
            <p:cNvSpPr txBox="1"/>
            <p:nvPr/>
          </p:nvSpPr>
          <p:spPr>
            <a:xfrm>
              <a:off x="9113201" y="175225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79B65A-9F2A-C74E-B51C-7728B38A68BA}"/>
                </a:ext>
              </a:extLst>
            </p:cNvPr>
            <p:cNvCxnSpPr>
              <a:cxnSpLocks/>
            </p:cNvCxnSpPr>
            <p:nvPr/>
          </p:nvCxnSpPr>
          <p:spPr>
            <a:xfrm>
              <a:off x="7528726" y="1629233"/>
              <a:ext cx="23008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B19F4E-B2C2-7E43-9BDC-B95E29B772E4}"/>
              </a:ext>
            </a:extLst>
          </p:cNvPr>
          <p:cNvSpPr txBox="1"/>
          <p:nvPr/>
        </p:nvSpPr>
        <p:spPr>
          <a:xfrm>
            <a:off x="8070644" y="412855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Waveguide cross section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C23DF1-39E1-C74F-A230-FBC76A46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6" y="5353818"/>
            <a:ext cx="1948377" cy="74771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A76967F-CE7C-B64E-8D07-9F156965E7C6}"/>
              </a:ext>
            </a:extLst>
          </p:cNvPr>
          <p:cNvSpPr txBox="1"/>
          <p:nvPr/>
        </p:nvSpPr>
        <p:spPr>
          <a:xfrm>
            <a:off x="8505506" y="2323802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MRM top view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25DBA7E-E14B-9646-B453-1184C697D369}"/>
              </a:ext>
            </a:extLst>
          </p:cNvPr>
          <p:cNvGrpSpPr/>
          <p:nvPr/>
        </p:nvGrpSpPr>
        <p:grpSpPr>
          <a:xfrm>
            <a:off x="7537525" y="2754795"/>
            <a:ext cx="3585966" cy="3944433"/>
            <a:chOff x="7562133" y="2985523"/>
            <a:chExt cx="3585966" cy="3944433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58063F9-112D-B845-9EC7-C599F62573FF}"/>
                </a:ext>
              </a:extLst>
            </p:cNvPr>
            <p:cNvSpPr/>
            <p:nvPr/>
          </p:nvSpPr>
          <p:spPr>
            <a:xfrm rot="14400000">
              <a:off x="7523750" y="3378707"/>
              <a:ext cx="3613520" cy="3488978"/>
            </a:xfrm>
            <a:prstGeom prst="arc">
              <a:avLst>
                <a:gd name="adj1" fmla="val 15464359"/>
                <a:gd name="adj2" fmla="val 9864775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F29FA18-E693-0A44-9185-98C2A0147DC4}"/>
                </a:ext>
              </a:extLst>
            </p:cNvPr>
            <p:cNvGrpSpPr/>
            <p:nvPr/>
          </p:nvGrpSpPr>
          <p:grpSpPr>
            <a:xfrm>
              <a:off x="7562133" y="2985523"/>
              <a:ext cx="3585966" cy="3916423"/>
              <a:chOff x="7562133" y="2985523"/>
              <a:chExt cx="3585966" cy="3916423"/>
            </a:xfrm>
          </p:grpSpPr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619EA9FE-4274-1F46-837D-1534808BE44C}"/>
                  </a:ext>
                </a:extLst>
              </p:cNvPr>
              <p:cNvSpPr/>
              <p:nvPr/>
            </p:nvSpPr>
            <p:spPr>
              <a:xfrm>
                <a:off x="7843234" y="3593452"/>
                <a:ext cx="2974550" cy="2974550"/>
              </a:xfrm>
              <a:prstGeom prst="blockArc">
                <a:avLst>
                  <a:gd name="adj1" fmla="val 8184719"/>
                  <a:gd name="adj2" fmla="val 2724336"/>
                  <a:gd name="adj3" fmla="val 22313"/>
                </a:avLst>
              </a:prstGeom>
              <a:solidFill>
                <a:srgbClr val="0432FF">
                  <a:alpha val="4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Block Arc 49">
                <a:extLst>
                  <a:ext uri="{FF2B5EF4-FFF2-40B4-BE49-F238E27FC236}">
                    <a16:creationId xmlns:a16="http://schemas.microsoft.com/office/drawing/2014/main" id="{12AB6D68-0469-D840-9629-5F4D25DE46C6}"/>
                  </a:ext>
                </a:extLst>
              </p:cNvPr>
              <p:cNvSpPr/>
              <p:nvPr/>
            </p:nvSpPr>
            <p:spPr>
              <a:xfrm>
                <a:off x="7843234" y="3587286"/>
                <a:ext cx="2974550" cy="2974550"/>
              </a:xfrm>
              <a:prstGeom prst="blockArc">
                <a:avLst>
                  <a:gd name="adj1" fmla="val 8177534"/>
                  <a:gd name="adj2" fmla="val 2743724"/>
                  <a:gd name="adj3" fmla="val 10517"/>
                </a:avLst>
              </a:prstGeom>
              <a:solidFill>
                <a:srgbClr val="FF2600">
                  <a:alpha val="4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2FAA71F5-FF59-4E48-BE52-2B2BFD86F21F}"/>
                  </a:ext>
                </a:extLst>
              </p:cNvPr>
              <p:cNvSpPr/>
              <p:nvPr/>
            </p:nvSpPr>
            <p:spPr>
              <a:xfrm>
                <a:off x="8140564" y="3865281"/>
                <a:ext cx="2379891" cy="2379891"/>
              </a:xfrm>
              <a:prstGeom prst="donut">
                <a:avLst>
                  <a:gd name="adj" fmla="val 5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024A6A-E26C-1C40-BEA1-D534CB2057F4}"/>
                  </a:ext>
                </a:extLst>
              </p:cNvPr>
              <p:cNvSpPr/>
              <p:nvPr/>
            </p:nvSpPr>
            <p:spPr>
              <a:xfrm>
                <a:off x="8140564" y="6484091"/>
                <a:ext cx="2379891" cy="1096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68949E0-6D01-394C-ACF0-B15FBD22B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5645" y="6245172"/>
                <a:ext cx="0" cy="223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CB6F8F-D747-C749-92AD-8E4ACE5C3040}"/>
                  </a:ext>
                </a:extLst>
              </p:cNvPr>
              <p:cNvSpPr txBox="1"/>
              <p:nvPr/>
            </p:nvSpPr>
            <p:spPr>
              <a:xfrm>
                <a:off x="8220738" y="6114758"/>
                <a:ext cx="6898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g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C5057E9-B1DE-0E4F-BAF2-E75E536B8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5645" y="6245172"/>
                <a:ext cx="84170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2EB31B-12B4-0A4C-8CB4-FCF75F31A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0509" y="5059935"/>
                <a:ext cx="1123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EA6C95-3E8B-ED4A-9DCA-C1A389BF485D}"/>
                  </a:ext>
                </a:extLst>
              </p:cNvPr>
              <p:cNvSpPr txBox="1"/>
              <p:nvPr/>
            </p:nvSpPr>
            <p:spPr>
              <a:xfrm>
                <a:off x="9649773" y="468713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R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7135E93-C78E-EE46-B0E5-2096CB3BC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9990" y="5630276"/>
                <a:ext cx="803182" cy="7629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15C78AE-C677-9D41-823E-57E718EF0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9791" y="5660331"/>
                <a:ext cx="758005" cy="7848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71A4FF7-6496-D046-828A-76964EB7C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6495" y="2985523"/>
                <a:ext cx="609600" cy="266700"/>
              </a:xfrm>
              <a:prstGeom prst="rect">
                <a:avLst/>
              </a:prstGeom>
            </p:spPr>
          </p:pic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7EBB204A-3976-8246-AC38-2E99A2F5A388}"/>
                  </a:ext>
                </a:extLst>
              </p:cNvPr>
              <p:cNvSpPr/>
              <p:nvPr/>
            </p:nvSpPr>
            <p:spPr>
              <a:xfrm>
                <a:off x="7584356" y="6425577"/>
                <a:ext cx="445273" cy="220556"/>
              </a:xfrm>
              <a:prstGeom prst="rightArrow">
                <a:avLst>
                  <a:gd name="adj1" fmla="val 35580"/>
                  <a:gd name="adj2" fmla="val 64420"/>
                </a:avLst>
              </a:prstGeom>
              <a:solidFill>
                <a:srgbClr val="FF260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182309C6-90F0-C540-8BBB-0616372D75DE}"/>
                  </a:ext>
                </a:extLst>
              </p:cNvPr>
              <p:cNvSpPr/>
              <p:nvPr/>
            </p:nvSpPr>
            <p:spPr>
              <a:xfrm>
                <a:off x="10679645" y="6432900"/>
                <a:ext cx="445273" cy="220556"/>
              </a:xfrm>
              <a:prstGeom prst="rightArrow">
                <a:avLst>
                  <a:gd name="adj1" fmla="val 35580"/>
                  <a:gd name="adj2" fmla="val 64420"/>
                </a:avLst>
              </a:prstGeom>
              <a:solidFill>
                <a:srgbClr val="FF260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DDEC20C-730F-9542-B430-8176C46DADFF}"/>
                  </a:ext>
                </a:extLst>
              </p:cNvPr>
              <p:cNvSpPr txBox="1"/>
              <p:nvPr/>
            </p:nvSpPr>
            <p:spPr>
              <a:xfrm>
                <a:off x="7562133" y="6526947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in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092314-DB11-5742-B222-DEF71F1B7F00}"/>
                  </a:ext>
                </a:extLst>
              </p:cNvPr>
              <p:cNvSpPr txBox="1"/>
              <p:nvPr/>
            </p:nvSpPr>
            <p:spPr>
              <a:xfrm>
                <a:off x="10642191" y="6532614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out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2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4EA-2B2F-6B45-82BB-3ECE9269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89"/>
            <a:ext cx="10515600" cy="1325563"/>
          </a:xfrm>
        </p:spPr>
        <p:txBody>
          <a:bodyPr/>
          <a:lstStyle/>
          <a:p>
            <a:r>
              <a:rPr lang="en-US" dirty="0"/>
              <a:t>OOP function block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513331-78C0-3B4C-8B9F-099348978159}"/>
              </a:ext>
            </a:extLst>
          </p:cNvPr>
          <p:cNvSpPr/>
          <p:nvPr/>
        </p:nvSpPr>
        <p:spPr>
          <a:xfrm>
            <a:off x="4816979" y="3841515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MRM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89E1BA-B63B-6548-A452-815A398BA033}"/>
              </a:ext>
            </a:extLst>
          </p:cNvPr>
          <p:cNvSpPr/>
          <p:nvPr/>
        </p:nvSpPr>
        <p:spPr>
          <a:xfrm>
            <a:off x="4829732" y="1685691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MRR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BCBD2C-8AC8-424D-9DA4-C73F689E16EE}"/>
              </a:ext>
            </a:extLst>
          </p:cNvPr>
          <p:cNvSpPr/>
          <p:nvPr/>
        </p:nvSpPr>
        <p:spPr>
          <a:xfrm>
            <a:off x="4829732" y="2763603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MRR AP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FF45C8-47F4-F744-9B9C-58E835978F99}"/>
              </a:ext>
            </a:extLst>
          </p:cNvPr>
          <p:cNvSpPr/>
          <p:nvPr/>
        </p:nvSpPr>
        <p:spPr>
          <a:xfrm>
            <a:off x="1415245" y="1672995"/>
            <a:ext cx="147682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Waveguide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3745B2-BB3D-4141-A32D-C2EE08BC1991}"/>
              </a:ext>
            </a:extLst>
          </p:cNvPr>
          <p:cNvSpPr/>
          <p:nvPr/>
        </p:nvSpPr>
        <p:spPr>
          <a:xfrm>
            <a:off x="1415245" y="4191171"/>
            <a:ext cx="1473200" cy="449943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6000">
                <a:schemeClr val="accent1">
                  <a:shade val="67500"/>
                  <a:satMod val="115000"/>
                </a:schemeClr>
              </a:gs>
              <a:gs pos="100000">
                <a:srgbClr val="0432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PhaseShifter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AC7363-F893-B646-863D-CA228C9D40EE}"/>
              </a:ext>
            </a:extLst>
          </p:cNvPr>
          <p:cNvSpPr/>
          <p:nvPr/>
        </p:nvSpPr>
        <p:spPr>
          <a:xfrm>
            <a:off x="1415245" y="2365711"/>
            <a:ext cx="1473200" cy="632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Directionnal</a:t>
            </a:r>
            <a:r>
              <a:rPr lang="en-US" dirty="0">
                <a:solidFill>
                  <a:sysClr val="windowText" lastClr="000000"/>
                </a:solidFill>
              </a:rPr>
              <a:t> Coupler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9A576-F5C2-3E42-A68D-169CB9D78794}"/>
                  </a:ext>
                </a:extLst>
              </p:cNvPr>
              <p:cNvSpPr txBox="1"/>
              <p:nvPr/>
            </p:nvSpPr>
            <p:spPr>
              <a:xfrm>
                <a:off x="1415245" y="4641114"/>
                <a:ext cx="1394677" cy="1244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𝑃𝑁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fr-CA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fr-CA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9A576-F5C2-3E42-A68D-169CB9D7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45" y="4641114"/>
                <a:ext cx="1394677" cy="1244828"/>
              </a:xfrm>
              <a:prstGeom prst="rect">
                <a:avLst/>
              </a:prstGeom>
              <a:blipFill>
                <a:blip r:embed="rId2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B5582-B15A-FF4D-9A03-6312A2CE2850}"/>
                  </a:ext>
                </a:extLst>
              </p:cNvPr>
              <p:cNvSpPr txBox="1"/>
              <p:nvPr/>
            </p:nvSpPr>
            <p:spPr>
              <a:xfrm>
                <a:off x="1493768" y="3046180"/>
                <a:ext cx="10334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𝑎𝑝</m:t>
                    </m:r>
                  </m:oMath>
                </a14:m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fr-CA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𝐼𝐿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B5582-B15A-FF4D-9A03-6312A2CE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68" y="3046180"/>
                <a:ext cx="1033488" cy="1200329"/>
              </a:xfrm>
              <a:prstGeom prst="rect">
                <a:avLst/>
              </a:prstGeom>
              <a:blipFill>
                <a:blip r:embed="rId3"/>
                <a:stretch>
                  <a:fillRect l="-365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0A555-24C5-0E41-83FE-E220BA20B20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62866" y="2135634"/>
            <a:ext cx="0" cy="6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0E0A10-1A63-3C4A-A0AE-042E2FBDECD8}"/>
              </a:ext>
            </a:extLst>
          </p:cNvPr>
          <p:cNvCxnSpPr>
            <a:cxnSpLocks/>
          </p:cNvCxnSpPr>
          <p:nvPr/>
        </p:nvCxnSpPr>
        <p:spPr>
          <a:xfrm>
            <a:off x="2963014" y="6324998"/>
            <a:ext cx="667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C27CA2-D180-BF46-8730-BD4F238B10CB}"/>
              </a:ext>
            </a:extLst>
          </p:cNvPr>
          <p:cNvSpPr txBox="1"/>
          <p:nvPr/>
        </p:nvSpPr>
        <p:spPr>
          <a:xfrm>
            <a:off x="3630671" y="614033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485363-EB68-7848-9A49-D71E1DE728C4}"/>
              </a:ext>
            </a:extLst>
          </p:cNvPr>
          <p:cNvCxnSpPr>
            <a:cxnSpLocks/>
          </p:cNvCxnSpPr>
          <p:nvPr/>
        </p:nvCxnSpPr>
        <p:spPr>
          <a:xfrm>
            <a:off x="2970273" y="6694330"/>
            <a:ext cx="667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0873C-D260-D245-84A3-57F025AEDA31}"/>
              </a:ext>
            </a:extLst>
          </p:cNvPr>
          <p:cNvSpPr txBox="1"/>
          <p:nvPr/>
        </p:nvSpPr>
        <p:spPr>
          <a:xfrm>
            <a:off x="3637930" y="6509664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Instantiates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47ECA-1919-E64E-AD3B-6F548DFF91FA}"/>
              </a:ext>
            </a:extLst>
          </p:cNvPr>
          <p:cNvSpPr txBox="1"/>
          <p:nvPr/>
        </p:nvSpPr>
        <p:spPr>
          <a:xfrm>
            <a:off x="2882069" y="577575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Relations arrows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857D-A726-5446-9167-520738174A9E}"/>
              </a:ext>
            </a:extLst>
          </p:cNvPr>
          <p:cNvCxnSpPr/>
          <p:nvPr/>
        </p:nvCxnSpPr>
        <p:spPr>
          <a:xfrm>
            <a:off x="5450113" y="3213546"/>
            <a:ext cx="0" cy="6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5F12F-E03F-A74F-8E1E-60FFCBA6309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92073" y="1897966"/>
            <a:ext cx="1937659" cy="12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3E7A2E-666A-E441-BEE8-1503A90110A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88445" y="2682135"/>
            <a:ext cx="1941287" cy="306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294B3-30E3-A04A-97BC-AF86018A48F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82069" y="4066487"/>
            <a:ext cx="1934910" cy="343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97E644-FAEE-7B4F-AB4D-480BA553792E}"/>
              </a:ext>
            </a:extLst>
          </p:cNvPr>
          <p:cNvSpPr txBox="1"/>
          <p:nvPr/>
        </p:nvSpPr>
        <p:spPr>
          <a:xfrm>
            <a:off x="4414220" y="4509260"/>
            <a:ext cx="4380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MRR : general </a:t>
            </a:r>
            <a:r>
              <a:rPr lang="en-US" dirty="0" err="1"/>
              <a:t>microring</a:t>
            </a:r>
            <a:r>
              <a:rPr lang="en-US" dirty="0"/>
              <a:t> resonator</a:t>
            </a:r>
          </a:p>
          <a:p>
            <a:r>
              <a:rPr lang="en-US" dirty="0"/>
              <a:t>MRR AP : all-pass type </a:t>
            </a:r>
            <a:r>
              <a:rPr lang="en-US" dirty="0" err="1"/>
              <a:t>microring</a:t>
            </a:r>
            <a:r>
              <a:rPr lang="en-US" dirty="0"/>
              <a:t> resonator</a:t>
            </a:r>
          </a:p>
          <a:p>
            <a:r>
              <a:rPr lang="en-US" dirty="0"/>
              <a:t>MRR AD : add-drop type </a:t>
            </a:r>
            <a:r>
              <a:rPr lang="en-US" dirty="0" err="1"/>
              <a:t>microring</a:t>
            </a:r>
            <a:r>
              <a:rPr lang="en-US" dirty="0"/>
              <a:t> resonator</a:t>
            </a:r>
          </a:p>
          <a:p>
            <a:r>
              <a:rPr lang="en-US" dirty="0"/>
              <a:t>MRM : </a:t>
            </a:r>
            <a:r>
              <a:rPr lang="en-US" dirty="0" err="1"/>
              <a:t>microring</a:t>
            </a:r>
            <a:r>
              <a:rPr lang="en-US" dirty="0"/>
              <a:t> modulator (all-pass)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D3B7330-D745-4944-8643-1561DF78AEBF}"/>
              </a:ext>
            </a:extLst>
          </p:cNvPr>
          <p:cNvSpPr/>
          <p:nvPr/>
        </p:nvSpPr>
        <p:spPr>
          <a:xfrm>
            <a:off x="6382202" y="2763602"/>
            <a:ext cx="1266268" cy="4499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MRR 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BE3354-0418-3941-BD43-5B81A72E46A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62866" y="2135634"/>
            <a:ext cx="1552470" cy="627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38A8549-2B66-B24D-92D0-2B4CE15FFDBB}"/>
              </a:ext>
            </a:extLst>
          </p:cNvPr>
          <p:cNvSpPr/>
          <p:nvPr/>
        </p:nvSpPr>
        <p:spPr>
          <a:xfrm>
            <a:off x="4441371" y="1131716"/>
            <a:ext cx="4339278" cy="45778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C5F274-9641-8746-A2DE-BB9F153B133B}"/>
              </a:ext>
            </a:extLst>
          </p:cNvPr>
          <p:cNvSpPr/>
          <p:nvPr/>
        </p:nvSpPr>
        <p:spPr>
          <a:xfrm>
            <a:off x="1312500" y="1131716"/>
            <a:ext cx="1742756" cy="43837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4F9DEF-4A56-A042-A86E-1CDBECABE9B1}"/>
              </a:ext>
            </a:extLst>
          </p:cNvPr>
          <p:cNvSpPr txBox="1"/>
          <p:nvPr/>
        </p:nvSpPr>
        <p:spPr>
          <a:xfrm>
            <a:off x="1268958" y="1074837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Components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3FBC9-7E0B-1540-A9C8-2249F9A8587F}"/>
              </a:ext>
            </a:extLst>
          </p:cNvPr>
          <p:cNvSpPr txBox="1"/>
          <p:nvPr/>
        </p:nvSpPr>
        <p:spPr>
          <a:xfrm>
            <a:off x="4399706" y="1083960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Circuits (or Devices)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4C712-E6BC-D040-9372-666B5D5C8B91}"/>
              </a:ext>
            </a:extLst>
          </p:cNvPr>
          <p:cNvSpPr txBox="1"/>
          <p:nvPr/>
        </p:nvSpPr>
        <p:spPr>
          <a:xfrm>
            <a:off x="9169010" y="313890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pnC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5557F9-85E2-B940-B44F-5C7CC2E87D88}"/>
              </a:ext>
            </a:extLst>
          </p:cNvPr>
          <p:cNvCxnSpPr>
            <a:stCxn id="42" idx="1"/>
            <a:endCxn id="4" idx="3"/>
          </p:cNvCxnSpPr>
          <p:nvPr/>
        </p:nvCxnSpPr>
        <p:spPr>
          <a:xfrm flipH="1">
            <a:off x="6083247" y="3323573"/>
            <a:ext cx="3085763" cy="74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8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5281-DB19-0443-8C75-5D9993F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attributes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596FB-1476-9F44-892F-862409A4C3D2}"/>
              </a:ext>
            </a:extLst>
          </p:cNvPr>
          <p:cNvSpPr txBox="1"/>
          <p:nvPr/>
        </p:nvSpPr>
        <p:spPr>
          <a:xfrm>
            <a:off x="1020351" y="1493292"/>
            <a:ext cx="23501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MRR</a:t>
            </a:r>
          </a:p>
          <a:p>
            <a:r>
              <a:rPr lang="en-US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roundtripLength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roundtripPhase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roundtripLoss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effectiveIndex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groupIndex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Qfactor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getRoundtripLength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getRoundtripPhase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getRoundtripLoss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52537-97E1-3343-B736-BB5625F308A1}"/>
              </a:ext>
            </a:extLst>
          </p:cNvPr>
          <p:cNvSpPr txBox="1"/>
          <p:nvPr/>
        </p:nvSpPr>
        <p:spPr>
          <a:xfrm>
            <a:off x="4952545" y="1493292"/>
            <a:ext cx="1143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MRR AD</a:t>
            </a:r>
          </a:p>
          <a:p>
            <a:r>
              <a:rPr lang="en-US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fdsf</a:t>
            </a:r>
            <a:endParaRPr lang="en-US" dirty="0"/>
          </a:p>
          <a:p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fds</a:t>
            </a:r>
            <a:r>
              <a:rPr lang="en-US" dirty="0"/>
              <a:t>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8F27F-F099-3945-9D5B-F1B21BDA4905}"/>
              </a:ext>
            </a:extLst>
          </p:cNvPr>
          <p:cNvSpPr txBox="1"/>
          <p:nvPr/>
        </p:nvSpPr>
        <p:spPr>
          <a:xfrm>
            <a:off x="8496301" y="1493292"/>
            <a:ext cx="1118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MRM</a:t>
            </a:r>
          </a:p>
          <a:p>
            <a:pPr algn="ctr"/>
            <a:r>
              <a:rPr lang="en-US" dirty="0"/>
              <a:t>Attributes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fdsf</a:t>
            </a:r>
            <a:endParaRPr lang="en-US" dirty="0"/>
          </a:p>
          <a:p>
            <a:pPr algn="ctr"/>
            <a:r>
              <a:rPr lang="en-US" dirty="0"/>
              <a:t>Methods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fds</a:t>
            </a:r>
            <a:r>
              <a:rPr lang="en-US" dirty="0"/>
              <a:t> </a:t>
            </a:r>
          </a:p>
          <a:p>
            <a:endParaRPr lang="en-US" b="1" dirty="0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92592F5C-D0F7-3446-B8B4-14984C2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34" y="3247618"/>
            <a:ext cx="2654300" cy="736600"/>
          </a:xfrm>
          <a:prstGeom prst="rect">
            <a:avLst/>
          </a:prstGeom>
        </p:spPr>
      </p:pic>
      <p:pic>
        <p:nvPicPr>
          <p:cNvPr id="10" name="Picture 9" descr="A close up of a stool&#10;&#10;Description automatically generated">
            <a:extLst>
              <a:ext uri="{FF2B5EF4-FFF2-40B4-BE49-F238E27FC236}">
                <a16:creationId xmlns:a16="http://schemas.microsoft.com/office/drawing/2014/main" id="{664979F2-9869-0541-9233-76F178B2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45" y="4032885"/>
            <a:ext cx="825500" cy="342900"/>
          </a:xfrm>
          <a:prstGeom prst="rect">
            <a:avLst/>
          </a:prstGeom>
        </p:spPr>
      </p:pic>
      <p:pic>
        <p:nvPicPr>
          <p:cNvPr id="12" name="Picture 1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AF4E3A7-5F10-1845-8803-6A47CAEC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94" y="5368943"/>
            <a:ext cx="1511300" cy="33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3B477-E699-7F48-99A3-122CBF417C30}"/>
                  </a:ext>
                </a:extLst>
              </p:cNvPr>
              <p:cNvSpPr txBox="1"/>
              <p:nvPr/>
            </p:nvSpPr>
            <p:spPr>
              <a:xfrm>
                <a:off x="3928259" y="4685393"/>
                <a:ext cx="3356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power thru-coupling coefficient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3B477-E699-7F48-99A3-122CBF41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59" y="4685393"/>
                <a:ext cx="3356303" cy="276999"/>
              </a:xfrm>
              <a:prstGeom prst="rect">
                <a:avLst/>
              </a:prstGeom>
              <a:blipFill>
                <a:blip r:embed="rId5"/>
                <a:stretch>
                  <a:fillRect l="-1504" t="-21739" r="-300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A761A-E586-644A-9560-7187678A8A92}"/>
                  </a:ext>
                </a:extLst>
              </p:cNvPr>
              <p:cNvSpPr txBox="1"/>
              <p:nvPr/>
            </p:nvSpPr>
            <p:spPr>
              <a:xfrm>
                <a:off x="3913745" y="4424452"/>
                <a:ext cx="3431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power cross-coupling coefficient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A761A-E586-644A-9560-7187678A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45" y="4424452"/>
                <a:ext cx="3431067" cy="276999"/>
              </a:xfrm>
              <a:prstGeom prst="rect">
                <a:avLst/>
              </a:prstGeom>
              <a:blipFill>
                <a:blip r:embed="rId6"/>
                <a:stretch>
                  <a:fillRect l="-2214" t="-27273" r="-36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9CF0F3-C328-E74A-9621-A88425E55D96}"/>
                  </a:ext>
                </a:extLst>
              </p:cNvPr>
              <p:cNvSpPr txBox="1"/>
              <p:nvPr/>
            </p:nvSpPr>
            <p:spPr>
              <a:xfrm>
                <a:off x="4394805" y="4965922"/>
                <a:ext cx="268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	(lossless)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9CF0F3-C328-E74A-9621-A88425E5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05" y="4965922"/>
                <a:ext cx="2689839" cy="276999"/>
              </a:xfrm>
              <a:prstGeom prst="rect">
                <a:avLst/>
              </a:prstGeom>
              <a:blipFill>
                <a:blip r:embed="rId7"/>
                <a:stretch>
                  <a:fillRect l="-1878" t="-21739" r="-375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1A4007-B1DA-C641-AB79-906A691289A1}"/>
                  </a:ext>
                </a:extLst>
              </p:cNvPr>
              <p:cNvSpPr txBox="1"/>
              <p:nvPr/>
            </p:nvSpPr>
            <p:spPr>
              <a:xfrm>
                <a:off x="4002064" y="5701379"/>
                <a:ext cx="3729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power attenuation coefficient [1/m]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1A4007-B1DA-C641-AB79-906A69128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64" y="5701379"/>
                <a:ext cx="3729354" cy="276999"/>
              </a:xfrm>
              <a:prstGeom prst="rect">
                <a:avLst/>
              </a:prstGeom>
              <a:blipFill>
                <a:blip r:embed="rId8"/>
                <a:stretch>
                  <a:fillRect l="-1356" t="-21739" r="-339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E7B59F-6DAB-134A-A40E-1897B99E104A}"/>
                  </a:ext>
                </a:extLst>
              </p:cNvPr>
              <p:cNvSpPr txBox="1"/>
              <p:nvPr/>
            </p:nvSpPr>
            <p:spPr>
              <a:xfrm>
                <a:off x="3958522" y="5958665"/>
                <a:ext cx="3577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single-pass amplitude transmission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E7B59F-6DAB-134A-A40E-1897B99E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22" y="5958665"/>
                <a:ext cx="3577198" cy="276999"/>
              </a:xfrm>
              <a:prstGeom prst="rect">
                <a:avLst/>
              </a:prstGeom>
              <a:blipFill>
                <a:blip r:embed="rId9"/>
                <a:stretch>
                  <a:fillRect l="-2135" t="-21739" r="-284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2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9605-7994-D049-9516-7697AEB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attributes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1DF9-3516-664F-9D60-F8F366EBDA94}"/>
              </a:ext>
            </a:extLst>
          </p:cNvPr>
          <p:cNvSpPr txBox="1"/>
          <p:nvPr/>
        </p:nvSpPr>
        <p:spPr>
          <a:xfrm>
            <a:off x="934208" y="1493292"/>
            <a:ext cx="2522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Waveguide</a:t>
            </a:r>
          </a:p>
          <a:p>
            <a:r>
              <a:rPr lang="en-US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ridgeWidth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ridgeThickness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slabThickness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bendingRadius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centralWavelength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effectiveIndex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groupIndex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intrinsicLoss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getPropagationMatrix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72B8-0654-BA43-8FC6-0C09C28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 in waveguides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583160A-5C65-ED49-888E-6606AB6F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50" y="1690688"/>
            <a:ext cx="7108553" cy="4351338"/>
          </a:xfrm>
        </p:spPr>
      </p:pic>
    </p:spTree>
    <p:extLst>
      <p:ext uri="{BB962C8B-B14F-4D97-AF65-F5344CB8AC3E}">
        <p14:creationId xmlns:p14="http://schemas.microsoft.com/office/powerpoint/2010/main" val="35735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C546-F8B7-2547-9D7E-F82DCE1C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index and group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E78E9-A111-F144-9207-B02F5F1A5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E78E9-A111-F144-9207-B02F5F1A5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3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C5B-FECE-D04E-ADC0-4F112BFA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losses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CB92-B503-6243-8510-B83D787F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r>
              <a:rPr lang="en-US" dirty="0"/>
              <a:t>Loss mechanisms in a </a:t>
            </a:r>
            <a:r>
              <a:rPr lang="en-US" dirty="0" err="1"/>
              <a:t>microring</a:t>
            </a:r>
            <a:r>
              <a:rPr lang="en-US" dirty="0"/>
              <a:t> modulator loaded with a PN junction</a:t>
            </a:r>
          </a:p>
          <a:p>
            <a:pPr lvl="1"/>
            <a:r>
              <a:rPr lang="en-US" dirty="0"/>
              <a:t>Propagation losses [dB/cm] 	: 	Waveguide propagation losses for a doped 							waveguide with 0 V bias applied; </a:t>
            </a:r>
          </a:p>
          <a:p>
            <a:pPr lvl="1"/>
            <a:r>
              <a:rPr lang="en-US" dirty="0"/>
              <a:t>Bending losses [dB/cm] 		: 	Losses that are </a:t>
            </a:r>
            <a:r>
              <a:rPr lang="en-US" dirty="0" err="1"/>
              <a:t>dependant</a:t>
            </a:r>
            <a:r>
              <a:rPr lang="en-US" dirty="0"/>
              <a:t> on the radius of 							curvature of the ring;</a:t>
            </a:r>
          </a:p>
          <a:p>
            <a:pPr lvl="1"/>
            <a:r>
              <a:rPr lang="en-US" dirty="0"/>
              <a:t>Perturbative losses [dB/cm] 	: 	Losses that are </a:t>
            </a:r>
            <a:r>
              <a:rPr lang="en-US" dirty="0" err="1"/>
              <a:t>dependant</a:t>
            </a:r>
            <a:r>
              <a:rPr lang="en-US" dirty="0"/>
              <a:t> on the bias voltage 						applied to the PN Junction.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35022-8440-C048-A9F4-646A9E80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88" y="5096064"/>
            <a:ext cx="69215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8C74D-A4DD-DE48-9F37-322CB7A7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79" y="6007100"/>
            <a:ext cx="2628900" cy="304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E8479-0237-B340-A4F8-FFDDF363C28F}"/>
              </a:ext>
            </a:extLst>
          </p:cNvPr>
          <p:cNvCxnSpPr/>
          <p:nvPr/>
        </p:nvCxnSpPr>
        <p:spPr>
          <a:xfrm>
            <a:off x="5916706" y="5426264"/>
            <a:ext cx="0" cy="580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741</Words>
  <Application>Microsoft Macintosh PowerPoint</Application>
  <PresentationFormat>Widescreen</PresentationFormat>
  <Paragraphs>191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Circuit Model for a microring modulator </vt:lpstr>
      <vt:lpstr>Notes and future works</vt:lpstr>
      <vt:lpstr>Circuit model of a MRM</vt:lpstr>
      <vt:lpstr>OOP function block diagram</vt:lpstr>
      <vt:lpstr>Circuits attributes and methods</vt:lpstr>
      <vt:lpstr>Components attributes and methods</vt:lpstr>
      <vt:lpstr>Losses in waveguides</vt:lpstr>
      <vt:lpstr>Effective index and group index</vt:lpstr>
      <vt:lpstr>Propagation losses </vt:lpstr>
      <vt:lpstr>Propagation losses specifications</vt:lpstr>
      <vt:lpstr>Coupling Coefficient vs gap</vt:lpstr>
      <vt:lpstr>PN Junction</vt:lpstr>
      <vt:lpstr>Total Electro-Optic bandwidth</vt:lpstr>
      <vt:lpstr>Phase shifter equation</vt:lpstr>
      <vt:lpstr>How to use the code</vt:lpstr>
      <vt:lpstr>Supplementary - 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105</cp:revision>
  <dcterms:created xsi:type="dcterms:W3CDTF">2020-05-01T19:46:01Z</dcterms:created>
  <dcterms:modified xsi:type="dcterms:W3CDTF">2020-05-04T14:19:30Z</dcterms:modified>
</cp:coreProperties>
</file>