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5" r:id="rId16"/>
    <p:sldId id="276" r:id="rId17"/>
    <p:sldId id="272" r:id="rId18"/>
    <p:sldId id="269" r:id="rId19"/>
    <p:sldId id="270" r:id="rId20"/>
    <p:sldId id="273" r:id="rId21"/>
    <p:sldId id="27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53" d="100"/>
          <a:sy n="153" d="100"/>
        </p:scale>
        <p:origin x="5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27215-688C-4FE8-BFA0-D851E018FFC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0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376448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235429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76365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27215-688C-4FE8-BFA0-D851E018FFC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55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275992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266176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145988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170279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6E139E-A7D1-4FAD-B2C7-8B0C30DB5978}" type="datetimeFigureOut">
              <a:rPr lang="zh-CN" altLang="en-US" smtClean="0"/>
              <a:t>2022/05/03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119230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6E139E-A7D1-4FAD-B2C7-8B0C30DB5978}" type="datetimeFigureOut">
              <a:rPr lang="zh-CN" altLang="en-US" smtClean="0"/>
              <a:t>2022/05/03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27215-688C-4FE8-BFA0-D851E018FFCD}" type="slidenum">
              <a:rPr lang="zh-CN" altLang="en-US" smtClean="0"/>
              <a:t>‹#›</a:t>
            </a:fld>
            <a:endParaRPr lang="zh-CN" altLang="en-US"/>
          </a:p>
        </p:txBody>
      </p:sp>
    </p:spTree>
    <p:extLst>
      <p:ext uri="{BB962C8B-B14F-4D97-AF65-F5344CB8AC3E}">
        <p14:creationId xmlns:p14="http://schemas.microsoft.com/office/powerpoint/2010/main" val="236247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6E139E-A7D1-4FAD-B2C7-8B0C30DB5978}" type="datetimeFigureOut">
              <a:rPr lang="zh-CN" altLang="en-US" smtClean="0"/>
              <a:t>2022/05/03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A27215-688C-4FE8-BFA0-D851E018FFC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852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DC16C-AC65-40FD-B630-F9F1BADA763A}"/>
              </a:ext>
            </a:extLst>
          </p:cNvPr>
          <p:cNvSpPr>
            <a:spLocks noGrp="1"/>
          </p:cNvSpPr>
          <p:nvPr>
            <p:ph type="ctrTitle"/>
          </p:nvPr>
        </p:nvSpPr>
        <p:spPr/>
        <p:txBody>
          <a:bodyPr/>
          <a:lstStyle/>
          <a:p>
            <a:r>
              <a:rPr lang="en-US" altLang="zh-CN" dirty="0"/>
              <a:t>Camera Calibration</a:t>
            </a:r>
            <a:endParaRPr lang="zh-CN" altLang="en-US" dirty="0"/>
          </a:p>
        </p:txBody>
      </p:sp>
      <p:sp>
        <p:nvSpPr>
          <p:cNvPr id="3" name="副标题 2">
            <a:extLst>
              <a:ext uri="{FF2B5EF4-FFF2-40B4-BE49-F238E27FC236}">
                <a16:creationId xmlns:a16="http://schemas.microsoft.com/office/drawing/2014/main" id="{F49C202A-98E9-42B7-BAC5-4D36617092A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8812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138AC-2139-4072-8D41-3B16D2E27A50}"/>
              </a:ext>
            </a:extLst>
          </p:cNvPr>
          <p:cNvSpPr>
            <a:spLocks noGrp="1"/>
          </p:cNvSpPr>
          <p:nvPr>
            <p:ph type="title"/>
          </p:nvPr>
        </p:nvSpPr>
        <p:spPr/>
        <p:txBody>
          <a:bodyPr/>
          <a:lstStyle/>
          <a:p>
            <a:r>
              <a:rPr lang="zh-CN" altLang="en-US" dirty="0"/>
              <a:t>图像物理坐标系与相机坐标系转换</a:t>
            </a:r>
          </a:p>
        </p:txBody>
      </p:sp>
      <p:sp>
        <p:nvSpPr>
          <p:cNvPr id="3" name="内容占位符 2">
            <a:extLst>
              <a:ext uri="{FF2B5EF4-FFF2-40B4-BE49-F238E27FC236}">
                <a16:creationId xmlns:a16="http://schemas.microsoft.com/office/drawing/2014/main" id="{6F8B92D2-C585-44E6-9A52-7F86DF9E6781}"/>
              </a:ext>
            </a:extLst>
          </p:cNvPr>
          <p:cNvSpPr>
            <a:spLocks noGrp="1"/>
          </p:cNvSpPr>
          <p:nvPr>
            <p:ph idx="1"/>
          </p:nvPr>
        </p:nvSpPr>
        <p:spPr/>
        <p:txBody>
          <a:bodyPr/>
          <a:lstStyle/>
          <a:p>
            <a:pPr marL="0" indent="0">
              <a:buNone/>
            </a:pPr>
            <a:r>
              <a:rPr lang="zh-CN" altLang="en-US" dirty="0"/>
              <a:t>  图像物理坐标系与相机坐标系转换属于透视投影，从</a:t>
            </a:r>
            <a:r>
              <a:rPr lang="en-US" altLang="zh-CN" dirty="0"/>
              <a:t>3D</a:t>
            </a:r>
            <a:r>
              <a:rPr lang="zh-CN" altLang="en-US" dirty="0"/>
              <a:t>转换到</a:t>
            </a:r>
            <a:r>
              <a:rPr lang="en-US" altLang="zh-CN" dirty="0"/>
              <a:t>2D</a:t>
            </a:r>
            <a:r>
              <a:rPr lang="zh-CN" altLang="en-US" dirty="0"/>
              <a:t>。</a:t>
            </a:r>
          </a:p>
          <a:p>
            <a:endParaRPr lang="zh-CN" altLang="en-US" dirty="0"/>
          </a:p>
        </p:txBody>
      </p:sp>
      <p:pic>
        <p:nvPicPr>
          <p:cNvPr id="5" name="图片 4">
            <a:extLst>
              <a:ext uri="{FF2B5EF4-FFF2-40B4-BE49-F238E27FC236}">
                <a16:creationId xmlns:a16="http://schemas.microsoft.com/office/drawing/2014/main" id="{C53E31AE-044F-4CE7-92C9-53FC5D3CD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80780"/>
            <a:ext cx="3743847" cy="3353268"/>
          </a:xfrm>
          <a:prstGeom prst="rect">
            <a:avLst/>
          </a:prstGeom>
        </p:spPr>
      </p:pic>
      <p:pic>
        <p:nvPicPr>
          <p:cNvPr id="7" name="图片 6">
            <a:extLst>
              <a:ext uri="{FF2B5EF4-FFF2-40B4-BE49-F238E27FC236}">
                <a16:creationId xmlns:a16="http://schemas.microsoft.com/office/drawing/2014/main" id="{A4D92F89-506C-4F51-942F-4D60CD95A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835" y="2411036"/>
            <a:ext cx="2943636" cy="3458058"/>
          </a:xfrm>
          <a:prstGeom prst="rect">
            <a:avLst/>
          </a:prstGeom>
        </p:spPr>
      </p:pic>
    </p:spTree>
    <p:extLst>
      <p:ext uri="{BB962C8B-B14F-4D97-AF65-F5344CB8AC3E}">
        <p14:creationId xmlns:p14="http://schemas.microsoft.com/office/powerpoint/2010/main" val="184848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A69CF-4AED-4D59-BBC2-A88FC634E8A4}"/>
              </a:ext>
            </a:extLst>
          </p:cNvPr>
          <p:cNvSpPr>
            <a:spLocks noGrp="1"/>
          </p:cNvSpPr>
          <p:nvPr>
            <p:ph type="title"/>
          </p:nvPr>
        </p:nvSpPr>
        <p:spPr/>
        <p:txBody>
          <a:bodyPr/>
          <a:lstStyle/>
          <a:p>
            <a:r>
              <a:rPr lang="zh-CN" altLang="en-US" dirty="0"/>
              <a:t>相机坐标系与世界坐标系转换</a:t>
            </a:r>
          </a:p>
        </p:txBody>
      </p:sp>
      <p:sp>
        <p:nvSpPr>
          <p:cNvPr id="3" name="内容占位符 2">
            <a:extLst>
              <a:ext uri="{FF2B5EF4-FFF2-40B4-BE49-F238E27FC236}">
                <a16:creationId xmlns:a16="http://schemas.microsoft.com/office/drawing/2014/main" id="{3C33CD28-8CCA-4BEB-8170-77F6E77B4A82}"/>
              </a:ext>
            </a:extLst>
          </p:cNvPr>
          <p:cNvSpPr>
            <a:spLocks noGrp="1"/>
          </p:cNvSpPr>
          <p:nvPr>
            <p:ph idx="1"/>
          </p:nvPr>
        </p:nvSpPr>
        <p:spPr/>
        <p:txBody>
          <a:bodyPr/>
          <a:lstStyle/>
          <a:p>
            <a:pPr marL="0" indent="0">
              <a:buNone/>
            </a:pPr>
            <a:r>
              <a:rPr lang="zh-CN" altLang="en-US" dirty="0"/>
              <a:t>相机坐标与世界坐标转换属于刚体变换，即物体不会发生形变，只需要旋转矩阵</a:t>
            </a:r>
            <a:r>
              <a:rPr lang="en-US" altLang="zh-CN" dirty="0"/>
              <a:t>R</a:t>
            </a:r>
            <a:r>
              <a:rPr lang="zh-CN" altLang="en-US" dirty="0"/>
              <a:t>和平移向量</a:t>
            </a:r>
            <a:r>
              <a:rPr lang="en-US" altLang="zh-CN" dirty="0"/>
              <a:t>T</a:t>
            </a:r>
            <a:r>
              <a:rPr lang="zh-CN" altLang="en-US" dirty="0"/>
              <a:t>。</a:t>
            </a:r>
          </a:p>
          <a:p>
            <a:endParaRPr lang="zh-CN" altLang="en-US" dirty="0"/>
          </a:p>
        </p:txBody>
      </p:sp>
      <p:pic>
        <p:nvPicPr>
          <p:cNvPr id="5" name="图片 4">
            <a:extLst>
              <a:ext uri="{FF2B5EF4-FFF2-40B4-BE49-F238E27FC236}">
                <a16:creationId xmlns:a16="http://schemas.microsoft.com/office/drawing/2014/main" id="{A577FB3C-1391-4039-9952-4E118E71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3233439"/>
            <a:ext cx="4629796" cy="1247949"/>
          </a:xfrm>
          <a:prstGeom prst="rect">
            <a:avLst/>
          </a:prstGeom>
        </p:spPr>
      </p:pic>
      <p:pic>
        <p:nvPicPr>
          <p:cNvPr id="7" name="图片 6">
            <a:extLst>
              <a:ext uri="{FF2B5EF4-FFF2-40B4-BE49-F238E27FC236}">
                <a16:creationId xmlns:a16="http://schemas.microsoft.com/office/drawing/2014/main" id="{8C6A5A2A-F039-4F42-8196-1AE07E848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076" y="2602742"/>
            <a:ext cx="5854187" cy="3266352"/>
          </a:xfrm>
          <a:prstGeom prst="rect">
            <a:avLst/>
          </a:prstGeom>
        </p:spPr>
      </p:pic>
    </p:spTree>
    <p:extLst>
      <p:ext uri="{BB962C8B-B14F-4D97-AF65-F5344CB8AC3E}">
        <p14:creationId xmlns:p14="http://schemas.microsoft.com/office/powerpoint/2010/main" val="128930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BF7EF-668C-4147-9001-EB5E4B17B2ED}"/>
              </a:ext>
            </a:extLst>
          </p:cNvPr>
          <p:cNvSpPr>
            <a:spLocks noGrp="1"/>
          </p:cNvSpPr>
          <p:nvPr>
            <p:ph type="title"/>
          </p:nvPr>
        </p:nvSpPr>
        <p:spPr/>
        <p:txBody>
          <a:bodyPr/>
          <a:lstStyle/>
          <a:p>
            <a:r>
              <a:rPr lang="zh-CN" altLang="en-US" dirty="0"/>
              <a:t>坐标系的关系图</a:t>
            </a:r>
          </a:p>
        </p:txBody>
      </p:sp>
      <p:pic>
        <p:nvPicPr>
          <p:cNvPr id="5" name="内容占位符 4">
            <a:extLst>
              <a:ext uri="{FF2B5EF4-FFF2-40B4-BE49-F238E27FC236}">
                <a16:creationId xmlns:a16="http://schemas.microsoft.com/office/drawing/2014/main" id="{B46314F3-7AE7-4E30-82D1-539CA581F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256" y="2307576"/>
            <a:ext cx="4791744" cy="3324689"/>
          </a:xfrm>
        </p:spPr>
      </p:pic>
      <p:pic>
        <p:nvPicPr>
          <p:cNvPr id="7" name="图片 6">
            <a:extLst>
              <a:ext uri="{FF2B5EF4-FFF2-40B4-BE49-F238E27FC236}">
                <a16:creationId xmlns:a16="http://schemas.microsoft.com/office/drawing/2014/main" id="{BD4A6A69-E76E-41B6-8B97-EAC210840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204" y="1880606"/>
            <a:ext cx="1555152" cy="3755454"/>
          </a:xfrm>
          <a:prstGeom prst="rect">
            <a:avLst/>
          </a:prstGeom>
        </p:spPr>
      </p:pic>
    </p:spTree>
    <p:extLst>
      <p:ext uri="{BB962C8B-B14F-4D97-AF65-F5344CB8AC3E}">
        <p14:creationId xmlns:p14="http://schemas.microsoft.com/office/powerpoint/2010/main" val="332628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1CD6-B2DB-4DCE-B840-68DB11E6BAE4}"/>
              </a:ext>
            </a:extLst>
          </p:cNvPr>
          <p:cNvSpPr>
            <a:spLocks noGrp="1"/>
          </p:cNvSpPr>
          <p:nvPr>
            <p:ph type="title"/>
          </p:nvPr>
        </p:nvSpPr>
        <p:spPr/>
        <p:txBody>
          <a:bodyPr/>
          <a:lstStyle/>
          <a:p>
            <a:r>
              <a:rPr lang="zh-CN" altLang="en-US" dirty="0"/>
              <a:t>图像像素坐标到世界坐标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21D97E-0681-4D6C-83FB-D326830C5283}"/>
                  </a:ext>
                </a:extLst>
              </p:cNvPr>
              <p:cNvSpPr>
                <a:spLocks noGrp="1"/>
              </p:cNvSpPr>
              <p:nvPr>
                <p:ph idx="1"/>
              </p:nvPr>
            </p:nvSpPr>
            <p:spPr/>
            <p:txBody>
              <a:bodyPr/>
              <a:lstStyle/>
              <a:p>
                <a:pPr marL="0" indent="0">
                  <a:buNone/>
                </a:pPr>
                <a:r>
                  <a:rPr lang="zh-CN" altLang="en-US" dirty="0"/>
                  <a:t>  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𝑦</m:t>
                        </m:r>
                      </m:sub>
                    </m:sSub>
                  </m:oMath>
                </a14:m>
                <a:r>
                  <a:rPr lang="zh-CN" altLang="en-US" dirty="0"/>
                  <a:t>在低价成像仪上是矩形而不是正方形，所以有两个焦距。</a:t>
                </a:r>
              </a:p>
              <a:p>
                <a:endParaRPr lang="zh-CN" altLang="en-US" dirty="0"/>
              </a:p>
            </p:txBody>
          </p:sp>
        </mc:Choice>
        <mc:Fallback xmlns="">
          <p:sp>
            <p:nvSpPr>
              <p:cNvPr id="3" name="内容占位符 2">
                <a:extLst>
                  <a:ext uri="{FF2B5EF4-FFF2-40B4-BE49-F238E27FC236}">
                    <a16:creationId xmlns:a16="http://schemas.microsoft.com/office/drawing/2014/main" id="{4821D97E-0681-4D6C-83FB-D326830C5283}"/>
                  </a:ext>
                </a:extLst>
              </p:cNvPr>
              <p:cNvSpPr>
                <a:spLocks noGrp="1" noRot="1" noChangeAspect="1" noMove="1" noResize="1" noEditPoints="1" noAdjustHandles="1" noChangeArrowheads="1" noChangeShapeType="1" noTextEdit="1"/>
              </p:cNvSpPr>
              <p:nvPr>
                <p:ph idx="1"/>
              </p:nvPr>
            </p:nvSpPr>
            <p:spPr>
              <a:blipFill>
                <a:blip r:embed="rId2"/>
                <a:stretch>
                  <a:fillRect l="-364" t="-197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FEE7412-E8E1-4496-AE01-4B9005515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521" y="3169950"/>
            <a:ext cx="6820852" cy="1705213"/>
          </a:xfrm>
          <a:prstGeom prst="rect">
            <a:avLst/>
          </a:prstGeom>
        </p:spPr>
      </p:pic>
    </p:spTree>
    <p:extLst>
      <p:ext uri="{BB962C8B-B14F-4D97-AF65-F5344CB8AC3E}">
        <p14:creationId xmlns:p14="http://schemas.microsoft.com/office/powerpoint/2010/main" val="286137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42AEF-EA83-4F8F-AEB0-1496E00693A0}"/>
              </a:ext>
            </a:extLst>
          </p:cNvPr>
          <p:cNvSpPr>
            <a:spLocks noGrp="1"/>
          </p:cNvSpPr>
          <p:nvPr>
            <p:ph type="title"/>
          </p:nvPr>
        </p:nvSpPr>
        <p:spPr/>
        <p:txBody>
          <a:bodyPr/>
          <a:lstStyle/>
          <a:p>
            <a:r>
              <a:rPr lang="zh-CN" altLang="en-US" dirty="0"/>
              <a:t>相机标定步骤</a:t>
            </a:r>
          </a:p>
        </p:txBody>
      </p:sp>
      <p:sp>
        <p:nvSpPr>
          <p:cNvPr id="3" name="内容占位符 2">
            <a:extLst>
              <a:ext uri="{FF2B5EF4-FFF2-40B4-BE49-F238E27FC236}">
                <a16:creationId xmlns:a16="http://schemas.microsoft.com/office/drawing/2014/main" id="{382C36E2-D91F-4BBB-B2EC-D1DFAFBC43B8}"/>
              </a:ext>
            </a:extLst>
          </p:cNvPr>
          <p:cNvSpPr>
            <a:spLocks noGrp="1"/>
          </p:cNvSpPr>
          <p:nvPr>
            <p:ph idx="1"/>
          </p:nvPr>
        </p:nvSpPr>
        <p:spPr>
          <a:xfrm>
            <a:off x="1097280" y="1845733"/>
            <a:ext cx="10058400" cy="4725663"/>
          </a:xfrm>
        </p:spPr>
        <p:txBody>
          <a:bodyPr>
            <a:normAutofit/>
          </a:bodyPr>
          <a:lstStyle/>
          <a:p>
            <a:pPr>
              <a:buFont typeface="Wingdings" panose="05000000000000000000" pitchFamily="2" charset="2"/>
              <a:buChar char="l"/>
            </a:pPr>
            <a:r>
              <a:rPr lang="zh-CN" altLang="en-US" dirty="0"/>
              <a:t> 为了标定相机，我们需要输入一系列三维点和它们对应的二维图像点。简单来讲，定义棋盘格所在平面为</a:t>
            </a:r>
            <a:r>
              <a:rPr lang="en-US" altLang="zh-CN" dirty="0"/>
              <a:t>XY</a:t>
            </a:r>
            <a:r>
              <a:rPr lang="zh-CN" altLang="en-US" dirty="0"/>
              <a:t>平面，即</a:t>
            </a:r>
            <a:r>
              <a:rPr lang="en-US" altLang="zh-CN" dirty="0"/>
              <a:t>Z=0</a:t>
            </a:r>
            <a:r>
              <a:rPr lang="zh-CN" altLang="en-US" dirty="0"/>
              <a:t>。对于定标板来说，我们可以知道棋盘格的方块尺寸，例如</a:t>
            </a:r>
            <a:r>
              <a:rPr lang="en-US" altLang="zh-CN" dirty="0"/>
              <a:t>30mm</a:t>
            </a:r>
            <a:r>
              <a:rPr lang="zh-CN" altLang="en-US" dirty="0"/>
              <a:t>，这样我们就可以把棋盘格上的角点坐标定义为</a:t>
            </a:r>
            <a:r>
              <a:rPr lang="en-US" altLang="zh-CN" dirty="0"/>
              <a:t>(0,0,0)</a:t>
            </a:r>
            <a:r>
              <a:rPr lang="zh-CN" altLang="en-US" dirty="0"/>
              <a:t>，</a:t>
            </a:r>
            <a:r>
              <a:rPr lang="en-US" altLang="zh-CN" dirty="0"/>
              <a:t>(30,0,0)……</a:t>
            </a:r>
            <a:r>
              <a:rPr lang="zh-CN" altLang="en-US" dirty="0"/>
              <a:t>这个结果的单位是</a:t>
            </a:r>
            <a:r>
              <a:rPr lang="en-US" altLang="zh-CN" dirty="0"/>
              <a:t>mm</a:t>
            </a:r>
            <a:r>
              <a:rPr lang="zh-CN" altLang="en-US" dirty="0"/>
              <a:t>。 </a:t>
            </a:r>
            <a:endParaRPr lang="en-US" altLang="zh-CN" dirty="0"/>
          </a:p>
          <a:p>
            <a:pPr>
              <a:buFont typeface="Wingdings" panose="05000000000000000000" pitchFamily="2" charset="2"/>
              <a:buChar char="l"/>
            </a:pPr>
            <a:r>
              <a:rPr lang="zh-CN" altLang="en-US" dirty="0"/>
              <a:t>为了找到棋盘格模板，我们使用</a:t>
            </a:r>
            <a:r>
              <a:rPr lang="en-US" altLang="zh-CN" dirty="0" err="1"/>
              <a:t>openCV</a:t>
            </a:r>
            <a:r>
              <a:rPr lang="zh-CN" altLang="en-US" dirty="0"/>
              <a:t>中的函数</a:t>
            </a:r>
            <a:r>
              <a:rPr lang="en-US" altLang="zh-CN" dirty="0"/>
              <a:t>cv2.findChessboardCorners()</a:t>
            </a:r>
            <a:r>
              <a:rPr lang="zh-CN" altLang="en-US" dirty="0"/>
              <a:t>。这个函数如果检测到模板，会返回对应的角点，并返回</a:t>
            </a:r>
            <a:r>
              <a:rPr lang="en-US" altLang="zh-CN" dirty="0"/>
              <a:t>true</a:t>
            </a:r>
            <a:r>
              <a:rPr lang="zh-CN" altLang="en-US" dirty="0"/>
              <a:t>。当然不一定所有的图像都能找到需要的模板，所以我们可以使用多幅图像进行定标。</a:t>
            </a:r>
            <a:endParaRPr lang="en-US" altLang="zh-CN" dirty="0"/>
          </a:p>
          <a:p>
            <a:pPr>
              <a:buFont typeface="Wingdings" panose="05000000000000000000" pitchFamily="2" charset="2"/>
              <a:buChar char="l"/>
            </a:pPr>
            <a:r>
              <a:rPr lang="zh-CN" altLang="en-US" dirty="0"/>
              <a:t>找到角点后，我们可以使用</a:t>
            </a:r>
            <a:r>
              <a:rPr lang="en-US" altLang="zh-CN" dirty="0"/>
              <a:t>cv2.cornerSubPix()</a:t>
            </a:r>
            <a:r>
              <a:rPr lang="zh-CN" altLang="en-US" dirty="0"/>
              <a:t>可以得到更为准确的角点像素坐标。我们也可以使用</a:t>
            </a:r>
            <a:r>
              <a:rPr lang="en-US" altLang="zh-CN" dirty="0"/>
              <a:t>cv2.drawChessboardCorners()</a:t>
            </a:r>
            <a:r>
              <a:rPr lang="zh-CN" altLang="en-US" dirty="0"/>
              <a:t>将角点绘制到图像上显示。</a:t>
            </a:r>
            <a:endParaRPr lang="en-US" altLang="zh-CN" dirty="0"/>
          </a:p>
          <a:p>
            <a:pPr>
              <a:buFont typeface="Wingdings" panose="05000000000000000000" pitchFamily="2" charset="2"/>
              <a:buChar char="l"/>
            </a:pPr>
            <a:r>
              <a:rPr lang="zh-CN" altLang="en-US" dirty="0"/>
              <a:t>通过上面的步骤，我们得到了用于标定的三维点和与其对应的图像上的二维点对。我们使用</a:t>
            </a:r>
            <a:r>
              <a:rPr lang="en-US" altLang="zh-CN" dirty="0"/>
              <a:t>cv2.calibrateCamera()</a:t>
            </a:r>
            <a:r>
              <a:rPr lang="zh-CN" altLang="en-US" dirty="0"/>
              <a:t>进行标定，这个函数会返回标定结果、相机的内参数矩阵、畸变系数、旋转矩阵和平移向量。</a:t>
            </a:r>
            <a:endParaRPr lang="en-US" altLang="zh-CN" dirty="0"/>
          </a:p>
          <a:p>
            <a:pPr>
              <a:buFont typeface="Wingdings" panose="05000000000000000000" pitchFamily="2" charset="2"/>
              <a:buChar char="l"/>
            </a:pPr>
            <a:r>
              <a:rPr lang="zh-CN" altLang="en-US" dirty="0"/>
              <a:t>然后我们就可以使用新得到的内参数矩阵和畸变系数对图像进行去畸变了。</a:t>
            </a:r>
          </a:p>
        </p:txBody>
      </p:sp>
    </p:spTree>
    <p:extLst>
      <p:ext uri="{BB962C8B-B14F-4D97-AF65-F5344CB8AC3E}">
        <p14:creationId xmlns:p14="http://schemas.microsoft.com/office/powerpoint/2010/main" val="65775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72565-80D3-4FB7-BA83-3FD1916EDF7E}"/>
              </a:ext>
            </a:extLst>
          </p:cNvPr>
          <p:cNvSpPr>
            <a:spLocks noGrp="1"/>
          </p:cNvSpPr>
          <p:nvPr>
            <p:ph type="title"/>
          </p:nvPr>
        </p:nvSpPr>
        <p:spPr/>
        <p:txBody>
          <a:bodyPr/>
          <a:lstStyle/>
          <a:p>
            <a:r>
              <a:rPr lang="zh-CN" altLang="en-US" dirty="0"/>
              <a:t>相机标定实验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3D3C10-5C29-4094-8647-8F4DCF4A7482}"/>
                  </a:ext>
                </a:extLst>
              </p:cNvPr>
              <p:cNvSpPr>
                <a:spLocks noGrp="1"/>
              </p:cNvSpPr>
              <p:nvPr>
                <p:ph idx="1"/>
              </p:nvPr>
            </p:nvSpPr>
            <p:spPr/>
            <p:txBody>
              <a:bodyPr>
                <a:normAutofit fontScale="92500"/>
              </a:bodyPr>
              <a:lstStyle/>
              <a:p>
                <a:pPr>
                  <a:buFont typeface="Wingdings" panose="05000000000000000000" pitchFamily="2" charset="2"/>
                  <a:buChar char="l"/>
                </a:pPr>
                <a:r>
                  <a:rPr lang="en-US" altLang="zh-CN" dirty="0"/>
                  <a:t> </a:t>
                </a:r>
                <a:r>
                  <a:rPr lang="zh-CN" altLang="en-US" dirty="0"/>
                  <a:t>目标：计算相机的内参矩阵和畸变系数（这两种类型的参数不会随着视角的变化而变化）</a:t>
                </a:r>
                <a:endParaRPr lang="en-US" altLang="zh-CN" dirty="0"/>
              </a:p>
              <a:p>
                <a:pPr>
                  <a:buFont typeface="Wingdings" panose="05000000000000000000" pitchFamily="2" charset="2"/>
                  <a:buChar char="l"/>
                </a:pPr>
                <a:r>
                  <a:rPr lang="en-US" altLang="zh-CN" dirty="0"/>
                  <a:t> </a:t>
                </a:r>
                <a:r>
                  <a:rPr lang="zh-CN" altLang="en-US" dirty="0"/>
                  <a:t>内参矩阵：</a:t>
                </a:r>
                <a14:m>
                  <m:oMath xmlns:m="http://schemas.openxmlformats.org/officeDocument/2006/math">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 </m:t>
                    </m:r>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e>
                            <m:e>
                              <m:r>
                                <a:rPr lang="en-US" altLang="zh-CN" b="0" i="1" smtClean="0">
                                  <a:latin typeface="Cambria Math" panose="02040503050406030204" pitchFamily="18" charset="0"/>
                                </a:rPr>
                                <m:t>0</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𝑥</m:t>
                                  </m:r>
                                </m:sub>
                              </m:sSub>
                            </m:e>
                          </m:mr>
                          <m:mr>
                            <m:e>
                              <m:r>
                                <a:rPr lang="en-US" altLang="zh-CN" b="0" i="1" smtClean="0">
                                  <a:latin typeface="Cambria Math" panose="02040503050406030204" pitchFamily="18" charset="0"/>
                                </a:rPr>
                                <m:t>0</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𝑦</m:t>
                                  </m:r>
                                </m:sub>
                              </m:sSub>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d>
                  </m:oMath>
                </a14:m>
                <a:r>
                  <a:rPr lang="zh-CN" altLang="en-US" dirty="0"/>
                  <a:t>           畸变系数：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3</m:t>
                        </m:r>
                      </m:sub>
                    </m:sSub>
                  </m:oMath>
                </a14:m>
                <a:endParaRPr lang="en-US" altLang="zh-CN" dirty="0"/>
              </a:p>
              <a:p>
                <a:pPr>
                  <a:buFont typeface="Wingdings" panose="05000000000000000000" pitchFamily="2" charset="2"/>
                  <a:buChar char="l"/>
                </a:pPr>
                <a:r>
                  <a:rPr lang="zh-CN" altLang="en-US" dirty="0"/>
                  <a:t>为了便于检测和计算，</a:t>
                </a:r>
                <a:r>
                  <a:rPr lang="en-US" altLang="zh-CN" dirty="0" err="1"/>
                  <a:t>opencv</a:t>
                </a:r>
                <a:r>
                  <a:rPr lang="zh-CN" altLang="en-US" dirty="0"/>
                  <a:t>使用棋盘格或均匀分布的圆圈作为校准模板（下图左 棋盘格拐点数为</a:t>
                </a:r>
                <a:r>
                  <a:rPr lang="en-US" altLang="zh-CN" dirty="0"/>
                  <a:t>6 </a:t>
                </a:r>
                <a:r>
                  <a:rPr lang="zh-CN" altLang="en-US" dirty="0"/>
                  <a:t>* </a:t>
                </a:r>
                <a:r>
                  <a:rPr lang="en-US" altLang="zh-CN" dirty="0"/>
                  <a:t>9</a:t>
                </a:r>
                <a:r>
                  <a:rPr lang="zh-CN" altLang="en-US" dirty="0"/>
                  <a:t>）。</a:t>
                </a:r>
              </a:p>
            </p:txBody>
          </p:sp>
        </mc:Choice>
        <mc:Fallback xmlns="">
          <p:sp>
            <p:nvSpPr>
              <p:cNvPr id="3" name="内容占位符 2">
                <a:extLst>
                  <a:ext uri="{FF2B5EF4-FFF2-40B4-BE49-F238E27FC236}">
                    <a16:creationId xmlns:a16="http://schemas.microsoft.com/office/drawing/2014/main" id="{633D3C10-5C29-4094-8647-8F4DCF4A7482}"/>
                  </a:ext>
                </a:extLst>
              </p:cNvPr>
              <p:cNvSpPr>
                <a:spLocks noGrp="1" noRot="1" noChangeAspect="1" noMove="1" noResize="1" noEditPoints="1" noAdjustHandles="1" noChangeArrowheads="1" noChangeShapeType="1" noTextEdit="1"/>
              </p:cNvSpPr>
              <p:nvPr>
                <p:ph idx="1"/>
              </p:nvPr>
            </p:nvSpPr>
            <p:spPr>
              <a:blipFill>
                <a:blip r:embed="rId2"/>
                <a:stretch>
                  <a:fillRect l="-1333" t="-197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EBF4FC-8FFB-4246-BF3B-9CFA315F6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296" y="3994951"/>
            <a:ext cx="4072500" cy="2104352"/>
          </a:xfrm>
          <a:prstGeom prst="rect">
            <a:avLst/>
          </a:prstGeom>
        </p:spPr>
      </p:pic>
      <p:pic>
        <p:nvPicPr>
          <p:cNvPr id="9" name="图片 8">
            <a:extLst>
              <a:ext uri="{FF2B5EF4-FFF2-40B4-BE49-F238E27FC236}">
                <a16:creationId xmlns:a16="http://schemas.microsoft.com/office/drawing/2014/main" id="{CD2DD90F-3960-476D-A09C-3531A634B540}"/>
              </a:ext>
            </a:extLst>
          </p:cNvPr>
          <p:cNvPicPr>
            <a:picLocks noChangeAspect="1"/>
          </p:cNvPicPr>
          <p:nvPr/>
        </p:nvPicPr>
        <p:blipFill rotWithShape="1">
          <a:blip r:embed="rId4">
            <a:extLst>
              <a:ext uri="{28A0092B-C50C-407E-A947-70E740481C1C}">
                <a14:useLocalDpi xmlns:a14="http://schemas.microsoft.com/office/drawing/2010/main" val="0"/>
              </a:ext>
            </a:extLst>
          </a:blip>
          <a:srcRect l="6415" t="6650"/>
          <a:stretch/>
        </p:blipFill>
        <p:spPr>
          <a:xfrm>
            <a:off x="6521632" y="3994951"/>
            <a:ext cx="4090220" cy="2171034"/>
          </a:xfrm>
          <a:prstGeom prst="rect">
            <a:avLst/>
          </a:prstGeom>
        </p:spPr>
      </p:pic>
    </p:spTree>
    <p:extLst>
      <p:ext uri="{BB962C8B-B14F-4D97-AF65-F5344CB8AC3E}">
        <p14:creationId xmlns:p14="http://schemas.microsoft.com/office/powerpoint/2010/main" val="282378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59A6A-3901-4D8F-88DE-B659D4879E5D}"/>
              </a:ext>
            </a:extLst>
          </p:cNvPr>
          <p:cNvSpPr>
            <a:spLocks noGrp="1"/>
          </p:cNvSpPr>
          <p:nvPr>
            <p:ph type="title"/>
          </p:nvPr>
        </p:nvSpPr>
        <p:spPr/>
        <p:txBody>
          <a:bodyPr/>
          <a:lstStyle/>
          <a:p>
            <a:r>
              <a:rPr lang="zh-CN" altLang="en-US" dirty="0"/>
              <a:t>相机标定实验</a:t>
            </a:r>
          </a:p>
        </p:txBody>
      </p:sp>
      <p:sp>
        <p:nvSpPr>
          <p:cNvPr id="3" name="内容占位符 2">
            <a:extLst>
              <a:ext uri="{FF2B5EF4-FFF2-40B4-BE49-F238E27FC236}">
                <a16:creationId xmlns:a16="http://schemas.microsoft.com/office/drawing/2014/main" id="{4D2ABDCD-387A-497B-9FD4-7D051D1D4596}"/>
              </a:ext>
            </a:extLst>
          </p:cNvPr>
          <p:cNvSpPr>
            <a:spLocks noGrp="1"/>
          </p:cNvSpPr>
          <p:nvPr>
            <p:ph idx="1"/>
          </p:nvPr>
        </p:nvSpPr>
        <p:spPr/>
        <p:txBody>
          <a:bodyPr/>
          <a:lstStyle/>
          <a:p>
            <a:r>
              <a:rPr lang="zh-CN" altLang="en-US" dirty="0"/>
              <a:t>结果：得到相机的内部参数和畸变参数</a:t>
            </a:r>
            <a:endParaRPr lang="en-US" altLang="zh-CN" dirty="0"/>
          </a:p>
          <a:p>
            <a:r>
              <a:rPr lang="zh-CN" altLang="en-US" dirty="0"/>
              <a:t>用途：</a:t>
            </a:r>
            <a:endParaRPr lang="en-US" altLang="zh-CN" dirty="0"/>
          </a:p>
          <a:p>
            <a:pPr>
              <a:buFont typeface="Wingdings" panose="05000000000000000000" pitchFamily="2" charset="2"/>
              <a:buChar char="l"/>
            </a:pPr>
            <a:r>
              <a:rPr lang="zh-CN" altLang="en-US" dirty="0"/>
              <a:t> 用于构建完整的投影矩阵，用于投影计算</a:t>
            </a:r>
            <a:endParaRPr lang="en-US" altLang="zh-CN" dirty="0"/>
          </a:p>
          <a:p>
            <a:pPr>
              <a:buFont typeface="Wingdings" panose="05000000000000000000" pitchFamily="2" charset="2"/>
              <a:buChar char="l"/>
            </a:pPr>
            <a:r>
              <a:rPr lang="zh-CN" altLang="en-US" dirty="0"/>
              <a:t> 矫正相机获取的失真图像</a:t>
            </a:r>
          </a:p>
        </p:txBody>
      </p:sp>
    </p:spTree>
    <p:extLst>
      <p:ext uri="{BB962C8B-B14F-4D97-AF65-F5344CB8AC3E}">
        <p14:creationId xmlns:p14="http://schemas.microsoft.com/office/powerpoint/2010/main" val="338993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97421-CA33-4430-925B-7CE801143ACF}"/>
              </a:ext>
            </a:extLst>
          </p:cNvPr>
          <p:cNvSpPr>
            <a:spLocks noGrp="1"/>
          </p:cNvSpPr>
          <p:nvPr>
            <p:ph type="title"/>
          </p:nvPr>
        </p:nvSpPr>
        <p:spPr/>
        <p:txBody>
          <a:bodyPr/>
          <a:lstStyle/>
          <a:p>
            <a:r>
              <a:rPr lang="zh-CN" altLang="en-US" dirty="0"/>
              <a:t>相关</a:t>
            </a:r>
            <a:r>
              <a:rPr lang="en-US" altLang="zh-CN" dirty="0"/>
              <a:t>API</a:t>
            </a:r>
            <a:r>
              <a:rPr lang="zh-CN" altLang="en-US" dirty="0"/>
              <a:t>介绍</a:t>
            </a:r>
          </a:p>
        </p:txBody>
      </p:sp>
      <p:sp>
        <p:nvSpPr>
          <p:cNvPr id="3" name="内容占位符 2">
            <a:extLst>
              <a:ext uri="{FF2B5EF4-FFF2-40B4-BE49-F238E27FC236}">
                <a16:creationId xmlns:a16="http://schemas.microsoft.com/office/drawing/2014/main" id="{AA2DC280-0296-4215-89AC-EF9F869EC8B8}"/>
              </a:ext>
            </a:extLst>
          </p:cNvPr>
          <p:cNvSpPr>
            <a:spLocks noGrp="1"/>
          </p:cNvSpPr>
          <p:nvPr>
            <p:ph idx="1"/>
          </p:nvPr>
        </p:nvSpPr>
        <p:spPr/>
        <p:txBody>
          <a:bodyPr/>
          <a:lstStyle/>
          <a:p>
            <a:pPr>
              <a:buFont typeface="Wingdings" panose="05000000000000000000" pitchFamily="2" charset="2"/>
              <a:buChar char="l"/>
            </a:pPr>
            <a:r>
              <a:rPr lang="en-US" altLang="zh-CN" dirty="0"/>
              <a:t> cv2.findChessboardCorners()</a:t>
            </a:r>
            <a:r>
              <a:rPr lang="zh-CN" altLang="en-US" dirty="0"/>
              <a:t>：提取角点，这里的角点专指的是标定板上的内角点，这些角点与标定板的边缘不接触。</a:t>
            </a:r>
            <a:endParaRPr lang="en-US" altLang="zh-CN" dirty="0"/>
          </a:p>
          <a:p>
            <a:pPr>
              <a:buFont typeface="Wingdings" panose="05000000000000000000" pitchFamily="2" charset="2"/>
              <a:buChar char="l"/>
            </a:pPr>
            <a:r>
              <a:rPr lang="en-US" altLang="zh-CN" dirty="0"/>
              <a:t> cv2.cornerSubPix()</a:t>
            </a:r>
            <a:r>
              <a:rPr lang="zh-CN" altLang="en-US" dirty="0"/>
              <a:t>：为了提高标定精度，需要在初步提取的角点信息上进一步提取亚像素信息，降低相机标定偏差。</a:t>
            </a:r>
            <a:endParaRPr lang="en-US" altLang="zh-CN" dirty="0"/>
          </a:p>
          <a:p>
            <a:pPr>
              <a:buFont typeface="Wingdings" panose="05000000000000000000" pitchFamily="2" charset="2"/>
              <a:buChar char="l"/>
            </a:pPr>
            <a:r>
              <a:rPr lang="en-US" altLang="zh-CN" dirty="0" err="1"/>
              <a:t>drawChessboardCorners</a:t>
            </a:r>
            <a:r>
              <a:rPr lang="zh-CN" altLang="en-US" dirty="0"/>
              <a:t>：用于绘制被成功标定的角点。</a:t>
            </a:r>
            <a:endParaRPr lang="en-US" altLang="zh-CN" dirty="0"/>
          </a:p>
          <a:p>
            <a:pPr>
              <a:buFont typeface="Wingdings" panose="05000000000000000000" pitchFamily="2" charset="2"/>
              <a:buChar char="l"/>
            </a:pPr>
            <a:r>
              <a:rPr lang="en-US" altLang="zh-CN" dirty="0"/>
              <a:t> cv2.calibrateCamera</a:t>
            </a:r>
            <a:r>
              <a:rPr lang="zh-CN" altLang="en-US" dirty="0"/>
              <a:t>：获取到棋盘标定图的内角点图像坐标之后，就可以使用</a:t>
            </a:r>
            <a:r>
              <a:rPr lang="en-US" altLang="zh-CN" dirty="0" err="1"/>
              <a:t>calibrateCamera</a:t>
            </a:r>
            <a:r>
              <a:rPr lang="zh-CN" altLang="en-US" dirty="0"/>
              <a:t>函数进行标定，计算相机内参和外参系数。</a:t>
            </a:r>
            <a:endParaRPr lang="en-US" altLang="zh-CN" dirty="0"/>
          </a:p>
          <a:p>
            <a:pPr>
              <a:buFont typeface="Wingdings" panose="05000000000000000000" pitchFamily="2" charset="2"/>
              <a:buChar char="l"/>
            </a:pPr>
            <a:r>
              <a:rPr lang="en-US" altLang="zh-CN" dirty="0"/>
              <a:t>  cv2.undistort()</a:t>
            </a:r>
            <a:r>
              <a:rPr lang="zh-CN" altLang="en-US" dirty="0"/>
              <a:t>：利用求得的相机的内参和外参数据，可以对图像进行畸变的矫正，使用</a:t>
            </a:r>
            <a:r>
              <a:rPr lang="en-US" altLang="zh-CN" dirty="0"/>
              <a:t>undistort</a:t>
            </a:r>
            <a:r>
              <a:rPr lang="zh-CN" altLang="en-US" dirty="0"/>
              <a:t>函数实现。</a:t>
            </a:r>
          </a:p>
        </p:txBody>
      </p:sp>
    </p:spTree>
    <p:extLst>
      <p:ext uri="{BB962C8B-B14F-4D97-AF65-F5344CB8AC3E}">
        <p14:creationId xmlns:p14="http://schemas.microsoft.com/office/powerpoint/2010/main" val="364813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66016-1927-4E7F-A5D4-BAA8026D3604}"/>
              </a:ext>
            </a:extLst>
          </p:cNvPr>
          <p:cNvSpPr>
            <a:spLocks noGrp="1"/>
          </p:cNvSpPr>
          <p:nvPr>
            <p:ph type="title"/>
          </p:nvPr>
        </p:nvSpPr>
        <p:spPr/>
        <p:txBody>
          <a:bodyPr/>
          <a:lstStyle/>
          <a:p>
            <a:r>
              <a:rPr lang="zh-CN" altLang="en-US" dirty="0"/>
              <a:t>张正友相机标定法</a:t>
            </a:r>
          </a:p>
        </p:txBody>
      </p:sp>
      <p:sp>
        <p:nvSpPr>
          <p:cNvPr id="3" name="内容占位符 2">
            <a:extLst>
              <a:ext uri="{FF2B5EF4-FFF2-40B4-BE49-F238E27FC236}">
                <a16:creationId xmlns:a16="http://schemas.microsoft.com/office/drawing/2014/main" id="{4D8A5C70-44A5-479B-99C9-4842DCC017D4}"/>
              </a:ext>
            </a:extLst>
          </p:cNvPr>
          <p:cNvSpPr>
            <a:spLocks noGrp="1"/>
          </p:cNvSpPr>
          <p:nvPr>
            <p:ph idx="1"/>
          </p:nvPr>
        </p:nvSpPr>
        <p:spPr>
          <a:xfrm>
            <a:off x="1097280" y="1845734"/>
            <a:ext cx="10058400" cy="1314561"/>
          </a:xfrm>
        </p:spPr>
        <p:txBody>
          <a:bodyPr/>
          <a:lstStyle/>
          <a:p>
            <a:pPr>
              <a:buFont typeface="Wingdings" panose="05000000000000000000" pitchFamily="2" charset="2"/>
              <a:buChar char="l"/>
            </a:pPr>
            <a:r>
              <a:rPr lang="zh-CN" altLang="en-US" dirty="0"/>
              <a:t>通过</a:t>
            </a:r>
            <a:r>
              <a:rPr lang="en-US" altLang="zh-CN" dirty="0"/>
              <a:t>10</a:t>
            </a:r>
            <a:r>
              <a:rPr lang="zh-CN" altLang="en-US" dirty="0"/>
              <a:t>幅不同角度的棋盘图像来标定相机获得相机内参和畸变系数。</a:t>
            </a:r>
            <a:endParaRPr lang="en-US" altLang="zh-CN" dirty="0"/>
          </a:p>
          <a:p>
            <a:pPr>
              <a:buFont typeface="Wingdings" panose="05000000000000000000" pitchFamily="2" charset="2"/>
              <a:buChar char="l"/>
            </a:pPr>
            <a:r>
              <a:rPr lang="zh-CN" altLang="en-US" dirty="0"/>
              <a:t>函数为</a:t>
            </a:r>
            <a:r>
              <a:rPr lang="en-US" altLang="zh-CN" dirty="0" err="1">
                <a:latin typeface="Times New Roman" panose="02020603050405020304" pitchFamily="18" charset="0"/>
                <a:cs typeface="Times New Roman" panose="02020603050405020304" pitchFamily="18" charset="0"/>
              </a:rPr>
              <a:t>calibrateCamera</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objectPoints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imagePoints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imageSize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cameraMatrix</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distCoeffs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rvecs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tvecs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flag)</a:t>
            </a:r>
          </a:p>
          <a:p>
            <a:pPr>
              <a:buFont typeface="Wingdings" panose="05000000000000000000" pitchFamily="2" charset="2"/>
              <a:buChar char="l"/>
            </a:pP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085425B-2221-4676-A2B4-332875DA7E0D}"/>
              </a:ext>
            </a:extLst>
          </p:cNvPr>
          <p:cNvSpPr txBox="1"/>
          <p:nvPr/>
        </p:nvSpPr>
        <p:spPr>
          <a:xfrm>
            <a:off x="1097280" y="2967789"/>
            <a:ext cx="5528109" cy="3368871"/>
          </a:xfrm>
          <a:prstGeom prst="rect">
            <a:avLst/>
          </a:prstGeom>
          <a:noFill/>
        </p:spPr>
        <p:txBody>
          <a:bodyPr wrap="square" rtlCol="0">
            <a:spAutoFit/>
          </a:bodyPr>
          <a:lstStyle/>
          <a:p>
            <a:pPr>
              <a:lnSpc>
                <a:spcPct val="150000"/>
              </a:lnSpc>
            </a:pPr>
            <a:r>
              <a:rPr lang="en-US" altLang="zh-CN" dirty="0" err="1"/>
              <a:t>objectPoints</a:t>
            </a:r>
            <a:r>
              <a:rPr lang="en-US" altLang="zh-CN" dirty="0"/>
              <a:t>: </a:t>
            </a:r>
            <a:r>
              <a:rPr lang="zh-CN" altLang="en-US" dirty="0"/>
              <a:t>一组世界坐标系中的</a:t>
            </a:r>
            <a:r>
              <a:rPr lang="en-US" altLang="zh-CN" dirty="0"/>
              <a:t>3D</a:t>
            </a:r>
          </a:p>
          <a:p>
            <a:pPr>
              <a:lnSpc>
                <a:spcPct val="150000"/>
              </a:lnSpc>
            </a:pPr>
            <a:r>
              <a:rPr lang="en-US" altLang="zh-CN" dirty="0" err="1"/>
              <a:t>imagePoints</a:t>
            </a:r>
            <a:r>
              <a:rPr lang="en-US" altLang="zh-CN" dirty="0"/>
              <a:t>: </a:t>
            </a:r>
            <a:r>
              <a:rPr lang="zh-CN" altLang="en-US" dirty="0"/>
              <a:t>超过</a:t>
            </a:r>
            <a:r>
              <a:rPr lang="en-US" altLang="zh-CN" dirty="0"/>
              <a:t>10</a:t>
            </a:r>
            <a:r>
              <a:rPr lang="zh-CN" altLang="en-US" dirty="0"/>
              <a:t>张图片的角点集合</a:t>
            </a:r>
          </a:p>
          <a:p>
            <a:pPr>
              <a:lnSpc>
                <a:spcPct val="150000"/>
              </a:lnSpc>
            </a:pPr>
            <a:r>
              <a:rPr lang="en-US" altLang="zh-CN" dirty="0" err="1"/>
              <a:t>imageSize</a:t>
            </a:r>
            <a:r>
              <a:rPr lang="en-US" altLang="zh-CN" dirty="0"/>
              <a:t>: </a:t>
            </a:r>
            <a:r>
              <a:rPr lang="zh-CN" altLang="en-US" dirty="0"/>
              <a:t>每张图片的大小</a:t>
            </a:r>
          </a:p>
          <a:p>
            <a:pPr>
              <a:lnSpc>
                <a:spcPct val="150000"/>
              </a:lnSpc>
            </a:pPr>
            <a:r>
              <a:rPr lang="en-US" altLang="zh-CN" dirty="0" err="1"/>
              <a:t>cameraMatrix</a:t>
            </a:r>
            <a:r>
              <a:rPr lang="en-US" altLang="zh-CN" dirty="0"/>
              <a:t>: </a:t>
            </a:r>
            <a:r>
              <a:rPr lang="zh-CN" altLang="en-US" dirty="0"/>
              <a:t>内参矩阵</a:t>
            </a:r>
          </a:p>
          <a:p>
            <a:pPr>
              <a:lnSpc>
                <a:spcPct val="150000"/>
              </a:lnSpc>
            </a:pPr>
            <a:r>
              <a:rPr lang="en-US" altLang="zh-CN" dirty="0" err="1"/>
              <a:t>distCoeffs</a:t>
            </a:r>
            <a:r>
              <a:rPr lang="en-US" altLang="zh-CN" dirty="0"/>
              <a:t>: </a:t>
            </a:r>
            <a:r>
              <a:rPr lang="zh-CN" altLang="en-US" dirty="0"/>
              <a:t>畸变矩阵</a:t>
            </a:r>
            <a:r>
              <a:rPr lang="en-US" altLang="zh-CN" dirty="0"/>
              <a:t>(</a:t>
            </a:r>
            <a:r>
              <a:rPr lang="zh-CN" altLang="en-US" dirty="0"/>
              <a:t>默认获得</a:t>
            </a:r>
            <a:r>
              <a:rPr lang="en-US" altLang="zh-CN" dirty="0"/>
              <a:t>5</a:t>
            </a:r>
            <a:r>
              <a:rPr lang="zh-CN" altLang="en-US" dirty="0"/>
              <a:t>个即便参数</a:t>
            </a:r>
            <a:r>
              <a:rPr lang="en-US" altLang="zh-CN" dirty="0"/>
              <a:t>k1,k2,p1,p2,k3</a:t>
            </a:r>
            <a:r>
              <a:rPr lang="zh-CN" altLang="en-US" dirty="0"/>
              <a:t>，可修改</a:t>
            </a:r>
            <a:r>
              <a:rPr lang="en-US" altLang="zh-CN" dirty="0"/>
              <a:t>)</a:t>
            </a:r>
          </a:p>
          <a:p>
            <a:pPr>
              <a:lnSpc>
                <a:spcPct val="150000"/>
              </a:lnSpc>
            </a:pPr>
            <a:r>
              <a:rPr lang="en-US" altLang="zh-CN" dirty="0" err="1"/>
              <a:t>rvecs</a:t>
            </a:r>
            <a:r>
              <a:rPr lang="en-US" altLang="zh-CN" dirty="0"/>
              <a:t>: </a:t>
            </a:r>
            <a:r>
              <a:rPr lang="zh-CN" altLang="en-US" dirty="0"/>
              <a:t>外参：旋转向量</a:t>
            </a:r>
          </a:p>
          <a:p>
            <a:pPr>
              <a:lnSpc>
                <a:spcPct val="150000"/>
              </a:lnSpc>
            </a:pPr>
            <a:r>
              <a:rPr lang="en-US" altLang="zh-CN" dirty="0" err="1"/>
              <a:t>tvecs</a:t>
            </a:r>
            <a:r>
              <a:rPr lang="en-US" altLang="zh-CN" dirty="0"/>
              <a:t>: </a:t>
            </a:r>
            <a:r>
              <a:rPr lang="zh-CN" altLang="en-US" dirty="0"/>
              <a:t>外参：平移向量</a:t>
            </a:r>
          </a:p>
        </p:txBody>
      </p:sp>
    </p:spTree>
    <p:extLst>
      <p:ext uri="{BB962C8B-B14F-4D97-AF65-F5344CB8AC3E}">
        <p14:creationId xmlns:p14="http://schemas.microsoft.com/office/powerpoint/2010/main" val="3669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C87AA-D9BB-4AA3-A5CB-A9D8438F3C9A}"/>
              </a:ext>
            </a:extLst>
          </p:cNvPr>
          <p:cNvSpPr>
            <a:spLocks noGrp="1"/>
          </p:cNvSpPr>
          <p:nvPr>
            <p:ph type="title"/>
          </p:nvPr>
        </p:nvSpPr>
        <p:spPr/>
        <p:txBody>
          <a:bodyPr/>
          <a:lstStyle/>
          <a:p>
            <a:r>
              <a:rPr lang="zh-CN" altLang="en-US" dirty="0"/>
              <a:t>张正友相机标定法</a:t>
            </a:r>
          </a:p>
        </p:txBody>
      </p:sp>
      <p:sp>
        <p:nvSpPr>
          <p:cNvPr id="3" name="内容占位符 2">
            <a:extLst>
              <a:ext uri="{FF2B5EF4-FFF2-40B4-BE49-F238E27FC236}">
                <a16:creationId xmlns:a16="http://schemas.microsoft.com/office/drawing/2014/main" id="{03A28AB4-3C5D-4C41-B3F5-31CB45C4A0A3}"/>
              </a:ext>
            </a:extLst>
          </p:cNvPr>
          <p:cNvSpPr>
            <a:spLocks noGrp="1"/>
          </p:cNvSpPr>
          <p:nvPr>
            <p:ph idx="1"/>
          </p:nvPr>
        </p:nvSpPr>
        <p:spPr>
          <a:xfrm>
            <a:off x="1097280" y="1845733"/>
            <a:ext cx="10058400" cy="4426729"/>
          </a:xfrm>
        </p:spPr>
        <p:txBody>
          <a:bodyPr>
            <a:normAutofit fontScale="92500" lnSpcReduction="20000"/>
          </a:bodyPr>
          <a:lstStyle/>
          <a:p>
            <a:pPr>
              <a:lnSpc>
                <a:spcPct val="110000"/>
              </a:lnSpc>
            </a:pPr>
            <a:r>
              <a:rPr lang="en-US" altLang="zh-CN" dirty="0"/>
              <a:t> flag: </a:t>
            </a:r>
            <a:r>
              <a:rPr lang="zh-CN" altLang="en-US" dirty="0"/>
              <a:t>标定时的一些选项：</a:t>
            </a:r>
          </a:p>
          <a:p>
            <a:pPr>
              <a:lnSpc>
                <a:spcPct val="110000"/>
              </a:lnSpc>
            </a:pPr>
            <a:r>
              <a:rPr lang="en-US" altLang="zh-CN" dirty="0"/>
              <a:t>CV_CALIB_USE_INTRINSIC_GUESS</a:t>
            </a:r>
            <a:r>
              <a:rPr lang="zh-CN" altLang="en-US" dirty="0"/>
              <a:t>：使用该参数时，在</a:t>
            </a:r>
            <a:r>
              <a:rPr lang="en-US" altLang="zh-CN" dirty="0" err="1"/>
              <a:t>cameraMatrix</a:t>
            </a:r>
            <a:r>
              <a:rPr lang="zh-CN" altLang="en-US" dirty="0"/>
              <a:t>矩阵中应该有</a:t>
            </a:r>
            <a:r>
              <a:rPr lang="en-US" altLang="zh-CN" dirty="0"/>
              <a:t>fx,fy,u0,v0</a:t>
            </a:r>
            <a:r>
              <a:rPr lang="zh-CN" altLang="en-US" dirty="0"/>
              <a:t>的估计值。否则的话，将初始化</a:t>
            </a:r>
            <a:r>
              <a:rPr lang="en-US" altLang="zh-CN" dirty="0"/>
              <a:t>(u0,v0</a:t>
            </a:r>
            <a:r>
              <a:rPr lang="zh-CN" altLang="en-US" dirty="0"/>
              <a:t>）图像的中心点，使用最小二乘法估算出</a:t>
            </a:r>
            <a:r>
              <a:rPr lang="en-US" altLang="zh-CN" dirty="0" err="1"/>
              <a:t>fx</a:t>
            </a:r>
            <a:r>
              <a:rPr lang="zh-CN" altLang="en-US" dirty="0"/>
              <a:t>，</a:t>
            </a:r>
            <a:r>
              <a:rPr lang="en-US" altLang="zh-CN" dirty="0" err="1"/>
              <a:t>fy</a:t>
            </a:r>
            <a:r>
              <a:rPr lang="zh-CN" altLang="en-US" dirty="0"/>
              <a:t>。</a:t>
            </a:r>
          </a:p>
          <a:p>
            <a:pPr>
              <a:lnSpc>
                <a:spcPct val="110000"/>
              </a:lnSpc>
            </a:pPr>
            <a:r>
              <a:rPr lang="en-US" altLang="zh-CN" dirty="0"/>
              <a:t>CV_CALIB_FIX_PRINCIPAL_POINT</a:t>
            </a:r>
            <a:r>
              <a:rPr lang="zh-CN" altLang="en-US" dirty="0"/>
              <a:t>：在进行优化时会固定光轴点。当</a:t>
            </a:r>
            <a:r>
              <a:rPr lang="en-US" altLang="zh-CN" dirty="0"/>
              <a:t>CV_CALIB_USE_INTRINSIC_GUESS</a:t>
            </a:r>
            <a:r>
              <a:rPr lang="zh-CN" altLang="en-US" dirty="0"/>
              <a:t>参数被设置，光轴点将保持在中心或者某个输入的值。</a:t>
            </a:r>
          </a:p>
          <a:p>
            <a:pPr>
              <a:lnSpc>
                <a:spcPct val="110000"/>
              </a:lnSpc>
            </a:pPr>
            <a:r>
              <a:rPr lang="en-US" altLang="zh-CN" dirty="0"/>
              <a:t>CV_CALIB_FIX_ASPECT_RATIO</a:t>
            </a:r>
            <a:r>
              <a:rPr lang="zh-CN" altLang="en-US" dirty="0"/>
              <a:t>：固定</a:t>
            </a:r>
            <a:r>
              <a:rPr lang="en-US" altLang="zh-CN" dirty="0" err="1"/>
              <a:t>fx</a:t>
            </a:r>
            <a:r>
              <a:rPr lang="en-US" altLang="zh-CN" dirty="0"/>
              <a:t>/</a:t>
            </a:r>
            <a:r>
              <a:rPr lang="en-US" altLang="zh-CN" dirty="0" err="1"/>
              <a:t>fy</a:t>
            </a:r>
            <a:r>
              <a:rPr lang="zh-CN" altLang="en-US" dirty="0"/>
              <a:t>的比值，只将</a:t>
            </a:r>
            <a:r>
              <a:rPr lang="en-US" altLang="zh-CN" dirty="0" err="1"/>
              <a:t>fy</a:t>
            </a:r>
            <a:r>
              <a:rPr lang="zh-CN" altLang="en-US" dirty="0"/>
              <a:t>作为可变量，进行优化计算。当</a:t>
            </a:r>
            <a:r>
              <a:rPr lang="en-US" altLang="zh-CN" dirty="0"/>
              <a:t>CV_CALIB_USE_INTRINSIC_GUESS</a:t>
            </a:r>
            <a:r>
              <a:rPr lang="zh-CN" altLang="en-US" dirty="0"/>
              <a:t>没有被设置，</a:t>
            </a:r>
            <a:r>
              <a:rPr lang="en-US" altLang="zh-CN" dirty="0" err="1"/>
              <a:t>fx</a:t>
            </a:r>
            <a:r>
              <a:rPr lang="zh-CN" altLang="en-US" dirty="0"/>
              <a:t>和</a:t>
            </a:r>
            <a:r>
              <a:rPr lang="en-US" altLang="zh-CN" dirty="0" err="1"/>
              <a:t>fy</a:t>
            </a:r>
            <a:r>
              <a:rPr lang="zh-CN" altLang="en-US" dirty="0"/>
              <a:t>将会被忽略。只有</a:t>
            </a:r>
            <a:r>
              <a:rPr lang="en-US" altLang="zh-CN" dirty="0" err="1"/>
              <a:t>fx</a:t>
            </a:r>
            <a:r>
              <a:rPr lang="en-US" altLang="zh-CN" dirty="0"/>
              <a:t>/</a:t>
            </a:r>
            <a:r>
              <a:rPr lang="en-US" altLang="zh-CN" dirty="0" err="1"/>
              <a:t>fy</a:t>
            </a:r>
            <a:r>
              <a:rPr lang="zh-CN" altLang="en-US" dirty="0"/>
              <a:t>的比值在计算中会被用到。</a:t>
            </a:r>
          </a:p>
          <a:p>
            <a:pPr>
              <a:lnSpc>
                <a:spcPct val="110000"/>
              </a:lnSpc>
            </a:pPr>
            <a:r>
              <a:rPr lang="en-US" altLang="zh-CN" dirty="0"/>
              <a:t>CV_CALIB_ZERO_TANGENT_DIST</a:t>
            </a:r>
            <a:r>
              <a:rPr lang="zh-CN" altLang="en-US" dirty="0"/>
              <a:t>：设定切向畸变参数（</a:t>
            </a:r>
            <a:r>
              <a:rPr lang="en-US" altLang="zh-CN" dirty="0"/>
              <a:t>p1,p2</a:t>
            </a:r>
            <a:r>
              <a:rPr lang="zh-CN" altLang="en-US" dirty="0"/>
              <a:t>）为零。</a:t>
            </a:r>
          </a:p>
          <a:p>
            <a:pPr>
              <a:lnSpc>
                <a:spcPct val="110000"/>
              </a:lnSpc>
            </a:pPr>
            <a:r>
              <a:rPr lang="en-US" altLang="zh-CN" dirty="0"/>
              <a:t>CV_CALIB_FIX_K1,...,CV_CALIB_FIX_K6</a:t>
            </a:r>
            <a:r>
              <a:rPr lang="zh-CN" altLang="en-US" dirty="0"/>
              <a:t>：对应的径向畸变在优化中保持不变。</a:t>
            </a:r>
          </a:p>
          <a:p>
            <a:pPr>
              <a:lnSpc>
                <a:spcPct val="110000"/>
              </a:lnSpc>
            </a:pPr>
            <a:r>
              <a:rPr lang="en-US" altLang="zh-CN" dirty="0"/>
              <a:t>CV_CALIB_RATIONAL_MODEL</a:t>
            </a:r>
            <a:r>
              <a:rPr lang="zh-CN" altLang="en-US" dirty="0"/>
              <a:t>：计算</a:t>
            </a:r>
            <a:r>
              <a:rPr lang="en-US" altLang="zh-CN" dirty="0"/>
              <a:t>k4</a:t>
            </a:r>
            <a:r>
              <a:rPr lang="zh-CN" altLang="en-US" dirty="0"/>
              <a:t>，</a:t>
            </a:r>
            <a:r>
              <a:rPr lang="en-US" altLang="zh-CN" dirty="0"/>
              <a:t>k5</a:t>
            </a:r>
            <a:r>
              <a:rPr lang="zh-CN" altLang="en-US" dirty="0"/>
              <a:t>，</a:t>
            </a:r>
            <a:r>
              <a:rPr lang="en-US" altLang="zh-CN" dirty="0"/>
              <a:t>k6</a:t>
            </a:r>
            <a:r>
              <a:rPr lang="zh-CN" altLang="en-US" dirty="0"/>
              <a:t>三个畸变参数。如果没有设置，则只计算其它</a:t>
            </a:r>
            <a:r>
              <a:rPr lang="en-US" altLang="zh-CN" dirty="0"/>
              <a:t>5</a:t>
            </a:r>
            <a:r>
              <a:rPr lang="zh-CN" altLang="en-US" dirty="0"/>
              <a:t>个畸变参数。</a:t>
            </a:r>
          </a:p>
          <a:p>
            <a:endParaRPr lang="zh-CN" altLang="en-US" dirty="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65711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5C56-34C1-4032-9ABC-D4EBD10254C8}"/>
              </a:ext>
            </a:extLst>
          </p:cNvPr>
          <p:cNvSpPr>
            <a:spLocks noGrp="1"/>
          </p:cNvSpPr>
          <p:nvPr>
            <p:ph type="title"/>
          </p:nvPr>
        </p:nvSpPr>
        <p:spPr/>
        <p:txBody>
          <a:bodyPr/>
          <a:lstStyle/>
          <a:p>
            <a:r>
              <a:rPr lang="zh-CN" altLang="en-US" dirty="0"/>
              <a:t>针孔相机模型 </a:t>
            </a:r>
            <a:r>
              <a:rPr lang="en-US" altLang="zh-CN" dirty="0"/>
              <a:t>(Pinhole camera)</a:t>
            </a:r>
            <a:endParaRPr lang="zh-CN" altLang="en-US" dirty="0"/>
          </a:p>
        </p:txBody>
      </p:sp>
      <p:pic>
        <p:nvPicPr>
          <p:cNvPr id="5" name="内容占位符 4">
            <a:extLst>
              <a:ext uri="{FF2B5EF4-FFF2-40B4-BE49-F238E27FC236}">
                <a16:creationId xmlns:a16="http://schemas.microsoft.com/office/drawing/2014/main" id="{6C2C1DA6-2E37-4AA6-9E55-13BB8FB9D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821" y="1846263"/>
            <a:ext cx="6584684" cy="4022725"/>
          </a:xfrm>
        </p:spPr>
      </p:pic>
    </p:spTree>
    <p:extLst>
      <p:ext uri="{BB962C8B-B14F-4D97-AF65-F5344CB8AC3E}">
        <p14:creationId xmlns:p14="http://schemas.microsoft.com/office/powerpoint/2010/main" val="3140046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68F8C-1FCF-470C-A549-B36AF4217EF6}"/>
              </a:ext>
            </a:extLst>
          </p:cNvPr>
          <p:cNvSpPr>
            <a:spLocks noGrp="1"/>
          </p:cNvSpPr>
          <p:nvPr>
            <p:ph type="title"/>
          </p:nvPr>
        </p:nvSpPr>
        <p:spPr/>
        <p:txBody>
          <a:bodyPr/>
          <a:lstStyle/>
          <a:p>
            <a:r>
              <a:rPr lang="zh-CN" altLang="en-US" dirty="0"/>
              <a:t>标定的注意事项</a:t>
            </a:r>
          </a:p>
        </p:txBody>
      </p:sp>
      <p:sp>
        <p:nvSpPr>
          <p:cNvPr id="3" name="内容占位符 2">
            <a:extLst>
              <a:ext uri="{FF2B5EF4-FFF2-40B4-BE49-F238E27FC236}">
                <a16:creationId xmlns:a16="http://schemas.microsoft.com/office/drawing/2014/main" id="{3478AAC2-317C-4A37-BDA8-F6E708D77B1F}"/>
              </a:ext>
            </a:extLst>
          </p:cNvPr>
          <p:cNvSpPr>
            <a:spLocks noGrp="1"/>
          </p:cNvSpPr>
          <p:nvPr>
            <p:ph idx="1"/>
          </p:nvPr>
        </p:nvSpPr>
        <p:spPr/>
        <p:txBody>
          <a:bodyPr/>
          <a:lstStyle/>
          <a:p>
            <a:pPr marL="0" indent="0">
              <a:buNone/>
            </a:pPr>
            <a:r>
              <a:rPr lang="zh-CN" altLang="en-US" dirty="0"/>
              <a:t>  棋盘的选取，行列的格子数不能相同</a:t>
            </a:r>
          </a:p>
          <a:p>
            <a:endParaRPr lang="zh-CN" altLang="en-US" dirty="0"/>
          </a:p>
        </p:txBody>
      </p:sp>
      <p:pic>
        <p:nvPicPr>
          <p:cNvPr id="5" name="图片 4">
            <a:extLst>
              <a:ext uri="{FF2B5EF4-FFF2-40B4-BE49-F238E27FC236}">
                <a16:creationId xmlns:a16="http://schemas.microsoft.com/office/drawing/2014/main" id="{4C60B392-A250-422D-A988-FABBEABF1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605" y="2889645"/>
            <a:ext cx="8411749" cy="2715004"/>
          </a:xfrm>
          <a:prstGeom prst="rect">
            <a:avLst/>
          </a:prstGeom>
        </p:spPr>
      </p:pic>
    </p:spTree>
    <p:extLst>
      <p:ext uri="{BB962C8B-B14F-4D97-AF65-F5344CB8AC3E}">
        <p14:creationId xmlns:p14="http://schemas.microsoft.com/office/powerpoint/2010/main" val="198709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85F98-4F57-4F2C-8F82-18CA61CFEBEC}"/>
              </a:ext>
            </a:extLst>
          </p:cNvPr>
          <p:cNvSpPr>
            <a:spLocks noGrp="1"/>
          </p:cNvSpPr>
          <p:nvPr>
            <p:ph type="title"/>
          </p:nvPr>
        </p:nvSpPr>
        <p:spPr/>
        <p:txBody>
          <a:bodyPr/>
          <a:lstStyle/>
          <a:p>
            <a:r>
              <a:rPr lang="zh-CN" altLang="en-US" dirty="0"/>
              <a:t>标定的注意事项</a:t>
            </a:r>
          </a:p>
        </p:txBody>
      </p:sp>
      <p:sp>
        <p:nvSpPr>
          <p:cNvPr id="3" name="内容占位符 2">
            <a:extLst>
              <a:ext uri="{FF2B5EF4-FFF2-40B4-BE49-F238E27FC236}">
                <a16:creationId xmlns:a16="http://schemas.microsoft.com/office/drawing/2014/main" id="{52134E83-0845-4874-9814-B5CEEDBB3759}"/>
              </a:ext>
            </a:extLst>
          </p:cNvPr>
          <p:cNvSpPr>
            <a:spLocks noGrp="1"/>
          </p:cNvSpPr>
          <p:nvPr>
            <p:ph idx="1"/>
          </p:nvPr>
        </p:nvSpPr>
        <p:spPr>
          <a:xfrm>
            <a:off x="1097280" y="1845734"/>
            <a:ext cx="4968241" cy="4023360"/>
          </a:xfrm>
        </p:spPr>
        <p:txBody>
          <a:bodyPr/>
          <a:lstStyle/>
          <a:p>
            <a:pPr>
              <a:buFont typeface="Wingdings" panose="05000000000000000000" pitchFamily="2" charset="2"/>
              <a:buChar char="l"/>
            </a:pPr>
            <a:r>
              <a:rPr lang="zh-CN" altLang="en-US" dirty="0"/>
              <a:t> 标定的过程</a:t>
            </a:r>
            <a:endParaRPr lang="en-US" altLang="zh-CN" dirty="0"/>
          </a:p>
          <a:p>
            <a:pPr marL="457200" indent="-457200">
              <a:buFont typeface="+mj-lt"/>
              <a:buAutoNum type="arabicPeriod"/>
            </a:pPr>
            <a:r>
              <a:rPr lang="zh-CN" altLang="en-US" dirty="0"/>
              <a:t>标定图像至少</a:t>
            </a:r>
            <a:r>
              <a:rPr lang="en-US" altLang="zh-CN" dirty="0"/>
              <a:t>10-20</a:t>
            </a:r>
            <a:r>
              <a:rPr lang="zh-CN" altLang="en-US" dirty="0"/>
              <a:t>张  </a:t>
            </a:r>
            <a:endParaRPr lang="en-US" altLang="zh-CN" dirty="0"/>
          </a:p>
          <a:p>
            <a:pPr marL="457200" indent="-457200">
              <a:buFont typeface="+mj-lt"/>
              <a:buAutoNum type="arabicPeriod"/>
            </a:pPr>
            <a:r>
              <a:rPr lang="zh-CN" altLang="en-US" dirty="0"/>
              <a:t> 棋盘平面和相机平面的夹角要小于</a:t>
            </a:r>
            <a:r>
              <a:rPr lang="en-US" altLang="zh-CN" dirty="0"/>
              <a:t>45°</a:t>
            </a:r>
          </a:p>
          <a:p>
            <a:pPr marL="457200" indent="-457200">
              <a:buFont typeface="+mj-lt"/>
              <a:buAutoNum type="arabicPeriod"/>
            </a:pPr>
            <a:r>
              <a:rPr lang="en-US" altLang="zh-CN" dirty="0"/>
              <a:t> </a:t>
            </a:r>
            <a:r>
              <a:rPr lang="zh-CN" altLang="en-US" dirty="0"/>
              <a:t>棋盘在图像中的比例不小于图像的</a:t>
            </a:r>
            <a:r>
              <a:rPr lang="en-US" altLang="zh-CN" dirty="0"/>
              <a:t>20%    </a:t>
            </a:r>
          </a:p>
          <a:p>
            <a:pPr marL="457200" indent="-457200">
              <a:buFont typeface="+mj-lt"/>
              <a:buAutoNum type="arabicPeriod"/>
            </a:pPr>
            <a:r>
              <a:rPr lang="zh-CN" altLang="en-US" dirty="0"/>
              <a:t>棋盘摆放角度和位置要尽可能的多样并覆盖整个图像</a:t>
            </a:r>
          </a:p>
          <a:p>
            <a:endParaRPr lang="zh-CN" altLang="en-US" dirty="0"/>
          </a:p>
        </p:txBody>
      </p:sp>
      <p:pic>
        <p:nvPicPr>
          <p:cNvPr id="5" name="图片 4">
            <a:extLst>
              <a:ext uri="{FF2B5EF4-FFF2-40B4-BE49-F238E27FC236}">
                <a16:creationId xmlns:a16="http://schemas.microsoft.com/office/drawing/2014/main" id="{EBE4EA23-38E9-42B1-95C8-03FC31BFB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16" y="2093267"/>
            <a:ext cx="5338100" cy="3528293"/>
          </a:xfrm>
          <a:prstGeom prst="rect">
            <a:avLst/>
          </a:prstGeom>
        </p:spPr>
      </p:pic>
    </p:spTree>
    <p:extLst>
      <p:ext uri="{BB962C8B-B14F-4D97-AF65-F5344CB8AC3E}">
        <p14:creationId xmlns:p14="http://schemas.microsoft.com/office/powerpoint/2010/main" val="353816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24336-63A1-4754-BEAE-DAF6F88F9A86}"/>
              </a:ext>
            </a:extLst>
          </p:cNvPr>
          <p:cNvSpPr>
            <a:spLocks noGrp="1"/>
          </p:cNvSpPr>
          <p:nvPr>
            <p:ph type="title"/>
          </p:nvPr>
        </p:nvSpPr>
        <p:spPr/>
        <p:txBody>
          <a:bodyPr/>
          <a:lstStyle/>
          <a:p>
            <a:r>
              <a:rPr lang="zh-CN" altLang="en-US" dirty="0"/>
              <a:t>备注</a:t>
            </a:r>
          </a:p>
        </p:txBody>
      </p:sp>
      <p:sp>
        <p:nvSpPr>
          <p:cNvPr id="3" name="内容占位符 2">
            <a:extLst>
              <a:ext uri="{FF2B5EF4-FFF2-40B4-BE49-F238E27FC236}">
                <a16:creationId xmlns:a16="http://schemas.microsoft.com/office/drawing/2014/main" id="{35AFB54D-35B6-451A-B08C-4F4FDAB2B4CE}"/>
              </a:ext>
            </a:extLst>
          </p:cNvPr>
          <p:cNvSpPr>
            <a:spLocks noGrp="1"/>
          </p:cNvSpPr>
          <p:nvPr>
            <p:ph idx="1"/>
          </p:nvPr>
        </p:nvSpPr>
        <p:spPr/>
        <p:txBody>
          <a:bodyPr/>
          <a:lstStyle/>
          <a:p>
            <a:pPr>
              <a:buFont typeface="Wingdings" panose="05000000000000000000" pitchFamily="2" charset="2"/>
              <a:buChar char="l"/>
            </a:pPr>
            <a:r>
              <a:rPr lang="en-US" altLang="zh-CN" dirty="0"/>
              <a:t> </a:t>
            </a:r>
            <a:r>
              <a:rPr lang="zh-CN" altLang="en-US" dirty="0"/>
              <a:t>任务书中给出了</a:t>
            </a:r>
            <a:r>
              <a:rPr lang="en-US" altLang="zh-CN" dirty="0" err="1"/>
              <a:t>opencv</a:t>
            </a:r>
            <a:r>
              <a:rPr lang="zh-CN" altLang="en-US" dirty="0"/>
              <a:t>自带的</a:t>
            </a:r>
            <a:r>
              <a:rPr lang="en-US" altLang="zh-CN" dirty="0"/>
              <a:t>Camera Calibration</a:t>
            </a:r>
            <a:r>
              <a:rPr lang="zh-CN" altLang="en-US" dirty="0"/>
              <a:t>代码的编译方法</a:t>
            </a:r>
            <a:endParaRPr lang="en-US" altLang="zh-CN" dirty="0"/>
          </a:p>
          <a:p>
            <a:pPr>
              <a:buFont typeface="Wingdings" panose="05000000000000000000" pitchFamily="2" charset="2"/>
              <a:buChar char="l"/>
            </a:pPr>
            <a:r>
              <a:rPr lang="en-US" altLang="zh-CN" dirty="0"/>
              <a:t> </a:t>
            </a:r>
            <a:r>
              <a:rPr lang="zh-CN" altLang="en-US" dirty="0"/>
              <a:t>注意运行程序前修改配置文件中的参数：每个棋盘格长度（</a:t>
            </a:r>
            <a:r>
              <a:rPr lang="en-US" altLang="zh-CN" dirty="0"/>
              <a:t>mm</a:t>
            </a:r>
            <a:r>
              <a:rPr lang="zh-CN" altLang="en-US" dirty="0"/>
              <a:t>）、棋盘格拐点数（</a:t>
            </a:r>
            <a:r>
              <a:rPr lang="en-US" altLang="zh-CN" dirty="0"/>
              <a:t>m </a:t>
            </a:r>
            <a:r>
              <a:rPr lang="zh-CN" altLang="en-US" dirty="0"/>
              <a:t>* </a:t>
            </a:r>
            <a:r>
              <a:rPr lang="en-US" altLang="zh-CN" dirty="0"/>
              <a:t>n</a:t>
            </a:r>
            <a:r>
              <a:rPr lang="zh-CN" altLang="en-US" dirty="0"/>
              <a:t>）、输入图片数量、</a:t>
            </a:r>
            <a:r>
              <a:rPr lang="en-US" altLang="zh-CN" dirty="0" err="1"/>
              <a:t>imagelist</a:t>
            </a:r>
            <a:r>
              <a:rPr lang="zh-CN" altLang="en-US" dirty="0"/>
              <a:t>配置文件和输出参数文件的路径。</a:t>
            </a:r>
            <a:endParaRPr lang="en-US" altLang="zh-CN" dirty="0"/>
          </a:p>
          <a:p>
            <a:pPr>
              <a:buFont typeface="Wingdings" panose="05000000000000000000" pitchFamily="2" charset="2"/>
              <a:buChar char="l"/>
            </a:pPr>
            <a:r>
              <a:rPr lang="en-US" altLang="zh-CN" dirty="0"/>
              <a:t> </a:t>
            </a:r>
            <a:r>
              <a:rPr lang="en-US" altLang="zh-CN" dirty="0" err="1"/>
              <a:t>opencv</a:t>
            </a:r>
            <a:r>
              <a:rPr lang="zh-CN" altLang="en-US" dirty="0"/>
              <a:t>样例中有</a:t>
            </a:r>
            <a:r>
              <a:rPr lang="en-US" altLang="zh-CN" dirty="0"/>
              <a:t>imagelist_creator.cpp</a:t>
            </a:r>
            <a:r>
              <a:rPr lang="zh-CN" altLang="en-US" dirty="0"/>
              <a:t>，编译执行后获得</a:t>
            </a:r>
            <a:r>
              <a:rPr lang="en-US" altLang="zh-CN" dirty="0"/>
              <a:t>xxx.exe;  </a:t>
            </a:r>
            <a:r>
              <a:rPr lang="zh-CN" altLang="en-US" dirty="0"/>
              <a:t>终端输入命令：</a:t>
            </a:r>
            <a:endParaRPr lang="en-US" altLang="zh-CN" dirty="0"/>
          </a:p>
          <a:p>
            <a:pPr marL="0" indent="0">
              <a:buNone/>
            </a:pPr>
            <a:r>
              <a:rPr lang="en-US" altLang="zh-CN" dirty="0"/>
              <a:t>                                   xxx </a:t>
            </a:r>
            <a:r>
              <a:rPr lang="en-US" altLang="zh-CN" dirty="0" err="1"/>
              <a:t>imagelist.yaml</a:t>
            </a:r>
            <a:r>
              <a:rPr lang="zh-CN" altLang="en-US" dirty="0"/>
              <a:t> </a:t>
            </a:r>
            <a:r>
              <a:rPr lang="en-US" altLang="zh-CN" dirty="0"/>
              <a:t>image1.jpg image2.jpg image3.jpg ……</a:t>
            </a:r>
          </a:p>
          <a:p>
            <a:pPr marL="0" indent="0">
              <a:buNone/>
            </a:pPr>
            <a:r>
              <a:rPr lang="en-US" altLang="zh-CN" dirty="0"/>
              <a:t>    </a:t>
            </a:r>
            <a:r>
              <a:rPr lang="zh-CN" altLang="en-US" dirty="0"/>
              <a:t>得到图像</a:t>
            </a:r>
            <a:r>
              <a:rPr lang="en-US" altLang="zh-CN" dirty="0" err="1"/>
              <a:t>imagelist</a:t>
            </a:r>
            <a:r>
              <a:rPr lang="zh-CN" altLang="en-US" dirty="0"/>
              <a:t>配置文件（注意配置文件和图像放到一起）。</a:t>
            </a:r>
          </a:p>
        </p:txBody>
      </p:sp>
    </p:spTree>
    <p:extLst>
      <p:ext uri="{BB962C8B-B14F-4D97-AF65-F5344CB8AC3E}">
        <p14:creationId xmlns:p14="http://schemas.microsoft.com/office/powerpoint/2010/main" val="174622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FB24-BB3E-4843-B51E-016D6410F37D}"/>
              </a:ext>
            </a:extLst>
          </p:cNvPr>
          <p:cNvSpPr>
            <a:spLocks noGrp="1"/>
          </p:cNvSpPr>
          <p:nvPr>
            <p:ph type="title"/>
          </p:nvPr>
        </p:nvSpPr>
        <p:spPr/>
        <p:txBody>
          <a:bodyPr/>
          <a:lstStyle/>
          <a:p>
            <a:r>
              <a:rPr kumimoji="1" lang="zh-CN" altLang="en-US" dirty="0"/>
              <a:t>任务提交</a:t>
            </a:r>
          </a:p>
        </p:txBody>
      </p:sp>
      <p:sp>
        <p:nvSpPr>
          <p:cNvPr id="3" name="内容占位符 2">
            <a:extLst>
              <a:ext uri="{FF2B5EF4-FFF2-40B4-BE49-F238E27FC236}">
                <a16:creationId xmlns:a16="http://schemas.microsoft.com/office/drawing/2014/main" id="{FF18C677-58F2-E449-958C-2C522800CF62}"/>
              </a:ext>
            </a:extLst>
          </p:cNvPr>
          <p:cNvSpPr>
            <a:spLocks noGrp="1"/>
          </p:cNvSpPr>
          <p:nvPr>
            <p:ph idx="1"/>
          </p:nvPr>
        </p:nvSpPr>
        <p:spPr/>
        <p:txBody>
          <a:bodyPr/>
          <a:lstStyle/>
          <a:p>
            <a:pPr>
              <a:buFont typeface="Wingdings" pitchFamily="2" charset="2"/>
              <a:buChar char="l"/>
            </a:pPr>
            <a:r>
              <a:rPr kumimoji="1" lang="zh-CN" altLang="en-US" dirty="0"/>
              <a:t>实验报告</a:t>
            </a:r>
            <a:endParaRPr kumimoji="1" lang="en-US" altLang="zh-CN" dirty="0"/>
          </a:p>
          <a:p>
            <a:pPr lvl="1">
              <a:buFont typeface="Wingdings" pitchFamily="2" charset="2"/>
              <a:buChar char="l"/>
            </a:pPr>
            <a:r>
              <a:rPr kumimoji="1" lang="zh-CN" altLang="en-US" dirty="0"/>
              <a:t>标定实验工作方法，工作结果，深度计算（三维点云）</a:t>
            </a:r>
            <a:endParaRPr kumimoji="1" lang="en-US" altLang="zh-CN" dirty="0"/>
          </a:p>
          <a:p>
            <a:pPr>
              <a:buFont typeface="Wingdings" pitchFamily="2" charset="2"/>
              <a:buChar char="l"/>
            </a:pPr>
            <a:r>
              <a:rPr kumimoji="1" lang="zh-CN" altLang="en-US" dirty="0"/>
              <a:t>标定可重复多次，验证图像拍摄差异，对标定结果的影响。</a:t>
            </a:r>
            <a:endParaRPr kumimoji="1" lang="en-US" altLang="zh-CN" dirty="0"/>
          </a:p>
          <a:p>
            <a:pPr>
              <a:buFont typeface="Wingdings" pitchFamily="2" charset="2"/>
              <a:buChar char="l"/>
            </a:pPr>
            <a:r>
              <a:rPr kumimoji="1" lang="zh-CN" altLang="en-US" dirty="0"/>
              <a:t>双目深度计算，验证标定与否，及不同相机的重建对比</a:t>
            </a:r>
            <a:endParaRPr kumimoji="1" lang="en-US" altLang="zh-CN" dirty="0"/>
          </a:p>
          <a:p>
            <a:pPr>
              <a:buFont typeface="Wingdings" pitchFamily="2" charset="2"/>
              <a:buChar char="l"/>
            </a:pPr>
            <a:endParaRPr kumimoji="1" lang="en-US" altLang="zh-CN" dirty="0"/>
          </a:p>
          <a:p>
            <a:pPr>
              <a:buFont typeface="Wingdings" pitchFamily="2" charset="2"/>
              <a:buChar char="l"/>
            </a:pPr>
            <a:r>
              <a:rPr kumimoji="1" lang="zh-CN" altLang="en-US" dirty="0"/>
              <a:t>作业提交：个人完成，，</a:t>
            </a:r>
            <a:r>
              <a:rPr kumimoji="1" lang="en-US" altLang="zh-CN" dirty="0"/>
              <a:t>2021-5-15</a:t>
            </a:r>
            <a:r>
              <a:rPr kumimoji="1" lang="zh-CN" altLang="en-US" dirty="0"/>
              <a:t> 教学在线提交</a:t>
            </a:r>
            <a:endParaRPr kumimoji="1" lang="en-US" altLang="zh-CN" dirty="0"/>
          </a:p>
          <a:p>
            <a:endParaRPr kumimoji="1" lang="zh-CN" altLang="en-US" dirty="0"/>
          </a:p>
        </p:txBody>
      </p:sp>
    </p:spTree>
    <p:extLst>
      <p:ext uri="{BB962C8B-B14F-4D97-AF65-F5344CB8AC3E}">
        <p14:creationId xmlns:p14="http://schemas.microsoft.com/office/powerpoint/2010/main" val="117544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1A102-6F87-4ED4-9001-947290698DE7}"/>
              </a:ext>
            </a:extLst>
          </p:cNvPr>
          <p:cNvSpPr>
            <a:spLocks noGrp="1"/>
          </p:cNvSpPr>
          <p:nvPr>
            <p:ph type="title"/>
          </p:nvPr>
        </p:nvSpPr>
        <p:spPr/>
        <p:txBody>
          <a:bodyPr/>
          <a:lstStyle/>
          <a:p>
            <a:r>
              <a:rPr lang="zh-CN" altLang="en-US" dirty="0"/>
              <a:t>符号含义</a:t>
            </a:r>
          </a:p>
        </p:txBody>
      </p:sp>
      <p:pic>
        <p:nvPicPr>
          <p:cNvPr id="5" name="内容占位符 4">
            <a:extLst>
              <a:ext uri="{FF2B5EF4-FFF2-40B4-BE49-F238E27FC236}">
                <a16:creationId xmlns:a16="http://schemas.microsoft.com/office/drawing/2014/main" id="{734721AE-5828-4933-9A76-D63753865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273" y="1745744"/>
            <a:ext cx="8566812" cy="4477305"/>
          </a:xfrm>
        </p:spPr>
      </p:pic>
    </p:spTree>
    <p:extLst>
      <p:ext uri="{BB962C8B-B14F-4D97-AF65-F5344CB8AC3E}">
        <p14:creationId xmlns:p14="http://schemas.microsoft.com/office/powerpoint/2010/main" val="226217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3383B-F12E-4454-89DF-F45729853A6C}"/>
              </a:ext>
            </a:extLst>
          </p:cNvPr>
          <p:cNvSpPr>
            <a:spLocks noGrp="1"/>
          </p:cNvSpPr>
          <p:nvPr>
            <p:ph type="title"/>
          </p:nvPr>
        </p:nvSpPr>
        <p:spPr/>
        <p:txBody>
          <a:bodyPr/>
          <a:lstStyle/>
          <a:p>
            <a:r>
              <a:rPr lang="zh-CN" altLang="en-US" dirty="0"/>
              <a:t>共线方程</a:t>
            </a:r>
          </a:p>
        </p:txBody>
      </p:sp>
      <p:sp>
        <p:nvSpPr>
          <p:cNvPr id="3" name="内容占位符 2">
            <a:extLst>
              <a:ext uri="{FF2B5EF4-FFF2-40B4-BE49-F238E27FC236}">
                <a16:creationId xmlns:a16="http://schemas.microsoft.com/office/drawing/2014/main" id="{2B01163A-6868-4DD5-BD9C-2E248A4A5506}"/>
              </a:ext>
            </a:extLst>
          </p:cNvPr>
          <p:cNvSpPr>
            <a:spLocks noGrp="1"/>
          </p:cNvSpPr>
          <p:nvPr>
            <p:ph idx="1"/>
          </p:nvPr>
        </p:nvSpPr>
        <p:spPr>
          <a:xfrm>
            <a:off x="1097279" y="1941987"/>
            <a:ext cx="10058400" cy="4023360"/>
          </a:xfrm>
        </p:spPr>
        <p:txBody>
          <a:bodyPr>
            <a:normAutofit/>
          </a:bodyPr>
          <a:lstStyle/>
          <a:p>
            <a:r>
              <a:rPr lang="zh-CN" altLang="en-US" dirty="0"/>
              <a:t>光学中心</a:t>
            </a:r>
            <a:r>
              <a:rPr lang="en-US" altLang="zh-CN" dirty="0"/>
              <a:t>C</a:t>
            </a:r>
            <a:r>
              <a:rPr lang="zh-CN" altLang="en-US" dirty="0"/>
              <a:t>，像点</a:t>
            </a:r>
            <a:r>
              <a:rPr lang="en-US" altLang="zh-CN" dirty="0"/>
              <a:t>m </a:t>
            </a:r>
            <a:r>
              <a:rPr lang="zh-CN" altLang="en-US" dirty="0"/>
              <a:t>和物方点</a:t>
            </a:r>
            <a:r>
              <a:rPr lang="en-US" altLang="zh-CN" dirty="0"/>
              <a:t>M </a:t>
            </a:r>
            <a:r>
              <a:rPr lang="zh-CN" altLang="en-US" dirty="0"/>
              <a:t>是在一条直线上，具有共线性，由此引出共线方程：</a:t>
            </a:r>
            <a:endParaRPr lang="en-US" altLang="zh-CN" dirty="0"/>
          </a:p>
          <a:p>
            <a:endParaRPr lang="en-US" altLang="zh-CN" dirty="0"/>
          </a:p>
          <a:p>
            <a:endParaRPr lang="en-US" altLang="zh-CN" dirty="0"/>
          </a:p>
          <a:p>
            <a:endParaRPr lang="en-US" altLang="zh-CN" dirty="0"/>
          </a:p>
          <a:p>
            <a:endParaRPr lang="en-US" altLang="zh-CN" dirty="0"/>
          </a:p>
          <a:p>
            <a:r>
              <a:rPr lang="zh-CN" altLang="en-US" dirty="0"/>
              <a:t>其矩阵形式为：</a:t>
            </a:r>
            <a:endParaRPr lang="en-US" altLang="zh-CN" dirty="0"/>
          </a:p>
          <a:p>
            <a:endParaRPr lang="en-US" altLang="zh-CN" dirty="0"/>
          </a:p>
          <a:p>
            <a:endParaRPr lang="en-US" altLang="zh-CN" dirty="0"/>
          </a:p>
          <a:p>
            <a:r>
              <a:rPr lang="zh-CN" altLang="en-US" dirty="0"/>
              <a:t>其中</a:t>
            </a:r>
            <a:r>
              <a:rPr lang="en-US" altLang="zh-CN" dirty="0"/>
              <a:t>λ</a:t>
            </a:r>
            <a:r>
              <a:rPr lang="zh-CN" altLang="en-US" dirty="0"/>
              <a:t>为尺度系数，同一单位制，且两个坐标系之间不存在缩放时，</a:t>
            </a:r>
            <a:r>
              <a:rPr lang="en-US" altLang="zh-CN" dirty="0"/>
              <a:t>λ = 1.0</a:t>
            </a:r>
          </a:p>
        </p:txBody>
      </p:sp>
      <p:pic>
        <p:nvPicPr>
          <p:cNvPr id="8" name="图片 7">
            <a:extLst>
              <a:ext uri="{FF2B5EF4-FFF2-40B4-BE49-F238E27FC236}">
                <a16:creationId xmlns:a16="http://schemas.microsoft.com/office/drawing/2014/main" id="{240F2D05-F17A-476D-8CE3-BE3862394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876" y="2530062"/>
            <a:ext cx="5031772" cy="1287959"/>
          </a:xfrm>
          <a:prstGeom prst="rect">
            <a:avLst/>
          </a:prstGeom>
        </p:spPr>
      </p:pic>
      <p:pic>
        <p:nvPicPr>
          <p:cNvPr id="10" name="图片 9">
            <a:extLst>
              <a:ext uri="{FF2B5EF4-FFF2-40B4-BE49-F238E27FC236}">
                <a16:creationId xmlns:a16="http://schemas.microsoft.com/office/drawing/2014/main" id="{8F06DFDE-196E-422F-B722-0005E36CA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498" y="4467762"/>
            <a:ext cx="1991003" cy="847843"/>
          </a:xfrm>
          <a:prstGeom prst="rect">
            <a:avLst/>
          </a:prstGeom>
        </p:spPr>
      </p:pic>
    </p:spTree>
    <p:extLst>
      <p:ext uri="{BB962C8B-B14F-4D97-AF65-F5344CB8AC3E}">
        <p14:creationId xmlns:p14="http://schemas.microsoft.com/office/powerpoint/2010/main" val="38902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FBCEA-FD5C-49E4-AAB4-13FDF8F1B7F6}"/>
              </a:ext>
            </a:extLst>
          </p:cNvPr>
          <p:cNvSpPr>
            <a:spLocks noGrp="1"/>
          </p:cNvSpPr>
          <p:nvPr>
            <p:ph type="title"/>
          </p:nvPr>
        </p:nvSpPr>
        <p:spPr/>
        <p:txBody>
          <a:bodyPr/>
          <a:lstStyle/>
          <a:p>
            <a:r>
              <a:rPr lang="zh-CN" altLang="en-US" dirty="0"/>
              <a:t>畸变</a:t>
            </a:r>
          </a:p>
        </p:txBody>
      </p:sp>
      <p:sp>
        <p:nvSpPr>
          <p:cNvPr id="3" name="内容占位符 2">
            <a:extLst>
              <a:ext uri="{FF2B5EF4-FFF2-40B4-BE49-F238E27FC236}">
                <a16:creationId xmlns:a16="http://schemas.microsoft.com/office/drawing/2014/main" id="{A1E5E6B6-3636-470C-9494-3448745F54E7}"/>
              </a:ext>
            </a:extLst>
          </p:cNvPr>
          <p:cNvSpPr>
            <a:spLocks noGrp="1"/>
          </p:cNvSpPr>
          <p:nvPr>
            <p:ph idx="1"/>
          </p:nvPr>
        </p:nvSpPr>
        <p:spPr/>
        <p:txBody>
          <a:bodyPr/>
          <a:lstStyle/>
          <a:p>
            <a:pPr>
              <a:buFont typeface="Wingdings" panose="05000000000000000000" pitchFamily="2" charset="2"/>
              <a:buChar char="l"/>
            </a:pPr>
            <a:r>
              <a:rPr lang="en-US" altLang="zh-CN" dirty="0"/>
              <a:t> </a:t>
            </a:r>
            <a:r>
              <a:rPr lang="zh-CN" altLang="en-US" dirty="0"/>
              <a:t>径向畸变（桶形畸变和枕形畸变）</a:t>
            </a:r>
            <a:endParaRPr lang="en-US" altLang="zh-CN" dirty="0"/>
          </a:p>
          <a:p>
            <a:pPr marL="0" indent="0">
              <a:buNone/>
            </a:pPr>
            <a:r>
              <a:rPr lang="zh-CN" altLang="en-US" dirty="0"/>
              <a:t>         实际摄像机的透镜总是在成像仪的边缘产生显著的畸变，这种现象来源于“筒形”或“鱼眼”的影响。 </a:t>
            </a:r>
            <a:br>
              <a:rPr lang="zh-CN" altLang="en-US" dirty="0"/>
            </a:br>
            <a:r>
              <a:rPr lang="zh-CN" altLang="en-US" dirty="0"/>
              <a:t>         如下图，光线在原理透镜中心的地方比靠近中心的地方更加弯曲。对于常用的普通透镜来说，这种现象更加严重。筒形畸变在便宜的网络摄像机中非常厉害，但在高端摄像机中不明显，因为这些透镜系统做了很多消除径向畸变的工作。</a:t>
            </a:r>
          </a:p>
        </p:txBody>
      </p:sp>
      <p:pic>
        <p:nvPicPr>
          <p:cNvPr id="5" name="图片 4">
            <a:extLst>
              <a:ext uri="{FF2B5EF4-FFF2-40B4-BE49-F238E27FC236}">
                <a16:creationId xmlns:a16="http://schemas.microsoft.com/office/drawing/2014/main" id="{E77CD318-1793-4D8F-8D7F-7922162C7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811" y="3826671"/>
            <a:ext cx="4860377" cy="2504094"/>
          </a:xfrm>
          <a:prstGeom prst="rect">
            <a:avLst/>
          </a:prstGeom>
        </p:spPr>
      </p:pic>
    </p:spTree>
    <p:extLst>
      <p:ext uri="{BB962C8B-B14F-4D97-AF65-F5344CB8AC3E}">
        <p14:creationId xmlns:p14="http://schemas.microsoft.com/office/powerpoint/2010/main" val="163739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096E9-C4B6-4057-BA80-F92B98B35717}"/>
              </a:ext>
            </a:extLst>
          </p:cNvPr>
          <p:cNvSpPr>
            <a:spLocks noGrp="1"/>
          </p:cNvSpPr>
          <p:nvPr>
            <p:ph type="title"/>
          </p:nvPr>
        </p:nvSpPr>
        <p:spPr/>
        <p:txBody>
          <a:bodyPr/>
          <a:lstStyle/>
          <a:p>
            <a:r>
              <a:rPr lang="zh-CN" altLang="en-US" dirty="0"/>
              <a:t>径向畸变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CAC6B3-B3AE-44DF-A92A-CC3D6D335CEC}"/>
                  </a:ext>
                </a:extLst>
              </p:cNvPr>
              <p:cNvSpPr>
                <a:spLocks noGrp="1"/>
              </p:cNvSpPr>
              <p:nvPr>
                <p:ph idx="1"/>
              </p:nvPr>
            </p:nvSpPr>
            <p:spPr/>
            <p:txBody>
              <a:bodyPr>
                <a:normAutofit fontScale="92500"/>
              </a:bodyPr>
              <a:lstStyle/>
              <a:p>
                <a:pPr>
                  <a:buFont typeface="Wingdings" panose="05000000000000000000" pitchFamily="2" charset="2"/>
                  <a:buChar char="l"/>
                </a:pPr>
                <a:r>
                  <a:rPr lang="zh-CN" altLang="en-US" dirty="0"/>
                  <a:t>对于径向畸变，成像仪中心（光学中心）的畸变为</a:t>
                </a:r>
                <a:r>
                  <a:rPr lang="en-US" altLang="zh-CN" dirty="0"/>
                  <a:t>0</a:t>
                </a:r>
                <a:r>
                  <a:rPr lang="zh-CN" altLang="en-US" dirty="0"/>
                  <a:t>，随着向边缘移动，畸变越来越严重。 </a:t>
                </a:r>
              </a:p>
              <a:p>
                <a:pPr>
                  <a:buFont typeface="Wingdings" panose="05000000000000000000" pitchFamily="2" charset="2"/>
                  <a:buChar char="l"/>
                </a:pPr>
                <a:r>
                  <a:rPr lang="zh-CN" altLang="en-US" dirty="0"/>
                  <a:t>对于径向畸变可以通过下面的泰勒级数展开式进行校正： </a:t>
                </a:r>
                <a:endParaRPr lang="en-US" altLang="zh-CN" dirty="0"/>
              </a:p>
              <a:p>
                <a:pPr marL="0" indent="0">
                  <a:buNone/>
                </a:pPr>
                <a:endParaRPr lang="en-US" altLang="zh-CN" dirty="0"/>
              </a:p>
              <a:p>
                <a:pPr marL="0" indent="0" algn="ctr">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𝑐𝑜𝑟𝑟𝑒𝑐𝑡𝑒𝑑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b="0" i="1" smtClean="0">
                            <a:latin typeface="Cambria Math" panose="02040503050406030204" pitchFamily="18" charset="0"/>
                          </a:rPr>
                          <m:t>4</m:t>
                        </m:r>
                      </m:sup>
                    </m:sSup>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3</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b="0" i="1" smtClean="0">
                            <a:latin typeface="Cambria Math" panose="02040503050406030204" pitchFamily="18" charset="0"/>
                          </a:rPr>
                          <m:t>6</m:t>
                        </m:r>
                      </m:sup>
                    </m:sSup>
                  </m:oMath>
                </a14:m>
                <a:r>
                  <a:rPr lang="en-US" altLang="zh-CN" dirty="0"/>
                  <a:t>)</a:t>
                </a:r>
              </a:p>
              <a:p>
                <a:pPr marL="0" indent="0">
                  <a:buNone/>
                </a:pPr>
                <a:endParaRPr lang="en-US" altLang="zh-CN" dirty="0"/>
              </a:p>
              <a:p>
                <a:pPr marL="0" indent="0" algn="ctr">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𝑐𝑜𝑟𝑟𝑒𝑐𝑡𝑒𝑑</m:t>
                        </m:r>
                      </m:sub>
                    </m:sSub>
                    <m:r>
                      <a:rPr lang="en-US" altLang="zh-CN" i="1">
                        <a:latin typeface="Cambria Math" panose="02040503050406030204" pitchFamily="18" charset="0"/>
                      </a:rPr>
                      <m:t>=</m:t>
                    </m:r>
                    <m:r>
                      <a:rPr lang="en-US" altLang="zh-CN" b="0" i="1" smtClean="0">
                        <a:latin typeface="Cambria Math" panose="02040503050406030204" pitchFamily="18" charset="0"/>
                      </a:rPr>
                      <m:t>𝑌</m:t>
                    </m:r>
                    <m:r>
                      <a:rPr lang="en-US" altLang="zh-CN" i="1">
                        <a:latin typeface="Cambria Math" panose="02040503050406030204" pitchFamily="18" charset="0"/>
                      </a:rPr>
                      <m:t>(1+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2</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4</m:t>
                        </m:r>
                      </m:sup>
                    </m:sSup>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3</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6</m:t>
                        </m:r>
                      </m:sup>
                    </m:sSup>
                  </m:oMath>
                </a14:m>
                <a:r>
                  <a:rPr lang="en-US" altLang="zh-CN" dirty="0"/>
                  <a:t>)</a:t>
                </a:r>
              </a:p>
              <a:p>
                <a:pPr marL="0" indent="0">
                  <a:buNone/>
                </a:pPr>
                <a:endParaRPr lang="en-US" altLang="zh-CN" dirty="0"/>
              </a:p>
              <a:p>
                <a:pPr marL="0" indent="0">
                  <a:buNone/>
                </a:pPr>
                <a:r>
                  <a:rPr lang="en-US" altLang="zh-CN" dirty="0"/>
                  <a:t>      </a:t>
                </a:r>
                <a:r>
                  <a:rPr lang="zh-CN" altLang="en-US" dirty="0"/>
                  <a:t>这里的</a:t>
                </a:r>
                <a:r>
                  <a:rPr lang="en-US" altLang="zh-CN" dirty="0"/>
                  <a:t>X </a:t>
                </a:r>
                <a:r>
                  <a:rPr lang="zh-CN" altLang="en-US" dirty="0"/>
                  <a:t>、</a:t>
                </a:r>
                <a:r>
                  <a:rPr lang="en-US" altLang="zh-CN" dirty="0"/>
                  <a:t>Y </a:t>
                </a:r>
                <a:r>
                  <a:rPr lang="zh-CN" altLang="en-US" dirty="0"/>
                  <a:t>是图像中的畸变后的位置坐标，通过校正得到真实坐标。</a:t>
                </a:r>
                <a:r>
                  <a:rPr lang="en-US" altLang="zh-CN" dirty="0"/>
                  <a:t>r </a:t>
                </a:r>
                <a:r>
                  <a:rPr lang="zh-CN" altLang="en-US" dirty="0"/>
                  <a:t>是该点距成像中心的距离。</a:t>
                </a:r>
                <a:endParaRPr lang="en-US" altLang="zh-CN" dirty="0"/>
              </a:p>
            </p:txBody>
          </p:sp>
        </mc:Choice>
        <mc:Fallback xmlns="">
          <p:sp>
            <p:nvSpPr>
              <p:cNvPr id="3" name="内容占位符 2">
                <a:extLst>
                  <a:ext uri="{FF2B5EF4-FFF2-40B4-BE49-F238E27FC236}">
                    <a16:creationId xmlns:a16="http://schemas.microsoft.com/office/drawing/2014/main" id="{99CAC6B3-B3AE-44DF-A92A-CC3D6D335CEC}"/>
                  </a:ext>
                </a:extLst>
              </p:cNvPr>
              <p:cNvSpPr>
                <a:spLocks noGrp="1" noRot="1" noChangeAspect="1" noMove="1" noResize="1" noEditPoints="1" noAdjustHandles="1" noChangeArrowheads="1" noChangeShapeType="1" noTextEdit="1"/>
              </p:cNvSpPr>
              <p:nvPr>
                <p:ph idx="1"/>
              </p:nvPr>
            </p:nvSpPr>
            <p:spPr>
              <a:blipFill>
                <a:blip r:embed="rId2"/>
                <a:stretch>
                  <a:fillRect l="-1455" t="-1970" r="-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90DDE-B3F8-442B-B6CD-0E50233B405C}"/>
              </a:ext>
            </a:extLst>
          </p:cNvPr>
          <p:cNvSpPr>
            <a:spLocks noGrp="1"/>
          </p:cNvSpPr>
          <p:nvPr>
            <p:ph type="title"/>
          </p:nvPr>
        </p:nvSpPr>
        <p:spPr/>
        <p:txBody>
          <a:bodyPr/>
          <a:lstStyle/>
          <a:p>
            <a:r>
              <a:rPr lang="zh-CN" altLang="en-US" dirty="0"/>
              <a:t>切向畸变</a:t>
            </a:r>
            <a:r>
              <a:rPr lang="zh-CN" altLang="en-US" sz="3600" dirty="0"/>
              <a:t>（薄透镜畸变和离心畸变）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F1952B-1A83-4057-988A-12B614FEE97C}"/>
                  </a:ext>
                </a:extLst>
              </p:cNvPr>
              <p:cNvSpPr>
                <a:spLocks noGrp="1"/>
              </p:cNvSpPr>
              <p:nvPr>
                <p:ph idx="1"/>
              </p:nvPr>
            </p:nvSpPr>
            <p:spPr>
              <a:xfrm>
                <a:off x="1097279" y="1845733"/>
                <a:ext cx="10404909" cy="4725664"/>
              </a:xfrm>
            </p:spPr>
            <p:txBody>
              <a:bodyPr>
                <a:normAutofit fontScale="92500" lnSpcReduction="20000"/>
              </a:bodyPr>
              <a:lstStyle/>
              <a:p>
                <a:r>
                  <a:rPr lang="zh-CN" altLang="en-US" dirty="0"/>
                  <a:t>切向畸变是由于透镜制造上的缺陷使得透镜本身与图像平面不平行而产生的。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切向畸变可以通过以下公式校正：</a:t>
                </a:r>
                <a:endParaRPr lang="en-US" altLang="zh-CN" dirty="0"/>
              </a:p>
              <a:p>
                <a:pPr marL="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𝑐𝑜𝑟𝑟𝑒𝑐𝑡𝑒𝑑</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𝑌</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b="0" i="1" smtClean="0">
                            <a:latin typeface="Cambria Math" panose="02040503050406030204" pitchFamily="18" charset="0"/>
                          </a:rPr>
                          <m:t>2</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oMath>
                </a14:m>
                <a:r>
                  <a:rPr lang="zh-CN" altLang="en-US" dirty="0"/>
                  <a:t> </a:t>
                </a:r>
                <a:endParaRPr lang="en-US" altLang="zh-CN" dirty="0"/>
              </a:p>
              <a:p>
                <a:pPr marL="0" indent="0" algn="ctr">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𝑐𝑜𝑟𝑟𝑒𝑐𝑡𝑒𝑑</m:t>
                        </m:r>
                      </m:sub>
                    </m:sSub>
                    <m:r>
                      <a:rPr lang="en-US" altLang="zh-CN" i="1">
                        <a:latin typeface="Cambria Math" panose="02040503050406030204" pitchFamily="18" charset="0"/>
                      </a:rPr>
                      <m:t>=</m:t>
                    </m:r>
                    <m:r>
                      <a:rPr lang="en-US" altLang="zh-CN" b="0" i="1" smtClean="0">
                        <a:latin typeface="Cambria Math" panose="02040503050406030204" pitchFamily="18" charset="0"/>
                      </a:rPr>
                      <m:t>𝑌</m:t>
                    </m:r>
                    <m:r>
                      <a:rPr lang="en-US" altLang="zh-CN" i="1">
                        <a:latin typeface="Cambria Math" panose="02040503050406030204" pitchFamily="18" charset="0"/>
                      </a:rPr>
                      <m:t> +[2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2</m:t>
                            </m:r>
                          </m:sup>
                        </m:sSup>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i="1">
                                <a:latin typeface="Cambria Math" panose="02040503050406030204" pitchFamily="18" charset="0"/>
                              </a:rPr>
                              <m:t>2</m:t>
                            </m:r>
                          </m:sup>
                        </m:sSup>
                      </m:e>
                    </m:d>
                    <m:r>
                      <a:rPr lang="en-US" altLang="zh-CN" i="1">
                        <a:latin typeface="Cambria Math" panose="02040503050406030204" pitchFamily="18" charset="0"/>
                      </a:rPr>
                      <m:t>]</m:t>
                    </m:r>
                  </m:oMath>
                </a14:m>
                <a:endParaRPr lang="en-US" altLang="zh-CN" dirty="0"/>
              </a:p>
              <a:p>
                <a:pPr marL="0" indent="0">
                  <a:buNone/>
                </a:pPr>
                <a:r>
                  <a:rPr lang="zh-CN" altLang="en-US" dirty="0"/>
                  <a:t>这里的</a:t>
                </a:r>
                <a:r>
                  <a:rPr lang="en-US" altLang="zh-CN" dirty="0"/>
                  <a:t>x</a:t>
                </a:r>
                <a:r>
                  <a:rPr lang="zh-CN" altLang="en-US" dirty="0"/>
                  <a:t>、</a:t>
                </a:r>
                <a:r>
                  <a:rPr lang="en-US" altLang="zh-CN" dirty="0"/>
                  <a:t>y</a:t>
                </a:r>
                <a:r>
                  <a:rPr lang="zh-CN" altLang="en-US" dirty="0"/>
                  <a:t>是图像中的畸变后的位置坐标，通过校正得到真实坐标。</a:t>
                </a:r>
                <a:r>
                  <a:rPr lang="en-US" altLang="zh-CN" dirty="0"/>
                  <a:t>r</a:t>
                </a:r>
                <a:r>
                  <a:rPr lang="zh-CN" altLang="en-US" dirty="0"/>
                  <a:t>是该点距成像中心的距离。</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4F1952B-1A83-4057-988A-12B614FEE97C}"/>
                  </a:ext>
                </a:extLst>
              </p:cNvPr>
              <p:cNvSpPr>
                <a:spLocks noGrp="1" noRot="1" noChangeAspect="1" noMove="1" noResize="1" noEditPoints="1" noAdjustHandles="1" noChangeArrowheads="1" noChangeShapeType="1" noTextEdit="1"/>
              </p:cNvSpPr>
              <p:nvPr>
                <p:ph idx="1"/>
              </p:nvPr>
            </p:nvSpPr>
            <p:spPr>
              <a:xfrm>
                <a:off x="1097279" y="1845733"/>
                <a:ext cx="10404909" cy="4725664"/>
              </a:xfrm>
              <a:blipFill>
                <a:blip r:embed="rId2"/>
                <a:stretch>
                  <a:fillRect l="-1406" t="-271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8F7E19F-C8B5-4BB9-9978-737581AD6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292" y="2063992"/>
            <a:ext cx="5382376" cy="2505425"/>
          </a:xfrm>
          <a:prstGeom prst="rect">
            <a:avLst/>
          </a:prstGeom>
        </p:spPr>
      </p:pic>
    </p:spTree>
    <p:extLst>
      <p:ext uri="{BB962C8B-B14F-4D97-AF65-F5344CB8AC3E}">
        <p14:creationId xmlns:p14="http://schemas.microsoft.com/office/powerpoint/2010/main" val="287624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60FFC-1C0E-4F74-B8D5-748C81767298}"/>
              </a:ext>
            </a:extLst>
          </p:cNvPr>
          <p:cNvSpPr>
            <a:spLocks noGrp="1"/>
          </p:cNvSpPr>
          <p:nvPr>
            <p:ph type="title"/>
          </p:nvPr>
        </p:nvSpPr>
        <p:spPr/>
        <p:txBody>
          <a:bodyPr/>
          <a:lstStyle/>
          <a:p>
            <a:r>
              <a:rPr lang="zh-CN" altLang="en-US" dirty="0"/>
              <a:t>坐标系间的相互转换</a:t>
            </a:r>
          </a:p>
        </p:txBody>
      </p:sp>
      <p:sp>
        <p:nvSpPr>
          <p:cNvPr id="3" name="内容占位符 2">
            <a:extLst>
              <a:ext uri="{FF2B5EF4-FFF2-40B4-BE49-F238E27FC236}">
                <a16:creationId xmlns:a16="http://schemas.microsoft.com/office/drawing/2014/main" id="{AA061DE1-AB63-4FA8-9897-5C7D185506E2}"/>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zh-CN" sz="2400" dirty="0"/>
              <a:t> </a:t>
            </a:r>
            <a:r>
              <a:rPr lang="zh-CN" altLang="en-US" sz="2400" dirty="0"/>
              <a:t>图像像素坐标系与图像物理坐标系转换</a:t>
            </a:r>
            <a:endParaRPr lang="en-US" altLang="zh-CN" sz="2400" dirty="0"/>
          </a:p>
          <a:p>
            <a:pPr>
              <a:lnSpc>
                <a:spcPct val="150000"/>
              </a:lnSpc>
              <a:buFont typeface="Wingdings" panose="05000000000000000000" pitchFamily="2" charset="2"/>
              <a:buChar char="l"/>
            </a:pPr>
            <a:r>
              <a:rPr lang="zh-CN" altLang="en-US" sz="2400" dirty="0"/>
              <a:t>图像物理坐标系与相机坐标系转换</a:t>
            </a:r>
            <a:endParaRPr lang="en-US" altLang="zh-CN" sz="2400" dirty="0"/>
          </a:p>
          <a:p>
            <a:pPr>
              <a:lnSpc>
                <a:spcPct val="150000"/>
              </a:lnSpc>
              <a:buFont typeface="Wingdings" panose="05000000000000000000" pitchFamily="2" charset="2"/>
              <a:buChar char="l"/>
            </a:pPr>
            <a:r>
              <a:rPr lang="zh-CN" altLang="en-US" sz="2400" dirty="0"/>
              <a:t>相机坐标系与世界坐标系转换</a:t>
            </a:r>
          </a:p>
        </p:txBody>
      </p:sp>
    </p:spTree>
    <p:extLst>
      <p:ext uri="{BB962C8B-B14F-4D97-AF65-F5344CB8AC3E}">
        <p14:creationId xmlns:p14="http://schemas.microsoft.com/office/powerpoint/2010/main" val="332718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9FD2B-A06D-4F4A-B273-FDEFB7D2DAA2}"/>
              </a:ext>
            </a:extLst>
          </p:cNvPr>
          <p:cNvSpPr>
            <a:spLocks noGrp="1"/>
          </p:cNvSpPr>
          <p:nvPr>
            <p:ph type="title"/>
          </p:nvPr>
        </p:nvSpPr>
        <p:spPr/>
        <p:txBody>
          <a:bodyPr/>
          <a:lstStyle/>
          <a:p>
            <a:r>
              <a:rPr lang="zh-CN" altLang="en-US" dirty="0"/>
              <a:t>像素坐标系与物理坐标系转换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DA0635-6DFE-4564-BD0D-FA739021DDE0}"/>
                  </a:ext>
                </a:extLst>
              </p:cNvPr>
              <p:cNvSpPr>
                <a:spLocks noGrp="1"/>
              </p:cNvSpPr>
              <p:nvPr>
                <p:ph idx="1"/>
              </p:nvPr>
            </p:nvSpPr>
            <p:spPr/>
            <p:txBody>
              <a:bodyPr>
                <a:normAutofit/>
              </a:bodyPr>
              <a:lstStyle/>
              <a:p>
                <a:pPr marL="0" indent="0">
                  <a:buNone/>
                </a:pPr>
                <a:r>
                  <a:rPr lang="zh-CN" altLang="en-US" dirty="0"/>
                  <a:t>图像像素坐标系和物理坐标系都在成像平面上，只是各自的原点和度量单位不一样。</a:t>
                </a:r>
              </a:p>
              <a:p>
                <a:pPr marL="0" indent="0">
                  <a:buNone/>
                </a:pPr>
                <a:r>
                  <a:rPr lang="zh-CN" altLang="en-US" dirty="0"/>
                  <a:t>图像像素坐标原点为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oMath>
                </a14:m>
                <a:r>
                  <a:rPr lang="zh-CN" altLang="en-US" dirty="0"/>
                  <a:t>，单位为</a:t>
                </a:r>
                <a:r>
                  <a:rPr lang="en-US" altLang="zh-CN" dirty="0"/>
                  <a:t>pixel</a:t>
                </a:r>
                <a:r>
                  <a:rPr lang="zh-CN" altLang="en-US" dirty="0"/>
                  <a:t>，而物理坐标系原点为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zh-CN" altLang="en-US" dirty="0"/>
                  <a:t>，单位为</a:t>
                </a:r>
                <a:r>
                  <a:rPr lang="en-US" altLang="zh-CN" dirty="0"/>
                  <a:t>mm</a:t>
                </a:r>
                <a:r>
                  <a:rPr lang="zh-CN" altLang="en-US" dirty="0"/>
                  <a:t>。</a:t>
                </a:r>
              </a:p>
              <a:p>
                <a:pPr marL="0"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𝑥</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𝑦</m:t>
                        </m:r>
                      </m:sub>
                    </m:sSub>
                  </m:oMath>
                </a14:m>
                <a:r>
                  <a:rPr lang="zh-CN" altLang="en-US" dirty="0"/>
                  <a:t>分别为像元尺寸，即</a:t>
                </a:r>
                <a:r>
                  <a:rPr lang="en-US" altLang="zh-CN" dirty="0"/>
                  <a:t>1pixel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𝑥</m:t>
                        </m:r>
                      </m:sub>
                    </m:sSub>
                    <m:r>
                      <a:rPr lang="en-US" altLang="zh-CN" i="1">
                        <a:latin typeface="Cambria Math" panose="02040503050406030204" pitchFamily="18" charset="0"/>
                      </a:rPr>
                      <m:t> </m:t>
                    </m:r>
                  </m:oMath>
                </a14:m>
                <a:r>
                  <a:rPr lang="en-US" altLang="zh-CN" dirty="0"/>
                  <a:t>mm</a:t>
                </a:r>
                <a:r>
                  <a:rPr lang="zh-CN" altLang="en-US" dirty="0"/>
                  <a:t>。像元尺寸一般相机厂家会提供。</a:t>
                </a:r>
              </a:p>
              <a:p>
                <a:endParaRPr lang="zh-CN" altLang="en-US" dirty="0"/>
              </a:p>
            </p:txBody>
          </p:sp>
        </mc:Choice>
        <mc:Fallback xmlns="">
          <p:sp>
            <p:nvSpPr>
              <p:cNvPr id="3" name="内容占位符 2">
                <a:extLst>
                  <a:ext uri="{FF2B5EF4-FFF2-40B4-BE49-F238E27FC236}">
                    <a16:creationId xmlns:a16="http://schemas.microsoft.com/office/drawing/2014/main" id="{82DA0635-6DFE-4564-BD0D-FA739021DDE0}"/>
                  </a:ext>
                </a:extLst>
              </p:cNvPr>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40FC84E7-A736-42C7-ACE5-58CEC42C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79" y="3429000"/>
            <a:ext cx="2240087" cy="2089312"/>
          </a:xfrm>
          <a:prstGeom prst="rect">
            <a:avLst/>
          </a:prstGeom>
        </p:spPr>
      </p:pic>
      <p:pic>
        <p:nvPicPr>
          <p:cNvPr id="13" name="图片 12">
            <a:extLst>
              <a:ext uri="{FF2B5EF4-FFF2-40B4-BE49-F238E27FC236}">
                <a16:creationId xmlns:a16="http://schemas.microsoft.com/office/drawing/2014/main" id="{F9D70FCB-D335-42E9-B38F-F89DCBEEE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008" y="3429000"/>
            <a:ext cx="2172003" cy="2915057"/>
          </a:xfrm>
          <a:prstGeom prst="rect">
            <a:avLst/>
          </a:prstGeom>
        </p:spPr>
      </p:pic>
    </p:spTree>
    <p:extLst>
      <p:ext uri="{BB962C8B-B14F-4D97-AF65-F5344CB8AC3E}">
        <p14:creationId xmlns:p14="http://schemas.microsoft.com/office/powerpoint/2010/main" val="237709174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364</TotalTime>
  <Words>1661</Words>
  <Application>Microsoft Office PowerPoint</Application>
  <PresentationFormat>宽屏</PresentationFormat>
  <Paragraphs>113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Calibri</vt:lpstr>
      <vt:lpstr>Calibri Light</vt:lpstr>
      <vt:lpstr>Cambria Math</vt:lpstr>
      <vt:lpstr>Times New Roman</vt:lpstr>
      <vt:lpstr>Wingdings</vt:lpstr>
      <vt:lpstr>回顾</vt:lpstr>
      <vt:lpstr>Camera Calibration</vt:lpstr>
      <vt:lpstr>针孔相机模型 (Pinhole camera)</vt:lpstr>
      <vt:lpstr>符号含义</vt:lpstr>
      <vt:lpstr>共线方程</vt:lpstr>
      <vt:lpstr>畸变</vt:lpstr>
      <vt:lpstr>径向畸变</vt:lpstr>
      <vt:lpstr>切向畸变（薄透镜畸变和离心畸变）</vt:lpstr>
      <vt:lpstr>坐标系间的相互转换</vt:lpstr>
      <vt:lpstr>像素坐标系与物理坐标系转换</vt:lpstr>
      <vt:lpstr>图像物理坐标系与相机坐标系转换</vt:lpstr>
      <vt:lpstr>相机坐标系与世界坐标系转换</vt:lpstr>
      <vt:lpstr>坐标系的关系图</vt:lpstr>
      <vt:lpstr>图像像素坐标到世界坐标</vt:lpstr>
      <vt:lpstr>相机标定步骤</vt:lpstr>
      <vt:lpstr>相机标定实验</vt:lpstr>
      <vt:lpstr>相机标定实验</vt:lpstr>
      <vt:lpstr>相关API介绍</vt:lpstr>
      <vt:lpstr>张正友相机标定法</vt:lpstr>
      <vt:lpstr>张正友相机标定法</vt:lpstr>
      <vt:lpstr>标定的注意事项</vt:lpstr>
      <vt:lpstr>标定的注意事项</vt:lpstr>
      <vt:lpstr>备注</vt:lpstr>
      <vt:lpstr>任务提交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Calibration</dc:title>
  <dc:creator>miko guo</dc:creator>
  <cp:lastModifiedBy>Cauchy</cp:lastModifiedBy>
  <cp:revision>22</cp:revision>
  <dcterms:created xsi:type="dcterms:W3CDTF">2019-05-03T12:07:39Z</dcterms:created>
  <dcterms:modified xsi:type="dcterms:W3CDTF">2022-05-03T13:38:59Z</dcterms:modified>
</cp:coreProperties>
</file>