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8" r:id="rId3"/>
    <p:sldId id="314" r:id="rId4"/>
    <p:sldId id="308" r:id="rId5"/>
    <p:sldId id="309" r:id="rId6"/>
    <p:sldId id="310" r:id="rId7"/>
    <p:sldId id="311" r:id="rId8"/>
    <p:sldId id="312" r:id="rId9"/>
    <p:sldId id="313" r:id="rId10"/>
    <p:sldId id="315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49C"/>
    <a:srgbClr val="51CF57"/>
    <a:srgbClr val="D73131"/>
    <a:srgbClr val="F0641C"/>
    <a:srgbClr val="25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9C605-50F3-4DE6-8BEA-E2F8BF25FBCD}" type="datetimeFigureOut">
              <a:rPr lang="es-CL" smtClean="0"/>
              <a:t>13-10-2023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30976-7B49-4FA5-A3D1-1A754A2A02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547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2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44203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3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9234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4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30586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5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1287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6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67659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7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76906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8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45586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9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31364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10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2445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D32B-A7ED-4A11-B869-64E8DC0B0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82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597EC-ABBB-44E0-BB4B-9759BB6C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7451"/>
            <a:ext cx="9144000" cy="8855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F0E8-3DF4-4EE7-B49E-9C54E236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D195-29C9-4BC5-950D-B78E72B8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A5E28-7C15-4053-886D-E3A352EC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89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85F1-C79D-44E1-956B-91B63202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01DED-41D1-4623-88BB-40982804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FC75-4329-4A95-B155-BA28C96C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8844-CA4C-4A98-B7F2-AFE571DD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2A98-9C5B-4403-A16C-3CB8A72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79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077E-3866-4A13-9B64-86F756960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5D95-5403-42A7-ADF8-CAE7392CA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173A0-5115-4832-A18C-FC73E58D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58AD-A0CB-4317-9C7E-0E07EB2B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01B1-C039-40C8-9D08-7395468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86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2666-A065-407F-B357-8C17441C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74FC-5D17-40B2-9D90-154F7F77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AAE2E-46CA-45C6-9632-7BEF9E26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83F3-734E-4FDA-83C0-2A8D2BEF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FF32C-9126-49AC-A27E-48FD0015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87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8567-CC09-4A9A-A45E-8C7BC8B4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EBD2-5C27-40DB-B193-A84DDED8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7769-023D-468B-9DE1-8CA9D6A4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04EB-6924-4DFA-8D0D-4F6E221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4F94-70A7-4FCF-BD54-D49228E1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55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ECFA-69A7-4DC1-953A-789B3B99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FB56-4997-4F04-A30F-AC07735D7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2340D-07E0-459E-A199-E7B770D20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00E3E-A2AD-4D39-AF5E-0CC2009D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5E488-F014-4E00-84D2-954E7E8B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1211-8AC6-4684-A1A4-0A11641B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769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F714-CF72-4386-944D-1417268A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CEF71-EFD0-4911-86ED-1DC437F9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26A90-1118-4714-9858-003C3A4C7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CC9E8-A0EC-4A5F-95C6-9BF27F4C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3000F-2A95-4384-835F-4465BE442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D57DB-35F1-4074-8E0F-72F514B1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38AE0-45F5-4E47-A2BB-FCF0350D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777E1-C490-4F4D-AA19-72E74847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380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B50A-F09B-4346-8070-DC40D948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CB703-5E6C-4F0A-BE45-5304D672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98D36-B592-4034-9115-6712091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C74A-3B56-4745-9C9D-828E6C9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17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E2ED6-CCB7-4D93-8545-B9C16042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496B9-E149-4ED5-A975-D48F4967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B0B73-835F-410C-82EF-A7FB074C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150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FB12-71CE-412B-B876-81C2F4E4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D62-9EF0-4B77-9846-BA38A2BA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E6FB7-8070-4A34-A841-F7A43644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7380F-6B55-4EE8-BD4E-36FB7084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10A8B-9509-4A8C-861C-1EA7D3E0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FAE27-EFC5-4289-82F3-17744996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27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6D9D-AB3B-43F7-AD9C-816065B3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52C59-6463-48FF-AE15-53DA5B821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2296D-075E-41E7-BB02-D7961247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2587A-A0C5-47BF-A27A-B707C543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4141-3456-4CC6-A9E3-D6757266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85D30-C0AD-46F3-B3F1-832BE3A8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688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18EF5-20AD-415A-BCE8-2C1130A2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BA3C-3EF9-40A9-ACAC-C9FF65EF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974B-BB60-4F7F-B960-672EB0023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56F8-2D92-4511-82A1-AE35A359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D501-38C7-4FE4-AF1C-82922BB7C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80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idus.us.es/bitstream/handle/11441/90004/Centeno%20Franco%20Alba%20TFG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ekflare.com/es/support-vector-machine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towardsdatascience.com/from-animation-to-intuition-visualizing-optimization-trajectory-in-neural-nets-726e43a08d8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06.05298.pdf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hetpro-store.com/TUTORIALES/compuertas-logica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unf.edu/~xudong.liu/classes/2019Fall/CIS6930/Slides/ann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unf.edu/~xudong.liu/classes/2019Fall/CIS6930/Slides/ann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www.researchgate.net/figure/Fully-Connected-Deeplearning-Neural-Network-Architecture_fig2_34119726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velog.io/@bsu1209/%EA%B8%B0%EA%B3%84%ED%95%99%EC%8A%B5%EA%B0%9C%EB%A1%A0-Perceptr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www.futurespace.es/redes-neuronales-y-deep-learning-capitulo-2-la-neuron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391002B-8AF9-4A50-87FC-CD3B0723869B}"/>
              </a:ext>
            </a:extLst>
          </p:cNvPr>
          <p:cNvSpPr txBox="1"/>
          <p:nvPr/>
        </p:nvSpPr>
        <p:spPr>
          <a:xfrm>
            <a:off x="3237105" y="2802151"/>
            <a:ext cx="5717790" cy="176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33"/>
              </a:spcBef>
            </a:pPr>
            <a:r>
              <a:rPr lang="es-ES" sz="5400" b="1" spc="-67" dirty="0">
                <a:solidFill>
                  <a:srgbClr val="001F5F"/>
                </a:solidFill>
                <a:latin typeface="Calibri"/>
                <a:cs typeface="Calibri"/>
              </a:rPr>
              <a:t>Redes Neuronales</a:t>
            </a:r>
          </a:p>
          <a:p>
            <a:pPr algn="ctr">
              <a:spcBef>
                <a:spcPts val="133"/>
              </a:spcBef>
            </a:pPr>
            <a:r>
              <a:rPr lang="es-ES" sz="5400" b="1" spc="-67" dirty="0">
                <a:solidFill>
                  <a:srgbClr val="001F5F"/>
                </a:solidFill>
                <a:latin typeface="Calibri"/>
                <a:cs typeface="Calibri"/>
              </a:rPr>
              <a:t>12-10-2023</a:t>
            </a:r>
            <a:endParaRPr lang="es-ES" sz="5400" dirty="0">
              <a:latin typeface="Arial"/>
              <a:cs typeface="Arial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9D527DE-A75C-1B93-E6D1-16C98236A458}"/>
              </a:ext>
            </a:extLst>
          </p:cNvPr>
          <p:cNvSpPr/>
          <p:nvPr/>
        </p:nvSpPr>
        <p:spPr>
          <a:xfrm>
            <a:off x="6096000" y="5876959"/>
            <a:ext cx="6096000" cy="981041"/>
          </a:xfrm>
          <a:prstGeom prst="rect">
            <a:avLst/>
          </a:prstGeom>
          <a:solidFill>
            <a:srgbClr val="F06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BF32E6-4E6A-49AD-6D3D-464CEF820C6D}"/>
              </a:ext>
            </a:extLst>
          </p:cNvPr>
          <p:cNvSpPr/>
          <p:nvPr/>
        </p:nvSpPr>
        <p:spPr>
          <a:xfrm>
            <a:off x="0" y="5876959"/>
            <a:ext cx="6096000" cy="981041"/>
          </a:xfrm>
          <a:prstGeom prst="rect">
            <a:avLst/>
          </a:prstGeom>
          <a:solidFill>
            <a:srgbClr val="185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C95D37-4850-490D-B6FA-4568CF4DD4DE}"/>
              </a:ext>
            </a:extLst>
          </p:cNvPr>
          <p:cNvSpPr txBox="1"/>
          <p:nvPr/>
        </p:nvSpPr>
        <p:spPr>
          <a:xfrm>
            <a:off x="661761" y="5934670"/>
            <a:ext cx="51770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2700020" algn="ctr"/>
                <a:tab pos="5400040" algn="r"/>
              </a:tabLst>
            </a:pP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Inteligencia Artificial</a:t>
            </a:r>
          </a:p>
          <a:p>
            <a:pPr algn="ctr">
              <a:tabLst>
                <a:tab pos="2700020" algn="ctr"/>
                <a:tab pos="5400040" algn="r"/>
              </a:tabLst>
            </a:pPr>
            <a:endParaRPr lang="es-ES" sz="1200" b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ctr">
              <a:tabLst>
                <a:tab pos="2700020" algn="ctr"/>
                <a:tab pos="5400040" algn="r"/>
              </a:tabLst>
            </a:pPr>
            <a:r>
              <a:rPr lang="es-E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Profesor 	                Cristián </a:t>
            </a:r>
            <a:r>
              <a:rPr lang="es-ES" sz="1800" b="1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Inzulza</a:t>
            </a:r>
            <a:r>
              <a:rPr lang="es-E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Inzulza</a:t>
            </a:r>
            <a:endParaRPr lang="es-CL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D10B6B-9B62-1FF5-8487-009CB5C7F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33" y="-103108"/>
            <a:ext cx="3532108" cy="35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40520A9-85C7-565A-6F3D-D35ED8411CEF}"/>
              </a:ext>
            </a:extLst>
          </p:cNvPr>
          <p:cNvSpPr txBox="1"/>
          <p:nvPr/>
        </p:nvSpPr>
        <p:spPr>
          <a:xfrm>
            <a:off x="6641898" y="5934670"/>
            <a:ext cx="4302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700020" algn="ctr"/>
                <a:tab pos="5400040" algn="r"/>
              </a:tabLst>
            </a:pPr>
            <a:r>
              <a:rPr lang="es-ES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Estudiantes</a:t>
            </a: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	                Simón Henríquez</a:t>
            </a:r>
          </a:p>
          <a:p>
            <a:pPr lvl="5">
              <a:tabLst>
                <a:tab pos="2700020" algn="ctr"/>
                <a:tab pos="5400040" algn="r"/>
              </a:tabLst>
            </a:pP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Felipe Mancilla</a:t>
            </a:r>
          </a:p>
          <a:p>
            <a:pPr lvl="5">
              <a:tabLst>
                <a:tab pos="2700020" algn="ctr"/>
                <a:tab pos="5400040" algn="r"/>
              </a:tabLst>
            </a:pP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Hugo Concha</a:t>
            </a:r>
            <a:endParaRPr lang="es-CL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7CCB852-7113-D02E-1A22-0E56FD648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94" y="1016761"/>
            <a:ext cx="6837151" cy="5419474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694" y="3104546"/>
            <a:ext cx="2343150" cy="1243904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Software diseñado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529326"/>
            <a:ext cx="5981519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El origen de las redes neuronales</a:t>
            </a:r>
            <a:endParaRPr lang="es-ES" altLang="es-CL" sz="4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Inspiración biológica de las redes neuronales artificiales | by Mario  Campos Soberanis | SoldAI | Medium">
            <a:hlinkClick r:id="rId4"/>
            <a:extLst>
              <a:ext uri="{FF2B5EF4-FFF2-40B4-BE49-F238E27FC236}">
                <a16:creationId xmlns:a16="http://schemas.microsoft.com/office/drawing/2014/main" id="{05944533-595D-C8BC-9FE5-1B402F0B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80" y="2160015"/>
            <a:ext cx="7289322" cy="409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190DEC9-B42A-8AFB-8BF0-ECB4A9EA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20" y="2881223"/>
            <a:ext cx="2196861" cy="2365371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Ingeniería inversa para poder crear máquinas capaces de pensar.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B938FA-64C2-13E9-ED2D-783512E3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283575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Motivación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2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2669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Motivación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90DEC9-B42A-8AFB-8BF0-ECB4A9EA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377" y="2907272"/>
            <a:ext cx="2766204" cy="2349890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Crear un modelo capaz de aprender por su propia cuenta cual es la solución óptima.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F8BBD1-D041-F91E-6C10-54C3E1B8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529326"/>
            <a:ext cx="4126839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Problemas no lineales</a:t>
            </a:r>
            <a:endParaRPr lang="es-ES" altLang="es-CL" sz="4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8" name="Picture 4" descr="Visualizing Optimization Trajectory of Neural Nets | by Logan Yang |  Towards Data Science">
            <a:hlinkClick r:id="rId4"/>
            <a:extLst>
              <a:ext uri="{FF2B5EF4-FFF2-40B4-BE49-F238E27FC236}">
                <a16:creationId xmlns:a16="http://schemas.microsoft.com/office/drawing/2014/main" id="{1E55D90E-7E2A-CA2F-8453-0C06A6C8D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" t="12162" r="6015"/>
          <a:stretch/>
        </p:blipFill>
        <p:spPr bwMode="auto">
          <a:xfrm>
            <a:off x="4511616" y="2946275"/>
            <a:ext cx="3899140" cy="2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BEA2BE2-0134-B9D0-2812-F2E8E045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12" y="2051871"/>
            <a:ext cx="1708030" cy="809742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Lineal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A0A9C72-2953-D421-7C56-8BE148EB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453" y="2543577"/>
            <a:ext cx="1759788" cy="318036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No Lineal</a:t>
            </a:r>
          </a:p>
        </p:txBody>
      </p:sp>
      <p:pic>
        <p:nvPicPr>
          <p:cNvPr id="1026" name="Picture 2">
            <a:hlinkClick r:id="rId6"/>
            <a:extLst>
              <a:ext uri="{FF2B5EF4-FFF2-40B4-BE49-F238E27FC236}">
                <a16:creationId xmlns:a16="http://schemas.microsoft.com/office/drawing/2014/main" id="{5159AAA7-8CDF-9992-02C0-09E0BF17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2" y="3006893"/>
            <a:ext cx="2872871" cy="23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1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2669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¿Las primeras neuronas artificiales?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hlinkClick r:id="rId4"/>
            <a:extLst>
              <a:ext uri="{FF2B5EF4-FFF2-40B4-BE49-F238E27FC236}">
                <a16:creationId xmlns:a16="http://schemas.microsoft.com/office/drawing/2014/main" id="{C5984A8B-BEC3-D5E5-FEAB-B69D6C3F15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109"/>
          <a:stretch/>
        </p:blipFill>
        <p:spPr>
          <a:xfrm>
            <a:off x="292107" y="2974815"/>
            <a:ext cx="5343226" cy="2497755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C07DEE6-34BE-0512-D704-06466F18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267" y="2187883"/>
            <a:ext cx="2407565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Año 1943</a:t>
            </a:r>
          </a:p>
        </p:txBody>
      </p:sp>
      <p:pic>
        <p:nvPicPr>
          <p:cNvPr id="3074" name="Picture 2" descr="Apuntes de Redes Neuronales Artificiales Handouts for Artificial Neural  Networks arXiv:1806.05298v1 [cs.NE] 13 Jun 2018">
            <a:hlinkClick r:id="rId6"/>
            <a:extLst>
              <a:ext uri="{FF2B5EF4-FFF2-40B4-BE49-F238E27FC236}">
                <a16:creationId xmlns:a16="http://schemas.microsoft.com/office/drawing/2014/main" id="{42EE87F8-03A9-2AC9-50D7-C61470C8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132" y="3735617"/>
            <a:ext cx="5796891" cy="17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D332B3F-EFBF-6793-C45C-201F77B0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410" y="2187883"/>
            <a:ext cx="5679057" cy="118035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Unidad Básica de una red neuronal `</a:t>
            </a:r>
            <a:r>
              <a:rPr lang="es-MX" altLang="es-CL" sz="2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LTU` se agrega un nivel de relevancia a cada entrada.</a:t>
            </a:r>
            <a:endParaRPr lang="es-MX" altLang="es-CL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FD5CD-EE92-16C7-BC35-93FCCECA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524" y="3875490"/>
            <a:ext cx="1030895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AND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2228B4-9DA2-B8B1-054A-E1F4E11E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527" y="3368238"/>
            <a:ext cx="1030895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7566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2669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El </a:t>
            </a:r>
            <a:r>
              <a:rPr lang="es-MX" altLang="es-CL" sz="36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Perceptron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07DEE6-34BE-0512-D704-06466F18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888" y="1889489"/>
            <a:ext cx="49251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Capa de salida con varias LTU</a:t>
            </a:r>
          </a:p>
        </p:txBody>
      </p:sp>
      <p:pic>
        <p:nvPicPr>
          <p:cNvPr id="8" name="Imagen 7">
            <a:hlinkClick r:id="rId4"/>
            <a:extLst>
              <a:ext uri="{FF2B5EF4-FFF2-40B4-BE49-F238E27FC236}">
                <a16:creationId xmlns:a16="http://schemas.microsoft.com/office/drawing/2014/main" id="{8A1F4CBD-48FD-46FF-1AF4-BAE1374D2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019" y="2666778"/>
            <a:ext cx="5464862" cy="327680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E8E843B-A779-0984-F83F-ACEC0D0A5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466" y="3276822"/>
            <a:ext cx="2567742" cy="1638402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Se introduce la capacidad de aprendizaje en una red.</a:t>
            </a:r>
          </a:p>
        </p:txBody>
      </p:sp>
    </p:spTree>
    <p:extLst>
      <p:ext uri="{BB962C8B-B14F-4D97-AF65-F5344CB8AC3E}">
        <p14:creationId xmlns:p14="http://schemas.microsoft.com/office/powerpoint/2010/main" val="169802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2669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El </a:t>
            </a:r>
            <a:r>
              <a:rPr lang="es-MX" altLang="es-CL" sz="36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Perceptron</a:t>
            </a:r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Multicapa `MUL`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hlinkClick r:id="rId4"/>
            <a:extLst>
              <a:ext uri="{FF2B5EF4-FFF2-40B4-BE49-F238E27FC236}">
                <a16:creationId xmlns:a16="http://schemas.microsoft.com/office/drawing/2014/main" id="{9DC5BF3B-7914-07F3-D2DA-E2133CCAC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2150762"/>
            <a:ext cx="5536254" cy="403100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207BB5F-CD8C-900E-4F11-C47DFF20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82" y="3321170"/>
            <a:ext cx="2231312" cy="1248998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Aún mayor capacidad de aprender.</a:t>
            </a:r>
          </a:p>
        </p:txBody>
      </p:sp>
    </p:spTree>
    <p:extLst>
      <p:ext uri="{BB962C8B-B14F-4D97-AF65-F5344CB8AC3E}">
        <p14:creationId xmlns:p14="http://schemas.microsoft.com/office/powerpoint/2010/main" val="20863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3601659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Deep </a:t>
            </a:r>
            <a:r>
              <a:rPr lang="es-MX" altLang="es-CL" sz="36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Learning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Training Deep Neural Networks. Deep Learning Accessories | by Ravindra  Parmar | Towards Data Science">
            <a:hlinkClick r:id="rId4"/>
            <a:extLst>
              <a:ext uri="{FF2B5EF4-FFF2-40B4-BE49-F238E27FC236}">
                <a16:creationId xmlns:a16="http://schemas.microsoft.com/office/drawing/2014/main" id="{9AC79027-15A4-171C-7C71-9472A0AF0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10896" r="13768" b="5249"/>
          <a:stretch/>
        </p:blipFill>
        <p:spPr bwMode="auto">
          <a:xfrm>
            <a:off x="1786371" y="2549237"/>
            <a:ext cx="7980219" cy="389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E25F0E05-B3B2-D7B3-1821-784905A6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662" y="1876862"/>
            <a:ext cx="3957951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Dos o más capas ocultas</a:t>
            </a:r>
          </a:p>
        </p:txBody>
      </p:sp>
    </p:spTree>
    <p:extLst>
      <p:ext uri="{BB962C8B-B14F-4D97-AF65-F5344CB8AC3E}">
        <p14:creationId xmlns:p14="http://schemas.microsoft.com/office/powerpoint/2010/main" val="41244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465926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Entrenamiento de una red neuronal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5F0E05-B3B2-D7B3-1821-784905A6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889489"/>
            <a:ext cx="3957951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Propagación hacia atrás</a:t>
            </a:r>
          </a:p>
        </p:txBody>
      </p:sp>
      <p:pic>
        <p:nvPicPr>
          <p:cNvPr id="6146" name="Picture 2" descr="The Gradient Descent Algorithm. Optimization plays an eminent role in… | by  Tanay Joshi | Medium">
            <a:hlinkClick r:id="rId4"/>
            <a:extLst>
              <a:ext uri="{FF2B5EF4-FFF2-40B4-BE49-F238E27FC236}">
                <a16:creationId xmlns:a16="http://schemas.microsoft.com/office/drawing/2014/main" id="{45D42FC9-8ACE-0966-43AB-5B3571DE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43" y="2733447"/>
            <a:ext cx="5715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59A7D64-6BF6-481C-D6E4-CCB1311D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03" y="3096882"/>
            <a:ext cx="2789657" cy="1993349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Calcular cuánto contribuye cada peso a la salida para poder minimizar el error.</a:t>
            </a:r>
          </a:p>
        </p:txBody>
      </p:sp>
    </p:spTree>
    <p:extLst>
      <p:ext uri="{BB962C8B-B14F-4D97-AF65-F5344CB8AC3E}">
        <p14:creationId xmlns:p14="http://schemas.microsoft.com/office/powerpoint/2010/main" val="270291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465926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Entrenamiento de una red neuronal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5F0E05-B3B2-D7B3-1821-784905A6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787" y="1889489"/>
            <a:ext cx="3957951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Funciones de activación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9A7D64-6BF6-481C-D6E4-CCB1311D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185" y="3709358"/>
            <a:ext cx="2755152" cy="1221285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Reemplazos de la escalón que si tienen gradiente.</a:t>
            </a:r>
          </a:p>
        </p:txBody>
      </p:sp>
      <p:pic>
        <p:nvPicPr>
          <p:cNvPr id="7170" name="Picture 2" descr="Redes Neuronales y Deep Learning. Capítulo 2: La neurona">
            <a:hlinkClick r:id="rId4"/>
            <a:extLst>
              <a:ext uri="{FF2B5EF4-FFF2-40B4-BE49-F238E27FC236}">
                <a16:creationId xmlns:a16="http://schemas.microsoft.com/office/drawing/2014/main" id="{6B0480DC-6FE7-0953-F32B-3F2399A3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87" y="2733447"/>
            <a:ext cx="5715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17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DCC605-DCD6-463C-AD12-807CFE383E12}" vid="{C2F887A2-7625-4A62-A4E2-3BE83CB8B80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6098</TotalTime>
  <Words>248</Words>
  <Application>Microsoft Office PowerPoint</Application>
  <PresentationFormat>Panorámica</PresentationFormat>
  <Paragraphs>53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digitales</dc:title>
  <dc:creator>Claudio Piña Novoa</dc:creator>
  <cp:lastModifiedBy>SIMON ALEXANDER HENRIQUEZ LIND</cp:lastModifiedBy>
  <cp:revision>366</cp:revision>
  <dcterms:created xsi:type="dcterms:W3CDTF">2020-04-03T03:19:48Z</dcterms:created>
  <dcterms:modified xsi:type="dcterms:W3CDTF">2023-10-13T07:15:24Z</dcterms:modified>
</cp:coreProperties>
</file>