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5" r:id="rId2"/>
    <p:sldId id="284" r:id="rId3"/>
    <p:sldId id="308" r:id="rId4"/>
    <p:sldId id="262" r:id="rId5"/>
    <p:sldId id="307" r:id="rId6"/>
    <p:sldId id="303" r:id="rId7"/>
    <p:sldId id="298" r:id="rId8"/>
    <p:sldId id="299" r:id="rId9"/>
    <p:sldId id="304" r:id="rId10"/>
    <p:sldId id="296" r:id="rId11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0" autoAdjust="0"/>
    <p:restoredTop sz="96241" autoAdjust="0"/>
  </p:normalViewPr>
  <p:slideViewPr>
    <p:cSldViewPr showGuides="1">
      <p:cViewPr varScale="1">
        <p:scale>
          <a:sx n="119" d="100"/>
          <a:sy n="119" d="100"/>
        </p:scale>
        <p:origin x="21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525DE-01A9-804E-AACE-6283D234E86A}" type="doc">
      <dgm:prSet loTypeId="urn:microsoft.com/office/officeart/2005/8/layout/chevron2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970CBFE-C613-2A45-9AF3-54CA06E4C658}">
      <dgm:prSet phldrT="[Text]" custT="1"/>
      <dgm:spPr/>
      <dgm:t>
        <a:bodyPr lIns="9144" tIns="18288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Engineer</a:t>
          </a:r>
        </a:p>
      </dgm:t>
    </dgm:pt>
    <dgm:pt modelId="{5D4F44B9-F65A-7B4C-8D26-07BE18931CDB}" type="parTrans" cxnId="{32C6A7FE-6E13-4E4D-A146-E0DD5B34C26A}">
      <dgm:prSet/>
      <dgm:spPr/>
      <dgm:t>
        <a:bodyPr/>
        <a:lstStyle/>
        <a:p>
          <a:endParaRPr lang="en-US" sz="2800"/>
        </a:p>
      </dgm:t>
    </dgm:pt>
    <dgm:pt modelId="{AF2F8191-64EC-7E45-9579-F75FBF2753CE}" type="sibTrans" cxnId="{32C6A7FE-6E13-4E4D-A146-E0DD5B34C26A}">
      <dgm:prSet/>
      <dgm:spPr/>
      <dgm:t>
        <a:bodyPr/>
        <a:lstStyle/>
        <a:p>
          <a:endParaRPr lang="en-US" sz="2800"/>
        </a:p>
      </dgm:t>
    </dgm:pt>
    <dgm:pt modelId="{09536AA3-DEF7-C84C-A699-1EE15C0A0A77}">
      <dgm:prSet phldrT="[Text]" custT="1"/>
      <dgm:spPr/>
      <dgm:t>
        <a:bodyPr tIns="731520" anchor="b" anchorCtr="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Analyst</a:t>
          </a:r>
        </a:p>
      </dgm:t>
    </dgm:pt>
    <dgm:pt modelId="{8B4A71CF-765F-6F43-B3AD-2A73010FFB4F}" type="parTrans" cxnId="{88D8B3D0-11E2-7D47-8CF0-FADEBD226542}">
      <dgm:prSet/>
      <dgm:spPr/>
      <dgm:t>
        <a:bodyPr/>
        <a:lstStyle/>
        <a:p>
          <a:endParaRPr lang="en-US" sz="2800"/>
        </a:p>
      </dgm:t>
    </dgm:pt>
    <dgm:pt modelId="{BAE13A9C-1F2D-CB4E-9FB2-08B61F74880C}" type="sibTrans" cxnId="{88D8B3D0-11E2-7D47-8CF0-FADEBD226542}">
      <dgm:prSet/>
      <dgm:spPr/>
      <dgm:t>
        <a:bodyPr/>
        <a:lstStyle/>
        <a:p>
          <a:endParaRPr lang="en-US" sz="2800"/>
        </a:p>
      </dgm:t>
    </dgm:pt>
    <dgm:pt modelId="{B890182F-D129-5D46-AD96-ECA6543A9655}">
      <dgm:prSet phldrT="[Text]" custT="1"/>
      <dgm:spPr/>
      <dgm:t>
        <a:bodyPr tIns="274320"/>
        <a:lstStyle/>
        <a:p>
          <a:r>
            <a:rPr lang="en-US" sz="1900" dirty="0">
              <a:latin typeface="National 2" panose="020B0504030502020203" pitchFamily="34" charset="77"/>
            </a:rPr>
            <a:t>Machine Learning Engineer</a:t>
          </a:r>
        </a:p>
      </dgm:t>
    </dgm:pt>
    <dgm:pt modelId="{F6C11B8D-60A4-4C4E-AC02-899980613A1D}" type="parTrans" cxnId="{9AEE178C-702F-B54E-90F1-429E03C64889}">
      <dgm:prSet/>
      <dgm:spPr/>
      <dgm:t>
        <a:bodyPr/>
        <a:lstStyle/>
        <a:p>
          <a:endParaRPr lang="en-US" sz="2800"/>
        </a:p>
      </dgm:t>
    </dgm:pt>
    <dgm:pt modelId="{F40047C7-FD26-CF44-9A35-3D1D7B7589A1}" type="sibTrans" cxnId="{9AEE178C-702F-B54E-90F1-429E03C64889}">
      <dgm:prSet/>
      <dgm:spPr/>
      <dgm:t>
        <a:bodyPr/>
        <a:lstStyle/>
        <a:p>
          <a:endParaRPr lang="en-US" sz="2800"/>
        </a:p>
      </dgm:t>
    </dgm:pt>
    <dgm:pt modelId="{2080629F-BC73-B741-8088-77A35EE92574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Collect</a:t>
          </a:r>
        </a:p>
      </dgm:t>
    </dgm:pt>
    <dgm:pt modelId="{886A5A04-E414-ED4D-A071-0BCDC6EBDDB4}" type="parTrans" cxnId="{7552485D-59C5-4848-AEC8-F445C32FC626}">
      <dgm:prSet/>
      <dgm:spPr/>
      <dgm:t>
        <a:bodyPr/>
        <a:lstStyle/>
        <a:p>
          <a:endParaRPr lang="en-US"/>
        </a:p>
      </dgm:t>
    </dgm:pt>
    <dgm:pt modelId="{70B4C6F2-3CCE-F749-B5DD-AE63C688F7E6}" type="sibTrans" cxnId="{7552485D-59C5-4848-AEC8-F445C32FC626}">
      <dgm:prSet/>
      <dgm:spPr/>
      <dgm:t>
        <a:bodyPr/>
        <a:lstStyle/>
        <a:p>
          <a:endParaRPr lang="en-US"/>
        </a:p>
      </dgm:t>
    </dgm:pt>
    <dgm:pt modelId="{89782F9C-4222-794D-A5FB-3AE6E40D55F0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CE36AF50-DBEF-1A4E-9273-F67F0D2C98E0}" type="parTrans" cxnId="{ECA7874F-25A7-9F49-BC9F-339BDE796EE2}">
      <dgm:prSet/>
      <dgm:spPr/>
      <dgm:t>
        <a:bodyPr/>
        <a:lstStyle/>
        <a:p>
          <a:endParaRPr lang="en-US"/>
        </a:p>
      </dgm:t>
    </dgm:pt>
    <dgm:pt modelId="{364A0487-EA56-B447-A68E-FB71B4B3A7D1}" type="sibTrans" cxnId="{ECA7874F-25A7-9F49-BC9F-339BDE796EE2}">
      <dgm:prSet/>
      <dgm:spPr/>
      <dgm:t>
        <a:bodyPr/>
        <a:lstStyle/>
        <a:p>
          <a:endParaRPr lang="en-US"/>
        </a:p>
      </dgm:t>
    </dgm:pt>
    <dgm:pt modelId="{92C49E0D-5E57-144E-837E-3CA388DD727F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B0B12CA6-C4C3-8041-A6CB-D8DA38A88C6A}" type="parTrans" cxnId="{37D4CD70-E6C6-4C48-87AE-E7BAFFE2FE62}">
      <dgm:prSet/>
      <dgm:spPr/>
      <dgm:t>
        <a:bodyPr/>
        <a:lstStyle/>
        <a:p>
          <a:endParaRPr lang="en-US"/>
        </a:p>
      </dgm:t>
    </dgm:pt>
    <dgm:pt modelId="{88B5A412-CFEE-1340-A5D0-C82C5EF7D3A7}" type="sibTrans" cxnId="{37D4CD70-E6C6-4C48-87AE-E7BAFFE2FE62}">
      <dgm:prSet/>
      <dgm:spPr/>
      <dgm:t>
        <a:bodyPr/>
        <a:lstStyle/>
        <a:p>
          <a:endParaRPr lang="en-US"/>
        </a:p>
      </dgm:t>
    </dgm:pt>
    <dgm:pt modelId="{FC12E708-C4AA-E848-A929-F4836A37B55A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Build and assess model</a:t>
          </a:r>
        </a:p>
      </dgm:t>
    </dgm:pt>
    <dgm:pt modelId="{DC75F1A9-563C-A546-A75E-87F82D830B54}" type="parTrans" cxnId="{0A227581-21AD-AE41-82AE-FA297A7AF4B7}">
      <dgm:prSet/>
      <dgm:spPr/>
      <dgm:t>
        <a:bodyPr/>
        <a:lstStyle/>
        <a:p>
          <a:endParaRPr lang="en-US"/>
        </a:p>
      </dgm:t>
    </dgm:pt>
    <dgm:pt modelId="{22AA9126-0219-5F4C-8CB2-6B6804C621A4}" type="sibTrans" cxnId="{0A227581-21AD-AE41-82AE-FA297A7AF4B7}">
      <dgm:prSet/>
      <dgm:spPr/>
      <dgm:t>
        <a:bodyPr/>
        <a:lstStyle/>
        <a:p>
          <a:endParaRPr lang="en-US"/>
        </a:p>
      </dgm:t>
    </dgm:pt>
    <dgm:pt modelId="{F8594A96-BF4B-AA49-BEB9-EF100FF8F291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Exploratory Data Analysis</a:t>
          </a:r>
        </a:p>
      </dgm:t>
    </dgm:pt>
    <dgm:pt modelId="{85B03E10-5449-8147-A571-7ACA8B5B2423}" type="parTrans" cxnId="{BFE4FDC2-1D06-1D4F-A1F8-7177636DC838}">
      <dgm:prSet/>
      <dgm:spPr/>
      <dgm:t>
        <a:bodyPr/>
        <a:lstStyle/>
        <a:p>
          <a:endParaRPr lang="en-US"/>
        </a:p>
      </dgm:t>
    </dgm:pt>
    <dgm:pt modelId="{86B59BF7-FA3F-1F4E-8C22-00CF7C62013B}" type="sibTrans" cxnId="{BFE4FDC2-1D06-1D4F-A1F8-7177636DC838}">
      <dgm:prSet/>
      <dgm:spPr/>
      <dgm:t>
        <a:bodyPr/>
        <a:lstStyle/>
        <a:p>
          <a:endParaRPr lang="en-US"/>
        </a:p>
      </dgm:t>
    </dgm:pt>
    <dgm:pt modelId="{AEEEC017-4EB7-2340-A9FF-0F0DC9B5D91D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Model implementation</a:t>
          </a:r>
        </a:p>
      </dgm:t>
    </dgm:pt>
    <dgm:pt modelId="{B8D2F787-61E7-2A49-BEB5-80B0A3736862}" type="parTrans" cxnId="{FA3992E7-2362-D147-B083-EA9FA9CDC017}">
      <dgm:prSet/>
      <dgm:spPr/>
      <dgm:t>
        <a:bodyPr/>
        <a:lstStyle/>
        <a:p>
          <a:endParaRPr lang="en-US"/>
        </a:p>
      </dgm:t>
    </dgm:pt>
    <dgm:pt modelId="{E7F54432-DA7E-A84E-BCEC-ED161554881F}" type="sibTrans" cxnId="{FA3992E7-2362-D147-B083-EA9FA9CDC017}">
      <dgm:prSet/>
      <dgm:spPr/>
      <dgm:t>
        <a:bodyPr/>
        <a:lstStyle/>
        <a:p>
          <a:endParaRPr lang="en-US"/>
        </a:p>
      </dgm:t>
    </dgm:pt>
    <dgm:pt modelId="{4E59B261-923C-7E43-906A-B8008119CB8C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Deployment</a:t>
          </a:r>
        </a:p>
      </dgm:t>
    </dgm:pt>
    <dgm:pt modelId="{970F5D14-A281-2E48-925F-D2BC1A6204AC}" type="parTrans" cxnId="{A37F70B8-4EFE-4A41-9FFB-FE734C10E641}">
      <dgm:prSet/>
      <dgm:spPr/>
      <dgm:t>
        <a:bodyPr/>
        <a:lstStyle/>
        <a:p>
          <a:endParaRPr lang="en-US"/>
        </a:p>
      </dgm:t>
    </dgm:pt>
    <dgm:pt modelId="{6649662E-DABD-3A4E-9B8B-ACAA3BFCB420}" type="sibTrans" cxnId="{A37F70B8-4EFE-4A41-9FFB-FE734C10E641}">
      <dgm:prSet/>
      <dgm:spPr/>
      <dgm:t>
        <a:bodyPr/>
        <a:lstStyle/>
        <a:p>
          <a:endParaRPr lang="en-US"/>
        </a:p>
      </dgm:t>
    </dgm:pt>
    <dgm:pt modelId="{DC180F85-97BE-8A4D-821C-01FE3E280ABF}" type="pres">
      <dgm:prSet presAssocID="{DD6525DE-01A9-804E-AACE-6283D234E86A}" presName="linearFlow" presStyleCnt="0">
        <dgm:presLayoutVars>
          <dgm:dir/>
          <dgm:animLvl val="lvl"/>
          <dgm:resizeHandles val="exact"/>
        </dgm:presLayoutVars>
      </dgm:prSet>
      <dgm:spPr/>
    </dgm:pt>
    <dgm:pt modelId="{64AA8818-DDBA-1F41-AD50-D056E7B86B00}" type="pres">
      <dgm:prSet presAssocID="{D970CBFE-C613-2A45-9AF3-54CA06E4C658}" presName="composite" presStyleCnt="0"/>
      <dgm:spPr/>
    </dgm:pt>
    <dgm:pt modelId="{F8334245-4B42-6645-89A4-B3BE2C01DE11}" type="pres">
      <dgm:prSet presAssocID="{D970CBFE-C613-2A45-9AF3-54CA06E4C6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C6BCFE5-5B22-C142-BBCC-19F876B21097}" type="pres">
      <dgm:prSet presAssocID="{D970CBFE-C613-2A45-9AF3-54CA06E4C658}" presName="descendantText" presStyleLbl="alignAcc1" presStyleIdx="0" presStyleCnt="3">
        <dgm:presLayoutVars>
          <dgm:bulletEnabled val="1"/>
        </dgm:presLayoutVars>
      </dgm:prSet>
      <dgm:spPr/>
    </dgm:pt>
    <dgm:pt modelId="{A3710B4B-BA1D-9041-949C-6A2082CB35A9}" type="pres">
      <dgm:prSet presAssocID="{AF2F8191-64EC-7E45-9579-F75FBF2753CE}" presName="sp" presStyleCnt="0"/>
      <dgm:spPr/>
    </dgm:pt>
    <dgm:pt modelId="{4592292B-0488-064B-91B4-62C1961CDDC2}" type="pres">
      <dgm:prSet presAssocID="{09536AA3-DEF7-C84C-A699-1EE15C0A0A77}" presName="composite" presStyleCnt="0"/>
      <dgm:spPr/>
    </dgm:pt>
    <dgm:pt modelId="{8A6AACC5-FFF5-AB49-A803-306DD9665F21}" type="pres">
      <dgm:prSet presAssocID="{09536AA3-DEF7-C84C-A699-1EE15C0A0A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A1F9161-C0DE-DE49-A573-9DD75C91F5C1}" type="pres">
      <dgm:prSet presAssocID="{09536AA3-DEF7-C84C-A699-1EE15C0A0A77}" presName="descendantText" presStyleLbl="alignAcc1" presStyleIdx="1" presStyleCnt="3">
        <dgm:presLayoutVars>
          <dgm:bulletEnabled val="1"/>
        </dgm:presLayoutVars>
      </dgm:prSet>
      <dgm:spPr/>
    </dgm:pt>
    <dgm:pt modelId="{0ACD0608-DCD9-1743-B1DF-2E54F6E78F11}" type="pres">
      <dgm:prSet presAssocID="{BAE13A9C-1F2D-CB4E-9FB2-08B61F74880C}" presName="sp" presStyleCnt="0"/>
      <dgm:spPr/>
    </dgm:pt>
    <dgm:pt modelId="{94EB0CFA-08E8-5E40-8AA6-EB547384DB74}" type="pres">
      <dgm:prSet presAssocID="{B890182F-D129-5D46-AD96-ECA6543A9655}" presName="composite" presStyleCnt="0"/>
      <dgm:spPr/>
    </dgm:pt>
    <dgm:pt modelId="{62DCF018-E704-7C48-89D1-FBAF95C36D9C}" type="pres">
      <dgm:prSet presAssocID="{B890182F-D129-5D46-AD96-ECA6543A96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32E3FF-C04A-6341-9DE3-C8233E7ACC42}" type="pres">
      <dgm:prSet presAssocID="{B890182F-D129-5D46-AD96-ECA6543A965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7192820-1DC3-D04C-803B-18C8AA8A5D30}" type="presOf" srcId="{09536AA3-DEF7-C84C-A699-1EE15C0A0A77}" destId="{8A6AACC5-FFF5-AB49-A803-306DD9665F21}" srcOrd="0" destOrd="0" presId="urn:microsoft.com/office/officeart/2005/8/layout/chevron2"/>
    <dgm:cxn modelId="{5EBB3A3F-B9B9-7C4D-9C15-602B53F95799}" type="presOf" srcId="{B890182F-D129-5D46-AD96-ECA6543A9655}" destId="{62DCF018-E704-7C48-89D1-FBAF95C36D9C}" srcOrd="0" destOrd="0" presId="urn:microsoft.com/office/officeart/2005/8/layout/chevron2"/>
    <dgm:cxn modelId="{ECA7874F-25A7-9F49-BC9F-339BDE796EE2}" srcId="{D970CBFE-C613-2A45-9AF3-54CA06E4C658}" destId="{89782F9C-4222-794D-A5FB-3AE6E40D55F0}" srcOrd="1" destOrd="0" parTransId="{CE36AF50-DBEF-1A4E-9273-F67F0D2C98E0}" sibTransId="{364A0487-EA56-B447-A68E-FB71B4B3A7D1}"/>
    <dgm:cxn modelId="{BE073953-DC9D-924D-A257-94B0B5E73152}" type="presOf" srcId="{DD6525DE-01A9-804E-AACE-6283D234E86A}" destId="{DC180F85-97BE-8A4D-821C-01FE3E280ABF}" srcOrd="0" destOrd="0" presId="urn:microsoft.com/office/officeart/2005/8/layout/chevron2"/>
    <dgm:cxn modelId="{94CB7B58-B64E-7042-B29B-5E4B48DE06B0}" type="presOf" srcId="{AEEEC017-4EB7-2340-A9FF-0F0DC9B5D91D}" destId="{6632E3FF-C04A-6341-9DE3-C8233E7ACC42}" srcOrd="0" destOrd="0" presId="urn:microsoft.com/office/officeart/2005/8/layout/chevron2"/>
    <dgm:cxn modelId="{7552485D-59C5-4848-AEC8-F445C32FC626}" srcId="{D970CBFE-C613-2A45-9AF3-54CA06E4C658}" destId="{2080629F-BC73-B741-8088-77A35EE92574}" srcOrd="0" destOrd="0" parTransId="{886A5A04-E414-ED4D-A071-0BCDC6EBDDB4}" sibTransId="{70B4C6F2-3CCE-F749-B5DD-AE63C688F7E6}"/>
    <dgm:cxn modelId="{91B3BC60-4578-F24D-B975-92406F5D4935}" type="presOf" srcId="{89782F9C-4222-794D-A5FB-3AE6E40D55F0}" destId="{8C6BCFE5-5B22-C142-BBCC-19F876B21097}" srcOrd="0" destOrd="1" presId="urn:microsoft.com/office/officeart/2005/8/layout/chevron2"/>
    <dgm:cxn modelId="{37D4CD70-E6C6-4C48-87AE-E7BAFFE2FE62}" srcId="{09536AA3-DEF7-C84C-A699-1EE15C0A0A77}" destId="{92C49E0D-5E57-144E-837E-3CA388DD727F}" srcOrd="0" destOrd="0" parTransId="{B0B12CA6-C4C3-8041-A6CB-D8DA38A88C6A}" sibTransId="{88B5A412-CFEE-1340-A5D0-C82C5EF7D3A7}"/>
    <dgm:cxn modelId="{0A227581-21AD-AE41-82AE-FA297A7AF4B7}" srcId="{09536AA3-DEF7-C84C-A699-1EE15C0A0A77}" destId="{FC12E708-C4AA-E848-A929-F4836A37B55A}" srcOrd="2" destOrd="0" parTransId="{DC75F1A9-563C-A546-A75E-87F82D830B54}" sibTransId="{22AA9126-0219-5F4C-8CB2-6B6804C621A4}"/>
    <dgm:cxn modelId="{6B473B84-515B-264C-A740-A4071BA00D97}" type="presOf" srcId="{D970CBFE-C613-2A45-9AF3-54CA06E4C658}" destId="{F8334245-4B42-6645-89A4-B3BE2C01DE11}" srcOrd="0" destOrd="0" presId="urn:microsoft.com/office/officeart/2005/8/layout/chevron2"/>
    <dgm:cxn modelId="{9AEE178C-702F-B54E-90F1-429E03C64889}" srcId="{DD6525DE-01A9-804E-AACE-6283D234E86A}" destId="{B890182F-D129-5D46-AD96-ECA6543A9655}" srcOrd="2" destOrd="0" parTransId="{F6C11B8D-60A4-4C4E-AC02-899980613A1D}" sibTransId="{F40047C7-FD26-CF44-9A35-3D1D7B7589A1}"/>
    <dgm:cxn modelId="{B1CCC18C-9DAF-8F43-9342-B2A00564CD08}" type="presOf" srcId="{2080629F-BC73-B741-8088-77A35EE92574}" destId="{8C6BCFE5-5B22-C142-BBCC-19F876B21097}" srcOrd="0" destOrd="0" presId="urn:microsoft.com/office/officeart/2005/8/layout/chevron2"/>
    <dgm:cxn modelId="{C692C0AB-3253-894E-A9BF-D4B0659DCCB5}" type="presOf" srcId="{F8594A96-BF4B-AA49-BEB9-EF100FF8F291}" destId="{EA1F9161-C0DE-DE49-A573-9DD75C91F5C1}" srcOrd="0" destOrd="1" presId="urn:microsoft.com/office/officeart/2005/8/layout/chevron2"/>
    <dgm:cxn modelId="{3AD9C7B5-46E1-864F-A533-E6B8152539BE}" type="presOf" srcId="{92C49E0D-5E57-144E-837E-3CA388DD727F}" destId="{EA1F9161-C0DE-DE49-A573-9DD75C91F5C1}" srcOrd="0" destOrd="0" presId="urn:microsoft.com/office/officeart/2005/8/layout/chevron2"/>
    <dgm:cxn modelId="{3B9C38B8-D805-0742-BAC7-70A5BFF1478F}" type="presOf" srcId="{4E59B261-923C-7E43-906A-B8008119CB8C}" destId="{6632E3FF-C04A-6341-9DE3-C8233E7ACC42}" srcOrd="0" destOrd="1" presId="urn:microsoft.com/office/officeart/2005/8/layout/chevron2"/>
    <dgm:cxn modelId="{A37F70B8-4EFE-4A41-9FFB-FE734C10E641}" srcId="{B890182F-D129-5D46-AD96-ECA6543A9655}" destId="{4E59B261-923C-7E43-906A-B8008119CB8C}" srcOrd="1" destOrd="0" parTransId="{970F5D14-A281-2E48-925F-D2BC1A6204AC}" sibTransId="{6649662E-DABD-3A4E-9B8B-ACAA3BFCB420}"/>
    <dgm:cxn modelId="{BFE4FDC2-1D06-1D4F-A1F8-7177636DC838}" srcId="{09536AA3-DEF7-C84C-A699-1EE15C0A0A77}" destId="{F8594A96-BF4B-AA49-BEB9-EF100FF8F291}" srcOrd="1" destOrd="0" parTransId="{85B03E10-5449-8147-A571-7ACA8B5B2423}" sibTransId="{86B59BF7-FA3F-1F4E-8C22-00CF7C62013B}"/>
    <dgm:cxn modelId="{88D8B3D0-11E2-7D47-8CF0-FADEBD226542}" srcId="{DD6525DE-01A9-804E-AACE-6283D234E86A}" destId="{09536AA3-DEF7-C84C-A699-1EE15C0A0A77}" srcOrd="1" destOrd="0" parTransId="{8B4A71CF-765F-6F43-B3AD-2A73010FFB4F}" sibTransId="{BAE13A9C-1F2D-CB4E-9FB2-08B61F74880C}"/>
    <dgm:cxn modelId="{D106E3E1-C69F-9343-9DDD-81EB71DABD0B}" type="presOf" srcId="{FC12E708-C4AA-E848-A929-F4836A37B55A}" destId="{EA1F9161-C0DE-DE49-A573-9DD75C91F5C1}" srcOrd="0" destOrd="2" presId="urn:microsoft.com/office/officeart/2005/8/layout/chevron2"/>
    <dgm:cxn modelId="{FA3992E7-2362-D147-B083-EA9FA9CDC017}" srcId="{B890182F-D129-5D46-AD96-ECA6543A9655}" destId="{AEEEC017-4EB7-2340-A9FF-0F0DC9B5D91D}" srcOrd="0" destOrd="0" parTransId="{B8D2F787-61E7-2A49-BEB5-80B0A3736862}" sibTransId="{E7F54432-DA7E-A84E-BCEC-ED161554881F}"/>
    <dgm:cxn modelId="{32C6A7FE-6E13-4E4D-A146-E0DD5B34C26A}" srcId="{DD6525DE-01A9-804E-AACE-6283D234E86A}" destId="{D970CBFE-C613-2A45-9AF3-54CA06E4C658}" srcOrd="0" destOrd="0" parTransId="{5D4F44B9-F65A-7B4C-8D26-07BE18931CDB}" sibTransId="{AF2F8191-64EC-7E45-9579-F75FBF2753CE}"/>
    <dgm:cxn modelId="{6E6B597D-40B9-B447-85BD-E4018552D968}" type="presParOf" srcId="{DC180F85-97BE-8A4D-821C-01FE3E280ABF}" destId="{64AA8818-DDBA-1F41-AD50-D056E7B86B00}" srcOrd="0" destOrd="0" presId="urn:microsoft.com/office/officeart/2005/8/layout/chevron2"/>
    <dgm:cxn modelId="{B701C2F6-B60F-C245-8376-06B12BAB3421}" type="presParOf" srcId="{64AA8818-DDBA-1F41-AD50-D056E7B86B00}" destId="{F8334245-4B42-6645-89A4-B3BE2C01DE11}" srcOrd="0" destOrd="0" presId="urn:microsoft.com/office/officeart/2005/8/layout/chevron2"/>
    <dgm:cxn modelId="{68D0B4D2-0223-954D-80EE-FA7B04D38A0A}" type="presParOf" srcId="{64AA8818-DDBA-1F41-AD50-D056E7B86B00}" destId="{8C6BCFE5-5B22-C142-BBCC-19F876B21097}" srcOrd="1" destOrd="0" presId="urn:microsoft.com/office/officeart/2005/8/layout/chevron2"/>
    <dgm:cxn modelId="{FC0955B0-90C2-8543-81ED-9F05AF6DAD83}" type="presParOf" srcId="{DC180F85-97BE-8A4D-821C-01FE3E280ABF}" destId="{A3710B4B-BA1D-9041-949C-6A2082CB35A9}" srcOrd="1" destOrd="0" presId="urn:microsoft.com/office/officeart/2005/8/layout/chevron2"/>
    <dgm:cxn modelId="{0119C00D-6D41-5140-BFB8-1E3A443426D0}" type="presParOf" srcId="{DC180F85-97BE-8A4D-821C-01FE3E280ABF}" destId="{4592292B-0488-064B-91B4-62C1961CDDC2}" srcOrd="2" destOrd="0" presId="urn:microsoft.com/office/officeart/2005/8/layout/chevron2"/>
    <dgm:cxn modelId="{5603FAE4-9E85-CA4C-A177-CAF37AFEFBE2}" type="presParOf" srcId="{4592292B-0488-064B-91B4-62C1961CDDC2}" destId="{8A6AACC5-FFF5-AB49-A803-306DD9665F21}" srcOrd="0" destOrd="0" presId="urn:microsoft.com/office/officeart/2005/8/layout/chevron2"/>
    <dgm:cxn modelId="{9E544B77-AAAB-0F43-A0B9-8C450B0F1DA6}" type="presParOf" srcId="{4592292B-0488-064B-91B4-62C1961CDDC2}" destId="{EA1F9161-C0DE-DE49-A573-9DD75C91F5C1}" srcOrd="1" destOrd="0" presId="urn:microsoft.com/office/officeart/2005/8/layout/chevron2"/>
    <dgm:cxn modelId="{367BA28E-C8E5-B74D-8E7F-BE5E4D65BEB5}" type="presParOf" srcId="{DC180F85-97BE-8A4D-821C-01FE3E280ABF}" destId="{0ACD0608-DCD9-1743-B1DF-2E54F6E78F11}" srcOrd="3" destOrd="0" presId="urn:microsoft.com/office/officeart/2005/8/layout/chevron2"/>
    <dgm:cxn modelId="{AE03F2A2-B587-204A-9592-C933A6CA3627}" type="presParOf" srcId="{DC180F85-97BE-8A4D-821C-01FE3E280ABF}" destId="{94EB0CFA-08E8-5E40-8AA6-EB547384DB74}" srcOrd="4" destOrd="0" presId="urn:microsoft.com/office/officeart/2005/8/layout/chevron2"/>
    <dgm:cxn modelId="{BB74278F-AC8C-944F-AD18-41F0C1C42877}" type="presParOf" srcId="{94EB0CFA-08E8-5E40-8AA6-EB547384DB74}" destId="{62DCF018-E704-7C48-89D1-FBAF95C36D9C}" srcOrd="0" destOrd="0" presId="urn:microsoft.com/office/officeart/2005/8/layout/chevron2"/>
    <dgm:cxn modelId="{6F90D2A1-3F94-E149-9AB9-50B40CD598B8}" type="presParOf" srcId="{94EB0CFA-08E8-5E40-8AA6-EB547384DB74}" destId="{6632E3FF-C04A-6341-9DE3-C8233E7ACC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34245-4B42-6645-89A4-B3BE2C01DE11}">
      <dsp:nvSpPr>
        <dsp:cNvPr id="0" name=""/>
        <dsp:cNvSpPr/>
      </dsp:nvSpPr>
      <dsp:spPr>
        <a:xfrm rot="5400000">
          <a:off x="-295682" y="300954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" tIns="18288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Engineer</a:t>
          </a:r>
        </a:p>
      </dsp:txBody>
      <dsp:txXfrm rot="-5400000">
        <a:off x="1" y="695199"/>
        <a:ext cx="1379853" cy="591365"/>
      </dsp:txXfrm>
    </dsp:sp>
    <dsp:sp modelId="{8C6BCFE5-5B22-C142-BBCC-19F876B21097}">
      <dsp:nvSpPr>
        <dsp:cNvPr id="0" name=""/>
        <dsp:cNvSpPr/>
      </dsp:nvSpPr>
      <dsp:spPr>
        <a:xfrm rot="5400000">
          <a:off x="2578714" y="-1193589"/>
          <a:ext cx="1281965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Collect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</dsp:txBody>
      <dsp:txXfrm rot="-5400000">
        <a:off x="1379853" y="67852"/>
        <a:ext cx="3617107" cy="1156805"/>
      </dsp:txXfrm>
    </dsp:sp>
    <dsp:sp modelId="{8A6AACC5-FFF5-AB49-A803-306DD9665F21}">
      <dsp:nvSpPr>
        <dsp:cNvPr id="0" name=""/>
        <dsp:cNvSpPr/>
      </dsp:nvSpPr>
      <dsp:spPr>
        <a:xfrm rot="5400000">
          <a:off x="-295682" y="2081679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73152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Analyst</a:t>
          </a:r>
        </a:p>
      </dsp:txBody>
      <dsp:txXfrm rot="-5400000">
        <a:off x="1" y="2475924"/>
        <a:ext cx="1379853" cy="591365"/>
      </dsp:txXfrm>
    </dsp:sp>
    <dsp:sp modelId="{EA1F9161-C0DE-DE49-A573-9DD75C91F5C1}">
      <dsp:nvSpPr>
        <dsp:cNvPr id="0" name=""/>
        <dsp:cNvSpPr/>
      </dsp:nvSpPr>
      <dsp:spPr>
        <a:xfrm rot="5400000">
          <a:off x="2579050" y="586799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Exploratory 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Build and assess model</a:t>
          </a:r>
        </a:p>
      </dsp:txBody>
      <dsp:txXfrm rot="-5400000">
        <a:off x="1379853" y="1848544"/>
        <a:ext cx="3617139" cy="1156196"/>
      </dsp:txXfrm>
    </dsp:sp>
    <dsp:sp modelId="{62DCF018-E704-7C48-89D1-FBAF95C36D9C}">
      <dsp:nvSpPr>
        <dsp:cNvPr id="0" name=""/>
        <dsp:cNvSpPr/>
      </dsp:nvSpPr>
      <dsp:spPr>
        <a:xfrm rot="5400000">
          <a:off x="-295682" y="3862405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274320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Machine Learning Engineer</a:t>
          </a:r>
        </a:p>
      </dsp:txBody>
      <dsp:txXfrm rot="-5400000">
        <a:off x="1" y="4256650"/>
        <a:ext cx="1379853" cy="591365"/>
      </dsp:txXfrm>
    </dsp:sp>
    <dsp:sp modelId="{6632E3FF-C04A-6341-9DE3-C8233E7ACC42}">
      <dsp:nvSpPr>
        <dsp:cNvPr id="0" name=""/>
        <dsp:cNvSpPr/>
      </dsp:nvSpPr>
      <dsp:spPr>
        <a:xfrm rot="5400000">
          <a:off x="2579050" y="2367525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Model implementation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Deployment</a:t>
          </a:r>
        </a:p>
      </dsp:txBody>
      <dsp:txXfrm rot="-5400000">
        <a:off x="1379853" y="3629270"/>
        <a:ext cx="3617139" cy="115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17/7/2023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17/7/2023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Machine Learning with scikit-learn</a:t>
            </a:r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Machine Learning with scikit-learn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 dirty="0"/>
              <a:t>Intro to Machine Learning with scikit-learn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Intro to Machine Learning with scikit-learn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July 17,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7200" dirty="0"/>
              <a:t>Intro to Machine Learning with scikit-learn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 Library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QBS 101.5: Applied Data Science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C3E765-C255-B2E0-4BE1-90BF14E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A02DF9-AC35-1F96-4133-E60ADDD8A3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5275" indent="-285750">
              <a:buFont typeface="System Font Regular"/>
              <a:buChar char="⏧"/>
            </a:pPr>
            <a:r>
              <a:rPr lang="en-US" sz="1800" dirty="0"/>
              <a:t>Data Science is at the intersection of multiple disciplines</a:t>
            </a:r>
          </a:p>
          <a:p>
            <a:pPr marL="295275" indent="-285750">
              <a:buFont typeface="System Font Regular"/>
              <a:buChar char="🛠️"/>
            </a:pPr>
            <a:r>
              <a:rPr lang="en-US" sz="1800" dirty="0"/>
              <a:t>Each discipline brings its own tools and techniques</a:t>
            </a:r>
          </a:p>
          <a:p>
            <a:pPr marL="295275" indent="-285750">
              <a:buFont typeface="System Font Regular"/>
              <a:buChar char="🎲"/>
            </a:pPr>
            <a:r>
              <a:rPr lang="en-US" sz="1800" dirty="0"/>
              <a:t>Statistics lets us describe distributions of observations and make inferences based on the assumed distributions</a:t>
            </a:r>
          </a:p>
          <a:p>
            <a:pPr marL="295275" indent="-285750">
              <a:buFont typeface="System Font Regular"/>
              <a:buChar char="🤖"/>
            </a:pPr>
            <a:r>
              <a:rPr lang="en-US" sz="1800" dirty="0"/>
              <a:t>Machine Learning uses statistical models, but also (optimization) algorithms that can “discover” the best parameters to make inferences based on a given set of observations (learning from data)</a:t>
            </a:r>
          </a:p>
          <a:p>
            <a:pPr marL="182563" indent="-173038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7EF727-04B1-5BB2-C14C-025553CA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Intro</a:t>
            </a:r>
            <a:br>
              <a:rPr lang="en-US" dirty="0"/>
            </a:br>
            <a:r>
              <a:rPr lang="en-US" dirty="0"/>
              <a:t>Machine Learning and Data Science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A2F9D-B126-FB43-752C-58EC57F13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8FC70-8516-FFF3-B3E7-DCEC1E75C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445314-A805-1E1A-2C8C-4061489417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540" y="2365375"/>
            <a:ext cx="4554008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08E5DD-AA9D-7066-295F-43B9535465B2}"/>
              </a:ext>
            </a:extLst>
          </p:cNvPr>
          <p:cNvSpPr txBox="1"/>
          <p:nvPr/>
        </p:nvSpPr>
        <p:spPr>
          <a:xfrm rot="16200000">
            <a:off x="9348923" y="3776586"/>
            <a:ext cx="4693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  <a:t>Barber, M. (2018). </a:t>
            </a:r>
            <a:r>
              <a:rPr lang="en-US" sz="1050" i="1" dirty="0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  <a:t>Venn diagram of disciplines around Data Science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  <a:t>. 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  <a:t>Data science concepts you need to know! Part 1. Towards Data Science. 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  <a:t>Retrieved July 17, 2023, from 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  <a:t>https://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  <a:t>towardsdatascience.com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effectLst/>
                <a:latin typeface="National 2" panose="020B0504030502020203" pitchFamily="34" charset="77"/>
              </a:rPr>
              <a:t>/introduction-to-statistics-e9d72d818745. </a:t>
            </a:r>
          </a:p>
        </p:txBody>
      </p:sp>
    </p:spTree>
    <p:extLst>
      <p:ext uri="{BB962C8B-B14F-4D97-AF65-F5344CB8AC3E}">
        <p14:creationId xmlns:p14="http://schemas.microsoft.com/office/powerpoint/2010/main" val="15360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scikit-learn:</a:t>
            </a:r>
          </a:p>
          <a:p>
            <a:pPr marL="342900" indent="-342900">
              <a:buSzPct val="75000"/>
              <a:buFont typeface=".Apple Color Emoji UI"/>
              <a:buChar char="💪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Powerful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framework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written with a </a:t>
            </a:r>
            <a:r>
              <a:rPr lang="en-AU" dirty="0">
                <a:latin typeface="National 2 Medium" panose="020B0504030502020203" pitchFamily="34" charset="77"/>
              </a:rPr>
              <a:t>Python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frontend</a:t>
            </a:r>
          </a:p>
          <a:p>
            <a:pPr marL="342900" indent="-342900">
              <a:buSzPct val="75000"/>
              <a:buFont typeface=".Apple Color Emoji UI"/>
              <a:buChar char="🛠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Contains a vast number of </a:t>
            </a:r>
            <a:r>
              <a:rPr lang="en-AU" dirty="0">
                <a:latin typeface="National 2 Medium" panose="020B0504030502020203" pitchFamily="34" charset="77"/>
              </a:rPr>
              <a:t>popular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algorithms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from “classical” machine learning</a:t>
            </a:r>
          </a:p>
          <a:p>
            <a:pPr marL="342900" indent="-342900">
              <a:buSzPct val="75000"/>
              <a:buFont typeface=".Apple Color Emoji UI"/>
              <a:buChar char="😕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Only very basic support for </a:t>
            </a:r>
            <a:r>
              <a:rPr lang="en-AU" dirty="0">
                <a:latin typeface="National 2 Medium" panose="020B0504030502020203" pitchFamily="34" charset="77"/>
              </a:rPr>
              <a:t>neural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networks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(see next session on PyTorch)</a:t>
            </a:r>
          </a:p>
          <a:p>
            <a:pPr marL="342900" indent="-342900">
              <a:buSzPct val="75000"/>
              <a:buFont typeface=".Apple Color Emoji UI"/>
              <a:buChar char="📈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Great </a:t>
            </a:r>
            <a:r>
              <a:rPr lang="en-AU" dirty="0">
                <a:latin typeface="National 2 Medium" panose="020B0504030502020203" pitchFamily="34" charset="77"/>
              </a:rPr>
              <a:t>evaluation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and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reporting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functionalities</a:t>
            </a:r>
          </a:p>
          <a:p>
            <a:pPr marL="342900" indent="-342900">
              <a:buSzPct val="75000"/>
              <a:buFont typeface=".Apple Color Emoji UI"/>
              <a:buChar char="🧩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Easily </a:t>
            </a:r>
            <a:r>
              <a:rPr lang="en-AU" dirty="0">
                <a:latin typeface="National 2 Medium" panose="020B0504030502020203" pitchFamily="34" charset="77"/>
              </a:rPr>
              <a:t>extendable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Quick poll: “Machine Learning Experience”</a:t>
            </a:r>
          </a:p>
          <a:p>
            <a:pPr lvl="0"/>
            <a:endParaRPr lang="en-AU" dirty="0">
              <a:latin typeface="National 2 Medium" panose="020B0504030502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 for Human Teachers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Intro to Machine Learning with scikit-learn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58684F-A544-FE77-936D-1386C030CC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5926892" cy="412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National 2 Medium" panose="020B0504030502020203" pitchFamily="34" charset="77"/>
              </a:rPr>
              <a:t>Data Science is OSEMN!*</a:t>
            </a:r>
            <a:endParaRPr lang="en-US" sz="2800" dirty="0">
              <a:latin typeface="National 2" panose="020B0504030502020203" pitchFamily="34" charset="77"/>
            </a:endParaRPr>
          </a:p>
          <a:p>
            <a:pPr marL="457200" indent="-457200">
              <a:buFont typeface="System Font Regular"/>
              <a:buChar char="📥"/>
            </a:pPr>
            <a:r>
              <a:rPr lang="en-US" sz="2800" dirty="0">
                <a:latin typeface="National 2" panose="020B0504030502020203" pitchFamily="34" charset="77"/>
              </a:rPr>
              <a:t>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btain</a:t>
            </a:r>
          </a:p>
          <a:p>
            <a:pPr marL="457200" indent="-457200">
              <a:buFont typeface="System Font Regular"/>
              <a:buChar char="🧼"/>
            </a:pPr>
            <a:r>
              <a:rPr lang="en-US" sz="2800" dirty="0">
                <a:latin typeface="National 2" panose="020B0504030502020203" pitchFamily="34" charset="77"/>
              </a:rPr>
              <a:t>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crub</a:t>
            </a:r>
          </a:p>
          <a:p>
            <a:pPr marL="457200" indent="-457200">
              <a:buFont typeface="System Font Regular"/>
              <a:buChar char="🔎"/>
            </a:pPr>
            <a:r>
              <a:rPr lang="en-US" sz="2800" dirty="0">
                <a:latin typeface="National 2" panose="020B0504030502020203" pitchFamily="34" charset="77"/>
              </a:rPr>
              <a:t>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xplore</a:t>
            </a:r>
          </a:p>
          <a:p>
            <a:pPr marL="457200" indent="-457200">
              <a:buFont typeface="System Font Regular"/>
              <a:buChar char="🤖"/>
            </a:pPr>
            <a:r>
              <a:rPr lang="en-US" sz="2800" dirty="0">
                <a:latin typeface="National 2" panose="020B0504030502020203" pitchFamily="34" charset="77"/>
              </a:rPr>
              <a:t>M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odel</a:t>
            </a:r>
          </a:p>
          <a:p>
            <a:pPr marL="457200" indent="-457200">
              <a:buFont typeface="System Font Regular"/>
              <a:buChar char="⁉️"/>
            </a:pP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</a:t>
            </a:r>
            <a:r>
              <a:rPr lang="en-US" sz="2800" dirty="0" err="1">
                <a:latin typeface="National 2" panose="020B0504030502020203" pitchFamily="34" charset="77"/>
              </a:rPr>
              <a:t>N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terpret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5AD00A-2516-B636-D6F2-12360A29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Introduction</a:t>
            </a:r>
            <a:br>
              <a:rPr lang="en-US" dirty="0"/>
            </a:br>
            <a:r>
              <a:rPr lang="en-US" dirty="0"/>
              <a:t>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4B6C-2C1F-F395-DC1B-653D90D986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F5FF-58DE-2FD1-48F9-DABC075C258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184150"/>
            <a:ext cx="7426325" cy="217488"/>
          </a:xfrm>
        </p:spPr>
        <p:txBody>
          <a:bodyPr/>
          <a:lstStyle/>
          <a:p>
            <a:pPr algn="ctr"/>
            <a:r>
              <a:rPr lang="en-AU" dirty="0"/>
              <a:t>Intro to Machine Learning with scikit-learn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724EAB-D757-9E01-321B-7E791ED2A2ED}"/>
              </a:ext>
            </a:extLst>
          </p:cNvPr>
          <p:cNvSpPr txBox="1"/>
          <p:nvPr/>
        </p:nvSpPr>
        <p:spPr>
          <a:xfrm>
            <a:off x="5076153" y="6211669"/>
            <a:ext cx="6937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*pronounced</a:t>
            </a:r>
            <a:r>
              <a:rPr lang="en-US" sz="1800" dirty="0"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“awesome” - /ˈ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ɔ.səm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 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https://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www.datascience-pm.com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osemn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86928E7B-1EC2-88F7-7525-080E36AB0809}"/>
              </a:ext>
            </a:extLst>
          </p:cNvPr>
          <p:cNvGraphicFramePr/>
          <p:nvPr/>
        </p:nvGraphicFramePr>
        <p:xfrm>
          <a:off x="5410200" y="657393"/>
          <a:ext cx="5059541" cy="554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0BC8D038-1239-477A-DD5A-A20985ED9466}"/>
              </a:ext>
            </a:extLst>
          </p:cNvPr>
          <p:cNvGrpSpPr/>
          <p:nvPr/>
        </p:nvGrpSpPr>
        <p:grpSpPr>
          <a:xfrm>
            <a:off x="10633904" y="666102"/>
            <a:ext cx="1379854" cy="5534504"/>
            <a:chOff x="0" y="3566723"/>
            <a:chExt cx="1379854" cy="1971218"/>
          </a:xfrm>
        </p:grpSpPr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0E2D7554-58F6-DF0C-94A3-0773709CFC9B}"/>
                </a:ext>
              </a:extLst>
            </p:cNvPr>
            <p:cNvSpPr/>
            <p:nvPr/>
          </p:nvSpPr>
          <p:spPr>
            <a:xfrm rot="5400000">
              <a:off x="-295682" y="3862405"/>
              <a:ext cx="1971218" cy="1379853"/>
            </a:xfrm>
            <a:prstGeom prst="chevron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4">
              <a:extLst>
                <a:ext uri="{FF2B5EF4-FFF2-40B4-BE49-F238E27FC236}">
                  <a16:creationId xmlns:a16="http://schemas.microsoft.com/office/drawing/2014/main" id="{9881C20C-1C86-BA9A-8745-96D9DD8F9705}"/>
                </a:ext>
              </a:extLst>
            </p:cNvPr>
            <p:cNvSpPr txBox="1"/>
            <p:nvPr/>
          </p:nvSpPr>
          <p:spPr>
            <a:xfrm>
              <a:off x="1" y="3872280"/>
              <a:ext cx="1379853" cy="1275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12065" tIns="274320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National 2" panose="020B0504030502020203" pitchFamily="34" charset="77"/>
                </a:rPr>
                <a:t>Data Scientist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516E8E-DE61-45DE-3EFB-B036F0B67385}"/>
              </a:ext>
            </a:extLst>
          </p:cNvPr>
          <p:cNvSpPr/>
          <p:nvPr/>
        </p:nvSpPr>
        <p:spPr>
          <a:xfrm>
            <a:off x="178242" y="4953000"/>
            <a:ext cx="2183958" cy="1371600"/>
          </a:xfrm>
          <a:custGeom>
            <a:avLst/>
            <a:gdLst>
              <a:gd name="connsiteX0" fmla="*/ 0 w 2183958"/>
              <a:gd name="connsiteY0" fmla="*/ 228605 h 1371600"/>
              <a:gd name="connsiteX1" fmla="*/ 228605 w 2183958"/>
              <a:gd name="connsiteY1" fmla="*/ 0 h 1371600"/>
              <a:gd name="connsiteX2" fmla="*/ 838723 w 2183958"/>
              <a:gd name="connsiteY2" fmla="*/ 0 h 1371600"/>
              <a:gd name="connsiteX3" fmla="*/ 1397038 w 2183958"/>
              <a:gd name="connsiteY3" fmla="*/ 0 h 1371600"/>
              <a:gd name="connsiteX4" fmla="*/ 1955353 w 2183958"/>
              <a:gd name="connsiteY4" fmla="*/ 0 h 1371600"/>
              <a:gd name="connsiteX5" fmla="*/ 2183958 w 2183958"/>
              <a:gd name="connsiteY5" fmla="*/ 228605 h 1371600"/>
              <a:gd name="connsiteX6" fmla="*/ 2183958 w 2183958"/>
              <a:gd name="connsiteY6" fmla="*/ 667512 h 1371600"/>
              <a:gd name="connsiteX7" fmla="*/ 2183958 w 2183958"/>
              <a:gd name="connsiteY7" fmla="*/ 1142995 h 1371600"/>
              <a:gd name="connsiteX8" fmla="*/ 1955353 w 2183958"/>
              <a:gd name="connsiteY8" fmla="*/ 1371600 h 1371600"/>
              <a:gd name="connsiteX9" fmla="*/ 1414305 w 2183958"/>
              <a:gd name="connsiteY9" fmla="*/ 1371600 h 1371600"/>
              <a:gd name="connsiteX10" fmla="*/ 838723 w 2183958"/>
              <a:gd name="connsiteY10" fmla="*/ 1371600 h 1371600"/>
              <a:gd name="connsiteX11" fmla="*/ 228605 w 2183958"/>
              <a:gd name="connsiteY11" fmla="*/ 1371600 h 1371600"/>
              <a:gd name="connsiteX12" fmla="*/ 0 w 2183958"/>
              <a:gd name="connsiteY12" fmla="*/ 1142995 h 1371600"/>
              <a:gd name="connsiteX13" fmla="*/ 0 w 2183958"/>
              <a:gd name="connsiteY13" fmla="*/ 685800 h 1371600"/>
              <a:gd name="connsiteX14" fmla="*/ 0 w 2183958"/>
              <a:gd name="connsiteY14" fmla="*/ 22860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3958" h="1371600" extrusionOk="0">
                <a:moveTo>
                  <a:pt x="0" y="228605"/>
                </a:moveTo>
                <a:cubicBezTo>
                  <a:pt x="-9971" y="96199"/>
                  <a:pt x="92278" y="3780"/>
                  <a:pt x="228605" y="0"/>
                </a:cubicBezTo>
                <a:cubicBezTo>
                  <a:pt x="519016" y="-59532"/>
                  <a:pt x="712827" y="11383"/>
                  <a:pt x="838723" y="0"/>
                </a:cubicBezTo>
                <a:cubicBezTo>
                  <a:pt x="964619" y="-11383"/>
                  <a:pt x="1279508" y="55738"/>
                  <a:pt x="1397038" y="0"/>
                </a:cubicBezTo>
                <a:cubicBezTo>
                  <a:pt x="1514569" y="-55738"/>
                  <a:pt x="1813792" y="54793"/>
                  <a:pt x="1955353" y="0"/>
                </a:cubicBezTo>
                <a:cubicBezTo>
                  <a:pt x="2071126" y="-33763"/>
                  <a:pt x="2193194" y="68172"/>
                  <a:pt x="2183958" y="228605"/>
                </a:cubicBezTo>
                <a:cubicBezTo>
                  <a:pt x="2223844" y="382346"/>
                  <a:pt x="2135164" y="567773"/>
                  <a:pt x="2183958" y="667512"/>
                </a:cubicBezTo>
                <a:cubicBezTo>
                  <a:pt x="2232752" y="767251"/>
                  <a:pt x="2161862" y="952905"/>
                  <a:pt x="2183958" y="1142995"/>
                </a:cubicBezTo>
                <a:cubicBezTo>
                  <a:pt x="2168218" y="1295288"/>
                  <a:pt x="2060977" y="1347671"/>
                  <a:pt x="1955353" y="1371600"/>
                </a:cubicBezTo>
                <a:cubicBezTo>
                  <a:pt x="1764976" y="1401937"/>
                  <a:pt x="1572471" y="1310200"/>
                  <a:pt x="1414305" y="1371600"/>
                </a:cubicBezTo>
                <a:cubicBezTo>
                  <a:pt x="1256139" y="1433000"/>
                  <a:pt x="1058718" y="1349479"/>
                  <a:pt x="838723" y="1371600"/>
                </a:cubicBezTo>
                <a:cubicBezTo>
                  <a:pt x="618728" y="1393721"/>
                  <a:pt x="521312" y="1370042"/>
                  <a:pt x="228605" y="1371600"/>
                </a:cubicBezTo>
                <a:cubicBezTo>
                  <a:pt x="104866" y="1374682"/>
                  <a:pt x="11818" y="1258903"/>
                  <a:pt x="0" y="1142995"/>
                </a:cubicBezTo>
                <a:cubicBezTo>
                  <a:pt x="-43374" y="1040642"/>
                  <a:pt x="33975" y="824573"/>
                  <a:pt x="0" y="685800"/>
                </a:cubicBezTo>
                <a:cubicBezTo>
                  <a:pt x="-33975" y="547028"/>
                  <a:pt x="27720" y="409457"/>
                  <a:pt x="0" y="228605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00050" indent="-395288">
              <a:buSzPct val="75000"/>
              <a:buFont typeface=".Apple Color Emoji UI"/>
              <a:buChar char="😫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Machine Learning is full of </a:t>
            </a:r>
            <a:r>
              <a:rPr lang="en-US" dirty="0">
                <a:latin typeface="National 2 Medium" panose="020B0504030502020203" pitchFamily="34" charset="77"/>
              </a:rPr>
              <a:t>trial &amp; error</a:t>
            </a:r>
          </a:p>
          <a:p>
            <a:pPr marL="400050" indent="-395288">
              <a:buSzPct val="75000"/>
              <a:buFont typeface=".Apple Color Emoji UI"/>
              <a:buChar char="🤓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Algorithms can be very computationally and/or conceptually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complex</a:t>
            </a:r>
          </a:p>
          <a:p>
            <a:pPr marL="400050" indent="-395288">
              <a:buSzPct val="75000"/>
              <a:buFont typeface=".Apple Color Emoji UI"/>
              <a:buChar char="🔁"/>
            </a:pPr>
            <a:r>
              <a:rPr lang="en-US" dirty="0">
                <a:latin typeface="National 2 Medium" panose="020B0504030502020203" pitchFamily="34" charset="77"/>
              </a:rPr>
              <a:t>Recurring programming patterns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across projects</a:t>
            </a:r>
          </a:p>
          <a:p>
            <a:endParaRPr lang="en-US" dirty="0"/>
          </a:p>
          <a:p>
            <a:pPr marL="400050" indent="-395288">
              <a:buSzPct val="75000"/>
              <a:buFont typeface=".Apple Color Emoji UI"/>
              <a:buChar char="🧩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a framework to harness </a:t>
            </a:r>
            <a:r>
              <a:rPr lang="en-US" dirty="0">
                <a:latin typeface="National 2 Medium" panose="020B0504030502020203" pitchFamily="34" charset="77"/>
              </a:rPr>
              <a:t>efficient implementations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dirty="0">
                <a:latin typeface="National 2 Medium" panose="020B0504030502020203" pitchFamily="34" charset="77"/>
              </a:rPr>
              <a:t>modular code design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framework for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260891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scikit-learn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Preprocessing 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Dimensionality reduction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Training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dirty="0">
                <a:latin typeface="National 2 Medium" panose="020B0504030502020203" pitchFamily="34" charset="77"/>
              </a:rPr>
              <a:t>testing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classifier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Hyperparameter </a:t>
            </a:r>
            <a:r>
              <a:rPr lang="en-US" dirty="0">
                <a:latin typeface="National 2 Medium" panose="020B0504030502020203" pitchFamily="34" charset="77"/>
              </a:rPr>
              <a:t>tuning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Reporting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D4A72F8-F3C7-CB57-C521-AD13DCE44DB6}"/>
              </a:ext>
            </a:extLst>
          </p:cNvPr>
          <p:cNvSpPr/>
          <p:nvPr/>
        </p:nvSpPr>
        <p:spPr>
          <a:xfrm>
            <a:off x="5638800" y="3304999"/>
            <a:ext cx="457200" cy="2029001"/>
          </a:xfrm>
          <a:prstGeom prst="rightBrace">
            <a:avLst>
              <a:gd name="adj1" fmla="val 8333"/>
              <a:gd name="adj2" fmla="val 490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9896B-93CA-5D28-D5C9-5FE80A41BB47}"/>
              </a:ext>
            </a:extLst>
          </p:cNvPr>
          <p:cNvSpPr txBox="1"/>
          <p:nvPr/>
        </p:nvSpPr>
        <p:spPr>
          <a:xfrm>
            <a:off x="6124042" y="3989276"/>
            <a:ext cx="4772460" cy="582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charset="0"/>
              </a:rPr>
              <a:t>Creating a complete </a:t>
            </a:r>
            <a:r>
              <a:rPr lang="en-US" sz="28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 little bit of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plenty of </a:t>
            </a:r>
            <a:r>
              <a:rPr lang="en-US" dirty="0">
                <a:latin typeface="National 2 Medium" panose="020B0504030502020203" pitchFamily="34" charset="77"/>
              </a:rPr>
              <a:t>scikit-learn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a </a:t>
            </a:r>
            <a:r>
              <a:rPr lang="en-US" dirty="0">
                <a:latin typeface="National 2 Medium" panose="020B0504030502020203" pitchFamily="34" charset="77"/>
              </a:rPr>
              <a:t>programming environment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a </a:t>
            </a:r>
            <a:r>
              <a:rPr lang="en-US" dirty="0" err="1">
                <a:latin typeface="National 2 Medium" panose="020B0504030502020203" pitchFamily="34" charset="77"/>
              </a:rPr>
              <a:t>Jupyter</a:t>
            </a:r>
            <a:r>
              <a:rPr lang="en-US" dirty="0">
                <a:latin typeface="National 2 Medium" panose="020B0504030502020203" pitchFamily="34" charset="77"/>
              </a:rPr>
              <a:t> notebook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95" y="3073367"/>
            <a:ext cx="2517652" cy="101787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A431DA5-4E4F-7987-71B1-8361A4CA5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547" y="4017043"/>
            <a:ext cx="1981200" cy="106489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DF8AAB-E9A4-DDB0-334E-37956C91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50" y="5105400"/>
            <a:ext cx="118300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CAEB2-2A3D-DC5C-3574-8D79CBE07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Project website:</a:t>
            </a: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https://scikit-learn.org/</a:t>
            </a:r>
            <a:endParaRPr lang="en-US" dirty="0"/>
          </a:p>
          <a:p>
            <a:pPr marL="457200" indent="-457200"/>
            <a:r>
              <a:rPr lang="en-US" dirty="0"/>
              <a:t>Installation guide</a:t>
            </a:r>
          </a:p>
          <a:p>
            <a:pPr marL="457200" indent="-457200"/>
            <a:r>
              <a:rPr lang="en-US" dirty="0"/>
              <a:t>Excellent user guide</a:t>
            </a:r>
          </a:p>
          <a:p>
            <a:pPr marL="457200" indent="-457200"/>
            <a:r>
              <a:rPr lang="en-US" dirty="0"/>
              <a:t>API reference</a:t>
            </a:r>
          </a:p>
          <a:p>
            <a:pPr marL="457200" indent="-457200"/>
            <a:r>
              <a:rPr lang="en-US" dirty="0"/>
              <a:t>Examples</a:t>
            </a:r>
          </a:p>
          <a:p>
            <a:pPr marL="457200" indent="-457200"/>
            <a:r>
              <a:rPr lang="en-US" dirty="0"/>
              <a:t>Community</a:t>
            </a:r>
          </a:p>
          <a:p>
            <a:pPr marL="457200" indent="-457200"/>
            <a:r>
              <a:rPr lang="en-US" dirty="0"/>
              <a:t>…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33F61-F965-7D00-90B8-B15BAE9F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 at a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9498-3274-9CE5-0E60-8E94821717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9252-1038-5180-4BA4-C479494753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60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510</TotalTime>
  <Words>463</Words>
  <Application>Microsoft Macintosh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.Apple Color Emoji UI</vt:lpstr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Intro to Machine Learning with scikit-learn</vt:lpstr>
      <vt:lpstr>Intro Machine Learning and Data Science</vt:lpstr>
      <vt:lpstr>Machine Learning for Human Teachers</vt:lpstr>
      <vt:lpstr>Introduction Data Science</vt:lpstr>
      <vt:lpstr>Why use a framework for machine learning?</vt:lpstr>
      <vt:lpstr>What you will learn in this session</vt:lpstr>
      <vt:lpstr>What we will work with in this session</vt:lpstr>
      <vt:lpstr>scikit-learn at a glance</vt:lpstr>
      <vt:lpstr>Let’s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86</cp:revision>
  <cp:lastPrinted>2018-02-22T17:02:12Z</cp:lastPrinted>
  <dcterms:created xsi:type="dcterms:W3CDTF">2022-10-13T16:56:26Z</dcterms:created>
  <dcterms:modified xsi:type="dcterms:W3CDTF">2023-07-17T12:51:05Z</dcterms:modified>
  <cp:category/>
</cp:coreProperties>
</file>