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53" r:id="rId6"/>
    <p:sldId id="342" r:id="rId7"/>
    <p:sldId id="343" r:id="rId8"/>
    <p:sldId id="344" r:id="rId9"/>
    <p:sldId id="345" r:id="rId10"/>
    <p:sldId id="346" r:id="rId11"/>
    <p:sldId id="354" r:id="rId12"/>
    <p:sldId id="348" r:id="rId13"/>
    <p:sldId id="349" r:id="rId14"/>
    <p:sldId id="355" r:id="rId15"/>
    <p:sldId id="350" r:id="rId16"/>
    <p:sldId id="356" r:id="rId17"/>
    <p:sldId id="351" r:id="rId18"/>
    <p:sldId id="3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11CB1-0437-2344-A1B0-6289F9062167}" v="1" dt="2022-01-22T02:09:5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82E11CB1-0437-2344-A1B0-6289F9062167}"/>
    <pc:docChg chg="custSel addSld modSld">
      <pc:chgData name="Chen, Chao" userId="44c0eae3-1754-40ca-b7fc-812aef1f268d" providerId="ADAL" clId="{82E11CB1-0437-2344-A1B0-6289F9062167}" dt="2022-01-22T02:09:58.295" v="14" actId="700"/>
      <pc:docMkLst>
        <pc:docMk/>
      </pc:docMkLst>
      <pc:sldChg chg="modSp mod">
        <pc:chgData name="Chen, Chao" userId="44c0eae3-1754-40ca-b7fc-812aef1f268d" providerId="ADAL" clId="{82E11CB1-0437-2344-A1B0-6289F9062167}" dt="2022-01-22T02:09:34.975" v="12" actId="20577"/>
        <pc:sldMkLst>
          <pc:docMk/>
          <pc:sldMk cId="1560288090" sldId="311"/>
        </pc:sldMkLst>
        <pc:spChg chg="mod">
          <ac:chgData name="Chen, Chao" userId="44c0eae3-1754-40ca-b7fc-812aef1f268d" providerId="ADAL" clId="{82E11CB1-0437-2344-A1B0-6289F9062167}" dt="2022-01-22T02:09:34.975" v="12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4258682518" sldId="342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4258682518" sldId="342"/>
            <ac:spMk id="2" creationId="{8B760418-EBD1-427E-B4C3-585952A0FC94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4258682518" sldId="342"/>
            <ac:spMk id="3" creationId="{CA222E11-1F40-4CEF-A8AE-6744706C6EBB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1157689069" sldId="343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1157689069" sldId="343"/>
            <ac:spMk id="2" creationId="{8B760418-EBD1-427E-B4C3-585952A0FC94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1157689069" sldId="343"/>
            <ac:spMk id="3" creationId="{CA222E11-1F40-4CEF-A8AE-6744706C6EBB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2006449683" sldId="344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006449683" sldId="344"/>
            <ac:spMk id="2" creationId="{6984C809-B098-4884-BBBA-EB1F368F0889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006449683" sldId="344"/>
            <ac:spMk id="3" creationId="{389DDB30-34C1-41B4-B653-87102E8B04AA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3020796412" sldId="345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3020796412" sldId="345"/>
            <ac:spMk id="2" creationId="{6984C809-B098-4884-BBBA-EB1F368F0889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3020796412" sldId="345"/>
            <ac:spMk id="3" creationId="{389DDB30-34C1-41B4-B653-87102E8B04AA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4285146278" sldId="346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4285146278" sldId="346"/>
            <ac:spMk id="2" creationId="{DB731C2E-7B3A-4AC7-A73E-0075EADEFBBA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4285146278" sldId="346"/>
            <ac:spMk id="3" creationId="{D5F1F505-0893-4DAF-813F-45FC5D0D5797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1174252151" sldId="347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1174252151" sldId="347"/>
            <ac:spMk id="2" creationId="{514D7FF3-83E5-4797-A0BB-24209A8DA2D9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1174252151" sldId="347"/>
            <ac:spMk id="4" creationId="{B845711C-773E-4DDA-8E89-3FE2FEB64773}"/>
          </ac:spMkLst>
        </pc:spChg>
        <pc:picChg chg="mod ord">
          <ac:chgData name="Chen, Chao" userId="44c0eae3-1754-40ca-b7fc-812aef1f268d" providerId="ADAL" clId="{82E11CB1-0437-2344-A1B0-6289F9062167}" dt="2022-01-22T02:09:58.295" v="14" actId="700"/>
          <ac:picMkLst>
            <pc:docMk/>
            <pc:sldMk cId="1174252151" sldId="347"/>
            <ac:picMk id="7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1219643501" sldId="348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1219643501" sldId="348"/>
            <ac:spMk id="2" creationId="{514D7FF3-83E5-4797-A0BB-24209A8DA2D9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1219643501" sldId="348"/>
            <ac:spMk id="4" creationId="{B845711C-773E-4DDA-8E89-3FE2FEB64773}"/>
          </ac:spMkLst>
        </pc:spChg>
        <pc:picChg chg="mod ord">
          <ac:chgData name="Chen, Chao" userId="44c0eae3-1754-40ca-b7fc-812aef1f268d" providerId="ADAL" clId="{82E11CB1-0437-2344-A1B0-6289F9062167}" dt="2022-01-22T02:09:58.295" v="14" actId="700"/>
          <ac:picMkLst>
            <pc:docMk/>
            <pc:sldMk cId="1219643501" sldId="34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323265841" sldId="349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323265841" sldId="349"/>
            <ac:spMk id="2" creationId="{0F533DE4-7EAE-4C9E-890B-66076BD355EF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323265841" sldId="349"/>
            <ac:spMk id="3" creationId="{52AA6414-E2B1-4CE6-B0EF-77B1FBFD3AB0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2957202718" sldId="350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957202718" sldId="350"/>
            <ac:spMk id="2" creationId="{B52DC134-4D42-4943-8720-CA337D955F03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957202718" sldId="350"/>
            <ac:spMk id="3" creationId="{24ECB1E0-1D4C-4073-8797-BDAC2A5DBA9F}"/>
          </ac:spMkLst>
        </pc:sp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2824435837" sldId="351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824435837" sldId="351"/>
            <ac:spMk id="2" creationId="{A377A301-0E85-4D88-99E0-E78520F90D10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824435837" sldId="351"/>
            <ac:spMk id="4" creationId="{A325C0A0-F9AF-4D17-A2C2-831CC9A8FD3F}"/>
          </ac:spMkLst>
        </pc:spChg>
        <pc:picChg chg="mod ord">
          <ac:chgData name="Chen, Chao" userId="44c0eae3-1754-40ca-b7fc-812aef1f268d" providerId="ADAL" clId="{82E11CB1-0437-2344-A1B0-6289F9062167}" dt="2022-01-22T02:09:58.295" v="14" actId="700"/>
          <ac:picMkLst>
            <pc:docMk/>
            <pc:sldMk cId="2824435837" sldId="35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82E11CB1-0437-2344-A1B0-6289F9062167}" dt="2022-01-22T02:09:58.295" v="14" actId="700"/>
        <pc:sldMkLst>
          <pc:docMk/>
          <pc:sldMk cId="2121528418" sldId="352"/>
        </pc:sldMkLst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121528418" sldId="352"/>
            <ac:spMk id="2" creationId="{C813989E-92AD-43F1-AA2E-EA9F2A47E792}"/>
          </ac:spMkLst>
        </pc:spChg>
        <pc:spChg chg="mod ord">
          <ac:chgData name="Chen, Chao" userId="44c0eae3-1754-40ca-b7fc-812aef1f268d" providerId="ADAL" clId="{82E11CB1-0437-2344-A1B0-6289F9062167}" dt="2022-01-22T02:09:58.295" v="14" actId="700"/>
          <ac:spMkLst>
            <pc:docMk/>
            <pc:sldMk cId="2121528418" sldId="352"/>
            <ac:spMk id="3" creationId="{70E1EC63-40DB-48FE-A9D3-FA467C006F3B}"/>
          </ac:spMkLst>
        </pc:sp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C3687318-6496-D640-860F-BD53BBA310D8}"/>
    <pc:docChg chg="delSld modSld">
      <pc:chgData name="Chen, Chao" userId="44c0eae3-1754-40ca-b7fc-812aef1f268d" providerId="ADAL" clId="{C3687318-6496-D640-860F-BD53BBA310D8}" dt="2022-01-22T02:06:37.908" v="15" actId="2696"/>
      <pc:docMkLst>
        <pc:docMk/>
      </pc:docMkLst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C3687318-6496-D640-860F-BD53BBA310D8}" dt="2022-01-22T02:06:37.908" v="1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C3687318-6496-D640-860F-BD53BBA310D8}" dt="2022-01-22T02:06:34.759" v="14" actId="20577"/>
        <pc:sldMkLst>
          <pc:docMk/>
          <pc:sldMk cId="1560288090" sldId="311"/>
        </pc:sldMkLst>
        <pc:spChg chg="mod">
          <ac:chgData name="Chen, Chao" userId="44c0eae3-1754-40ca-b7fc-812aef1f268d" providerId="ADAL" clId="{C3687318-6496-D640-860F-BD53BBA310D8}" dt="2022-01-22T02:06:34.759" v="14" actId="20577"/>
          <ac:spMkLst>
            <pc:docMk/>
            <pc:sldMk cId="1560288090" sldId="311"/>
            <ac:spMk id="4" creationId="{9495F89F-F88F-6242-AECC-A68595D655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Network Risks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37D75E-8CF9-224E-9F2E-549870D5C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3DE4-7EAE-4C9E-890B-66076BD3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Risks (4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6414-E2B1-4CE6-B0EF-77B1FBFD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690689"/>
            <a:ext cx="8304561" cy="4486274"/>
          </a:xfrm>
        </p:spPr>
        <p:txBody>
          <a:bodyPr/>
          <a:lstStyle/>
          <a:p>
            <a:r>
              <a:rPr lang="en-US" dirty="0"/>
              <a:t>Other technology risks are related to weaknesses of wireless transmissions, authentication vulnerabilities, lack of encryption, or flaws in software design</a:t>
            </a:r>
          </a:p>
          <a:p>
            <a:r>
              <a:rPr lang="en-US" dirty="0"/>
              <a:t>Other types of attacks and vulnerabilities include the following:</a:t>
            </a:r>
          </a:p>
          <a:p>
            <a:pPr lvl="1"/>
            <a:r>
              <a:rPr lang="en-US" b="1" dirty="0"/>
              <a:t>On-path attack </a:t>
            </a:r>
            <a:r>
              <a:rPr lang="en-US" dirty="0"/>
              <a:t>– relies on intercepted transmissions and can take several forms (previously called a MitM (man-in-the-middle) attack)</a:t>
            </a:r>
          </a:p>
          <a:p>
            <a:pPr lvl="1"/>
            <a:r>
              <a:rPr lang="en-US" b="1" dirty="0"/>
              <a:t>Deauth (deauthentication) attack</a:t>
            </a:r>
            <a:r>
              <a:rPr lang="en-US" dirty="0"/>
              <a:t> – the attacker sends faked deauthentication frames to the AP, the client, or both, to trigger the deauthentication process and knock one or more clients off the wireless network 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3DE4-7EAE-4C9E-890B-66076BD3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Risks (4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6414-E2B1-4CE6-B0EF-77B1FBFD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690689"/>
            <a:ext cx="8304561" cy="4486274"/>
          </a:xfrm>
        </p:spPr>
        <p:txBody>
          <a:bodyPr/>
          <a:lstStyle/>
          <a:p>
            <a:pPr lvl="1"/>
            <a:r>
              <a:rPr lang="en-US" b="1" dirty="0"/>
              <a:t>Insecure protocols and services </a:t>
            </a:r>
            <a:r>
              <a:rPr lang="en-US" dirty="0"/>
              <a:t>– certain TCP/IP protocols are inherently insecure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DNS poisoning (DNS spoofing) </a:t>
            </a:r>
            <a:r>
              <a:rPr lang="en-US" dirty="0"/>
              <a:t>– by altering DNS records on a DNS server, an attacker can redirect Internet traffic from a legitimate to a phishing website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Back doors </a:t>
            </a:r>
            <a:r>
              <a:rPr lang="en-US" dirty="0"/>
              <a:t>– security flaws that allow unauthorised users to gain access to the system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134-4D42-4943-8720-CA337D95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Risks 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B1E0-1D4C-4073-8797-BDAC2A5D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46620" cy="4251059"/>
          </a:xfrm>
        </p:spPr>
        <p:txBody>
          <a:bodyPr>
            <a:normAutofit/>
          </a:bodyPr>
          <a:lstStyle/>
          <a:p>
            <a:r>
              <a:rPr lang="en-US" b="1" dirty="0"/>
              <a:t>Malicious software </a:t>
            </a:r>
            <a:r>
              <a:rPr lang="en-US" dirty="0"/>
              <a:t>refers to any program designed to intrude upon or harm system, resources</a:t>
            </a:r>
          </a:p>
          <a:p>
            <a:pPr lvl="1"/>
            <a:r>
              <a:rPr lang="en-US" dirty="0"/>
              <a:t>Examples include viruses, Trojan horses, worms, bots, and ransomware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0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134-4D42-4943-8720-CA337D95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Risks 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B1E0-1D4C-4073-8797-BDAC2A5D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46620" cy="4251059"/>
          </a:xfrm>
        </p:spPr>
        <p:txBody>
          <a:bodyPr>
            <a:normAutofit/>
          </a:bodyPr>
          <a:lstStyle/>
          <a:p>
            <a:r>
              <a:rPr lang="en-US" dirty="0"/>
              <a:t>Malware is a generalised term that refers to many kinds of malicious software, as described in the following list:</a:t>
            </a:r>
          </a:p>
          <a:p>
            <a:pPr lvl="1"/>
            <a:r>
              <a:rPr lang="en-US" b="1" dirty="0"/>
              <a:t>Virus</a:t>
            </a:r>
            <a:r>
              <a:rPr lang="en-US" dirty="0"/>
              <a:t> – a program that replicates itself with the intent to infect more computers</a:t>
            </a:r>
          </a:p>
          <a:p>
            <a:pPr lvl="1"/>
            <a:r>
              <a:rPr lang="en-US" b="1" dirty="0"/>
              <a:t>Trojan horse (Trojan) </a:t>
            </a:r>
            <a:r>
              <a:rPr lang="en-US" dirty="0"/>
              <a:t>– a program that disguises itself as something useful, but actually harms your system</a:t>
            </a:r>
          </a:p>
          <a:p>
            <a:pPr lvl="1"/>
            <a:r>
              <a:rPr lang="en-US" b="1" dirty="0"/>
              <a:t>Worm</a:t>
            </a:r>
            <a:r>
              <a:rPr lang="en-US" dirty="0"/>
              <a:t> – a programs that runs independently and travels between computers and across networks</a:t>
            </a:r>
          </a:p>
          <a:p>
            <a:pPr lvl="1"/>
            <a:r>
              <a:rPr lang="en-US" b="1" dirty="0"/>
              <a:t>Bot </a:t>
            </a:r>
            <a:r>
              <a:rPr lang="en-US" dirty="0"/>
              <a:t>– a program that runs automatically without requiring a person to start or stop it</a:t>
            </a:r>
          </a:p>
          <a:p>
            <a:pPr lvl="1"/>
            <a:r>
              <a:rPr lang="en-US" b="1" dirty="0"/>
              <a:t>Ransomware</a:t>
            </a:r>
            <a:r>
              <a:rPr lang="en-US" dirty="0"/>
              <a:t> – a program that locks a user’s data or computer system until a ransom is paid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A301-0E85-4D88-99E0-E78520F9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Risks (2 of 3)</a:t>
            </a:r>
          </a:p>
        </p:txBody>
      </p:sp>
      <p:pic>
        <p:nvPicPr>
          <p:cNvPr id="5" name="Picture Placeholder 4" descr="A computer infected with the Jigsaw ransomware displays a message for the computer. The message warns the user that his files have been uploaded to a server along with a list of all contacts and threatens to share all personal infromation with the contacts unless a ransom is paid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7" y="1249811"/>
            <a:ext cx="6845718" cy="5025562"/>
          </a:xfrm>
        </p:spPr>
      </p:pic>
    </p:spTree>
    <p:extLst>
      <p:ext uri="{BB962C8B-B14F-4D97-AF65-F5344CB8AC3E}">
        <p14:creationId xmlns:p14="http://schemas.microsoft.com/office/powerpoint/2010/main" val="282443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989E-92AD-43F1-AA2E-EA9F2A47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Risks (3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EC63-40DB-48FE-A9D3-FA467C00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71558" cy="4251059"/>
          </a:xfrm>
        </p:spPr>
        <p:txBody>
          <a:bodyPr/>
          <a:lstStyle/>
          <a:p>
            <a:r>
              <a:rPr lang="en-US" dirty="0"/>
              <a:t>Malware characteristics include the following:</a:t>
            </a:r>
          </a:p>
          <a:p>
            <a:pPr lvl="1"/>
            <a:r>
              <a:rPr lang="en-US" b="1" dirty="0"/>
              <a:t>Encryption</a:t>
            </a:r>
            <a:r>
              <a:rPr lang="en-US" dirty="0"/>
              <a:t> – some malware is encrypted to prevent detection</a:t>
            </a:r>
          </a:p>
          <a:p>
            <a:pPr lvl="1"/>
            <a:r>
              <a:rPr lang="en-US" b="1" dirty="0"/>
              <a:t>Stealth</a:t>
            </a:r>
            <a:r>
              <a:rPr lang="en-US" dirty="0"/>
              <a:t> – some malware disguises itself as legitimate programs</a:t>
            </a:r>
          </a:p>
          <a:p>
            <a:pPr lvl="1"/>
            <a:r>
              <a:rPr lang="en-US" b="1" dirty="0"/>
              <a:t>Polymorphism</a:t>
            </a:r>
            <a:r>
              <a:rPr lang="en-US" dirty="0"/>
              <a:t> – changes its characteristics every time it’s transferred to a new system</a:t>
            </a:r>
          </a:p>
          <a:p>
            <a:pPr lvl="1"/>
            <a:r>
              <a:rPr lang="en-US" b="1" dirty="0"/>
              <a:t>Time dependence </a:t>
            </a:r>
            <a:r>
              <a:rPr lang="en-US" dirty="0"/>
              <a:t>– some malware is programmed to activate on a particular date</a:t>
            </a:r>
          </a:p>
          <a:p>
            <a:pPr lvl="2"/>
            <a:r>
              <a:rPr lang="en-US" b="1" dirty="0"/>
              <a:t>Logic bombs </a:t>
            </a:r>
            <a:r>
              <a:rPr lang="en-US" dirty="0"/>
              <a:t>are programs designed to start when certain conditions are met</a:t>
            </a:r>
          </a:p>
          <a:p>
            <a:r>
              <a:rPr lang="en-US" dirty="0"/>
              <a:t>Malware can exhibit more than one of the above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0418-EBD1-427E-B4C3-585952A0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E11-1F40-4CEF-A8AE-6744706C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229746" cy="4251059"/>
          </a:xfrm>
        </p:spPr>
        <p:txBody>
          <a:bodyPr/>
          <a:lstStyle/>
          <a:p>
            <a:r>
              <a:rPr lang="en-US" b="1" dirty="0"/>
              <a:t>Hacker</a:t>
            </a:r>
            <a:r>
              <a:rPr lang="en-US" dirty="0"/>
              <a:t> originally meant someone who masters the inner workings of computer hardware and software in an effort to better understand them</a:t>
            </a:r>
          </a:p>
          <a:p>
            <a:pPr lvl="1"/>
            <a:r>
              <a:rPr lang="en-US" dirty="0"/>
              <a:t>Today, hacker is used to describe an individual who gains unauthorised access to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0418-EBD1-427E-B4C3-585952A0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E11-1F40-4CEF-A8AE-6744706C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229746" cy="4251059"/>
          </a:xfrm>
        </p:spPr>
        <p:txBody>
          <a:bodyPr/>
          <a:lstStyle/>
          <a:p>
            <a:r>
              <a:rPr lang="en-US" dirty="0"/>
              <a:t>Hackers are categorised according to their intent and the prior approval of the organisations whose networks they’re hacking</a:t>
            </a:r>
          </a:p>
          <a:p>
            <a:pPr lvl="1"/>
            <a:r>
              <a:rPr lang="en-US" b="1" dirty="0"/>
              <a:t>White hat hacker </a:t>
            </a:r>
            <a:r>
              <a:rPr lang="en-US" dirty="0"/>
              <a:t>is an IT security expert hired by organisations to identify security vulnerabilities </a:t>
            </a:r>
          </a:p>
          <a:p>
            <a:pPr lvl="2"/>
            <a:r>
              <a:rPr lang="en-US" dirty="0"/>
              <a:t>They are sometimes called an ethical hacker</a:t>
            </a:r>
          </a:p>
          <a:p>
            <a:pPr lvl="1"/>
            <a:r>
              <a:rPr lang="en-US" b="1" dirty="0"/>
              <a:t>Black hat hackers </a:t>
            </a:r>
            <a:r>
              <a:rPr lang="en-US" dirty="0"/>
              <a:t>are groups or individuals that cause damage, steal data, or compromise privacy</a:t>
            </a:r>
          </a:p>
          <a:p>
            <a:pPr lvl="1"/>
            <a:r>
              <a:rPr lang="en-US" b="1" dirty="0"/>
              <a:t>Gray hat hackers </a:t>
            </a:r>
            <a:r>
              <a:rPr lang="en-US" dirty="0"/>
              <a:t>abide by a code of ethics all their own</a:t>
            </a:r>
          </a:p>
          <a:p>
            <a:pPr lvl="2"/>
            <a:r>
              <a:rPr lang="en-US" dirty="0"/>
              <a:t>They might engage in illegal activity, but their intent is to educate and assist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8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0418-EBD1-427E-B4C3-585952A0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Risks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E11-1F40-4CEF-A8AE-6744706C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105056" cy="4251059"/>
          </a:xfrm>
        </p:spPr>
        <p:txBody>
          <a:bodyPr/>
          <a:lstStyle/>
          <a:p>
            <a:r>
              <a:rPr lang="en-US" b="1" dirty="0"/>
              <a:t>Vulnerability</a:t>
            </a:r>
            <a:r>
              <a:rPr lang="en-US" dirty="0"/>
              <a:t> is a weakness of a system, process, or architecture</a:t>
            </a:r>
          </a:p>
          <a:p>
            <a:r>
              <a:rPr lang="en-US" b="1" dirty="0"/>
              <a:t>Exploit</a:t>
            </a:r>
            <a:r>
              <a:rPr lang="en-US" dirty="0"/>
              <a:t> is the act of taking advantage of a vulnerability</a:t>
            </a:r>
          </a:p>
          <a:p>
            <a:r>
              <a:rPr lang="en-US" b="1" dirty="0"/>
              <a:t>Zero-day exploit </a:t>
            </a:r>
            <a:r>
              <a:rPr lang="en-US" dirty="0"/>
              <a:t>or </a:t>
            </a:r>
            <a:r>
              <a:rPr lang="en-US" b="1" dirty="0"/>
              <a:t>zero-day attack </a:t>
            </a:r>
            <a:r>
              <a:rPr lang="en-US" dirty="0"/>
              <a:t>is one that takes advantage of a software vulnerability</a:t>
            </a:r>
          </a:p>
          <a:p>
            <a:pPr lvl="1"/>
            <a:r>
              <a:rPr lang="en-US" dirty="0"/>
              <a:t>The vulnerability is exploited before the software developer is aware of the vulnerability </a:t>
            </a:r>
          </a:p>
          <a:p>
            <a:r>
              <a:rPr lang="en-US" dirty="0"/>
              <a:t>Keep in mind that malicious and determined intruders may use one technique</a:t>
            </a:r>
          </a:p>
          <a:p>
            <a:pPr lvl="1"/>
            <a:r>
              <a:rPr lang="en-US" dirty="0"/>
              <a:t>Which then allows them to use a second technique, which then supports a third technique,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8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C809-B098-4884-BBBA-EB1F368F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Risks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DB30-34C1-41B4-B653-87102E8B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8121681" cy="4251059"/>
          </a:xfrm>
        </p:spPr>
        <p:txBody>
          <a:bodyPr/>
          <a:lstStyle/>
          <a:p>
            <a:r>
              <a:rPr lang="en-US" dirty="0"/>
              <a:t>More than half of all security breaches are caused by human errors, ignorance, and omissions</a:t>
            </a:r>
          </a:p>
          <a:p>
            <a:r>
              <a:rPr lang="en-US" b="1" dirty="0"/>
              <a:t>Social engineering </a:t>
            </a:r>
            <a:r>
              <a:rPr lang="en-US" dirty="0"/>
              <a:t>is a strategy to gain a user’s password</a:t>
            </a:r>
          </a:p>
          <a:p>
            <a:r>
              <a:rPr lang="en-US" dirty="0"/>
              <a:t>Common types of social engineering:</a:t>
            </a:r>
          </a:p>
          <a:p>
            <a:pPr lvl="1"/>
            <a:r>
              <a:rPr lang="en-US" dirty="0"/>
              <a:t>Phishing</a:t>
            </a:r>
          </a:p>
          <a:p>
            <a:pPr lvl="1"/>
            <a:r>
              <a:rPr lang="en-US" dirty="0"/>
              <a:t>Baiting</a:t>
            </a:r>
          </a:p>
          <a:p>
            <a:pPr lvl="1"/>
            <a:r>
              <a:rPr lang="en-US" dirty="0"/>
              <a:t>Quid pro quo</a:t>
            </a:r>
          </a:p>
          <a:p>
            <a:pPr lvl="1"/>
            <a:r>
              <a:rPr lang="en-US" dirty="0"/>
              <a:t>Tailgating </a:t>
            </a:r>
          </a:p>
          <a:p>
            <a:pPr lvl="1"/>
            <a:r>
              <a:rPr lang="en-US" dirty="0"/>
              <a:t>Piggybacking</a:t>
            </a:r>
          </a:p>
          <a:p>
            <a:pPr lvl="1"/>
            <a:r>
              <a:rPr lang="en-US" dirty="0"/>
              <a:t>Shoulder surfing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4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C809-B098-4884-BBBA-EB1F368F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Risks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DB30-34C1-41B4-B653-87102E8B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6" y="1925903"/>
            <a:ext cx="8038554" cy="4251059"/>
          </a:xfrm>
        </p:spPr>
        <p:txBody>
          <a:bodyPr/>
          <a:lstStyle/>
          <a:p>
            <a:r>
              <a:rPr lang="en-US" dirty="0"/>
              <a:t>The most important defense against social engineering is employee training</a:t>
            </a:r>
          </a:p>
          <a:p>
            <a:r>
              <a:rPr lang="en-US" dirty="0"/>
              <a:t>An </a:t>
            </a:r>
            <a:r>
              <a:rPr lang="en-US" b="1" dirty="0"/>
              <a:t>insider threat </a:t>
            </a:r>
            <a:r>
              <a:rPr lang="en-US" dirty="0"/>
              <a:t>is someone trusted by an organisation who may have or develop malicious intent</a:t>
            </a:r>
          </a:p>
          <a:p>
            <a:r>
              <a:rPr lang="en-US" dirty="0"/>
              <a:t>Measures to reduce insider threat risks:</a:t>
            </a:r>
          </a:p>
          <a:p>
            <a:pPr lvl="1"/>
            <a:r>
              <a:rPr lang="en-US" dirty="0"/>
              <a:t>Perform background checks for new hires</a:t>
            </a:r>
          </a:p>
          <a:p>
            <a:pPr lvl="1"/>
            <a:r>
              <a:rPr lang="en-US" dirty="0"/>
              <a:t>Enforce the </a:t>
            </a:r>
            <a:r>
              <a:rPr lang="en-US" b="1" dirty="0"/>
              <a:t>principle of least privilege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meaning employees are given minimal access to do their job</a:t>
            </a:r>
          </a:p>
          <a:p>
            <a:pPr lvl="1"/>
            <a:r>
              <a:rPr lang="en-US" dirty="0"/>
              <a:t>Design checks and balances on employee behavior </a:t>
            </a:r>
          </a:p>
          <a:p>
            <a:pPr lvl="1"/>
            <a:r>
              <a:rPr lang="en-US" dirty="0"/>
              <a:t>Deploy a </a:t>
            </a:r>
            <a:r>
              <a:rPr lang="en-US" b="1" dirty="0"/>
              <a:t>DLP (data loss prevention) </a:t>
            </a:r>
            <a:r>
              <a:rPr lang="en-US" dirty="0"/>
              <a:t>solution that identifies sensitive data and prevents it from being copied or transmitted off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 descr="A denial-of-service attack. Two attacker or infected P Cs are sending S Y N requests repeatedly to a web server and flooding it so that it is unable to respond to legitimate requests.">
            <a:extLst>
              <a:ext uri="{FF2B5EF4-FFF2-40B4-BE49-F238E27FC236}">
                <a16:creationId xmlns:a16="http://schemas.microsoft.com/office/drawing/2014/main" id="{C748488C-2EB5-4789-AC53-EEDCAA9A8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8" y="3747882"/>
            <a:ext cx="4648200" cy="298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31C2E-7B3A-4AC7-A73E-0075EAD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Risks (1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1F505-0893-4DAF-813F-45FC5D0D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42" y="1303470"/>
            <a:ext cx="8156317" cy="42510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DoS (denial-of-service) </a:t>
            </a:r>
            <a:r>
              <a:rPr lang="en-US" dirty="0"/>
              <a:t>attack occurs when an intruder issues a flood of broadcast ping messages preventing legitimate users from accessing normal network resources</a:t>
            </a:r>
          </a:p>
          <a:p>
            <a:r>
              <a:rPr lang="en-US" dirty="0"/>
              <a:t>There are several DoS subtypes: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Distributed DoS (DDoS) attack </a:t>
            </a:r>
            <a:r>
              <a:rPr lang="en-US" dirty="0"/>
              <a:t>– are orchestrated through several sources, called zombies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DRDoS (distributed reflection DoS) attack</a:t>
            </a:r>
            <a:r>
              <a:rPr lang="en-US" dirty="0"/>
              <a:t> – a DDoS attack is a type of DDoS attack that is bounced off uninfected computers, called reflectors, before being directed at target</a:t>
            </a:r>
          </a:p>
        </p:txBody>
      </p:sp>
    </p:spTree>
    <p:extLst>
      <p:ext uri="{BB962C8B-B14F-4D97-AF65-F5344CB8AC3E}">
        <p14:creationId xmlns:p14="http://schemas.microsoft.com/office/powerpoint/2010/main" val="428514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1C2E-7B3A-4AC7-A73E-0075EAD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Risks (1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1F505-0893-4DAF-813F-45FC5D0D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59" y="1925903"/>
            <a:ext cx="8156317" cy="4251059"/>
          </a:xfrm>
        </p:spPr>
        <p:txBody>
          <a:bodyPr/>
          <a:lstStyle/>
          <a:p>
            <a:pPr lvl="1"/>
            <a:r>
              <a:rPr lang="en-US" b="1" dirty="0"/>
              <a:t>Amplified DRDoS attack </a:t>
            </a:r>
            <a:r>
              <a:rPr lang="en-US" dirty="0"/>
              <a:t>– can be amplified when conducted using small, simple requests that trigger very large responses from the target</a:t>
            </a:r>
          </a:p>
          <a:p>
            <a:pPr lvl="1"/>
            <a:r>
              <a:rPr lang="en-US" b="1" dirty="0"/>
              <a:t>PDoS (permanent DoS) attack </a:t>
            </a:r>
            <a:r>
              <a:rPr lang="en-US" dirty="0"/>
              <a:t>– A PDoS attack damages a device’s firmware beyond repair</a:t>
            </a:r>
          </a:p>
          <a:p>
            <a:pPr lvl="1"/>
            <a:r>
              <a:rPr lang="en-US" b="1" dirty="0"/>
              <a:t>Friendly DoS attack </a:t>
            </a:r>
            <a:r>
              <a:rPr lang="en-US" dirty="0"/>
              <a:t>– an unintentional DoS attack has no malicious intent</a:t>
            </a:r>
          </a:p>
        </p:txBody>
      </p:sp>
    </p:spTree>
    <p:extLst>
      <p:ext uri="{BB962C8B-B14F-4D97-AF65-F5344CB8AC3E}">
        <p14:creationId xmlns:p14="http://schemas.microsoft.com/office/powerpoint/2010/main" val="154469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7FF3-83E5-4797-A0BB-24209A8D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Risks (3 of 4)</a:t>
            </a:r>
          </a:p>
        </p:txBody>
      </p:sp>
      <p:pic>
        <p:nvPicPr>
          <p:cNvPr id="5" name="Picture Placeholder 4" descr="A distributed denial-of-service attack. An attacker or infected P C keeps controls of several zombie P Cs that are infected with malware. The attacker P C commands the zombie P Cs to send repeated S Y N requests to a web server thereby overwhelming its resource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4976"/>
            <a:ext cx="7469981" cy="5000397"/>
          </a:xfrm>
        </p:spPr>
      </p:pic>
    </p:spTree>
    <p:extLst>
      <p:ext uri="{BB962C8B-B14F-4D97-AF65-F5344CB8AC3E}">
        <p14:creationId xmlns:p14="http://schemas.microsoft.com/office/powerpoint/2010/main" val="121964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purl.org/dc/elements/1.1/"/>
    <ds:schemaRef ds:uri="http://schemas.microsoft.com/office/2006/documentManagement/types"/>
    <ds:schemaRef ds:uri="c64b295e-e158-430a-a9fe-95bbf17b9d7d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0f5e39c8-e5a1-4a0d-b53f-9134be983d1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5ACC74-BD68-4F4B-B110-758DC74C6828}"/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909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Playfair Display</vt:lpstr>
      <vt:lpstr>Office Theme</vt:lpstr>
      <vt:lpstr>Network Risks</vt:lpstr>
      <vt:lpstr>Security Risks (1 of 2)</vt:lpstr>
      <vt:lpstr>Security Risks (1 of 2)</vt:lpstr>
      <vt:lpstr>Security Risks (2 of 2)</vt:lpstr>
      <vt:lpstr>People Risks (1 of 2)</vt:lpstr>
      <vt:lpstr>People Risks (2 of 2)</vt:lpstr>
      <vt:lpstr>Technology Risks (1 of 4)</vt:lpstr>
      <vt:lpstr>Technology Risks (1 of 4)</vt:lpstr>
      <vt:lpstr>Technology Risks (3 of 4)</vt:lpstr>
      <vt:lpstr>Technology Risks (4 of 4)</vt:lpstr>
      <vt:lpstr>Technology Risks (4 of 4)</vt:lpstr>
      <vt:lpstr>Malware Risks (1 of 3)</vt:lpstr>
      <vt:lpstr>Malware Risks (1 of 3)</vt:lpstr>
      <vt:lpstr>Malware Risks (2 of 3)</vt:lpstr>
      <vt:lpstr>Malware Risks (3 of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17</cp:revision>
  <dcterms:created xsi:type="dcterms:W3CDTF">2018-04-09T23:36:04Z</dcterms:created>
  <dcterms:modified xsi:type="dcterms:W3CDTF">2022-01-28T05:06:33Z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