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53" r:id="rId6"/>
    <p:sldId id="365" r:id="rId7"/>
    <p:sldId id="366" r:id="rId8"/>
    <p:sldId id="354" r:id="rId9"/>
    <p:sldId id="357" r:id="rId10"/>
    <p:sldId id="355" r:id="rId11"/>
    <p:sldId id="356" r:id="rId12"/>
    <p:sldId id="358" r:id="rId13"/>
    <p:sldId id="359" r:id="rId14"/>
    <p:sldId id="360" r:id="rId15"/>
    <p:sldId id="361" r:id="rId16"/>
    <p:sldId id="367" r:id="rId17"/>
    <p:sldId id="362" r:id="rId18"/>
    <p:sldId id="363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87318-6496-D640-860F-BD53BBA310D8}" v="1" dt="2022-01-22T02:11:1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C3687318-6496-D640-860F-BD53BBA310D8}"/>
    <pc:docChg chg="custSel addSld delSld modSld">
      <pc:chgData name="Chen, Chao" userId="44c0eae3-1754-40ca-b7fc-812aef1f268d" providerId="ADAL" clId="{C3687318-6496-D640-860F-BD53BBA310D8}" dt="2022-01-22T02:11:14.038" v="17" actId="700"/>
      <pc:docMkLst>
        <pc:docMk/>
      </pc:docMkLst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C3687318-6496-D640-860F-BD53BBA310D8}" dt="2022-01-22T02:06:34.759" v="14" actId="20577"/>
        <pc:sldMkLst>
          <pc:docMk/>
          <pc:sldMk cId="1560288090" sldId="311"/>
        </pc:sldMkLst>
        <pc:spChg chg="mod">
          <ac:chgData name="Chen, Chao" userId="44c0eae3-1754-40ca-b7fc-812aef1f268d" providerId="ADAL" clId="{C3687318-6496-D640-860F-BD53BBA310D8}" dt="2022-01-22T02:06:34.759" v="1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900766402" sldId="353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900766402" sldId="353"/>
            <ac:spMk id="2" creationId="{D31CA9A2-486C-4493-AEDB-02A20BAC7AA2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900766402" sldId="353"/>
            <ac:spMk id="3" creationId="{94DD4FD6-1CB3-41D0-9D90-509A5A01DFDD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1922431274" sldId="354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922431274" sldId="354"/>
            <ac:spMk id="2" creationId="{B67989CD-329C-4DE4-B8CF-7D840D3077FB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922431274" sldId="354"/>
            <ac:spMk id="3" creationId="{E53AD65C-3DBA-428A-B76C-7CB5D39E5381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3004799410" sldId="355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004799410" sldId="355"/>
            <ac:spMk id="2" creationId="{D40DFC55-1821-441C-B316-E3327D310FD4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004799410" sldId="355"/>
            <ac:spMk id="3" creationId="{8176C5A1-082C-4157-B3B0-1EFD717EC8C1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1805274568" sldId="356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805274568" sldId="356"/>
            <ac:spMk id="2" creationId="{D40DFC55-1821-441C-B316-E3327D310FD4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805274568" sldId="356"/>
            <ac:spMk id="3" creationId="{8176C5A1-082C-4157-B3B0-1EFD717EC8C1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4198747236" sldId="357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4198747236" sldId="357"/>
            <ac:spMk id="2" creationId="{9D231040-FB2D-4B95-AB3F-E8989BAE6387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4198747236" sldId="357"/>
            <ac:spMk id="4" creationId="{20D2322D-3218-4B79-8DCE-E009B0F033D7}"/>
          </ac:spMkLst>
        </pc:spChg>
        <pc:picChg chg="mod ord">
          <ac:chgData name="Chen, Chao" userId="44c0eae3-1754-40ca-b7fc-812aef1f268d" providerId="ADAL" clId="{C3687318-6496-D640-860F-BD53BBA310D8}" dt="2022-01-22T02:11:14.038" v="17" actId="700"/>
          <ac:picMkLst>
            <pc:docMk/>
            <pc:sldMk cId="4198747236" sldId="35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3125759668" sldId="358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25759668" sldId="358"/>
            <ac:spMk id="2" creationId="{F3E88781-5CD3-470D-8E37-985D921B34BC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25759668" sldId="358"/>
            <ac:spMk id="4" creationId="{F93D61A4-E598-45B2-A37A-F7016BD31629}"/>
          </ac:spMkLst>
        </pc:spChg>
        <pc:picChg chg="mod ord">
          <ac:chgData name="Chen, Chao" userId="44c0eae3-1754-40ca-b7fc-812aef1f268d" providerId="ADAL" clId="{C3687318-6496-D640-860F-BD53BBA310D8}" dt="2022-01-22T02:11:14.038" v="17" actId="700"/>
          <ac:picMkLst>
            <pc:docMk/>
            <pc:sldMk cId="3125759668" sldId="35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313259784" sldId="359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3259784" sldId="359"/>
            <ac:spMk id="2" creationId="{22C5084F-B6CE-4263-9D27-365B3C1254B9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3259784" sldId="359"/>
            <ac:spMk id="3" creationId="{EF6A0E35-5036-4968-9BD7-20AAF0E32A98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3130089316" sldId="360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30089316" sldId="360"/>
            <ac:spMk id="2" creationId="{AA018C3D-DF73-4A57-B389-174182B7A16E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3130089316" sldId="360"/>
            <ac:spMk id="3" creationId="{A999240A-9F31-4A73-B614-2BF36496419F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2513630020" sldId="361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2513630020" sldId="361"/>
            <ac:spMk id="2" creationId="{2F7B91AE-82B5-4ADB-B7AB-681117E3CEAA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2513630020" sldId="361"/>
            <ac:spMk id="3" creationId="{49CF4DFD-5FD1-4E92-A35E-FFAB2F66242D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1903416938" sldId="362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903416938" sldId="362"/>
            <ac:spMk id="2" creationId="{AE97AFA7-5B89-43AD-9F10-453A221D0154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903416938" sldId="362"/>
            <ac:spMk id="4" creationId="{EC751485-5F93-4856-8CFD-E49757C2CCF3}"/>
          </ac:spMkLst>
        </pc:spChg>
        <pc:picChg chg="mod ord">
          <ac:chgData name="Chen, Chao" userId="44c0eae3-1754-40ca-b7fc-812aef1f268d" providerId="ADAL" clId="{C3687318-6496-D640-860F-BD53BBA310D8}" dt="2022-01-22T02:11:14.038" v="17" actId="700"/>
          <ac:picMkLst>
            <pc:docMk/>
            <pc:sldMk cId="1903416938" sldId="36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1650459770" sldId="363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650459770" sldId="363"/>
            <ac:spMk id="2" creationId="{3301699E-436E-4C8C-A1DA-7165F17EB1DB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1650459770" sldId="363"/>
            <ac:spMk id="3" creationId="{FCE71906-A003-4F9B-9297-9F18848AA8B8}"/>
          </ac:spMkLst>
        </pc:spChg>
      </pc:sldChg>
      <pc:sldChg chg="modSp add mod modClrScheme chgLayout">
        <pc:chgData name="Chen, Chao" userId="44c0eae3-1754-40ca-b7fc-812aef1f268d" providerId="ADAL" clId="{C3687318-6496-D640-860F-BD53BBA310D8}" dt="2022-01-22T02:11:14.038" v="17" actId="700"/>
        <pc:sldMkLst>
          <pc:docMk/>
          <pc:sldMk cId="2546845236" sldId="364"/>
        </pc:sldMkLst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2546845236" sldId="364"/>
            <ac:spMk id="2" creationId="{C764E345-CB51-42AE-B44D-C9532E804E15}"/>
          </ac:spMkLst>
        </pc:spChg>
        <pc:spChg chg="mod ord">
          <ac:chgData name="Chen, Chao" userId="44c0eae3-1754-40ca-b7fc-812aef1f268d" providerId="ADAL" clId="{C3687318-6496-D640-860F-BD53BBA310D8}" dt="2022-01-22T02:11:14.038" v="17" actId="700"/>
          <ac:spMkLst>
            <pc:docMk/>
            <pc:sldMk cId="2546845236" sldId="364"/>
            <ac:spMk id="4" creationId="{DA0A5A84-2DE4-4BB4-A60F-60D748A6F87A}"/>
          </ac:spMkLst>
        </pc:spChg>
        <pc:picChg chg="mod ord">
          <ac:chgData name="Chen, Chao" userId="44c0eae3-1754-40ca-b7fc-812aef1f268d" providerId="ADAL" clId="{C3687318-6496-D640-860F-BD53BBA310D8}" dt="2022-01-22T02:11:14.038" v="17" actId="700"/>
          <ac:picMkLst>
            <pc:docMk/>
            <pc:sldMk cId="2546845236" sldId="364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084F-B6CE-4263-9D27-365B3C12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 and Honeynets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0E35-5036-4968-9BD7-20AAF0E3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88183" cy="42510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honeypot</a:t>
            </a:r>
            <a:r>
              <a:rPr lang="en-US" dirty="0"/>
              <a:t> is a decoy system that is purposefully vulnerable</a:t>
            </a:r>
          </a:p>
          <a:p>
            <a:pPr lvl="1"/>
            <a:r>
              <a:rPr lang="en-US" dirty="0"/>
              <a:t>It is designed to fool hackers and gain information about their behaviour</a:t>
            </a:r>
          </a:p>
          <a:p>
            <a:pPr lvl="1"/>
            <a:r>
              <a:rPr lang="en-US" dirty="0"/>
              <a:t>A honeypot might be given an enticing name, such as one that indicates a name server or a storage location for confidential data</a:t>
            </a:r>
          </a:p>
          <a:p>
            <a:r>
              <a:rPr lang="en-US" dirty="0"/>
              <a:t>A </a:t>
            </a:r>
            <a:r>
              <a:rPr lang="en-US" b="1" dirty="0"/>
              <a:t>honeynet</a:t>
            </a:r>
            <a:r>
              <a:rPr lang="en-US" dirty="0"/>
              <a:t> is a network of honeypots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8C3D-DF73-4A57-B389-174182B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240A-9F31-4A73-B614-2BF36496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7996990" cy="4251059"/>
          </a:xfrm>
        </p:spPr>
        <p:txBody>
          <a:bodyPr/>
          <a:lstStyle/>
          <a:p>
            <a:r>
              <a:rPr lang="en-US" dirty="0"/>
              <a:t>Physical access to critical components must be restricted and controlled</a:t>
            </a:r>
          </a:p>
          <a:p>
            <a:pPr lvl="1"/>
            <a:r>
              <a:rPr lang="en-US" dirty="0"/>
              <a:t>Only trusted networking staff should have access to secure computer/data rooms</a:t>
            </a:r>
          </a:p>
          <a:p>
            <a:r>
              <a:rPr lang="en-US" dirty="0"/>
              <a:t>Preventative measures such as locked doors can make it more difficult for unauthorised people to get into these areas</a:t>
            </a:r>
          </a:p>
          <a:p>
            <a:r>
              <a:rPr lang="en-US" dirty="0"/>
              <a:t>Important to have good detection measures in place for those times when someone is able to breach a secured perimeter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91AE-82B5-4ADB-B7AB-681117E3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Methods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DFD-5FD1-4E92-A35E-FFAB2F66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238060" cy="4251059"/>
          </a:xfrm>
        </p:spPr>
        <p:txBody>
          <a:bodyPr/>
          <a:lstStyle/>
          <a:p>
            <a:r>
              <a:rPr lang="en-US" dirty="0"/>
              <a:t>Access control technologies include the following:</a:t>
            </a:r>
          </a:p>
          <a:p>
            <a:pPr lvl="1"/>
            <a:r>
              <a:rPr lang="en-US" b="1" dirty="0"/>
              <a:t>Keypad or cipher lock </a:t>
            </a:r>
            <a:r>
              <a:rPr lang="en-US" dirty="0"/>
              <a:t>- cipher locks are physical or electronic locks requiring a code to open the door</a:t>
            </a:r>
          </a:p>
          <a:p>
            <a:pPr lvl="1"/>
            <a:r>
              <a:rPr lang="en-US" b="1" dirty="0"/>
              <a:t>Access badge </a:t>
            </a:r>
            <a:r>
              <a:rPr lang="en-US" dirty="0"/>
              <a:t>– many organisations provide electronic access badges called smart cards</a:t>
            </a:r>
          </a:p>
          <a:p>
            <a:pPr lvl="1"/>
            <a:r>
              <a:rPr lang="en-US" b="1" dirty="0"/>
              <a:t>Biometrics</a:t>
            </a:r>
            <a:r>
              <a:rPr lang="en-US" dirty="0"/>
              <a:t> – a device scans an individual’s unique physical characteristics  </a:t>
            </a:r>
          </a:p>
        </p:txBody>
      </p:sp>
    </p:spTree>
    <p:extLst>
      <p:ext uri="{BB962C8B-B14F-4D97-AF65-F5344CB8AC3E}">
        <p14:creationId xmlns:p14="http://schemas.microsoft.com/office/powerpoint/2010/main" val="25136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91AE-82B5-4ADB-B7AB-681117E3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Methods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DFD-5FD1-4E92-A35E-FFAB2F66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238060" cy="4251059"/>
          </a:xfrm>
        </p:spPr>
        <p:txBody>
          <a:bodyPr/>
          <a:lstStyle/>
          <a:p>
            <a:r>
              <a:rPr lang="en-US" dirty="0"/>
              <a:t>Access control technologies include the following:</a:t>
            </a:r>
          </a:p>
          <a:p>
            <a:pPr lvl="1"/>
            <a:r>
              <a:rPr lang="en-US" b="1" dirty="0"/>
              <a:t>Access control vestibule </a:t>
            </a:r>
            <a:r>
              <a:rPr lang="en-US" dirty="0"/>
              <a:t>– creates a confined space between two locked doors</a:t>
            </a:r>
          </a:p>
          <a:p>
            <a:pPr lvl="1"/>
            <a:r>
              <a:rPr lang="en-US" b="1" dirty="0"/>
              <a:t>Locking rack and locking cabinet </a:t>
            </a:r>
            <a:r>
              <a:rPr lang="en-US" dirty="0"/>
              <a:t>– restrict physical access to servers, routers, switches, and firewalls installed on the rack to prevent an intruder from making configuration changes to these devices</a:t>
            </a:r>
          </a:p>
          <a:p>
            <a:pPr lvl="1"/>
            <a:r>
              <a:rPr lang="en-US" b="1" dirty="0"/>
              <a:t>Smart locker </a:t>
            </a:r>
            <a:r>
              <a:rPr lang="en-US" dirty="0"/>
              <a:t>– allows controlled access to equipment, computers, packages, hardware in need of repair, or written account credentials stored for emergency access</a:t>
            </a:r>
          </a:p>
        </p:txBody>
      </p:sp>
    </p:spTree>
    <p:extLst>
      <p:ext uri="{BB962C8B-B14F-4D97-AF65-F5344CB8AC3E}">
        <p14:creationId xmlns:p14="http://schemas.microsoft.com/office/powerpoint/2010/main" val="390313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AFA7-5B89-43AD-9F10-453A221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Methods (2 of 2)</a:t>
            </a:r>
          </a:p>
        </p:txBody>
      </p:sp>
      <p:pic>
        <p:nvPicPr>
          <p:cNvPr id="5" name="Picture Placeholder 4" descr="The floor plan for a badge access security system displaying the locations of the badge readers in an office floor. The floor plan shows an I T Department office with two entrances and a badge reader installed near them. Inside the office is a data room with two entrances which also have a badge reader installed close to them. An image of a Badge belonging to the company Electricorp granted with all access is also shown in the illustration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307625"/>
            <a:ext cx="6982416" cy="4733534"/>
          </a:xfrm>
        </p:spPr>
      </p:pic>
    </p:spTree>
    <p:extLst>
      <p:ext uri="{BB962C8B-B14F-4D97-AF65-F5344CB8AC3E}">
        <p14:creationId xmlns:p14="http://schemas.microsoft.com/office/powerpoint/2010/main" val="190341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699E-436E-4C8C-A1DA-7165F17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Methods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1906-A003-4F9B-9297-9F18848A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80118" cy="4251059"/>
          </a:xfrm>
        </p:spPr>
        <p:txBody>
          <a:bodyPr/>
          <a:lstStyle/>
          <a:p>
            <a:r>
              <a:rPr lang="en-US" dirty="0"/>
              <a:t>Methods of detecting physical intrusions:</a:t>
            </a:r>
          </a:p>
          <a:p>
            <a:pPr lvl="1"/>
            <a:r>
              <a:rPr lang="en-US" b="1" dirty="0"/>
              <a:t>Motion detection</a:t>
            </a:r>
          </a:p>
          <a:p>
            <a:pPr lvl="1"/>
            <a:r>
              <a:rPr lang="en-US" b="1" dirty="0"/>
              <a:t>Cameras</a:t>
            </a:r>
          </a:p>
          <a:p>
            <a:pPr lvl="1"/>
            <a:r>
              <a:rPr lang="en-US" b="1" dirty="0"/>
              <a:t>Tamper detection </a:t>
            </a:r>
            <a:r>
              <a:rPr lang="en-US" dirty="0"/>
              <a:t>– sensors that detect physical penetration, temperature extremes, input voltage variations, input frequency variations, or certain kinds of radiation</a:t>
            </a:r>
          </a:p>
          <a:p>
            <a:pPr lvl="1"/>
            <a:r>
              <a:rPr lang="en-US" b="1" dirty="0"/>
              <a:t>Asset tags </a:t>
            </a:r>
            <a:r>
              <a:rPr lang="en-US" dirty="0"/>
              <a:t>– monitor the movement and condition of equipment, inventory, and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5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E345-CB51-42AE-B44D-C9532E8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Methods (2 of 2)</a:t>
            </a:r>
          </a:p>
        </p:txBody>
      </p:sp>
      <p:pic>
        <p:nvPicPr>
          <p:cNvPr id="5" name="Picture Placeholder 4" descr="An R F I D label stuck on a carton box that allows a delivery service to keep track of the progress in delivery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1" y="1422596"/>
            <a:ext cx="5569899" cy="4637382"/>
          </a:xfrm>
        </p:spPr>
      </p:pic>
    </p:spTree>
    <p:extLst>
      <p:ext uri="{BB962C8B-B14F-4D97-AF65-F5344CB8AC3E}">
        <p14:creationId xmlns:p14="http://schemas.microsoft.com/office/powerpoint/2010/main" val="25468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A9A2-486C-4493-AEDB-02A20BA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and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4FD6-1CB3-41D0-9D90-509A5A01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54932" cy="4251059"/>
          </a:xfrm>
        </p:spPr>
        <p:txBody>
          <a:bodyPr>
            <a:normAutofit/>
          </a:bodyPr>
          <a:lstStyle/>
          <a:p>
            <a:r>
              <a:rPr lang="en-US" dirty="0"/>
              <a:t>Effective risk management happens at two layers, as follows: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security risk assessment </a:t>
            </a:r>
            <a:r>
              <a:rPr lang="en-US" dirty="0"/>
              <a:t>evaluates threats to and vulnerabilities of the network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business risk assessment </a:t>
            </a:r>
            <a:r>
              <a:rPr lang="en-US" dirty="0"/>
              <a:t>evaluates the impact of potential threats on business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A9A2-486C-4493-AEDB-02A20BA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and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4FD6-1CB3-41D0-9D90-509A5A01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54932" cy="425105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business process </a:t>
            </a:r>
            <a:r>
              <a:rPr lang="en-US" dirty="0"/>
              <a:t>is a series of steps that accomplishes a defined goal</a:t>
            </a:r>
          </a:p>
          <a:p>
            <a:r>
              <a:rPr lang="en-US" dirty="0"/>
              <a:t>A </a:t>
            </a:r>
            <a:r>
              <a:rPr lang="en-US" b="1" dirty="0"/>
              <a:t>vendor risk assessment </a:t>
            </a:r>
            <a:r>
              <a:rPr lang="en-US" dirty="0"/>
              <a:t>(third-party risk assessment) evaluates security and compliance risks related to suppliers and vendors a company does business with</a:t>
            </a:r>
          </a:p>
          <a:p>
            <a:r>
              <a:rPr lang="en-US" dirty="0"/>
              <a:t>A </a:t>
            </a:r>
            <a:r>
              <a:rPr lang="en-US" b="1" dirty="0"/>
              <a:t>posture assessment </a:t>
            </a:r>
            <a:r>
              <a:rPr lang="en-US" dirty="0"/>
              <a:t>is a thorough examination of each aspect of the network to determine how it might be compromised</a:t>
            </a:r>
          </a:p>
          <a:p>
            <a:r>
              <a:rPr lang="en-US" dirty="0"/>
              <a:t>A </a:t>
            </a:r>
            <a:r>
              <a:rPr lang="en-US" b="1" dirty="0"/>
              <a:t>security audit </a:t>
            </a:r>
            <a:r>
              <a:rPr lang="en-US" dirty="0"/>
              <a:t>is an assessment performed by a company that has been accredited by an agency that sets network security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89CD-329C-4DE4-B8CF-7D840D3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Simulations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D65C-3DBA-428A-B76C-7CB5D39E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/>
          <a:lstStyle/>
          <a:p>
            <a:r>
              <a:rPr lang="en-US" dirty="0"/>
              <a:t>During a posture assessment, you might use some of the methods a hacker uses to identify cracks in security architecture</a:t>
            </a:r>
          </a:p>
          <a:p>
            <a:r>
              <a:rPr lang="en-US" dirty="0"/>
              <a:t>There are three types of attack simulations: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vulnerability assessment </a:t>
            </a:r>
            <a:r>
              <a:rPr lang="en-US" dirty="0"/>
              <a:t>is used to identify vulnerabilities in a network</a:t>
            </a:r>
          </a:p>
          <a:p>
            <a:pPr lvl="2"/>
            <a:r>
              <a:rPr lang="en-US" dirty="0"/>
              <a:t>There are two types of assessments:</a:t>
            </a:r>
          </a:p>
          <a:p>
            <a:pPr lvl="3"/>
            <a:r>
              <a:rPr lang="en-US" b="1" dirty="0"/>
              <a:t>Authenticated </a:t>
            </a:r>
            <a:r>
              <a:rPr lang="en-US" dirty="0"/>
              <a:t>– the attacker is given same access as a trusted user would have</a:t>
            </a:r>
          </a:p>
          <a:p>
            <a:pPr lvl="3"/>
            <a:r>
              <a:rPr lang="en-US" b="1" dirty="0"/>
              <a:t>Unauthenticated </a:t>
            </a:r>
            <a:r>
              <a:rPr lang="en-US" dirty="0"/>
              <a:t>– the attacker begins on the perimeter of the network, looking for vulnerabilities that do not require trusted user privileges</a:t>
            </a:r>
          </a:p>
        </p:txBody>
      </p:sp>
    </p:spTree>
    <p:extLst>
      <p:ext uri="{BB962C8B-B14F-4D97-AF65-F5344CB8AC3E}">
        <p14:creationId xmlns:p14="http://schemas.microsoft.com/office/powerpoint/2010/main" val="35859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89CD-329C-4DE4-B8CF-7D840D3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Simulations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D65C-3DBA-428A-B76C-7CB5D39E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/>
          <a:lstStyle/>
          <a:p>
            <a:pPr lvl="1"/>
            <a:r>
              <a:rPr lang="en-US" b="1" dirty="0"/>
              <a:t>Pen (penetration) testing </a:t>
            </a:r>
            <a:r>
              <a:rPr lang="en-US" dirty="0"/>
              <a:t>uses variable tools to find network vulnerabilities and attempts to exploit them</a:t>
            </a:r>
          </a:p>
          <a:p>
            <a:pPr lvl="1"/>
            <a:r>
              <a:rPr lang="en-US" dirty="0"/>
              <a:t>During a </a:t>
            </a:r>
            <a:r>
              <a:rPr lang="en-US" b="1" dirty="0"/>
              <a:t>red team-blue team exercise</a:t>
            </a:r>
            <a:r>
              <a:rPr lang="en-US" dirty="0"/>
              <a:t>, the red team conducts the attack, and the blue team attempts to defend the network</a:t>
            </a:r>
          </a:p>
        </p:txBody>
      </p:sp>
    </p:spTree>
    <p:extLst>
      <p:ext uri="{BB962C8B-B14F-4D97-AF65-F5344CB8AC3E}">
        <p14:creationId xmlns:p14="http://schemas.microsoft.com/office/powerpoint/2010/main" val="19224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1040-FB2D-4B95-AB3F-E8989BAE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Simulations (2 of 2)</a:t>
            </a:r>
          </a:p>
        </p:txBody>
      </p:sp>
      <p:pic>
        <p:nvPicPr>
          <p:cNvPr id="5" name="Picture Placeholder 4" descr="The scope of Red, Blue, and Purple Teams. A red team is involved in offensive security, vulnerabiity assessment, social engineering, and penetration testing. A blue team is involved in defensive security, implementing controls, security monitoring, and incident response. A purple team is involved in Improving the overall security posture and collaborative security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7" y="1408053"/>
            <a:ext cx="3994589" cy="5167312"/>
          </a:xfrm>
        </p:spPr>
      </p:pic>
    </p:spTree>
    <p:extLst>
      <p:ext uri="{BB962C8B-B14F-4D97-AF65-F5344CB8AC3E}">
        <p14:creationId xmlns:p14="http://schemas.microsoft.com/office/powerpoint/2010/main" val="419874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FC55-1821-441C-B316-E3327D31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Tools 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C5A1-082C-4157-B3B0-1EFD71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7996990" cy="4251059"/>
          </a:xfrm>
        </p:spPr>
        <p:txBody>
          <a:bodyPr/>
          <a:lstStyle/>
          <a:p>
            <a:r>
              <a:rPr lang="en-US" dirty="0"/>
              <a:t>Scanning tools can be used to discover crucial information such as:</a:t>
            </a:r>
          </a:p>
          <a:p>
            <a:pPr lvl="1"/>
            <a:r>
              <a:rPr lang="en-US" dirty="0"/>
              <a:t>Every available host</a:t>
            </a:r>
          </a:p>
          <a:p>
            <a:pPr lvl="1"/>
            <a:r>
              <a:rPr lang="en-US" dirty="0"/>
              <a:t>Services, including applications and versions, running on every host</a:t>
            </a:r>
          </a:p>
          <a:p>
            <a:pPr lvl="1"/>
            <a:r>
              <a:rPr lang="en-US" dirty="0"/>
              <a:t>Software configurations</a:t>
            </a:r>
          </a:p>
          <a:p>
            <a:pPr lvl="1"/>
            <a:r>
              <a:rPr lang="en-US" dirty="0"/>
              <a:t>Open, closed, and filtered ports on every host</a:t>
            </a:r>
          </a:p>
          <a:p>
            <a:pPr lvl="1"/>
            <a:r>
              <a:rPr lang="en-US" dirty="0"/>
              <a:t>Existence, type, placement, and configuration of firewalls</a:t>
            </a:r>
          </a:p>
          <a:p>
            <a:pPr lvl="1"/>
            <a:r>
              <a:rPr lang="en-US" dirty="0"/>
              <a:t>Software configurations</a:t>
            </a:r>
          </a:p>
          <a:p>
            <a:pPr lvl="1"/>
            <a:r>
              <a:rPr lang="en-US" dirty="0"/>
              <a:t>Unencrypted or poorly encrypted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30047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FC55-1821-441C-B316-E3327D31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Tools (2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C5A1-082C-4157-B3B0-1EFD71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005303" cy="4251059"/>
          </a:xfrm>
        </p:spPr>
        <p:txBody>
          <a:bodyPr/>
          <a:lstStyle/>
          <a:p>
            <a:r>
              <a:rPr lang="en-US" dirty="0"/>
              <a:t>Three popular scanning tools include the following</a:t>
            </a:r>
          </a:p>
          <a:p>
            <a:pPr lvl="1"/>
            <a:r>
              <a:rPr lang="en-US" b="1" dirty="0"/>
              <a:t>NMAP</a:t>
            </a:r>
            <a:r>
              <a:rPr lang="en-US" dirty="0"/>
              <a:t> – designed to scan large networks quickly and provide information about a network and its hosts</a:t>
            </a:r>
          </a:p>
          <a:p>
            <a:pPr lvl="1"/>
            <a:r>
              <a:rPr lang="en-US" b="1" dirty="0"/>
              <a:t>Nessus</a:t>
            </a:r>
            <a:r>
              <a:rPr lang="en-US" dirty="0"/>
              <a:t> – performs more sophisticated scans than NMAP</a:t>
            </a:r>
          </a:p>
          <a:p>
            <a:pPr lvl="1"/>
            <a:r>
              <a:rPr lang="en-US" b="1" dirty="0"/>
              <a:t>Metasploit</a:t>
            </a:r>
            <a:r>
              <a:rPr lang="en-US" dirty="0"/>
              <a:t> – combines known scanning and exploit techniques to explore potentially new attack routes</a:t>
            </a:r>
          </a:p>
        </p:txBody>
      </p:sp>
    </p:spTree>
    <p:extLst>
      <p:ext uri="{BB962C8B-B14F-4D97-AF65-F5344CB8AC3E}">
        <p14:creationId xmlns:p14="http://schemas.microsoft.com/office/powerpoint/2010/main" val="18052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8781-5CD3-470D-8E37-985D921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Tools (3 of 3)</a:t>
            </a:r>
          </a:p>
        </p:txBody>
      </p:sp>
      <p:pic>
        <p:nvPicPr>
          <p:cNvPr id="5" name="Picture Placeholder 4" descr="The output from the Metasploit penetration testing tool displays the administrative username and password for a small office home office router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5" y="1986742"/>
            <a:ext cx="8500206" cy="2409767"/>
          </a:xfrm>
        </p:spPr>
      </p:pic>
    </p:spTree>
    <p:extLst>
      <p:ext uri="{BB962C8B-B14F-4D97-AF65-F5344CB8AC3E}">
        <p14:creationId xmlns:p14="http://schemas.microsoft.com/office/powerpoint/2010/main" val="31257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64b295e-e158-430a-a9fe-95bbf17b9d7d"/>
    <ds:schemaRef ds:uri="0f5e39c8-e5a1-4a0d-b53f-9134be983d19"/>
  </ds:schemaRefs>
</ds:datastoreItem>
</file>

<file path=customXml/itemProps2.xml><?xml version="1.0" encoding="utf-8"?>
<ds:datastoreItem xmlns:ds="http://schemas.openxmlformats.org/officeDocument/2006/customXml" ds:itemID="{C52E8726-7EC8-4D13-B1E4-CAEE8843523D}"/>
</file>

<file path=customXml/itemProps3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723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Playfair Display</vt:lpstr>
      <vt:lpstr>Office Theme</vt:lpstr>
      <vt:lpstr>Risk Management</vt:lpstr>
      <vt:lpstr>Risk Assessment and Management</vt:lpstr>
      <vt:lpstr>Risk Assessment and Management</vt:lpstr>
      <vt:lpstr>Attack Simulations (1 of 2)</vt:lpstr>
      <vt:lpstr>Attack Simulations (1 of 2)</vt:lpstr>
      <vt:lpstr>Attack Simulations (2 of 2)</vt:lpstr>
      <vt:lpstr>Scanning Tools (1 of 3)</vt:lpstr>
      <vt:lpstr>Scanning Tools (2 of 3)</vt:lpstr>
      <vt:lpstr>Scanning Tools (3 of 3)</vt:lpstr>
      <vt:lpstr>Honeypots and Honeynets</vt:lpstr>
      <vt:lpstr>Physical Security</vt:lpstr>
      <vt:lpstr>Prevention Methods (1 of 2)</vt:lpstr>
      <vt:lpstr>Prevention Methods (1 of 2)</vt:lpstr>
      <vt:lpstr>Prevention Methods (2 of 2)</vt:lpstr>
      <vt:lpstr>Detection Methods (1 of 2)</vt:lpstr>
      <vt:lpstr>Detection Methods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21</cp:revision>
  <dcterms:created xsi:type="dcterms:W3CDTF">2018-04-09T23:36:04Z</dcterms:created>
  <dcterms:modified xsi:type="dcterms:W3CDTF">2022-01-28T05:10:16Z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