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11" r:id="rId5"/>
    <p:sldId id="427" r:id="rId6"/>
    <p:sldId id="466" r:id="rId7"/>
    <p:sldId id="467" r:id="rId8"/>
    <p:sldId id="4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73757-81CD-3D46-B0B6-1ADC47522B3C}" v="18" dt="2022-01-29T02:53:4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7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29/1/22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6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Optical telegraphy is interesting case of</a:t>
            </a:r>
            <a:r>
              <a:rPr lang="en-AU" baseline="0" dirty="0"/>
              <a:t> long distance transmission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1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History of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Speed, distance, and cost are the drivers of communications technology</a:t>
            </a:r>
          </a:p>
          <a:p>
            <a:endParaRPr lang="en-AU" dirty="0"/>
          </a:p>
          <a:p>
            <a:r>
              <a:rPr lang="en-AU" dirty="0"/>
              <a:t>Approaches to long-distance communications</a:t>
            </a:r>
          </a:p>
          <a:p>
            <a:pPr lvl="1"/>
            <a:r>
              <a:rPr lang="en-AU" dirty="0"/>
              <a:t>Couriers</a:t>
            </a:r>
          </a:p>
          <a:p>
            <a:pPr lvl="1"/>
            <a:r>
              <a:rPr lang="en-AU" dirty="0"/>
              <a:t>Telegraphy</a:t>
            </a:r>
          </a:p>
          <a:p>
            <a:pPr lvl="1"/>
            <a:r>
              <a:rPr lang="en-AU" dirty="0"/>
              <a:t>Computer networks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95" y="681037"/>
            <a:ext cx="6125964" cy="647490"/>
          </a:xfrm>
        </p:spPr>
        <p:txBody>
          <a:bodyPr anchor="b">
            <a:normAutofit/>
          </a:bodyPr>
          <a:lstStyle/>
          <a:p>
            <a:r>
              <a:rPr lang="en-AU" dirty="0"/>
              <a:t>History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95" y="2009564"/>
            <a:ext cx="4114801" cy="3465568"/>
          </a:xfrm>
        </p:spPr>
        <p:txBody>
          <a:bodyPr>
            <a:normAutofit/>
          </a:bodyPr>
          <a:lstStyle/>
          <a:p>
            <a:r>
              <a:rPr lang="en-AU" dirty="0"/>
              <a:t>Couriers physically transport messages</a:t>
            </a:r>
          </a:p>
          <a:p>
            <a:pPr lvl="1"/>
            <a:r>
              <a:rPr lang="en-AU" dirty="0"/>
              <a:t>messenger pigeons, pony express, </a:t>
            </a:r>
            <a:r>
              <a:rPr lang="en-AU" dirty="0" err="1"/>
              <a:t>AusPost</a:t>
            </a:r>
            <a:endParaRPr lang="en-AU" dirty="0"/>
          </a:p>
          <a:p>
            <a:endParaRPr lang="en-AU" dirty="0"/>
          </a:p>
          <a:p>
            <a:r>
              <a:rPr lang="en-AU" dirty="0"/>
              <a:t>Can overcome great distances, but are slow and costly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1028" name="Picture 4" descr="10 Things You May Not Know About the Pony Express - HISTORY">
            <a:extLst>
              <a:ext uri="{FF2B5EF4-FFF2-40B4-BE49-F238E27FC236}">
                <a16:creationId xmlns:a16="http://schemas.microsoft.com/office/drawing/2014/main" id="{E781C7F0-2036-D94E-8C7F-DFEEC2B64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6" r="-3" b="8867"/>
          <a:stretch/>
        </p:blipFill>
        <p:spPr bwMode="auto"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did pigeons in olden times know which letter had to be delivered where?  Why doesn&amp;#39;t it happen now? - Quora">
            <a:extLst>
              <a:ext uri="{FF2B5EF4-FFF2-40B4-BE49-F238E27FC236}">
                <a16:creationId xmlns:a16="http://schemas.microsoft.com/office/drawing/2014/main" id="{8AE40C4B-9795-CF46-943F-0D13D46F9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398" b="-2"/>
          <a:stretch/>
        </p:blipFill>
        <p:spPr bwMode="auto"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jor Disruptions: AusPost Pauses E-Com Parcel Pickup for Melbourne - Power  Retail">
            <a:extLst>
              <a:ext uri="{FF2B5EF4-FFF2-40B4-BE49-F238E27FC236}">
                <a16:creationId xmlns:a16="http://schemas.microsoft.com/office/drawing/2014/main" id="{02DF5143-D5FF-7A4C-9AB5-49A26DEF7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15945" b="2"/>
          <a:stretch/>
        </p:blipFill>
        <p:spPr bwMode="auto"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58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7664481" cy="4251059"/>
          </a:xfrm>
        </p:spPr>
        <p:txBody>
          <a:bodyPr/>
          <a:lstStyle/>
          <a:p>
            <a:r>
              <a:rPr lang="en-AU" dirty="0"/>
              <a:t>Telegraphs transmit messages using signals</a:t>
            </a:r>
          </a:p>
          <a:p>
            <a:pPr lvl="1"/>
            <a:r>
              <a:rPr lang="en-AU" dirty="0"/>
              <a:t>drums, beacons, mirrors, smoke, flags, </a:t>
            </a:r>
            <a:r>
              <a:rPr lang="en-AU" dirty="0">
                <a:solidFill>
                  <a:srgbClr val="7030A0"/>
                </a:solidFill>
              </a:rPr>
              <a:t>what else (can you think of any)?</a:t>
            </a:r>
          </a:p>
          <a:p>
            <a:pPr lvl="1"/>
            <a:endParaRPr lang="en-AU" dirty="0"/>
          </a:p>
          <a:p>
            <a:r>
              <a:rPr lang="en-AU" dirty="0"/>
              <a:t>Optical telegraphs were invented in</a:t>
            </a:r>
            <a:br>
              <a:rPr lang="en-AU" dirty="0"/>
            </a:br>
            <a:r>
              <a:rPr lang="en-AU" dirty="0"/>
              <a:t>the 1790s and could propagate signals 800km in 3 minutes</a:t>
            </a:r>
          </a:p>
          <a:p>
            <a:endParaRPr lang="en-AU" dirty="0"/>
          </a:p>
          <a:p>
            <a:r>
              <a:rPr lang="en-AU" dirty="0"/>
              <a:t>Optical telegraphs were replaced by</a:t>
            </a:r>
            <a:br>
              <a:rPr lang="en-AU" dirty="0"/>
            </a:br>
            <a:r>
              <a:rPr lang="en-AU" dirty="0"/>
              <a:t>electric telegraph networks</a:t>
            </a:r>
          </a:p>
          <a:p>
            <a:pPr lvl="1"/>
            <a:r>
              <a:rPr lang="en-AU" dirty="0"/>
              <a:t>Faster and cheaper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4" descr="An optical telegraph semaphore.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1893" y="2667000"/>
            <a:ext cx="193610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457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of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4995" y="1925903"/>
            <a:ext cx="6808270" cy="5181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dirty="0"/>
              <a:t>Electric telegraphs, and early telephone systems, still required a lot of human intervention</a:t>
            </a:r>
          </a:p>
          <a:p>
            <a:pPr lvl="1"/>
            <a:r>
              <a:rPr lang="en-AU" dirty="0"/>
              <a:t>Coding and decoding messages</a:t>
            </a:r>
          </a:p>
          <a:p>
            <a:pPr lvl="1"/>
            <a:r>
              <a:rPr lang="en-AU" dirty="0"/>
              <a:t>Manually switching circuits</a:t>
            </a:r>
          </a:p>
          <a:p>
            <a:r>
              <a:rPr lang="en-AU" dirty="0"/>
              <a:t>Messages are encoded,</a:t>
            </a:r>
            <a:br>
              <a:rPr lang="en-AU" dirty="0"/>
            </a:br>
            <a:r>
              <a:rPr lang="en-AU" dirty="0"/>
              <a:t>switched, and routed</a:t>
            </a:r>
            <a:br>
              <a:rPr lang="en-AU" dirty="0"/>
            </a:br>
            <a:r>
              <a:rPr lang="en-AU" dirty="0"/>
              <a:t>automatically in computer</a:t>
            </a:r>
            <a:br>
              <a:rPr lang="en-AU" dirty="0"/>
            </a:br>
            <a:r>
              <a:rPr lang="en-AU" dirty="0"/>
              <a:t>networks</a:t>
            </a:r>
          </a:p>
          <a:p>
            <a:pPr lvl="1"/>
            <a:r>
              <a:rPr lang="en-AU" dirty="0"/>
              <a:t>Therefore faster and cheaper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dirty="0"/>
          </a:p>
        </p:txBody>
      </p:sp>
      <p:pic>
        <p:nvPicPr>
          <p:cNvPr id="6" name="Picture 5" descr="People in a switching office manually switching telephone connections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05" y="2679860"/>
            <a:ext cx="37382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3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0E9A6F-0B5D-42B6-B780-B08D39E5B221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schemas.microsoft.com/office/2006/documentManagement/types"/>
    <ds:schemaRef ds:uri="0f5e39c8-e5a1-4a0d-b53f-9134be983d19"/>
    <ds:schemaRef ds:uri="c64b295e-e158-430a-a9fe-95bbf17b9d7d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161</Words>
  <Application>Microsoft Macintosh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Playfair Display</vt:lpstr>
      <vt:lpstr>Office Theme</vt:lpstr>
      <vt:lpstr>History of Communications</vt:lpstr>
      <vt:lpstr>History of Communication</vt:lpstr>
      <vt:lpstr>History of Communication</vt:lpstr>
      <vt:lpstr>History of Communication</vt:lpstr>
      <vt:lpstr>History of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2022-01-29T02:54:22Z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