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01" r:id="rId6"/>
    <p:sldId id="302" r:id="rId7"/>
    <p:sldId id="303" r:id="rId8"/>
    <p:sldId id="304" r:id="rId9"/>
    <p:sldId id="313" r:id="rId10"/>
    <p:sldId id="306" r:id="rId11"/>
    <p:sldId id="305" r:id="rId12"/>
    <p:sldId id="307" r:id="rId13"/>
    <p:sldId id="309" r:id="rId14"/>
    <p:sldId id="308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7ED9B-00D8-4A4B-8343-FAF842663CF5}" v="9" dt="2022-01-20T06:27:46.662"/>
    <p1510:client id="{D27D4732-221D-4A3F-B7F6-2D33E874398B}" v="17" dt="2022-01-26T12:23:31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wanwiwat, Art" userId="S::art.suwanwiwat@jcu.edu.au::b37e28b8-591b-4528-a5c8-3f3290614de5" providerId="AD" clId="Web-{D27D4732-221D-4A3F-B7F6-2D33E874398B}"/>
    <pc:docChg chg="modSld">
      <pc:chgData name="Suwanwiwat, Art" userId="S::art.suwanwiwat@jcu.edu.au::b37e28b8-591b-4528-a5c8-3f3290614de5" providerId="AD" clId="Web-{D27D4732-221D-4A3F-B7F6-2D33E874398B}" dt="2022-01-26T12:23:31.141" v="12" actId="20577"/>
      <pc:docMkLst>
        <pc:docMk/>
      </pc:docMkLst>
      <pc:sldChg chg="modSp">
        <pc:chgData name="Suwanwiwat, Art" userId="S::art.suwanwiwat@jcu.edu.au::b37e28b8-591b-4528-a5c8-3f3290614de5" providerId="AD" clId="Web-{D27D4732-221D-4A3F-B7F6-2D33E874398B}" dt="2022-01-26T12:22:10.483" v="2" actId="20577"/>
        <pc:sldMkLst>
          <pc:docMk/>
          <pc:sldMk cId="2292657764" sldId="302"/>
        </pc:sldMkLst>
        <pc:spChg chg="mod">
          <ac:chgData name="Suwanwiwat, Art" userId="S::art.suwanwiwat@jcu.edu.au::b37e28b8-591b-4528-a5c8-3f3290614de5" providerId="AD" clId="Web-{D27D4732-221D-4A3F-B7F6-2D33E874398B}" dt="2022-01-26T12:22:10.483" v="2" actId="20577"/>
          <ac:spMkLst>
            <pc:docMk/>
            <pc:sldMk cId="2292657764" sldId="302"/>
            <ac:spMk id="3" creationId="{00000000-0000-0000-0000-000000000000}"/>
          </ac:spMkLst>
        </pc:spChg>
      </pc:sldChg>
      <pc:sldChg chg="modSp">
        <pc:chgData name="Suwanwiwat, Art" userId="S::art.suwanwiwat@jcu.edu.au::b37e28b8-591b-4528-a5c8-3f3290614de5" providerId="AD" clId="Web-{D27D4732-221D-4A3F-B7F6-2D33E874398B}" dt="2022-01-26T12:23:12.328" v="9" actId="20577"/>
        <pc:sldMkLst>
          <pc:docMk/>
          <pc:sldMk cId="1916732755" sldId="304"/>
        </pc:sldMkLst>
        <pc:spChg chg="mod">
          <ac:chgData name="Suwanwiwat, Art" userId="S::art.suwanwiwat@jcu.edu.au::b37e28b8-591b-4528-a5c8-3f3290614de5" providerId="AD" clId="Web-{D27D4732-221D-4A3F-B7F6-2D33E874398B}" dt="2022-01-26T12:23:12.328" v="9" actId="20577"/>
          <ac:spMkLst>
            <pc:docMk/>
            <pc:sldMk cId="1916732755" sldId="304"/>
            <ac:spMk id="3" creationId="{00000000-0000-0000-0000-000000000000}"/>
          </ac:spMkLst>
        </pc:spChg>
      </pc:sldChg>
      <pc:sldChg chg="modSp">
        <pc:chgData name="Suwanwiwat, Art" userId="S::art.suwanwiwat@jcu.edu.au::b37e28b8-591b-4528-a5c8-3f3290614de5" providerId="AD" clId="Web-{D27D4732-221D-4A3F-B7F6-2D33E874398B}" dt="2022-01-26T12:22:36.218" v="6" actId="20577"/>
        <pc:sldMkLst>
          <pc:docMk/>
          <pc:sldMk cId="3168294154" sldId="305"/>
        </pc:sldMkLst>
        <pc:spChg chg="mod">
          <ac:chgData name="Suwanwiwat, Art" userId="S::art.suwanwiwat@jcu.edu.au::b37e28b8-591b-4528-a5c8-3f3290614de5" providerId="AD" clId="Web-{D27D4732-221D-4A3F-B7F6-2D33E874398B}" dt="2022-01-26T12:22:36.218" v="6" actId="20577"/>
          <ac:spMkLst>
            <pc:docMk/>
            <pc:sldMk cId="3168294154" sldId="305"/>
            <ac:spMk id="3" creationId="{00000000-0000-0000-0000-000000000000}"/>
          </ac:spMkLst>
        </pc:spChg>
      </pc:sldChg>
      <pc:sldChg chg="modSp">
        <pc:chgData name="Suwanwiwat, Art" userId="S::art.suwanwiwat@jcu.edu.au::b37e28b8-591b-4528-a5c8-3f3290614de5" providerId="AD" clId="Web-{D27D4732-221D-4A3F-B7F6-2D33E874398B}" dt="2022-01-26T12:23:31.141" v="12" actId="20577"/>
        <pc:sldMkLst>
          <pc:docMk/>
          <pc:sldMk cId="2083914309" sldId="306"/>
        </pc:sldMkLst>
        <pc:spChg chg="mod">
          <ac:chgData name="Suwanwiwat, Art" userId="S::art.suwanwiwat@jcu.edu.au::b37e28b8-591b-4528-a5c8-3f3290614de5" providerId="AD" clId="Web-{D27D4732-221D-4A3F-B7F6-2D33E874398B}" dt="2022-01-26T12:23:31.141" v="12" actId="20577"/>
          <ac:spMkLst>
            <pc:docMk/>
            <pc:sldMk cId="2083914309" sldId="306"/>
            <ac:spMk id="4" creationId="{00000000-0000-0000-0000-000000000000}"/>
          </ac:spMkLst>
        </pc:sp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Network Models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Client-Server Applications (2 of 2)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052171" y="4303294"/>
            <a:ext cx="6517553" cy="1808163"/>
          </a:xfrm>
        </p:spPr>
        <p:txBody>
          <a:bodyPr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1-3 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web browser (client application) requests a web page from a web server (server application); the web server returns the requested data to the client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C0D84-245E-4C26-B21A-810BAB17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86" y="1650624"/>
            <a:ext cx="8471655" cy="21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7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Services and Their Protocols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737152" cy="4251059"/>
          </a:xfrm>
        </p:spPr>
        <p:txBody>
          <a:bodyPr/>
          <a:lstStyle/>
          <a:p>
            <a:r>
              <a:rPr lang="en-US" altLang="zh-CN" b="1" dirty="0"/>
              <a:t>Protocols</a:t>
            </a:r>
            <a:r>
              <a:rPr lang="en-US" altLang="zh-CN" dirty="0"/>
              <a:t> are methods and rules for communication between networked devices</a:t>
            </a:r>
          </a:p>
          <a:p>
            <a:r>
              <a:rPr lang="en-US" altLang="zh-CN" dirty="0"/>
              <a:t>Two primary network protocols:</a:t>
            </a:r>
          </a:p>
          <a:p>
            <a:pPr lvl="1"/>
            <a:r>
              <a:rPr lang="en-US" altLang="zh-CN" b="1" dirty="0"/>
              <a:t>TCP (Transmission Control Protocol) </a:t>
            </a:r>
          </a:p>
          <a:p>
            <a:pPr lvl="1"/>
            <a:r>
              <a:rPr lang="en-US" altLang="zh-CN" b="1" dirty="0"/>
              <a:t>IP (Internet Protocol)</a:t>
            </a:r>
          </a:p>
          <a:p>
            <a:r>
              <a:rPr lang="en-US" altLang="zh-CN" dirty="0"/>
              <a:t>Popular client-server applications include:</a:t>
            </a:r>
          </a:p>
          <a:p>
            <a:pPr lvl="1"/>
            <a:r>
              <a:rPr lang="en-US" altLang="zh-CN" dirty="0"/>
              <a:t>Web service</a:t>
            </a:r>
          </a:p>
          <a:p>
            <a:pPr lvl="1"/>
            <a:r>
              <a:rPr lang="en-US" altLang="zh-CN" dirty="0"/>
              <a:t>Email services</a:t>
            </a:r>
          </a:p>
          <a:p>
            <a:pPr lvl="1"/>
            <a:r>
              <a:rPr lang="en-US" altLang="zh-CN" dirty="0"/>
              <a:t>DNS service</a:t>
            </a:r>
          </a:p>
          <a:p>
            <a:pPr lvl="1"/>
            <a:r>
              <a:rPr lang="en-US" altLang="zh-CN" dirty="0"/>
              <a:t>FTP service</a:t>
            </a:r>
          </a:p>
          <a:p>
            <a:pPr lvl="1"/>
            <a:r>
              <a:rPr lang="en-US" altLang="zh-CN" dirty="0"/>
              <a:t>Database services</a:t>
            </a:r>
          </a:p>
          <a:p>
            <a:pPr lvl="1"/>
            <a:r>
              <a:rPr lang="en-US" altLang="zh-CN" dirty="0"/>
              <a:t>Remote access service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19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Services and Their Protocols (2 of 2)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007710" y="5350005"/>
            <a:ext cx="6901344" cy="1133475"/>
          </a:xfrm>
        </p:spPr>
        <p:txBody>
          <a:bodyPr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1-5 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SMTP is used to send email to a recipient’s email server, and POP3 or IMAP4 is used by the client to receive email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5BEDF-DBAA-41D9-832F-0A430E03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51" y="1235499"/>
            <a:ext cx="7344403" cy="38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Models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529005" cy="4251059"/>
          </a:xfrm>
        </p:spPr>
        <p:txBody>
          <a:bodyPr/>
          <a:lstStyle/>
          <a:p>
            <a:r>
              <a:rPr lang="en-US" altLang="zh-CN" b="1" dirty="0"/>
              <a:t>Topology</a:t>
            </a:r>
            <a:r>
              <a:rPr lang="en-US" altLang="zh-CN" dirty="0"/>
              <a:t> describes how parts of a whole work together</a:t>
            </a:r>
          </a:p>
          <a:p>
            <a:r>
              <a:rPr lang="en-US" altLang="zh-CN" b="1" dirty="0"/>
              <a:t>Physical topology </a:t>
            </a:r>
            <a:r>
              <a:rPr lang="en-US" altLang="zh-CN" dirty="0"/>
              <a:t>mostly refers to a network’s hardware and how computers, other devices, and cables work together to form the physical network</a:t>
            </a:r>
          </a:p>
          <a:p>
            <a:r>
              <a:rPr lang="en-US" altLang="zh-CN" b="1" dirty="0"/>
              <a:t>Logical topology</a:t>
            </a:r>
            <a:r>
              <a:rPr lang="en-US" altLang="zh-CN" dirty="0"/>
              <a:t> refers to how software controls access to network resources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It includes how users and software initially gain access to the network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network operating system (NOS) </a:t>
            </a:r>
            <a:r>
              <a:rPr lang="en-US" altLang="zh-CN" dirty="0"/>
              <a:t>controls access to the entire network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A NOS is required by client-server models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Peer-to-Peer Network Model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71558" cy="4251059"/>
          </a:xfrm>
        </p:spPr>
        <p:txBody>
          <a:bodyPr lIns="91440" tIns="45720" rIns="91440" bIns="45720" anchor="t">
            <a:normAutofit fontScale="92500" lnSpcReduction="10000"/>
          </a:bodyPr>
          <a:lstStyle/>
          <a:p>
            <a:r>
              <a:rPr lang="en-US" altLang="zh-CN" dirty="0"/>
              <a:t>In a </a:t>
            </a:r>
            <a:r>
              <a:rPr lang="en-US" altLang="zh-CN" b="1" dirty="0"/>
              <a:t>peer-to-peer (P2P) network model </a:t>
            </a:r>
            <a:r>
              <a:rPr lang="en-US" altLang="zh-CN" dirty="0"/>
              <a:t>the OS of each computer on the network is responsible for controlling access to its resources</a:t>
            </a:r>
          </a:p>
          <a:p>
            <a:pPr lvl="1"/>
            <a:r>
              <a:rPr lang="en-US" altLang="zh-CN" dirty="0">
                <a:latin typeface="Arial"/>
                <a:ea typeface="等线"/>
                <a:cs typeface="Arial"/>
              </a:rPr>
              <a:t>There is </a:t>
            </a:r>
            <a:r>
              <a:rPr lang="en-US" altLang="zh-CN" b="1" dirty="0">
                <a:solidFill>
                  <a:srgbClr val="FF0000"/>
                </a:solidFill>
                <a:latin typeface="Arial"/>
                <a:ea typeface="等线"/>
                <a:cs typeface="Arial"/>
              </a:rPr>
              <a:t>no</a:t>
            </a:r>
            <a:r>
              <a:rPr lang="en-US" altLang="zh-CN" dirty="0">
                <a:latin typeface="Arial"/>
                <a:ea typeface="等线"/>
                <a:cs typeface="Arial"/>
              </a:rPr>
              <a:t> </a:t>
            </a:r>
            <a:r>
              <a:rPr lang="en-NZ" altLang="zh-CN" sz="2100" b="1" dirty="0">
                <a:solidFill>
                  <a:srgbClr val="FF0000"/>
                </a:solidFill>
                <a:latin typeface="Arial"/>
                <a:ea typeface="等线"/>
                <a:cs typeface="Arial"/>
              </a:rPr>
              <a:t>centralised</a:t>
            </a:r>
            <a:r>
              <a:rPr lang="en-US" altLang="zh-CN" sz="2100" b="1" dirty="0">
                <a:solidFill>
                  <a:srgbClr val="FF0000"/>
                </a:solidFill>
                <a:latin typeface="Arial"/>
                <a:ea typeface="等线"/>
                <a:cs typeface="Arial"/>
              </a:rPr>
              <a:t> control</a:t>
            </a:r>
          </a:p>
          <a:p>
            <a:r>
              <a:rPr lang="en-US" altLang="zh-CN" dirty="0"/>
              <a:t>Computers, called nodes or hosts, form a logical group of computers and users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Each computer controls its own administration, resources, and security</a:t>
            </a:r>
          </a:p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Simple configuration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Less expensive compared to other network models</a:t>
            </a:r>
          </a:p>
          <a:p>
            <a:r>
              <a:rPr lang="en-US" altLang="zh-CN" dirty="0"/>
              <a:t>Disadvantages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Not scalable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Not necessarily secure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Not practical for large installations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65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Peer-to-Peer Network Model (2 of 2)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130E2-365D-4A23-BC10-3C0CD5430A1B}"/>
              </a:ext>
            </a:extLst>
          </p:cNvPr>
          <p:cNvSpPr txBox="1"/>
          <p:nvPr/>
        </p:nvSpPr>
        <p:spPr>
          <a:xfrm>
            <a:off x="7173886" y="2801414"/>
            <a:ext cx="337496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rial"/>
                <a:ea typeface="等线"/>
                <a:cs typeface="Arial"/>
              </a:rPr>
              <a:t>Figure 1-1  </a:t>
            </a:r>
            <a:r>
              <a:rPr lang="en-US" dirty="0">
                <a:solidFill>
                  <a:schemeClr val="accent1"/>
                </a:solidFill>
                <a:latin typeface="Arial"/>
                <a:ea typeface="等线"/>
                <a:cs typeface="Arial"/>
              </a:rPr>
              <a:t>In a peer-to-peer network, no computer has more authority than another; each computer controls its own resources and communicates directly with other computers​</a:t>
            </a:r>
            <a:endParaRPr lang="en-AU" dirty="0">
              <a:solidFill>
                <a:schemeClr val="accent1"/>
              </a:solidFill>
              <a:latin typeface="Arial"/>
              <a:ea typeface="等线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7ECDEB-8318-483E-867B-F72FA8A1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89" y="1463659"/>
            <a:ext cx="5792193" cy="45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Client-Server Network Model (1 of 3)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0"/>
            <a:ext cx="8105056" cy="4251059"/>
          </a:xfrm>
        </p:spPr>
        <p:txBody>
          <a:bodyPr lIns="91440" tIns="45720" rIns="91440" bIns="45720" anchor="t"/>
          <a:lstStyle/>
          <a:p>
            <a:r>
              <a:rPr lang="en-US" altLang="zh-CN" sz="2400" dirty="0">
                <a:latin typeface="Arial"/>
                <a:ea typeface="等线"/>
                <a:cs typeface="Arial"/>
              </a:rPr>
              <a:t>Resources are managed by the NOS via a </a:t>
            </a:r>
            <a:r>
              <a:rPr lang="en-NZ" altLang="zh-CN" sz="2400" dirty="0">
                <a:latin typeface="Arial"/>
                <a:ea typeface="等线"/>
                <a:cs typeface="Arial"/>
              </a:rPr>
              <a:t>centralised</a:t>
            </a:r>
            <a:r>
              <a:rPr lang="en-US" altLang="zh-CN" sz="2400" dirty="0">
                <a:latin typeface="Arial"/>
                <a:ea typeface="等线"/>
                <a:cs typeface="Arial"/>
              </a:rPr>
              <a:t> directory database</a:t>
            </a:r>
          </a:p>
          <a:p>
            <a:r>
              <a:rPr lang="en-US" altLang="zh-CN" sz="2400" dirty="0"/>
              <a:t>A </a:t>
            </a:r>
            <a:r>
              <a:rPr lang="en-US" altLang="zh-CN" sz="2400" b="1" dirty="0"/>
              <a:t>Windows domain </a:t>
            </a:r>
            <a:r>
              <a:rPr lang="en-US" altLang="zh-CN" sz="2400" dirty="0"/>
              <a:t>is a logical group of computers that a Windows Server can control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73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Client-Server Network Model (1 of 3)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0"/>
            <a:ext cx="8105056" cy="4251059"/>
          </a:xfrm>
        </p:spPr>
        <p:txBody>
          <a:bodyPr lIns="91440" tIns="45720" rIns="91440" bIns="45720" anchor="t"/>
          <a:lstStyle/>
          <a:p>
            <a:r>
              <a:rPr lang="en-US" altLang="zh-CN" sz="2400" b="1" dirty="0">
                <a:latin typeface="Arial"/>
                <a:ea typeface="等线"/>
                <a:cs typeface="Arial"/>
              </a:rPr>
              <a:t>Active Directory (AD) </a:t>
            </a:r>
            <a:r>
              <a:rPr lang="en-US" altLang="zh-CN" sz="2400" dirty="0">
                <a:latin typeface="Arial"/>
                <a:ea typeface="等线"/>
                <a:cs typeface="Arial"/>
              </a:rPr>
              <a:t>is the </a:t>
            </a:r>
            <a:r>
              <a:rPr lang="en-GB" altLang="zh-CN" sz="2400" dirty="0">
                <a:latin typeface="Arial"/>
                <a:ea typeface="等线"/>
                <a:cs typeface="Arial"/>
              </a:rPr>
              <a:t>centralised</a:t>
            </a:r>
            <a:r>
              <a:rPr lang="en-US" altLang="zh-CN" sz="2400" dirty="0">
                <a:latin typeface="Arial"/>
                <a:ea typeface="等线"/>
                <a:cs typeface="Arial"/>
              </a:rPr>
              <a:t> directory database that contains user account information and security for the entire group of computers</a:t>
            </a:r>
          </a:p>
          <a:p>
            <a:r>
              <a:rPr lang="en-US" altLang="zh-CN" sz="2400" dirty="0"/>
              <a:t>A user can sign on to the network from any computer on the network and gain access to the resources that AD allows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</a:rPr>
              <a:t>This process is managed by </a:t>
            </a:r>
            <a:r>
              <a:rPr lang="en-US" altLang="zh-CN" sz="2000" b="1" dirty="0">
                <a:solidFill>
                  <a:schemeClr val="accent1"/>
                </a:solidFill>
              </a:rPr>
              <a:t>Active Directory Domain Services (AD DS)</a:t>
            </a:r>
          </a:p>
          <a:p>
            <a:r>
              <a:rPr lang="en-US" altLang="zh-CN" sz="2400" dirty="0"/>
              <a:t>A computer making a request from another is called the </a:t>
            </a:r>
            <a:r>
              <a:rPr lang="en-US" altLang="zh-CN" sz="2400" b="1" dirty="0"/>
              <a:t>client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28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Client-Server Network Model (2 of 3)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734459" y="2829139"/>
            <a:ext cx="3976687" cy="1808163"/>
          </a:xfrm>
        </p:spPr>
        <p:txBody>
          <a:bodyPr lIns="91440" tIns="45720" rIns="91440" bIns="45720" anchor="t"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Arial"/>
                <a:ea typeface="等线"/>
                <a:cs typeface="Arial"/>
              </a:rPr>
              <a:t>Figure 1-2  </a:t>
            </a:r>
            <a:r>
              <a:rPr lang="en-US" altLang="zh-CN" sz="1800" dirty="0">
                <a:solidFill>
                  <a:schemeClr val="accent1"/>
                </a:solidFill>
                <a:latin typeface="Arial"/>
                <a:ea typeface="等线"/>
                <a:cs typeface="Arial"/>
              </a:rPr>
              <a:t>A Windows domain uses the client-server model to control access to the network, where security on each computer or device is controlled by a </a:t>
            </a:r>
            <a:r>
              <a:rPr lang="en-GB" altLang="zh-CN" sz="1800" dirty="0">
                <a:solidFill>
                  <a:schemeClr val="accent1"/>
                </a:solidFill>
                <a:latin typeface="Arial"/>
                <a:ea typeface="等线"/>
                <a:cs typeface="Arial"/>
              </a:rPr>
              <a:t>centralised</a:t>
            </a:r>
            <a:r>
              <a:rPr lang="en-US" altLang="zh-CN" sz="1800" dirty="0">
                <a:solidFill>
                  <a:schemeClr val="accent1"/>
                </a:solidFill>
                <a:latin typeface="Arial"/>
                <a:ea typeface="等线"/>
                <a:cs typeface="Arial"/>
              </a:rPr>
              <a:t> database on a domain controller</a:t>
            </a:r>
            <a:endParaRPr lang="zh-CN" altLang="en-US" sz="1800" dirty="0">
              <a:solidFill>
                <a:schemeClr val="accent1"/>
              </a:solidFill>
              <a:latin typeface="Arial"/>
              <a:ea typeface="等线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EC54F9-25F3-4141-A52A-EFCD9B81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61" y="1324717"/>
            <a:ext cx="4972396" cy="48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Client-Server Network Model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489914" cy="4251059"/>
          </a:xfrm>
        </p:spPr>
        <p:txBody>
          <a:bodyPr lIns="91440" tIns="45720" rIns="91440" bIns="45720" anchor="t"/>
          <a:lstStyle/>
          <a:p>
            <a:r>
              <a:rPr lang="en-US" altLang="zh-CN" dirty="0"/>
              <a:t>The NOS is responsible for:</a:t>
            </a:r>
          </a:p>
          <a:p>
            <a:pPr lvl="1"/>
            <a:r>
              <a:rPr lang="en-US" altLang="zh-CN" dirty="0"/>
              <a:t>Managing client data and other resources</a:t>
            </a:r>
          </a:p>
          <a:p>
            <a:pPr lvl="1"/>
            <a:r>
              <a:rPr lang="en-US" altLang="zh-CN" dirty="0">
                <a:latin typeface="Arial"/>
                <a:ea typeface="等线"/>
                <a:cs typeface="Arial"/>
              </a:rPr>
              <a:t>Ensuring </a:t>
            </a:r>
            <a:r>
              <a:rPr lang="en-US" altLang="zh-CN" dirty="0" err="1">
                <a:latin typeface="Arial"/>
                <a:ea typeface="等线"/>
                <a:cs typeface="Arial"/>
              </a:rPr>
              <a:t>authorised</a:t>
            </a:r>
            <a:r>
              <a:rPr lang="en-US" altLang="zh-CN" dirty="0">
                <a:latin typeface="Arial"/>
                <a:ea typeface="等线"/>
                <a:cs typeface="Arial"/>
              </a:rPr>
              <a:t> user access</a:t>
            </a:r>
          </a:p>
          <a:p>
            <a:pPr lvl="1"/>
            <a:r>
              <a:rPr lang="en-US" altLang="zh-CN" dirty="0"/>
              <a:t>Controlling user file access</a:t>
            </a:r>
          </a:p>
          <a:p>
            <a:pPr lvl="1"/>
            <a:r>
              <a:rPr lang="en-US" altLang="zh-CN" dirty="0"/>
              <a:t>Restricting user network access</a:t>
            </a:r>
          </a:p>
          <a:p>
            <a:pPr lvl="1"/>
            <a:r>
              <a:rPr lang="en-US" altLang="zh-CN" dirty="0"/>
              <a:t>Dictating computer communication rules</a:t>
            </a:r>
          </a:p>
          <a:p>
            <a:pPr lvl="1"/>
            <a:r>
              <a:rPr lang="en-US" altLang="zh-CN" dirty="0"/>
              <a:t>Supplying applications and data files to clients</a:t>
            </a:r>
          </a:p>
          <a:p>
            <a:r>
              <a:rPr lang="en-US" altLang="zh-CN" dirty="0"/>
              <a:t>Servers that have a NOS installed require:</a:t>
            </a:r>
          </a:p>
          <a:p>
            <a:pPr lvl="1"/>
            <a:r>
              <a:rPr lang="en-US" altLang="zh-CN" dirty="0"/>
              <a:t>More memory, processing power, and storage capacity</a:t>
            </a:r>
          </a:p>
          <a:p>
            <a:pPr lvl="1"/>
            <a:r>
              <a:rPr lang="en-US" altLang="zh-CN" dirty="0"/>
              <a:t>Equipped with special hardware to provide network management functions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29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Client-Server Applications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365223" cy="4251059"/>
          </a:xfrm>
        </p:spPr>
        <p:txBody>
          <a:bodyPr/>
          <a:lstStyle/>
          <a:p>
            <a:r>
              <a:rPr lang="en-US" altLang="zh-CN" b="1" dirty="0"/>
              <a:t>Network services </a:t>
            </a:r>
            <a:r>
              <a:rPr lang="en-US" altLang="zh-CN" dirty="0"/>
              <a:t>are the resources a network makes available to its users</a:t>
            </a:r>
          </a:p>
          <a:p>
            <a:pPr lvl="1"/>
            <a:r>
              <a:rPr lang="en-US" altLang="zh-CN" dirty="0"/>
              <a:t>It includes applications and the data provided by these applications</a:t>
            </a:r>
          </a:p>
          <a:p>
            <a:r>
              <a:rPr lang="en-US" altLang="zh-CN" dirty="0"/>
              <a:t>In </a:t>
            </a:r>
            <a:r>
              <a:rPr lang="en-US" altLang="zh-CN" b="1" dirty="0"/>
              <a:t>client-server applications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 client computer requests data or a service from a second computer, called the server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0201AE-09A5-42BA-834D-FF831F189C20}">
  <ds:schemaRefs>
    <ds:schemaRef ds:uri="http://schemas.microsoft.com/office/infopath/2007/PartnerControls"/>
    <ds:schemaRef ds:uri="c64b295e-e158-430a-a9fe-95bbf17b9d7d"/>
    <ds:schemaRef ds:uri="http://purl.org/dc/terms/"/>
    <ds:schemaRef ds:uri="http://www.w3.org/XML/1998/namespace"/>
    <ds:schemaRef ds:uri="http://schemas.openxmlformats.org/package/2006/metadata/core-properties"/>
    <ds:schemaRef ds:uri="0f5e39c8-e5a1-4a0d-b53f-9134be983d19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67811B-CEC4-4C85-820D-0CE31E84F1D7}"/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599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Playfair Display</vt:lpstr>
      <vt:lpstr>Office Theme</vt:lpstr>
      <vt:lpstr>Network Models</vt:lpstr>
      <vt:lpstr>Network Models</vt:lpstr>
      <vt:lpstr>Peer-to-Peer Network Model (1 of 2)</vt:lpstr>
      <vt:lpstr>Peer-to-Peer Network Model (2 of 2)</vt:lpstr>
      <vt:lpstr>Client-Server Network Model (1 of 3)</vt:lpstr>
      <vt:lpstr>Client-Server Network Model (1 of 3)</vt:lpstr>
      <vt:lpstr>Client-Server Network Model (2 of 3)</vt:lpstr>
      <vt:lpstr>Client-Server Network Model (3 of 3)</vt:lpstr>
      <vt:lpstr>Client-Server Applications (1 of 2)</vt:lpstr>
      <vt:lpstr>Client-Server Applications (2 of 2)</vt:lpstr>
      <vt:lpstr>Network Services and Their Protocols (1 of 2)</vt:lpstr>
      <vt:lpstr>Network Services and Their Protocols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27</cp:revision>
  <dcterms:created xsi:type="dcterms:W3CDTF">2018-04-09T23:36:04Z</dcterms:created>
  <dcterms:modified xsi:type="dcterms:W3CDTF">2022-01-28T00:43:53Z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