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7ED9B-00D8-4A4B-8343-FAF842663CF5}" v="9" dt="2022-01-20T06:27:46.662"/>
    <p1510:client id="{FFBACF2A-C02A-204C-816D-C73259F08685}" v="2" dt="2022-01-21T05:49:4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21/1/22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Network Hardware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37D75E-8CF9-224E-9F2E-549870D5C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Hardware</a:t>
            </a:r>
            <a:endParaRPr lang="zh-CN" altLang="en-US" dirty="0"/>
          </a:p>
        </p:txBody>
      </p:sp>
      <p:pic>
        <p:nvPicPr>
          <p:cNvPr id="5" name="Picture Placeholder 4" descr="An illustration showing devices on a network connected together with a switch. The devices connected to the switch are the following. Windows 10 Desktop. Chromebook Laptop. Mac O S Desktop connected to a Scanner. Ubuntu Desktop connected to a Local Printer. Server with Windows Server 2019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1451787"/>
            <a:ext cx="4305300" cy="41783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503471" y="3981893"/>
            <a:ext cx="3976687" cy="1219200"/>
          </a:xfrm>
        </p:spPr>
        <p:txBody>
          <a:bodyPr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1-7 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LAN has five computers, a network printer, a local printer, a scanner, and a switch, and uses a star topology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LANs and Their Hardware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LAN (local area network) </a:t>
            </a:r>
            <a:r>
              <a:rPr lang="en-US" altLang="zh-CN" dirty="0"/>
              <a:t>is usually contained in a small space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switch</a:t>
            </a:r>
            <a:r>
              <a:rPr lang="en-US" altLang="zh-CN" dirty="0"/>
              <a:t> receives incoming data from one of its ports and redirects it to another port or multiple ports</a:t>
            </a:r>
          </a:p>
          <a:p>
            <a:pPr lvl="1"/>
            <a:r>
              <a:rPr lang="en-US" altLang="zh-CN" dirty="0"/>
              <a:t>Will send the data to its intended destination</a:t>
            </a:r>
          </a:p>
          <a:p>
            <a:r>
              <a:rPr lang="en-US" altLang="zh-CN" dirty="0"/>
              <a:t>The physical topology used by this network is called a </a:t>
            </a:r>
            <a:r>
              <a:rPr lang="en-US" altLang="zh-CN" b="1" dirty="0"/>
              <a:t>star topology</a:t>
            </a:r>
          </a:p>
          <a:p>
            <a:pPr lvl="1"/>
            <a:r>
              <a:rPr lang="en-US" altLang="zh-CN" dirty="0"/>
              <a:t>All devices connect to one central device (usually a switch)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NIC (network interface card) </a:t>
            </a:r>
            <a:r>
              <a:rPr lang="en-US" altLang="zh-CN" dirty="0"/>
              <a:t>is a network port used to attach a device to a network</a:t>
            </a:r>
          </a:p>
          <a:p>
            <a:pPr lvl="1"/>
            <a:r>
              <a:rPr lang="en-US" altLang="zh-CN" dirty="0"/>
              <a:t>Also called a network adapter</a:t>
            </a:r>
          </a:p>
          <a:p>
            <a:r>
              <a:rPr lang="en-US" altLang="zh-CN" dirty="0"/>
              <a:t>A LAN can have several switches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backbone</a:t>
            </a:r>
            <a:r>
              <a:rPr lang="en-US" altLang="zh-CN" dirty="0"/>
              <a:t> is a central conduit that connects the segments (pieces) of a network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74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LANs and Their Hardware (2 of 4)</a:t>
            </a:r>
            <a:endParaRPr lang="zh-CN" altLang="en-US" dirty="0"/>
          </a:p>
        </p:txBody>
      </p:sp>
      <p:pic>
        <p:nvPicPr>
          <p:cNvPr id="5" name="Picture Placeholder 4" descr="An example of a network that uses a hybrid topology. The illustration shows three switches that are connected serially. Connected to each switch are a few desktop  computer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75" y="2501753"/>
            <a:ext cx="4813300" cy="21209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502931" y="3779690"/>
            <a:ext cx="3976687" cy="842963"/>
          </a:xfrm>
        </p:spPr>
        <p:txBody>
          <a:bodyPr/>
          <a:lstStyle/>
          <a:p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1-11  This local network has three switches and is using a hybrid topology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3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LANs and Their Hardware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router</a:t>
            </a:r>
            <a:r>
              <a:rPr lang="en-US" altLang="zh-CN" dirty="0"/>
              <a:t> is a device that manages traffic between two or more networks </a:t>
            </a:r>
          </a:p>
          <a:p>
            <a:pPr lvl="1"/>
            <a:r>
              <a:rPr lang="en-US" altLang="zh-CN" dirty="0"/>
              <a:t>Can help find the best path for traffic to get from one network to another</a:t>
            </a:r>
          </a:p>
          <a:p>
            <a:r>
              <a:rPr lang="en-US" altLang="zh-CN" dirty="0"/>
              <a:t>Routers can be used in small home networks to connect the home LAN to the Internet</a:t>
            </a:r>
          </a:p>
          <a:p>
            <a:pPr lvl="1"/>
            <a:r>
              <a:rPr lang="en-US" altLang="zh-CN" dirty="0"/>
              <a:t>Called a </a:t>
            </a:r>
            <a:r>
              <a:rPr lang="en-US" altLang="zh-CN" b="1" dirty="0"/>
              <a:t>SOHO (small office-home office) network</a:t>
            </a:r>
          </a:p>
          <a:p>
            <a:r>
              <a:rPr lang="en-US" altLang="zh-CN" dirty="0"/>
              <a:t>Industrial-grade routers can have several network ports, one for each network it connects to</a:t>
            </a:r>
          </a:p>
          <a:p>
            <a:r>
              <a:rPr lang="en-US" altLang="zh-CN" dirty="0"/>
              <a:t>Difference between router and switch:</a:t>
            </a:r>
          </a:p>
          <a:p>
            <a:pPr lvl="1"/>
            <a:r>
              <a:rPr lang="en-US" altLang="zh-CN" dirty="0"/>
              <a:t>A router is like a gateway between networks and belongs to two or more local networks</a:t>
            </a:r>
          </a:p>
          <a:p>
            <a:pPr lvl="1"/>
            <a:r>
              <a:rPr lang="en-US" altLang="zh-CN" dirty="0"/>
              <a:t>A switch belongs only to its local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76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LANs and Their Hardware (4 of 4)</a:t>
            </a:r>
            <a:endParaRPr lang="zh-CN" altLang="en-US" dirty="0"/>
          </a:p>
        </p:txBody>
      </p:sp>
      <p:pic>
        <p:nvPicPr>
          <p:cNvPr id="5" name="Picture Placeholder 4" descr="An illustration with two images that shows how a network of computers can connect to the Internet. In the first image, a network of computers is shown in which the computers are connected to a switch. The switch in turn connects to a home router that is further connected to the Internet. In the second image, some computers are connected to a combo device that connects to the Interne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87" y="1521601"/>
            <a:ext cx="4042813" cy="425132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981936" y="4118751"/>
            <a:ext cx="3976687" cy="1654175"/>
          </a:xfrm>
        </p:spPr>
        <p:txBody>
          <a:bodyPr/>
          <a:lstStyle/>
          <a:p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1-14  (a) A router stands between the LAN and the Internet, connecting the two networks; (b) Home networks often use a combo device that works as both a switch and a router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1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MANs and WANs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WAN (wide area network) </a:t>
            </a:r>
            <a:r>
              <a:rPr lang="en-US" altLang="zh-CN" dirty="0"/>
              <a:t>is a group of LANs that spread over a wide geographical area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MAN (metropolitan area network) </a:t>
            </a:r>
            <a:r>
              <a:rPr lang="en-US" altLang="zh-CN" dirty="0"/>
              <a:t>is a group of connected LANs in the same geographical area</a:t>
            </a:r>
          </a:p>
          <a:p>
            <a:pPr lvl="1"/>
            <a:r>
              <a:rPr lang="en-US" altLang="zh-CN" dirty="0"/>
              <a:t>Also known as a </a:t>
            </a:r>
            <a:r>
              <a:rPr lang="en-US" altLang="zh-CN" b="1" dirty="0"/>
              <a:t>campus area network (CAN)</a:t>
            </a:r>
          </a:p>
          <a:p>
            <a:r>
              <a:rPr lang="en-US" altLang="zh-CN" dirty="0"/>
              <a:t>MANs and WANs often use different transmission methods and media than LANs</a:t>
            </a:r>
          </a:p>
          <a:p>
            <a:r>
              <a:rPr lang="en-US" altLang="zh-CN" b="1" dirty="0"/>
              <a:t>PAN (personal area network) </a:t>
            </a:r>
            <a:r>
              <a:rPr lang="en-US" altLang="zh-CN" dirty="0"/>
              <a:t>is a much smaller network of personal devices</a:t>
            </a:r>
          </a:p>
          <a:p>
            <a:pPr lvl="1"/>
            <a:r>
              <a:rPr lang="en-US" altLang="zh-CN" dirty="0"/>
              <a:t>A network of personal devices such as your smartphone and your computer</a:t>
            </a:r>
          </a:p>
          <a:p>
            <a:r>
              <a:rPr lang="en-US" altLang="zh-CN" dirty="0"/>
              <a:t>Other network types:</a:t>
            </a:r>
          </a:p>
          <a:p>
            <a:pPr lvl="1"/>
            <a:r>
              <a:rPr lang="en-US" altLang="zh-CN" b="1" dirty="0"/>
              <a:t>BAN (body area network)</a:t>
            </a:r>
          </a:p>
          <a:p>
            <a:pPr lvl="1"/>
            <a:r>
              <a:rPr lang="en-US" altLang="zh-CN" b="1" dirty="0"/>
              <a:t>SAN (storage area network)</a:t>
            </a:r>
          </a:p>
          <a:p>
            <a:pPr lvl="1"/>
            <a:r>
              <a:rPr lang="en-US" altLang="zh-CN" b="1" dirty="0"/>
              <a:t>WLAN (wireless local area network)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8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MANs and WANs (2 of 2)</a:t>
            </a:r>
            <a:endParaRPr lang="zh-CN" altLang="en-US" dirty="0"/>
          </a:p>
        </p:txBody>
      </p:sp>
      <p:pic>
        <p:nvPicPr>
          <p:cNvPr id="5" name="Picture Placeholder 4" descr="An illustration showing a Wide Area Network or a  WAN that connects two LANs in different geographical locations. The illustration shows LAN A in San Francisco which consists of computers connected to two switches that are in turn connected together. One of the switches connects further to a router. In Philadelphia LAN B is a network that is similar to LAN A in San Francisco. One of the switches in LAN B connects further to a router. The routers in San Francisco and Philadelphia are connected together to form a WAN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0" y="1690688"/>
            <a:ext cx="4216667" cy="425132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939407" y="5272088"/>
            <a:ext cx="3976687" cy="6699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1-17 A WAN connects two LANS in different geographical areas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7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schemas.microsoft.com/office/2006/metadata/properties"/>
    <ds:schemaRef ds:uri="0f5e39c8-e5a1-4a0d-b53f-9134be983d1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c64b295e-e158-430a-a9fe-95bbf17b9d7d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C362-A6E2-47D5-A3D0-AA8AE9E30645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465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Network Hardware</vt:lpstr>
      <vt:lpstr>Network Hardware</vt:lpstr>
      <vt:lpstr>LANs and Their Hardware (1 of 4)</vt:lpstr>
      <vt:lpstr>LANs and Their Hardware (2 of 4)</vt:lpstr>
      <vt:lpstr>LANs and Their Hardware (3 of 4)</vt:lpstr>
      <vt:lpstr>LANs and Their Hardware (4 of 4)</vt:lpstr>
      <vt:lpstr>MANs and WANs (1 of 2)</vt:lpstr>
      <vt:lpstr>MANs and WANs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14</cp:revision>
  <dcterms:created xsi:type="dcterms:W3CDTF">2018-04-09T23:36:04Z</dcterms:created>
  <dcterms:modified xsi:type="dcterms:W3CDTF">2022-01-21T05:52:02Z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