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311" r:id="rId5"/>
    <p:sldId id="330" r:id="rId6"/>
    <p:sldId id="331" r:id="rId7"/>
    <p:sldId id="336" r:id="rId8"/>
    <p:sldId id="332" r:id="rId9"/>
    <p:sldId id="333" r:id="rId10"/>
    <p:sldId id="334" r:id="rId11"/>
    <p:sldId id="335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A909E-1700-ED42-B15B-B16F536E2B7E}" v="2" dt="2022-01-27T10:45:15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C92A909E-1700-ED42-B15B-B16F536E2B7E}"/>
    <pc:docChg chg="custSel addSld delSld modSld">
      <pc:chgData name="Chen, Chao" userId="44c0eae3-1754-40ca-b7fc-812aef1f268d" providerId="ADAL" clId="{C92A909E-1700-ED42-B15B-B16F536E2B7E}" dt="2022-01-27T10:45:25.884" v="52" actId="20577"/>
      <pc:docMkLst>
        <pc:docMk/>
      </pc:docMkLst>
      <pc:sldChg chg="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2642727677" sldId="283"/>
        </pc:sldMkLst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2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3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2642727677" sldId="283"/>
            <ac:spMk id="5" creationId="{00000000-0000-0000-0000-000000000000}"/>
          </ac:spMkLst>
        </pc:spChg>
      </pc:sldChg>
      <pc:sldChg chg="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341772270" sldId="284"/>
        </pc:sldMkLst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2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3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341772270" sldId="284"/>
            <ac:spMk id="5" creationId="{00000000-0000-0000-0000-000000000000}"/>
          </ac:spMkLst>
        </pc:spChg>
      </pc:sldChg>
      <pc:sldChg chg="addSp delSp modSp add mod chgLayout">
        <pc:chgData name="Chen, Chao" userId="44c0eae3-1754-40ca-b7fc-812aef1f268d" providerId="ADAL" clId="{C92A909E-1700-ED42-B15B-B16F536E2B7E}" dt="2022-01-23T03:41:02.719" v="38" actId="700"/>
        <pc:sldMkLst>
          <pc:docMk/>
          <pc:sldMk cId="4275415367" sldId="285"/>
        </pc:sldMkLst>
        <pc:spChg chg="del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2" creationId="{00000000-0000-0000-0000-000000000000}"/>
          </ac:spMkLst>
        </pc:spChg>
        <pc:spChg chg="add 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3" creationId="{394E26E3-0797-4E4A-8589-F8066595A7AD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4" creationId="{00000000-0000-0000-0000-000000000000}"/>
          </ac:spMkLst>
        </pc:spChg>
        <pc:spChg chg="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5" creationId="{00000000-0000-0000-0000-000000000000}"/>
          </ac:spMkLst>
        </pc:spChg>
        <pc:spChg chg="add mod ord">
          <ac:chgData name="Chen, Chao" userId="44c0eae3-1754-40ca-b7fc-812aef1f268d" providerId="ADAL" clId="{C92A909E-1700-ED42-B15B-B16F536E2B7E}" dt="2022-01-23T03:41:02.719" v="38" actId="700"/>
          <ac:spMkLst>
            <pc:docMk/>
            <pc:sldMk cId="4275415367" sldId="285"/>
            <ac:spMk id="7" creationId="{C858F54D-27B1-C043-ACB9-013E198B3260}"/>
          </ac:spMkLst>
        </pc:spChg>
      </pc:sldChg>
      <pc:sldChg chg="modSp mod">
        <pc:chgData name="Chen, Chao" userId="44c0eae3-1754-40ca-b7fc-812aef1f268d" providerId="ADAL" clId="{C92A909E-1700-ED42-B15B-B16F536E2B7E}" dt="2022-01-27T10:45:25.884" v="52" actId="20577"/>
        <pc:sldMkLst>
          <pc:docMk/>
          <pc:sldMk cId="1560288090" sldId="311"/>
        </pc:sldMkLst>
        <pc:spChg chg="mod">
          <ac:chgData name="Chen, Chao" userId="44c0eae3-1754-40ca-b7fc-812aef1f268d" providerId="ADAL" clId="{C92A909E-1700-ED42-B15B-B16F536E2B7E}" dt="2022-01-27T10:45:25.884" v="5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C92A909E-1700-ED42-B15B-B16F536E2B7E}" dt="2022-01-23T03:40:55.682" v="36" actId="2696"/>
        <pc:sldMkLst>
          <pc:docMk/>
          <pc:sldMk cId="2762511500" sldId="329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62292086" sldId="330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77296307" sldId="331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1807776861" sldId="332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3160869819" sldId="333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1955488157" sldId="334"/>
        </pc:sldMkLst>
      </pc:sldChg>
      <pc:sldChg chg="add">
        <pc:chgData name="Chen, Chao" userId="44c0eae3-1754-40ca-b7fc-812aef1f268d" providerId="ADAL" clId="{C92A909E-1700-ED42-B15B-B16F536E2B7E}" dt="2022-01-27T10:45:15.218" v="39"/>
        <pc:sldMkLst>
          <pc:docMk/>
          <pc:sldMk cId="2368918064" sldId="335"/>
        </pc:sldMkLst>
      </pc:sldChg>
    </pc:docChg>
  </pc:docChgLst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E39655-1142-4F1C-819C-1F572D7E41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0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E39655-1142-4F1C-819C-1F572D7E41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1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E39655-1142-4F1C-819C-1F572D7E41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1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Safety and Troubleshooting Network Problems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Network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Troubleshooting steps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Test theory to determine cause</a:t>
            </a:r>
          </a:p>
          <a:p>
            <a:pPr lvl="2" eaLnBrk="1" hangingPunct="1"/>
            <a:r>
              <a:rPr lang="en-US" dirty="0"/>
              <a:t>If theory confirmed, determine next steps</a:t>
            </a:r>
          </a:p>
          <a:p>
            <a:pPr lvl="2" eaLnBrk="1" hangingPunct="1"/>
            <a:r>
              <a:rPr lang="en-US" dirty="0"/>
              <a:t>If theory not confirmed, establish new theory or escalate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Establish action plan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Implement solution or escalate the problem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Verify full functionality</a:t>
            </a:r>
          </a:p>
          <a:p>
            <a:pPr lvl="2"/>
            <a:r>
              <a:rPr lang="en-US" dirty="0"/>
              <a:t>Implement preventative measures if applicable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Document findings, actions, outcomes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5E29414B-FDDA-460C-B2BF-755F2C5D52CA}" type="slidenum">
              <a:rPr lang="en-US" smtClean="0"/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/>
              <a:t>Network+ Guide to Networks, 6th Edition</a:t>
            </a:r>
            <a:endParaRPr lang="en-US" sz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4E26E3-0797-4E4A-8589-F8066595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58F54D-27B1-C043-ACB9-013E198B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5E29414B-FDDA-460C-B2BF-755F2C5D52CA}" type="slidenum">
              <a:rPr lang="en-US" smtClean="0"/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/>
              <a:t>Network+ Guide to Networks, 6th Edition</a:t>
            </a:r>
            <a:endParaRPr lang="en-US" sz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A flowchart of the previously described troubleshooting step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-23209"/>
            <a:ext cx="5410200" cy="68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Procedures and Policies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695260" cy="4251059"/>
          </a:xfrm>
        </p:spPr>
        <p:txBody>
          <a:bodyPr/>
          <a:lstStyle/>
          <a:p>
            <a:r>
              <a:rPr lang="en-US" altLang="zh-CN" dirty="0"/>
              <a:t>Network and computer technicians need to know how to protect themselves</a:t>
            </a:r>
          </a:p>
          <a:p>
            <a:pPr lvl="1"/>
            <a:r>
              <a:rPr lang="en-US" altLang="zh-CN" dirty="0"/>
              <a:t>As wells as protect sensitive electronic components</a:t>
            </a:r>
          </a:p>
          <a:p>
            <a:r>
              <a:rPr lang="en-US" altLang="zh-CN" dirty="0"/>
              <a:t>This section takes a look at some best practices for safety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Emergency Procedures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altLang="zh-CN" dirty="0"/>
              <a:t>Know the best escape route or emergency exit</a:t>
            </a:r>
          </a:p>
          <a:p>
            <a:r>
              <a:rPr lang="en-US" altLang="zh-CN" dirty="0"/>
              <a:t>Fire Suppression Systems - have a fire suppression system in the data center that includes:</a:t>
            </a:r>
          </a:p>
          <a:p>
            <a:pPr lvl="1"/>
            <a:r>
              <a:rPr lang="en-US" altLang="zh-CN" dirty="0"/>
              <a:t>Emergency alert system</a:t>
            </a:r>
          </a:p>
          <a:p>
            <a:pPr lvl="1"/>
            <a:r>
              <a:rPr lang="en-US" altLang="zh-CN" dirty="0"/>
              <a:t>Portable fire extinguishers</a:t>
            </a:r>
          </a:p>
          <a:p>
            <a:pPr lvl="1"/>
            <a:r>
              <a:rPr lang="en-US" altLang="zh-CN" dirty="0"/>
              <a:t>Emergency power-off switch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Emergency Procedures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altLang="zh-CN" dirty="0"/>
              <a:t>Ask yourself: Does the security system allow access during a failure (fail open) or deny access during the failure (fail close)?</a:t>
            </a:r>
          </a:p>
          <a:p>
            <a:r>
              <a:rPr lang="en-US" altLang="zh-CN" dirty="0"/>
              <a:t>An </a:t>
            </a:r>
            <a:r>
              <a:rPr lang="en-US" altLang="zh-CN" b="1" dirty="0"/>
              <a:t>SDS (safety data sheet) </a:t>
            </a:r>
            <a:r>
              <a:rPr lang="en-US" altLang="zh-CN" dirty="0"/>
              <a:t>explains how to properly handle substances such as chemical solvents and how to dispose of them</a:t>
            </a:r>
          </a:p>
          <a:p>
            <a:pPr lvl="1"/>
            <a:r>
              <a:rPr lang="en-US" altLang="zh-CN" dirty="0"/>
              <a:t>Includes information such as identification, first-aid measures, fire-fighting measures, accidental release measures, handling and storage guidelines, exposure controls, and physical and chemical properties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4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Procedures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29500" cy="4251059"/>
          </a:xfrm>
        </p:spPr>
        <p:txBody>
          <a:bodyPr/>
          <a:lstStyle/>
          <a:p>
            <a:r>
              <a:rPr lang="en-US" altLang="zh-CN" dirty="0"/>
              <a:t>Electrical and tool safety is generally regulated by </a:t>
            </a:r>
            <a:r>
              <a:rPr lang="en-US" altLang="zh-CN" b="1" dirty="0"/>
              <a:t>OSHA (Occupational Safety and Health Administration)</a:t>
            </a:r>
          </a:p>
          <a:p>
            <a:r>
              <a:rPr lang="en-US" altLang="zh-CN" dirty="0"/>
              <a:t>OSHA guidelines when using power tools:</a:t>
            </a:r>
          </a:p>
          <a:p>
            <a:pPr lvl="1"/>
            <a:r>
              <a:rPr lang="en-US" altLang="zh-CN" dirty="0"/>
              <a:t>Wear </a:t>
            </a:r>
            <a:r>
              <a:rPr lang="en-US" altLang="zh-CN" b="1" dirty="0"/>
              <a:t>PPE (personal protective equipment)</a:t>
            </a:r>
          </a:p>
          <a:p>
            <a:pPr lvl="1"/>
            <a:r>
              <a:rPr lang="en-US" altLang="zh-CN" dirty="0"/>
              <a:t>Keep all tools in good condition and properly store tools not in use</a:t>
            </a:r>
          </a:p>
          <a:p>
            <a:pPr lvl="1"/>
            <a:r>
              <a:rPr lang="en-US" altLang="zh-CN" dirty="0"/>
              <a:t>Use the right tool for the job and operate the tool according to the manufacturer’s instructions</a:t>
            </a:r>
          </a:p>
          <a:p>
            <a:pPr lvl="1"/>
            <a:r>
              <a:rPr lang="en-US" altLang="zh-CN" dirty="0"/>
              <a:t>Watch out for trip hazards, so you and others don’t stumble on a tool or cord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Procedures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30489" cy="4251059"/>
          </a:xfrm>
        </p:spPr>
        <p:txBody>
          <a:bodyPr/>
          <a:lstStyle/>
          <a:p>
            <a:r>
              <a:rPr lang="en-US" altLang="zh-CN" dirty="0"/>
              <a:t>Lifting Heavy Objects - follow these guidelines:</a:t>
            </a:r>
          </a:p>
          <a:p>
            <a:pPr lvl="1"/>
            <a:r>
              <a:rPr lang="en-US" altLang="zh-CN" dirty="0"/>
              <a:t>Decide which side of object to face so load is most balanced</a:t>
            </a:r>
          </a:p>
          <a:p>
            <a:pPr lvl="1"/>
            <a:r>
              <a:rPr lang="en-US" altLang="zh-CN" dirty="0"/>
              <a:t>Stand close to the object with your feet apart</a:t>
            </a:r>
          </a:p>
          <a:p>
            <a:pPr lvl="1"/>
            <a:r>
              <a:rPr lang="en-US" altLang="zh-CN" dirty="0"/>
              <a:t>Keep your back straight, bend knees and grip load</a:t>
            </a:r>
          </a:p>
          <a:p>
            <a:pPr lvl="1"/>
            <a:r>
              <a:rPr lang="en-US" altLang="zh-CN" dirty="0"/>
              <a:t>Lift with your legs, arms, and shoulders (not your back or stomach)</a:t>
            </a:r>
          </a:p>
          <a:p>
            <a:pPr lvl="1"/>
            <a:r>
              <a:rPr lang="en-US" altLang="zh-CN" dirty="0"/>
              <a:t>Keep the load close to your body and avoid twisting your body while you’re holding it</a:t>
            </a:r>
          </a:p>
          <a:p>
            <a:pPr lvl="1"/>
            <a:r>
              <a:rPr lang="en-US" altLang="zh-CN" dirty="0"/>
              <a:t>To put the object down, keep your back as straight as possible and lower object by bending your knees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8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Procedures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62998" cy="4251059"/>
          </a:xfrm>
        </p:spPr>
        <p:txBody>
          <a:bodyPr/>
          <a:lstStyle/>
          <a:p>
            <a:r>
              <a:rPr lang="en-US" altLang="zh-CN" dirty="0"/>
              <a:t>Protecting Against Static Electricity </a:t>
            </a:r>
          </a:p>
          <a:p>
            <a:pPr lvl="1"/>
            <a:r>
              <a:rPr lang="en-US" altLang="zh-CN" dirty="0"/>
              <a:t>Computer components are grounded inside a computer case</a:t>
            </a:r>
          </a:p>
          <a:p>
            <a:pPr lvl="1"/>
            <a:r>
              <a:rPr lang="en-US" altLang="zh-CN" b="1" dirty="0"/>
              <a:t>Grounding </a:t>
            </a:r>
            <a:r>
              <a:rPr lang="en-US" altLang="zh-CN" dirty="0"/>
              <a:t>means that a device is connected directly to the earth</a:t>
            </a:r>
          </a:p>
          <a:p>
            <a:r>
              <a:rPr lang="en-US" altLang="zh-CN" dirty="0"/>
              <a:t>Sensitive electronic components can be damaged by </a:t>
            </a:r>
            <a:r>
              <a:rPr lang="en-US" altLang="zh-CN" b="1" dirty="0"/>
              <a:t>ESD (electrostatic discharge)</a:t>
            </a:r>
          </a:p>
          <a:p>
            <a:r>
              <a:rPr lang="en-US" altLang="zh-CN" dirty="0"/>
              <a:t>Static electricity can cause two types of damage:</a:t>
            </a:r>
          </a:p>
          <a:p>
            <a:pPr lvl="1"/>
            <a:r>
              <a:rPr lang="en-US" altLang="zh-CN" dirty="0"/>
              <a:t>Catastrophic failure - destroyed beyond use</a:t>
            </a:r>
          </a:p>
          <a:p>
            <a:pPr lvl="1"/>
            <a:r>
              <a:rPr lang="en-US" altLang="zh-CN" dirty="0"/>
              <a:t>Upset failure - shorten the life of a component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Procedures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254685" cy="4251059"/>
          </a:xfrm>
        </p:spPr>
        <p:txBody>
          <a:bodyPr/>
          <a:lstStyle/>
          <a:p>
            <a:r>
              <a:rPr lang="en-US" altLang="zh-CN" dirty="0"/>
              <a:t>Before touching a component, ground yourself by:</a:t>
            </a:r>
          </a:p>
          <a:p>
            <a:pPr lvl="1"/>
            <a:r>
              <a:rPr lang="en-US" altLang="zh-CN" dirty="0"/>
              <a:t>Wearing an ESD strap around your wrist that clips onto the chassis or computer case</a:t>
            </a:r>
          </a:p>
          <a:p>
            <a:pPr lvl="1"/>
            <a:r>
              <a:rPr lang="en-US" altLang="zh-CN" dirty="0"/>
              <a:t>Touching the case before touching any component inside the case</a:t>
            </a:r>
          </a:p>
          <a:p>
            <a:pPr lvl="1"/>
            <a:r>
              <a:rPr lang="en-US" altLang="zh-CN" dirty="0"/>
              <a:t>Storing a component inside an antistatic bag</a:t>
            </a:r>
          </a:p>
          <a:p>
            <a:r>
              <a:rPr lang="en-US" altLang="zh-CN" dirty="0"/>
              <a:t>In addition to protecting against ESD, always shut down and unplug a computer before working inside 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91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Network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46372" cy="4251059"/>
          </a:xfrm>
        </p:spPr>
        <p:txBody>
          <a:bodyPr/>
          <a:lstStyle/>
          <a:p>
            <a:pPr eaLnBrk="1" hangingPunct="1"/>
            <a:r>
              <a:rPr lang="en-US" dirty="0"/>
              <a:t>Troubleshooting steps used by most expert networking troubleshooters: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problem</a:t>
            </a:r>
          </a:p>
          <a:p>
            <a:pPr lvl="2" eaLnBrk="1" hangingPunct="1"/>
            <a:r>
              <a:rPr lang="en-US" dirty="0"/>
              <a:t>Gather information</a:t>
            </a:r>
          </a:p>
          <a:p>
            <a:pPr lvl="2" eaLnBrk="1" hangingPunct="1"/>
            <a:r>
              <a:rPr lang="en-US" dirty="0"/>
              <a:t>Identify symptoms</a:t>
            </a:r>
          </a:p>
          <a:p>
            <a:pPr lvl="2" eaLnBrk="1" hangingPunct="1"/>
            <a:r>
              <a:rPr lang="en-US" dirty="0"/>
              <a:t>Question users</a:t>
            </a:r>
          </a:p>
          <a:p>
            <a:pPr lvl="2" eaLnBrk="1" hangingPunct="1"/>
            <a:r>
              <a:rPr lang="en-US" dirty="0"/>
              <a:t>Determine if anything has changed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Establish theory of probable cause</a:t>
            </a:r>
          </a:p>
          <a:p>
            <a:pPr lvl="2" eaLnBrk="1" hangingPunct="1"/>
            <a:r>
              <a:rPr lang="en-US" dirty="0"/>
              <a:t>Question the obvious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5E29414B-FDDA-460C-B2BF-755F2C5D52CA}" type="slidenum">
              <a:rPr lang="en-US" smtClean="0"/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/>
              <a:t>Network+ Guide to Networks, 6th Edition</a:t>
            </a:r>
            <a:endParaRPr lang="en-US" sz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F2EBA6-D877-4F41-9204-10F345B7D12F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schemas.microsoft.com/office/2006/documentManagement/types"/>
    <ds:schemaRef ds:uri="0f5e39c8-e5a1-4a0d-b53f-9134be983d19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c64b295e-e158-430a-a9fe-95bbf17b9d7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579</Words>
  <Application>Microsoft Office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Safety and Troubleshooting Network Problems</vt:lpstr>
      <vt:lpstr>Safety Procedures and Policies</vt:lpstr>
      <vt:lpstr>Emergency Procedures</vt:lpstr>
      <vt:lpstr>Emergency Procedures</vt:lpstr>
      <vt:lpstr>Safety Procedures (1 of 4)</vt:lpstr>
      <vt:lpstr>Safety Procedures (2 of 4)</vt:lpstr>
      <vt:lpstr>Safety Procedures (3 of 4)</vt:lpstr>
      <vt:lpstr>Safety Procedures (4 of 4)</vt:lpstr>
      <vt:lpstr>Troubleshooting Network Problems</vt:lpstr>
      <vt:lpstr>Troubleshooting Network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15</cp:revision>
  <dcterms:created xsi:type="dcterms:W3CDTF">2018-04-09T23:36:04Z</dcterms:created>
  <dcterms:modified xsi:type="dcterms:W3CDTF">2022-01-28T02:37:09Z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