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11" r:id="rId5"/>
    <p:sldId id="257" r:id="rId6"/>
    <p:sldId id="272" r:id="rId7"/>
    <p:sldId id="258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D52DF-EDA3-764B-9395-D1379BC20348}" v="1" dt="2022-01-21T12:50:05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BD5A57F2-2F91-CC4F-B414-712F585BCF1A}"/>
    <pc:docChg chg="delSld modSld">
      <pc:chgData name="Chen, Chao" userId="44c0eae3-1754-40ca-b7fc-812aef1f268d" providerId="ADAL" clId="{BD5A57F2-2F91-CC4F-B414-712F585BCF1A}" dt="2022-01-21T12:43:21.734" v="26" actId="2696"/>
      <pc:docMkLst>
        <pc:docMk/>
      </pc:docMkLst>
      <pc:sldChg chg="modSp mod">
        <pc:chgData name="Chen, Chao" userId="44c0eae3-1754-40ca-b7fc-812aef1f268d" providerId="ADAL" clId="{BD5A57F2-2F91-CC4F-B414-712F585BCF1A}" dt="2022-01-21T12:43:18.040" v="25" actId="20577"/>
        <pc:sldMkLst>
          <pc:docMk/>
          <pc:sldMk cId="1560288090" sldId="311"/>
        </pc:sldMkLst>
        <pc:spChg chg="mod">
          <ac:chgData name="Chen, Chao" userId="44c0eae3-1754-40ca-b7fc-812aef1f268d" providerId="ADAL" clId="{BD5A57F2-2F91-CC4F-B414-712F585BCF1A}" dt="2022-01-21T12:43:18.040" v="25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762511500" sldId="329"/>
        </pc:sldMkLst>
      </pc:sldChg>
    </pc:docChg>
  </pc:docChgLst>
  <pc:docChgLst>
    <pc:chgData name="Chen, Chao" userId="44c0eae3-1754-40ca-b7fc-812aef1f268d" providerId="ADAL" clId="{162D52DF-EDA3-764B-9395-D1379BC20348}"/>
    <pc:docChg chg="custSel addSld delSld modSld">
      <pc:chgData name="Chen, Chao" userId="44c0eae3-1754-40ca-b7fc-812aef1f268d" providerId="ADAL" clId="{162D52DF-EDA3-764B-9395-D1379BC20348}" dt="2022-01-23T03:45:44.422" v="9" actId="729"/>
      <pc:docMkLst>
        <pc:docMk/>
      </pc:docMkLst>
      <pc:sldChg chg="addSp modSp add mod modClrScheme chgLayout">
        <pc:chgData name="Chen, Chao" userId="44c0eae3-1754-40ca-b7fc-812aef1f268d" providerId="ADAL" clId="{162D52DF-EDA3-764B-9395-D1379BC20348}" dt="2022-01-21T12:50:08.330" v="8" actId="700"/>
        <pc:sldMkLst>
          <pc:docMk/>
          <pc:sldMk cId="257766498" sldId="257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257766498" sldId="257"/>
            <ac:spMk id="2" creationId="{C48B6E75-A0FF-5841-BFBC-50C07A43BC02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257766498" sldId="257"/>
            <ac:spMk id="6146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62D52DF-EDA3-764B-9395-D1379BC20348}" dt="2022-01-21T12:50:08.330" v="8" actId="700"/>
        <pc:sldMkLst>
          <pc:docMk/>
          <pc:sldMk cId="766023089" sldId="258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766023089" sldId="258"/>
            <ac:spMk id="8194" creationId="{00000000-0000-0000-0000-000000000000}"/>
          </ac:spMkLst>
        </pc:spChg>
        <pc:picChg chg="mod ord">
          <ac:chgData name="Chen, Chao" userId="44c0eae3-1754-40ca-b7fc-812aef1f268d" providerId="ADAL" clId="{162D52DF-EDA3-764B-9395-D1379BC20348}" dt="2022-01-21T12:50:08.330" v="8" actId="700"/>
          <ac:picMkLst>
            <pc:docMk/>
            <pc:sldMk cId="766023089" sldId="258"/>
            <ac:picMk id="8195" creationId="{00000000-0000-0000-0000-000000000000}"/>
          </ac:picMkLst>
        </pc:picChg>
      </pc:sldChg>
      <pc:sldChg chg="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1235168206" sldId="260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235168206" sldId="260"/>
            <ac:spMk id="3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235168206" sldId="260"/>
            <ac:spMk id="10242" creationId="{00000000-0000-0000-0000-000000000000}"/>
          </ac:spMkLst>
        </pc:spChg>
      </pc:sldChg>
      <pc:sldChg chg="modSp add mod setBg chgLayout">
        <pc:chgData name="Chen, Chao" userId="44c0eae3-1754-40ca-b7fc-812aef1f268d" providerId="ADAL" clId="{162D52DF-EDA3-764B-9395-D1379BC20348}" dt="2022-01-21T12:50:08.330" v="8" actId="700"/>
        <pc:sldMkLst>
          <pc:docMk/>
          <pc:sldMk cId="3918547955" sldId="261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918547955" sldId="261"/>
            <ac:spMk id="2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918547955" sldId="261"/>
            <ac:spMk id="12290" creationId="{00000000-0000-0000-0000-000000000000}"/>
          </ac:spMkLst>
        </pc:spChg>
      </pc:sldChg>
      <pc:sldChg chg="modSp add mod setBg chgLayout">
        <pc:chgData name="Chen, Chao" userId="44c0eae3-1754-40ca-b7fc-812aef1f268d" providerId="ADAL" clId="{162D52DF-EDA3-764B-9395-D1379BC20348}" dt="2022-01-21T12:50:08.330" v="8" actId="700"/>
        <pc:sldMkLst>
          <pc:docMk/>
          <pc:sldMk cId="3568356328" sldId="262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568356328" sldId="262"/>
            <ac:spMk id="2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568356328" sldId="262"/>
            <ac:spMk id="12290" creationId="{00000000-0000-0000-0000-000000000000}"/>
          </ac:spMkLst>
        </pc:spChg>
      </pc:sldChg>
      <pc:sldChg chg="addSp 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521360312" sldId="263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521360312" sldId="263"/>
            <ac:spMk id="3" creationId="{0ADFD8C9-4C40-954B-AEB4-2677F3F21B0A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521360312" sldId="263"/>
            <ac:spMk id="10242" creationId="{00000000-0000-0000-0000-000000000000}"/>
          </ac:spMkLst>
        </pc:spChg>
      </pc:sldChg>
      <pc:sldChg chg="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1121399185" sldId="264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121399185" sldId="264"/>
            <ac:spMk id="2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121399185" sldId="264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1773548547" sldId="265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773548547" sldId="265"/>
            <ac:spMk id="2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773548547" sldId="265"/>
            <ac:spMk id="3" creationId="{00000000-0000-0000-0000-000000000000}"/>
          </ac:spMkLst>
        </pc:spChg>
      </pc:sldChg>
      <pc:sldChg chg="addSp modSp add mod setBg modShow chgLayout">
        <pc:chgData name="Chen, Chao" userId="44c0eae3-1754-40ca-b7fc-812aef1f268d" providerId="ADAL" clId="{162D52DF-EDA3-764B-9395-D1379BC20348}" dt="2022-01-23T03:45:44.422" v="9" actId="729"/>
        <pc:sldMkLst>
          <pc:docMk/>
          <pc:sldMk cId="3894868920" sldId="266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894868920" sldId="266"/>
            <ac:spMk id="2" creationId="{5208F50D-EFCA-8144-A7B7-42B2FF4924EF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894868920" sldId="266"/>
            <ac:spMk id="18442" creationId="{00000000-0000-0000-0000-000000000000}"/>
          </ac:spMkLst>
        </pc:spChg>
      </pc:sldChg>
      <pc:sldChg chg="addSp modSp add mod setBg modShow chgLayout">
        <pc:chgData name="Chen, Chao" userId="44c0eae3-1754-40ca-b7fc-812aef1f268d" providerId="ADAL" clId="{162D52DF-EDA3-764B-9395-D1379BC20348}" dt="2022-01-23T03:45:44.422" v="9" actId="729"/>
        <pc:sldMkLst>
          <pc:docMk/>
          <pc:sldMk cId="4171193539" sldId="267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4171193539" sldId="267"/>
            <ac:spMk id="2" creationId="{7E60BF26-9E2A-9940-8FD3-47F815064EB6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4171193539" sldId="267"/>
            <ac:spMk id="18442" creationId="{00000000-0000-0000-0000-000000000000}"/>
          </ac:spMkLst>
        </pc:spChg>
      </pc:sldChg>
      <pc:sldChg chg="addSp modSp add mod setBg modShow chgLayout">
        <pc:chgData name="Chen, Chao" userId="44c0eae3-1754-40ca-b7fc-812aef1f268d" providerId="ADAL" clId="{162D52DF-EDA3-764B-9395-D1379BC20348}" dt="2022-01-23T03:45:44.422" v="9" actId="729"/>
        <pc:sldMkLst>
          <pc:docMk/>
          <pc:sldMk cId="1279141658" sldId="268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279141658" sldId="268"/>
            <ac:spMk id="2" creationId="{1B85FA4D-2611-9B45-96DD-F5F7DF9CBCCD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279141658" sldId="268"/>
            <ac:spMk id="18442" creationId="{00000000-0000-0000-0000-000000000000}"/>
          </ac:spMkLst>
        </pc:spChg>
      </pc:sldChg>
      <pc:sldChg chg="addSp modSp add mod setBg modShow chgLayout">
        <pc:chgData name="Chen, Chao" userId="44c0eae3-1754-40ca-b7fc-812aef1f268d" providerId="ADAL" clId="{162D52DF-EDA3-764B-9395-D1379BC20348}" dt="2022-01-23T03:45:44.422" v="9" actId="729"/>
        <pc:sldMkLst>
          <pc:docMk/>
          <pc:sldMk cId="3120914739" sldId="269"/>
        </pc:sldMkLst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120914739" sldId="269"/>
            <ac:spMk id="3" creationId="{9E8C15C0-6D12-4742-BF9F-0EF341E8B9B6}"/>
          </ac:spMkLst>
        </pc:spChg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120914739" sldId="269"/>
            <ac:spMk id="5" creationId="{A25FAD1E-E71B-E446-879D-9F516A636708}"/>
          </ac:spMkLst>
        </pc:spChg>
      </pc:sldChg>
      <pc:sldChg chg="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3753821814" sldId="270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753821814" sldId="270"/>
            <ac:spMk id="20482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3753821814" sldId="270"/>
            <ac:spMk id="20483" creationId="{00000000-0000-0000-0000-000000000000}"/>
          </ac:spMkLst>
        </pc:spChg>
      </pc:sldChg>
      <pc:sldChg chg="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2580759649" sldId="271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2580759649" sldId="271"/>
            <ac:spMk id="27650" creationId="{00000000-0000-0000-0000-000000000000}"/>
          </ac:spMkLst>
        </pc:spChg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2580759649" sldId="271"/>
            <ac:spMk id="27651" creationId="{00000000-0000-0000-0000-000000000000}"/>
          </ac:spMkLst>
        </pc:spChg>
      </pc:sldChg>
      <pc:sldChg chg="addSp modSp add mod modClrScheme chgLayout">
        <pc:chgData name="Chen, Chao" userId="44c0eae3-1754-40ca-b7fc-812aef1f268d" providerId="ADAL" clId="{162D52DF-EDA3-764B-9395-D1379BC20348}" dt="2022-01-21T12:50:08.330" v="8" actId="700"/>
        <pc:sldMkLst>
          <pc:docMk/>
          <pc:sldMk cId="1367763551" sldId="272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367763551" sldId="272"/>
            <ac:spMk id="2" creationId="{C8757BF6-7C6D-4F63-8C27-BED210257833}"/>
          </ac:spMkLst>
        </pc:spChg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367763551" sldId="272"/>
            <ac:spMk id="4" creationId="{6E994365-9B64-2640-9A33-BC518DCD3F9C}"/>
          </ac:spMkLst>
        </pc:spChg>
      </pc:sldChg>
      <pc:sldChg chg="addSp modSp add mod chgLayout">
        <pc:chgData name="Chen, Chao" userId="44c0eae3-1754-40ca-b7fc-812aef1f268d" providerId="ADAL" clId="{162D52DF-EDA3-764B-9395-D1379BC20348}" dt="2022-01-21T12:50:08.330" v="8" actId="700"/>
        <pc:sldMkLst>
          <pc:docMk/>
          <pc:sldMk cId="1694552583" sldId="273"/>
        </pc:sldMkLst>
        <pc:spChg chg="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694552583" sldId="273"/>
            <ac:spMk id="2" creationId="{C376176F-E839-466D-8C31-CF49336CF2CB}"/>
          </ac:spMkLst>
        </pc:spChg>
        <pc:spChg chg="add mod ord">
          <ac:chgData name="Chen, Chao" userId="44c0eae3-1754-40ca-b7fc-812aef1f268d" providerId="ADAL" clId="{162D52DF-EDA3-764B-9395-D1379BC20348}" dt="2022-01-21T12:50:08.330" v="8" actId="700"/>
          <ac:spMkLst>
            <pc:docMk/>
            <pc:sldMk cId="1694552583" sldId="273"/>
            <ac:spMk id="3" creationId="{1534E83C-2250-C84C-A0A2-4151A24E422F}"/>
          </ac:spMkLst>
        </pc:spChg>
      </pc:sldChg>
      <pc:sldChg chg="modSp mod">
        <pc:chgData name="Chen, Chao" userId="44c0eae3-1754-40ca-b7fc-812aef1f268d" providerId="ADAL" clId="{162D52DF-EDA3-764B-9395-D1379BC20348}" dt="2022-01-21T12:47:18.327" v="6" actId="20577"/>
        <pc:sldMkLst>
          <pc:docMk/>
          <pc:sldMk cId="1560288090" sldId="311"/>
        </pc:sldMkLst>
        <pc:spChg chg="mod">
          <ac:chgData name="Chen, Chao" userId="44c0eae3-1754-40ca-b7fc-812aef1f268d" providerId="ADAL" clId="{162D52DF-EDA3-764B-9395-D1379BC20348}" dt="2022-01-21T12:47:18.327" v="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162D52DF-EDA3-764B-9395-D1379BC20348}" dt="2022-01-21T12:47:02.996" v="0" actId="2696"/>
        <pc:sldMkLst>
          <pc:docMk/>
          <pc:sldMk cId="2370824375" sldId="357"/>
        </pc:sldMkLst>
      </pc:sldChg>
      <pc:sldChg chg="del">
        <pc:chgData name="Chen, Chao" userId="44c0eae3-1754-40ca-b7fc-812aef1f268d" providerId="ADAL" clId="{162D52DF-EDA3-764B-9395-D1379BC20348}" dt="2022-01-21T12:47:02.996" v="0" actId="2696"/>
        <pc:sldMkLst>
          <pc:docMk/>
          <pc:sldMk cId="2808651243" sldId="358"/>
        </pc:sldMkLst>
      </pc:sldChg>
    </pc:docChg>
  </pc:docChgLst>
  <pc:docChgLst>
    <pc:chgData name="Chen, Chao" userId="44c0eae3-1754-40ca-b7fc-812aef1f268d" providerId="ADAL" clId="{A8C5BBDC-093F-1346-8F3E-B0B55C8A195F}"/>
    <pc:docChg chg="custSel addSld modSld">
      <pc:chgData name="Chen, Chao" userId="44c0eae3-1754-40ca-b7fc-812aef1f268d" providerId="ADAL" clId="{A8C5BBDC-093F-1346-8F3E-B0B55C8A195F}" dt="2022-01-21T12:46:24.296" v="13" actId="700"/>
      <pc:docMkLst>
        <pc:docMk/>
      </pc:docMkLst>
      <pc:sldChg chg="modSp mod">
        <pc:chgData name="Chen, Chao" userId="44c0eae3-1754-40ca-b7fc-812aef1f268d" providerId="ADAL" clId="{A8C5BBDC-093F-1346-8F3E-B0B55C8A195F}" dt="2022-01-21T12:45:48.208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A8C5BBDC-093F-1346-8F3E-B0B55C8A195F}" dt="2022-01-21T12:45:48.208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A8C5BBDC-093F-1346-8F3E-B0B55C8A195F}" dt="2022-01-21T12:46:24.296" v="13" actId="700"/>
        <pc:sldMkLst>
          <pc:docMk/>
          <pc:sldMk cId="2370824375" sldId="357"/>
        </pc:sldMkLst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370824375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370824375" sldId="35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A8C5BBDC-093F-1346-8F3E-B0B55C8A195F}" dt="2022-01-21T12:46:24.296" v="13" actId="700"/>
        <pc:sldMkLst>
          <pc:docMk/>
          <pc:sldMk cId="2808651243" sldId="358"/>
        </pc:sldMkLst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808651243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808651243" sldId="358"/>
            <ac:spMk id="4" creationId="{00000000-0000-0000-0000-000000000000}"/>
          </ac:spMkLst>
        </pc:spChg>
        <pc:picChg chg="mod ord">
          <ac:chgData name="Chen, Chao" userId="44c0eae3-1754-40ca-b7fc-812aef1f268d" providerId="ADAL" clId="{A8C5BBDC-093F-1346-8F3E-B0B55C8A195F}" dt="2022-01-21T12:46:24.296" v="13" actId="700"/>
          <ac:picMkLst>
            <pc:docMk/>
            <pc:sldMk cId="2808651243" sldId="358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6642F-D52A-4A0A-B8D6-80BEBD97058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5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07D1-D35B-4D7A-9BD5-F6C409C0325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0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ryr.net/pioneers/binary.htm" TargetMode="External"/><Relationship Id="rId2" Type="http://schemas.openxmlformats.org/officeDocument/2006/relationships/hyperlink" Target="http://www.youtube.com/watch?v=qdFmSlFojI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Converting Decimal to Binary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5" y="1291211"/>
            <a:ext cx="10738805" cy="4251059"/>
          </a:xfrm>
        </p:spPr>
        <p:txBody>
          <a:bodyPr/>
          <a:lstStyle/>
          <a:p>
            <a:r>
              <a:rPr lang="en-AU" dirty="0"/>
              <a:t>Remainder method.</a:t>
            </a:r>
          </a:p>
          <a:p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1828800"/>
          <a:ext cx="83058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AU" b="1" dirty="0"/>
                        <a:t>Divisor – </a:t>
                      </a:r>
                    </a:p>
                    <a:p>
                      <a:r>
                        <a:rPr lang="en-AU" dirty="0"/>
                        <a:t>Base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Dividend -</a:t>
                      </a:r>
                    </a:p>
                    <a:p>
                      <a:r>
                        <a:rPr lang="en-AU" b="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Remainder –</a:t>
                      </a:r>
                    </a:p>
                    <a:p>
                      <a:r>
                        <a:rPr lang="en-AU" b="0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Quotient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154 / 2 = 77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77 / 2 = 38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38 / 2 = 19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19/2 = 9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9 / 2 = 4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/ 2 = 2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 / 2 = 0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/ 2 = 0</a:t>
                      </a:r>
                      <a:r>
                        <a:rPr lang="en-AU" baseline="0" dirty="0"/>
                        <a:t> (1 remainder)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Bent Arrow 8"/>
          <p:cNvSpPr/>
          <p:nvPr/>
        </p:nvSpPr>
        <p:spPr bwMode="auto">
          <a:xfrm rot="10800000">
            <a:off x="4191000" y="5715000"/>
            <a:ext cx="914400" cy="838200"/>
          </a:xfrm>
          <a:prstGeom prst="bentArrow">
            <a:avLst/>
          </a:prstGeom>
          <a:solidFill>
            <a:srgbClr val="F0AD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en-AU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1" y="610618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AU" sz="2800" kern="0" dirty="0">
                <a:solidFill>
                  <a:sysClr val="windowText" lastClr="000000"/>
                </a:solidFill>
                <a:latin typeface="Arial" charset="0"/>
              </a:rPr>
              <a:t>10011010</a:t>
            </a:r>
          </a:p>
        </p:txBody>
      </p:sp>
    </p:spTree>
    <p:extLst>
      <p:ext uri="{BB962C8B-B14F-4D97-AF65-F5344CB8AC3E}">
        <p14:creationId xmlns:p14="http://schemas.microsoft.com/office/powerpoint/2010/main" val="11213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Converting Decimal to Binary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Checking your answer</a:t>
            </a:r>
          </a:p>
          <a:p>
            <a:pPr lvl="1"/>
            <a:r>
              <a:rPr lang="en-AU" dirty="0"/>
              <a:t>Make sure you have the correct number of bits</a:t>
            </a:r>
          </a:p>
          <a:p>
            <a:pPr lvl="1"/>
            <a:r>
              <a:rPr lang="en-AU" dirty="0"/>
              <a:t>Convert back to decimal to check if you converted correctly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54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638800" y="3597275"/>
            <a:ext cx="480060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>
                <a:solidFill>
                  <a:sysClr val="windowText" lastClr="000000"/>
                </a:solidFill>
                <a:latin typeface="Arial" charset="0"/>
              </a:rPr>
              <a:t>245</a:t>
            </a: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638800" y="5380037"/>
            <a:ext cx="480060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 dirty="0">
                <a:solidFill>
                  <a:sysClr val="windowText" lastClr="000000"/>
                </a:solidFill>
                <a:latin typeface="Arial" charset="0"/>
              </a:rPr>
              <a:t>707</a:t>
            </a:r>
          </a:p>
          <a:p>
            <a:pPr>
              <a:defRPr/>
            </a:pPr>
            <a:endParaRPr lang="en-AU" sz="2400" b="1" kern="0" dirty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638800" y="1920875"/>
            <a:ext cx="480060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>
                <a:solidFill>
                  <a:sysClr val="windowText" lastClr="000000"/>
                </a:solidFill>
                <a:latin typeface="Arial" charset="0"/>
              </a:rPr>
              <a:t>72</a:t>
            </a: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8F50D-EFCA-8144-A7B7-42B2FF49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8442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AU" sz="2800" dirty="0"/>
              <a:t>Use remainder method or </a:t>
            </a:r>
          </a:p>
          <a:p>
            <a:pPr>
              <a:buFont typeface="Wingdings" pitchFamily="2" charset="2"/>
              <a:buNone/>
            </a:pPr>
            <a:r>
              <a:rPr lang="en-AU" sz="2800" dirty="0"/>
              <a:t>subtraction method</a:t>
            </a:r>
          </a:p>
        </p:txBody>
      </p: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638800" y="1447801"/>
            <a:ext cx="464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u="sng" kern="0" dirty="0">
                <a:solidFill>
                  <a:sysClr val="windowText" lastClr="000000"/>
                </a:solidFill>
                <a:latin typeface="Arial" charset="0"/>
              </a:rPr>
              <a:t>Convert:</a:t>
            </a:r>
            <a:endParaRPr lang="en-AU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pic>
        <p:nvPicPr>
          <p:cNvPr id="18443" name="Picture 11" descr="1_2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514600"/>
            <a:ext cx="38211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600200" y="76200"/>
            <a:ext cx="9067800" cy="12954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3600" b="1" dirty="0">
                <a:solidFill>
                  <a:srgbClr val="F0AD00">
                    <a:satMod val="150000"/>
                  </a:srgbClr>
                </a:solidFill>
                <a:latin typeface="Corbel"/>
              </a:rPr>
              <a:t>POGIL - Converting Binary to Decimal and</a:t>
            </a:r>
            <a:br>
              <a:rPr lang="en-US" altLang="en-US" sz="3600" b="1" dirty="0">
                <a:solidFill>
                  <a:srgbClr val="F0AD00">
                    <a:satMod val="150000"/>
                  </a:srgbClr>
                </a:solidFill>
                <a:latin typeface="Corbel"/>
              </a:rPr>
            </a:br>
            <a:r>
              <a:rPr lang="en-US" altLang="en-US" sz="3600" b="1" dirty="0">
                <a:solidFill>
                  <a:srgbClr val="F0AD00">
                    <a:satMod val="150000"/>
                  </a:srgbClr>
                </a:solidFill>
                <a:latin typeface="Corbel"/>
              </a:rPr>
              <a:t>Decimal to Binary</a:t>
            </a:r>
          </a:p>
        </p:txBody>
      </p:sp>
    </p:spTree>
    <p:extLst>
      <p:ext uri="{BB962C8B-B14F-4D97-AF65-F5344CB8AC3E}">
        <p14:creationId xmlns:p14="http://schemas.microsoft.com/office/powerpoint/2010/main" val="38948689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638800" y="3597275"/>
            <a:ext cx="480060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>
                <a:solidFill>
                  <a:sysClr val="windowText" lastClr="000000"/>
                </a:solidFill>
                <a:latin typeface="Arial" charset="0"/>
              </a:rPr>
              <a:t>245</a:t>
            </a: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638800" y="5380037"/>
            <a:ext cx="480060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 dirty="0">
                <a:solidFill>
                  <a:sysClr val="windowText" lastClr="000000"/>
                </a:solidFill>
                <a:latin typeface="Arial" charset="0"/>
              </a:rPr>
              <a:t>707</a:t>
            </a:r>
          </a:p>
          <a:p>
            <a:pPr>
              <a:defRPr/>
            </a:pPr>
            <a:endParaRPr lang="en-AU" sz="2400" b="1" kern="0" dirty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638800" y="1920875"/>
            <a:ext cx="480060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kern="0">
                <a:solidFill>
                  <a:sysClr val="windowText" lastClr="000000"/>
                </a:solidFill>
                <a:latin typeface="Arial" charset="0"/>
              </a:rPr>
              <a:t>72</a:t>
            </a: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sz="2400" b="1" kern="0">
              <a:solidFill>
                <a:sysClr val="windowText" lastClr="000000"/>
              </a:solidFill>
              <a:latin typeface="Arial" charset="0"/>
            </a:endParaRPr>
          </a:p>
          <a:p>
            <a:pPr>
              <a:defRPr/>
            </a:pPr>
            <a:endParaRPr lang="en-AU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0BF26-9E2A-9940-8FD3-47F81506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40" y="386050"/>
            <a:ext cx="10738805" cy="1108061"/>
          </a:xfrm>
        </p:spPr>
        <p:txBody>
          <a:bodyPr/>
          <a:lstStyle/>
          <a:p>
            <a:r>
              <a:rPr lang="en-US" dirty="0"/>
              <a:t>POGIL - Converting Binary to Decimal and</a:t>
            </a:r>
            <a:br>
              <a:rPr lang="en-US" dirty="0"/>
            </a:br>
            <a:r>
              <a:rPr lang="en-US" dirty="0"/>
              <a:t>Decimal to Binary</a:t>
            </a:r>
            <a:br>
              <a:rPr lang="en-US" dirty="0"/>
            </a:br>
            <a:endParaRPr lang="en-AU" dirty="0"/>
          </a:p>
        </p:txBody>
      </p:sp>
      <p:sp>
        <p:nvSpPr>
          <p:cNvPr id="18442" name="Content Placeholder 10"/>
          <p:cNvSpPr>
            <a:spLocks noGrp="1"/>
          </p:cNvSpPr>
          <p:nvPr>
            <p:ph idx="1"/>
          </p:nvPr>
        </p:nvSpPr>
        <p:spPr>
          <a:xfrm>
            <a:off x="614995" y="1568149"/>
            <a:ext cx="10738805" cy="425105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AU" dirty="0"/>
              <a:t>Use remainder method or </a:t>
            </a:r>
          </a:p>
          <a:p>
            <a:pPr>
              <a:buFont typeface="Wingdings" pitchFamily="2" charset="2"/>
              <a:buNone/>
            </a:pPr>
            <a:r>
              <a:rPr lang="en-AU" dirty="0"/>
              <a:t>subtraction method</a:t>
            </a:r>
          </a:p>
        </p:txBody>
      </p: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638800" y="1447801"/>
            <a:ext cx="464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400" b="1" u="sng" kern="0" dirty="0">
                <a:solidFill>
                  <a:sysClr val="windowText" lastClr="000000"/>
                </a:solidFill>
                <a:latin typeface="Arial" charset="0"/>
              </a:rPr>
              <a:t>Convert:</a:t>
            </a:r>
            <a:endParaRPr lang="en-AU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pic>
        <p:nvPicPr>
          <p:cNvPr id="18443" name="Picture 11" descr="1_2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514600"/>
            <a:ext cx="38211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600200" y="76200"/>
            <a:ext cx="9067800" cy="12954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endParaRPr lang="en-US" altLang="en-US" sz="3600" b="1" dirty="0">
              <a:solidFill>
                <a:srgbClr val="F0AD00">
                  <a:satMod val="150000"/>
                </a:srgb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7119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FA4D-2611-9B45-96DD-F5F7DF9C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POGIL - Converting Binary to Decimal and</a:t>
            </a:r>
            <a:br>
              <a:rPr lang="en-US" dirty="0"/>
            </a:br>
            <a:r>
              <a:rPr lang="en-US" dirty="0"/>
              <a:t>Decimal to Binary</a:t>
            </a:r>
            <a:br>
              <a:rPr lang="en-US" dirty="0"/>
            </a:br>
            <a:endParaRPr lang="en-AU" dirty="0"/>
          </a:p>
        </p:txBody>
      </p:sp>
      <p:sp>
        <p:nvSpPr>
          <p:cNvPr id="18442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400" dirty="0"/>
              <a:t>64 fits into 72. Write down 1. 72 – 64 leaves 8.		1</a:t>
            </a:r>
          </a:p>
          <a:p>
            <a:pPr lvl="1"/>
            <a:r>
              <a:rPr lang="en-AU" sz="2400" dirty="0"/>
              <a:t>32 doesn’t fit into 8.						0</a:t>
            </a:r>
          </a:p>
          <a:p>
            <a:pPr lvl="1"/>
            <a:r>
              <a:rPr lang="en-AU" sz="2400" dirty="0"/>
              <a:t>16 doesn’t fit into 8.						0</a:t>
            </a:r>
          </a:p>
          <a:p>
            <a:pPr lvl="1"/>
            <a:r>
              <a:rPr lang="en-AU" sz="2400" dirty="0"/>
              <a:t>8 is 8.								1</a:t>
            </a:r>
          </a:p>
          <a:p>
            <a:pPr lvl="1"/>
            <a:r>
              <a:rPr lang="en-AU" sz="2400" dirty="0"/>
              <a:t>Need to write zeros for 4, 2, 1.				0</a:t>
            </a:r>
            <a:br>
              <a:rPr lang="en-AU" sz="2400" dirty="0"/>
            </a:br>
            <a:r>
              <a:rPr lang="en-AU" sz="2400" dirty="0"/>
              <a:t>									0</a:t>
            </a:r>
            <a:br>
              <a:rPr lang="en-AU" sz="2400" dirty="0"/>
            </a:br>
            <a:r>
              <a:rPr lang="en-AU" sz="2400" dirty="0"/>
              <a:t>									0</a:t>
            </a:r>
          </a:p>
          <a:p>
            <a:pPr lvl="1"/>
            <a:endParaRPr lang="en-AU" sz="2400" dirty="0"/>
          </a:p>
          <a:p>
            <a:pPr lvl="1"/>
            <a:r>
              <a:rPr lang="en-AU" sz="2400" dirty="0"/>
              <a:t>01001000</a:t>
            </a:r>
          </a:p>
          <a:p>
            <a:pPr lvl="1"/>
            <a:r>
              <a:rPr lang="en-AU" sz="2400" dirty="0"/>
              <a:t>often useful to write numbers as eight bits with leading zeros</a:t>
            </a:r>
          </a:p>
          <a:p>
            <a:pPr>
              <a:buFont typeface="Wingdings" pitchFamily="2" charset="2"/>
              <a:buNone/>
            </a:pPr>
            <a:endParaRPr lang="en-AU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600200" y="76200"/>
            <a:ext cx="9067800" cy="12954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endParaRPr lang="en-US" altLang="en-US" sz="3600" b="1" dirty="0">
              <a:solidFill>
                <a:srgbClr val="F0AD00">
                  <a:satMod val="150000"/>
                </a:srgb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791416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600200" y="76200"/>
            <a:ext cx="9067800" cy="12954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endParaRPr lang="en-US" altLang="en-US" sz="3600" b="1" dirty="0">
              <a:solidFill>
                <a:srgbClr val="F0AD00">
                  <a:satMod val="150000"/>
                </a:srgbClr>
              </a:solidFill>
              <a:latin typeface="Corbel"/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1981200" y="1828800"/>
          <a:ext cx="83058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AU" b="1" dirty="0"/>
                        <a:t>Divisor – </a:t>
                      </a:r>
                    </a:p>
                    <a:p>
                      <a:r>
                        <a:rPr lang="en-AU" dirty="0"/>
                        <a:t>Base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Dividend -</a:t>
                      </a:r>
                    </a:p>
                    <a:p>
                      <a:r>
                        <a:rPr lang="en-AU" b="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Remainder –</a:t>
                      </a:r>
                    </a:p>
                    <a:p>
                      <a:r>
                        <a:rPr lang="en-AU" b="0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Quotient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245 / 2 = 122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122 / 2 = 61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61 / 2 = 30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30 / 2 = 15 (0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15 / 2 = 7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7 / 2 = 3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/ 2 = 1 (1 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/ 2 = 0</a:t>
                      </a:r>
                      <a:r>
                        <a:rPr lang="en-AU" baseline="0" dirty="0"/>
                        <a:t> (1 remainder)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0200" y="5943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800" dirty="0">
                <a:solidFill>
                  <a:prstClr val="black"/>
                </a:solidFill>
                <a:latin typeface="Arial" charset="0"/>
              </a:rPr>
              <a:t>Read bottom to top: </a:t>
            </a:r>
            <a:r>
              <a:rPr lang="en-AU" sz="2800" b="1" dirty="0">
                <a:solidFill>
                  <a:srgbClr val="C64847"/>
                </a:solidFill>
                <a:latin typeface="Arial" charset="0"/>
              </a:rPr>
              <a:t>11110101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8C15C0-6D12-4742-BF9F-0EF341E8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POGIL - Converting Binary to Decimal and</a:t>
            </a:r>
            <a:br>
              <a:rPr lang="en-US" dirty="0"/>
            </a:br>
            <a:r>
              <a:rPr lang="en-US" dirty="0"/>
              <a:t>Decimal to Binary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09147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Logic</a:t>
            </a:r>
            <a:endParaRPr lang="en-AU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AND</a:t>
            </a:r>
          </a:p>
          <a:p>
            <a:pPr eaLnBrk="1" hangingPunct="1"/>
            <a:r>
              <a:rPr lang="en-US"/>
              <a:t>OR</a:t>
            </a:r>
          </a:p>
          <a:p>
            <a:pPr eaLnBrk="1" hangingPunct="1"/>
            <a:r>
              <a:rPr lang="en-US"/>
              <a:t>NOT</a:t>
            </a:r>
          </a:p>
          <a:p>
            <a:pPr eaLnBrk="1" hangingPunct="1"/>
            <a:r>
              <a:rPr lang="en-US"/>
              <a:t>XOR</a:t>
            </a:r>
            <a:endParaRPr lang="en-AU"/>
          </a:p>
        </p:txBody>
      </p:sp>
      <p:pic>
        <p:nvPicPr>
          <p:cNvPr id="4" name="Picture 3" descr="The AND operator gives 1 when both its inputs are 1, and 0 otherwise. The OR operator gives 1 if either input is 1, and 0 if both are 0. The XOR operator gives 1 if one input is 1 and the other is 0. The NOT operator takes one input and gives the reverse.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10196" y="1596950"/>
            <a:ext cx="7658793" cy="36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38218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Extras – Binary Numbers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/>
              <a:t>Binary numbers in 60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>
                <a:hlinkClick r:id="rId2"/>
              </a:rPr>
              <a:t>http://www.youtube.com/watch?v=qdFmSlFojIw</a:t>
            </a:r>
            <a:endParaRPr lang="en-AU" dirty="0"/>
          </a:p>
          <a:p>
            <a:pPr eaLnBrk="1" hangingPunct="1">
              <a:lnSpc>
                <a:spcPct val="90000"/>
              </a:lnSpc>
            </a:pPr>
            <a:endParaRPr lang="en-AU" dirty="0"/>
          </a:p>
          <a:p>
            <a:pPr eaLnBrk="1" hangingPunct="1">
              <a:lnSpc>
                <a:spcPct val="90000"/>
              </a:lnSpc>
            </a:pPr>
            <a:r>
              <a:rPr lang="en-AU" dirty="0"/>
              <a:t>Binary - So Simple a Computer Can Do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>
                <a:hlinkClick r:id="rId3"/>
              </a:rPr>
              <a:t>http://www.kerryr.net/pioneers/binary.htm</a:t>
            </a:r>
            <a:endParaRPr lang="en-AU" dirty="0"/>
          </a:p>
          <a:p>
            <a:pPr>
              <a:lnSpc>
                <a:spcPct val="90000"/>
              </a:lnSpc>
            </a:pPr>
            <a:endParaRPr lang="en-AU" dirty="0"/>
          </a:p>
          <a:p>
            <a:pPr>
              <a:lnSpc>
                <a:spcPct val="90000"/>
              </a:lnSpc>
            </a:pPr>
            <a:r>
              <a:rPr lang="en-AU" dirty="0"/>
              <a:t>Cisco Binary Game</a:t>
            </a:r>
            <a:endParaRPr lang="en-AU" dirty="0">
              <a:hlinkClick r:id="" action="ppaction://noaction"/>
            </a:endParaRPr>
          </a:p>
          <a:p>
            <a:pPr lvl="1">
              <a:lnSpc>
                <a:spcPct val="90000"/>
              </a:lnSpc>
            </a:pPr>
            <a:r>
              <a:rPr lang="en-AU" dirty="0">
                <a:hlinkClick r:id="" action="ppaction://noaction"/>
              </a:rPr>
              <a:t>http://forums.cisco.com/CertCom/game/binary_game_page.htm</a:t>
            </a:r>
            <a:endParaRPr lang="en-AU" dirty="0"/>
          </a:p>
          <a:p>
            <a:pPr>
              <a:lnSpc>
                <a:spcPct val="9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7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10 Numbers</a:t>
            </a:r>
          </a:p>
        </p:txBody>
      </p:sp>
      <p:pic>
        <p:nvPicPr>
          <p:cNvPr id="6147" name="Picture 3" descr="Image with information that is on the next slid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72469"/>
            <a:ext cx="7391400" cy="530401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77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7BF6-7C6D-4F63-8C27-BED21025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10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0A492-DFC5-4EBB-AC7A-57C250EE7903}"/>
              </a:ext>
            </a:extLst>
          </p:cNvPr>
          <p:cNvSpPr txBox="1"/>
          <p:nvPr/>
        </p:nvSpPr>
        <p:spPr>
          <a:xfrm>
            <a:off x="1905000" y="1417638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Base 10 numbers use place value, for example in a four digit number, the first digit is the thousands place, the second the hundreds, the third the tens, and fourth the ones.</a:t>
            </a:r>
          </a:p>
          <a:p>
            <a:endParaRPr lang="en-AU" sz="3200" dirty="0"/>
          </a:p>
          <a:p>
            <a:r>
              <a:rPr lang="en-AU" sz="3200" dirty="0"/>
              <a:t>Place value is determined by exponents. The rightmost place is 10</a:t>
            </a:r>
            <a:r>
              <a:rPr lang="en-AU" sz="3200" baseline="30000" dirty="0"/>
              <a:t>0</a:t>
            </a:r>
            <a:r>
              <a:rPr lang="en-AU" sz="3200" dirty="0"/>
              <a:t> = 1, then, going left, 10</a:t>
            </a:r>
            <a:r>
              <a:rPr lang="en-AU" sz="3200" baseline="30000" dirty="0"/>
              <a:t>1</a:t>
            </a:r>
            <a:r>
              <a:rPr lang="en-AU" sz="3200" dirty="0"/>
              <a:t> = 10, 10</a:t>
            </a:r>
            <a:r>
              <a:rPr lang="en-AU" sz="3200" baseline="30000" dirty="0"/>
              <a:t>2</a:t>
            </a:r>
            <a:r>
              <a:rPr lang="en-AU" sz="3200" dirty="0"/>
              <a:t> = 100, and so on.</a:t>
            </a:r>
          </a:p>
          <a:p>
            <a:endParaRPr lang="en-AU" sz="3200" dirty="0"/>
          </a:p>
          <a:p>
            <a:r>
              <a:rPr lang="en-AU" sz="3200" dirty="0"/>
              <a:t>Base 10 uses ten symbols: 0, 1, 2, 3, 4, 5, 6, 7, 8, 9.</a:t>
            </a:r>
          </a:p>
        </p:txBody>
      </p:sp>
    </p:spTree>
    <p:extLst>
      <p:ext uri="{BB962C8B-B14F-4D97-AF65-F5344CB8AC3E}">
        <p14:creationId xmlns:p14="http://schemas.microsoft.com/office/powerpoint/2010/main" val="13677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Number System</a:t>
            </a:r>
          </a:p>
        </p:txBody>
      </p:sp>
      <p:pic>
        <p:nvPicPr>
          <p:cNvPr id="8195" name="Picture 3" descr="Binary code for representing letters in the alphabet. E.g. A is represented by 01000001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5965" y="1880279"/>
            <a:ext cx="6955543" cy="2654531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8C74D-E59B-450A-82F0-7F9477EBC322}"/>
              </a:ext>
            </a:extLst>
          </p:cNvPr>
          <p:cNvSpPr txBox="1"/>
          <p:nvPr/>
        </p:nvSpPr>
        <p:spPr>
          <a:xfrm>
            <a:off x="2209800" y="472440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Binary numbers are Base 2. Powers of two are used for place values. So the rightmost place value is 2</a:t>
            </a:r>
            <a:r>
              <a:rPr lang="en-AU" baseline="30000" dirty="0"/>
              <a:t>0</a:t>
            </a:r>
            <a:r>
              <a:rPr lang="en-AU" dirty="0"/>
              <a:t> = 1, then going left 2</a:t>
            </a:r>
            <a:r>
              <a:rPr lang="en-AU" baseline="30000" dirty="0"/>
              <a:t>1</a:t>
            </a:r>
            <a:r>
              <a:rPr lang="en-AU" dirty="0"/>
              <a:t> = 2, 2</a:t>
            </a:r>
            <a:r>
              <a:rPr lang="en-AU" baseline="30000" dirty="0"/>
              <a:t>2</a:t>
            </a:r>
            <a:r>
              <a:rPr lang="en-AU" dirty="0"/>
              <a:t> = 4, and so on.</a:t>
            </a:r>
          </a:p>
        </p:txBody>
      </p:sp>
    </p:spTree>
    <p:extLst>
      <p:ext uri="{BB962C8B-B14F-4D97-AF65-F5344CB8AC3E}">
        <p14:creationId xmlns:p14="http://schemas.microsoft.com/office/powerpoint/2010/main" val="76602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176F-E839-466D-8C31-CF49336C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Bits and Bytes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2BFA5-BCE1-4C85-9005-99FFBABB1EDA}"/>
              </a:ext>
            </a:extLst>
          </p:cNvPr>
          <p:cNvGraphicFramePr>
            <a:graphicFrameLocks noGrp="1"/>
          </p:cNvGraphicFramePr>
          <p:nvPr/>
        </p:nvGraphicFramePr>
        <p:xfrm>
          <a:off x="1714500" y="1143002"/>
          <a:ext cx="8763000" cy="438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345747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56724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411630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6122664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4241751339"/>
                    </a:ext>
                  </a:extLst>
                </a:gridCol>
              </a:tblGrid>
              <a:tr h="583721">
                <a:tc>
                  <a:txBody>
                    <a:bodyPr/>
                    <a:lstStyle/>
                    <a:p>
                      <a:r>
                        <a:rPr lang="en-AU" sz="1400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Bytes (approx.)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Bits (approx.)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75290"/>
                  </a:ext>
                </a:extLst>
              </a:tr>
              <a:tr h="583721">
                <a:tc>
                  <a:txBody>
                    <a:bodyPr/>
                    <a:lstStyle/>
                    <a:p>
                      <a:r>
                        <a:rPr lang="en-AU" sz="1400" dirty="0"/>
                        <a:t>Bit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Binary digit, a 1 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On/off, open/closed, +5 V or 0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69922"/>
                  </a:ext>
                </a:extLst>
              </a:tr>
              <a:tr h="583721">
                <a:tc>
                  <a:txBody>
                    <a:bodyPr/>
                    <a:lstStyle/>
                    <a:p>
                      <a:r>
                        <a:rPr lang="en-AU" sz="1400" dirty="0"/>
                        <a:t>Byte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 single character (e.g. “X”) in ASCII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72373"/>
                  </a:ext>
                </a:extLst>
              </a:tr>
              <a:tr h="583721">
                <a:tc>
                  <a:txBody>
                    <a:bodyPr/>
                    <a:lstStyle/>
                    <a:p>
                      <a:r>
                        <a:rPr lang="en-AU" sz="1400" dirty="0"/>
                        <a:t>Kilobyte (KB)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kilobyte</a:t>
                      </a:r>
                    </a:p>
                    <a:p>
                      <a:r>
                        <a:rPr lang="en-AU" sz="1400" dirty="0"/>
                        <a:t>= 1024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8000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Typical email = 2 KB</a:t>
                      </a:r>
                    </a:p>
                    <a:p>
                      <a:r>
                        <a:rPr lang="en-AU" sz="1400" dirty="0"/>
                        <a:t>10-page doc = 10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71287"/>
                  </a:ext>
                </a:extLst>
              </a:tr>
              <a:tr h="674296">
                <a:tc>
                  <a:txBody>
                    <a:bodyPr/>
                    <a:lstStyle/>
                    <a:p>
                      <a:r>
                        <a:rPr lang="en-AU" sz="1400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megabyte</a:t>
                      </a:r>
                    </a:p>
                    <a:p>
                      <a:r>
                        <a:rPr lang="en-AU" sz="1400" dirty="0"/>
                        <a:t>= 1024 kilobytes</a:t>
                      </a:r>
                    </a:p>
                    <a:p>
                      <a:r>
                        <a:rPr lang="en-AU" sz="1400" dirty="0"/>
                        <a:t>= 1,048,576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million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 million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Floppy disk = 1.44 MB</a:t>
                      </a:r>
                    </a:p>
                    <a:p>
                      <a:r>
                        <a:rPr lang="en-AU" sz="1400" dirty="0"/>
                        <a:t>Typical CPU cache = 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74577"/>
                  </a:ext>
                </a:extLst>
              </a:tr>
              <a:tr h="674296">
                <a:tc>
                  <a:txBody>
                    <a:bodyPr/>
                    <a:lstStyle/>
                    <a:p>
                      <a:r>
                        <a:rPr lang="en-AU" sz="1400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gigabyte</a:t>
                      </a:r>
                    </a:p>
                    <a:p>
                      <a:r>
                        <a:rPr lang="en-AU" sz="1400" dirty="0"/>
                        <a:t>= 1024 megabytes</a:t>
                      </a:r>
                    </a:p>
                    <a:p>
                      <a:r>
                        <a:rPr lang="en-AU" sz="1400" dirty="0"/>
                        <a:t>= 1,073,741,824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billion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 billion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Typical RAM = 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21587"/>
                  </a:ext>
                </a:extLst>
              </a:tr>
              <a:tr h="583721">
                <a:tc>
                  <a:txBody>
                    <a:bodyPr/>
                    <a:lstStyle/>
                    <a:p>
                      <a:r>
                        <a:rPr lang="en-AU" sz="1400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terabyte</a:t>
                      </a:r>
                    </a:p>
                    <a:p>
                      <a:r>
                        <a:rPr lang="en-AU" sz="1400" dirty="0"/>
                        <a:t>= 1024 gigabytes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 trillion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 trillion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Amount of data theoretically transmittable in optical fibre in one second.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00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961904-1E02-4E4D-891B-954B7BFD20D0}"/>
              </a:ext>
            </a:extLst>
          </p:cNvPr>
          <p:cNvSpPr txBox="1"/>
          <p:nvPr/>
        </p:nvSpPr>
        <p:spPr>
          <a:xfrm>
            <a:off x="2133600" y="5715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Some sources will define these units as powers of 1000. So kilobyte = 1000 bytes etc., and will use kibibyte (KiB), mebibyte (</a:t>
            </a:r>
            <a:r>
              <a:rPr lang="en-AU" dirty="0" err="1"/>
              <a:t>MiB</a:t>
            </a:r>
            <a:r>
              <a:rPr lang="en-AU" dirty="0"/>
              <a:t>), gibibyte (</a:t>
            </a:r>
            <a:r>
              <a:rPr lang="en-AU" dirty="0" err="1"/>
              <a:t>GiB</a:t>
            </a:r>
            <a:r>
              <a:rPr lang="en-AU" dirty="0"/>
              <a:t>), and tebibyte (</a:t>
            </a:r>
            <a:r>
              <a:rPr lang="en-AU" dirty="0" err="1"/>
              <a:t>TiB</a:t>
            </a:r>
            <a:r>
              <a:rPr lang="en-AU" dirty="0"/>
              <a:t>) for definition based on 1024.</a:t>
            </a:r>
          </a:p>
        </p:txBody>
      </p:sp>
    </p:spTree>
    <p:extLst>
      <p:ext uri="{BB962C8B-B14F-4D97-AF65-F5344CB8AC3E}">
        <p14:creationId xmlns:p14="http://schemas.microsoft.com/office/powerpoint/2010/main" val="16945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Converting Binary to Decimal</a:t>
            </a:r>
            <a:endParaRPr lang="en-US" altLang="en-US" sz="4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262" y="1303470"/>
            <a:ext cx="10738805" cy="4251059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614995" y="1942519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8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256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7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128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6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64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5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32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4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16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3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8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4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1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2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0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20295"/>
              </p:ext>
            </p:extLst>
          </p:nvPr>
        </p:nvGraphicFramePr>
        <p:xfrm>
          <a:off x="2590797" y="3555075"/>
          <a:ext cx="7696202" cy="1666880"/>
        </p:xfrm>
        <a:graphic>
          <a:graphicData uri="http://schemas.openxmlformats.org/drawingml/2006/table">
            <a:tbl>
              <a:tblPr/>
              <a:tblGrid>
                <a:gridCol w="1240358">
                  <a:extLst>
                    <a:ext uri="{9D8B030D-6E8A-4147-A177-3AD203B41FA5}">
                      <a16:colId xmlns:a16="http://schemas.microsoft.com/office/drawing/2014/main" val="3163120665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1878913173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13946851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992671571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98527452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186691552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1871707953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3772624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1581870244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1735026727"/>
                    </a:ext>
                  </a:extLst>
                </a:gridCol>
              </a:tblGrid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8141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82630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53865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308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79193"/>
              </p:ext>
            </p:extLst>
          </p:nvPr>
        </p:nvGraphicFramePr>
        <p:xfrm>
          <a:off x="2590797" y="1564350"/>
          <a:ext cx="7696202" cy="1762124"/>
        </p:xfrm>
        <a:graphic>
          <a:graphicData uri="http://schemas.openxmlformats.org/drawingml/2006/table">
            <a:tbl>
              <a:tblPr/>
              <a:tblGrid>
                <a:gridCol w="1240358">
                  <a:extLst>
                    <a:ext uri="{9D8B030D-6E8A-4147-A177-3AD203B41FA5}">
                      <a16:colId xmlns:a16="http://schemas.microsoft.com/office/drawing/2014/main" val="1231917098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4505786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87018419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8772908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2562100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732831291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873359883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8510462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7138061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183213297"/>
                    </a:ext>
                  </a:extLst>
                </a:gridCol>
              </a:tblGrid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608348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13984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4397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1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1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altLang="en-US" dirty="0"/>
              <a:t>POGIL - Converting Binary to Decimal and</a:t>
            </a:r>
            <a:br>
              <a:rPr lang="en-US" altLang="en-US" dirty="0"/>
            </a:br>
            <a:r>
              <a:rPr lang="en-US" altLang="en-US" dirty="0"/>
              <a:t>Decimal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 10011101 into decimal</a:t>
            </a:r>
          </a:p>
        </p:txBody>
      </p:sp>
      <p:graphicFrame>
        <p:nvGraphicFramePr>
          <p:cNvPr id="5" name="Table 9"/>
          <p:cNvGraphicFramePr>
            <a:graphicFrameLocks noGrp="1"/>
          </p:cNvGraphicFramePr>
          <p:nvPr/>
        </p:nvGraphicFramePr>
        <p:xfrm>
          <a:off x="2285999" y="3048000"/>
          <a:ext cx="7696202" cy="1762124"/>
        </p:xfrm>
        <a:graphic>
          <a:graphicData uri="http://schemas.openxmlformats.org/drawingml/2006/table">
            <a:tbl>
              <a:tblPr/>
              <a:tblGrid>
                <a:gridCol w="1240358">
                  <a:extLst>
                    <a:ext uri="{9D8B030D-6E8A-4147-A177-3AD203B41FA5}">
                      <a16:colId xmlns:a16="http://schemas.microsoft.com/office/drawing/2014/main" val="1231917098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4505786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87018419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8772908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2562100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732831291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873359883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8510462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7138061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183213297"/>
                    </a:ext>
                  </a:extLst>
                </a:gridCol>
              </a:tblGrid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608348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13984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4397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1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4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altLang="en-US" dirty="0"/>
              <a:t>POGIL - Converting Binary to Decimal and</a:t>
            </a:r>
            <a:br>
              <a:rPr lang="en-US" altLang="en-US" dirty="0"/>
            </a:br>
            <a:r>
              <a:rPr lang="en-US" altLang="en-US" dirty="0"/>
              <a:t>Decimal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 10011101 into decimal</a:t>
            </a:r>
          </a:p>
          <a:p>
            <a:r>
              <a:rPr lang="en-AU" dirty="0"/>
              <a:t>What if we had more than 8 bits?</a:t>
            </a:r>
          </a:p>
        </p:txBody>
      </p:sp>
      <p:graphicFrame>
        <p:nvGraphicFramePr>
          <p:cNvPr id="5" name="Table 9"/>
          <p:cNvGraphicFramePr>
            <a:graphicFrameLocks noGrp="1"/>
          </p:cNvGraphicFramePr>
          <p:nvPr/>
        </p:nvGraphicFramePr>
        <p:xfrm>
          <a:off x="2285999" y="3048000"/>
          <a:ext cx="7696202" cy="1762124"/>
        </p:xfrm>
        <a:graphic>
          <a:graphicData uri="http://schemas.openxmlformats.org/drawingml/2006/table">
            <a:tbl>
              <a:tblPr/>
              <a:tblGrid>
                <a:gridCol w="1240358">
                  <a:extLst>
                    <a:ext uri="{9D8B030D-6E8A-4147-A177-3AD203B41FA5}">
                      <a16:colId xmlns:a16="http://schemas.microsoft.com/office/drawing/2014/main" val="1231917098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4505786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87018419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587729089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2562100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732831291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3873359883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485104626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71380613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2183213297"/>
                    </a:ext>
                  </a:extLst>
                </a:gridCol>
              </a:tblGrid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608348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13984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4397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l" fontAlgn="ctr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1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5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Converting Decimal to Binary</a:t>
            </a:r>
            <a:endParaRPr lang="en-US" altLang="en-US" sz="4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2517339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8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256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7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128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6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64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5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32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4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16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3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8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4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1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2</a:t>
            </a:r>
          </a:p>
          <a:p>
            <a:pPr>
              <a:defRPr/>
            </a:pPr>
            <a:r>
              <a:rPr lang="en-AU" kern="0" dirty="0">
                <a:solidFill>
                  <a:srgbClr val="7030A0"/>
                </a:solidFill>
                <a:latin typeface="Arial" charset="0"/>
              </a:rPr>
              <a:t>2</a:t>
            </a:r>
            <a:r>
              <a:rPr lang="en-AU" kern="0" baseline="30000" dirty="0">
                <a:solidFill>
                  <a:srgbClr val="7030A0"/>
                </a:solidFill>
                <a:latin typeface="Arial" charset="0"/>
              </a:rPr>
              <a:t>0</a:t>
            </a:r>
            <a:r>
              <a:rPr lang="en-AU" kern="0" dirty="0">
                <a:solidFill>
                  <a:srgbClr val="7030A0"/>
                </a:solidFill>
                <a:latin typeface="Arial" charset="0"/>
              </a:rPr>
              <a:t> =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00200" y="1219199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dirty="0">
                <a:solidFill>
                  <a:prstClr val="black"/>
                </a:solidFill>
                <a:latin typeface="Calibri"/>
              </a:rPr>
              <a:t>Subtraction method</a:t>
            </a:r>
          </a:p>
          <a:p>
            <a:pPr>
              <a:defRPr/>
            </a:pPr>
            <a:r>
              <a:rPr lang="en-AU" sz="2800" dirty="0">
                <a:solidFill>
                  <a:prstClr val="black"/>
                </a:solidFill>
                <a:latin typeface="Calibri"/>
              </a:rPr>
              <a:t>Example: convert 171 into binary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128 fits into 171. Write down 1. 171 - 128 leaves 43.			1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64 does not fit into 43. Write down 0.							0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32 fits into 43. Write down 1. 43 - 32 leaves 11.				1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16 does not fit into 11. Write down 0.							0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8 fits into 11. Write down 1. 11 - 8 leaves 3.					1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4 does not fit into 3. Write down 0.							0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2 fits into 3. Write down 1. 3 - 2 leaves 1.						1</a:t>
            </a:r>
          </a:p>
          <a:p>
            <a:pPr lvl="1">
              <a:defRPr/>
            </a:pPr>
            <a:r>
              <a:rPr lang="en-AU" sz="2400" dirty="0">
                <a:solidFill>
                  <a:prstClr val="black"/>
                </a:solidFill>
                <a:latin typeface="Calibri"/>
              </a:rPr>
              <a:t>1 is 1. Write down 1. 1 - 1 leaves 0. Done.						1</a:t>
            </a:r>
          </a:p>
          <a:p>
            <a:pPr>
              <a:defRPr/>
            </a:pPr>
            <a:r>
              <a:rPr lang="en-AU" sz="2800" dirty="0">
                <a:solidFill>
                  <a:prstClr val="black"/>
                </a:solidFill>
                <a:latin typeface="Calibri"/>
              </a:rPr>
              <a:t>So 171 = 10101011 in binary.</a:t>
            </a:r>
          </a:p>
          <a:p>
            <a:pPr>
              <a:defRPr/>
            </a:pPr>
            <a:endParaRPr lang="en-AU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AU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AU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AU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A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36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B161AE-D89A-4290-8FB0-2177F6784313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microsoft.com/office/infopath/2007/PartnerControls"/>
    <ds:schemaRef ds:uri="c64b295e-e158-430a-a9fe-95bbf17b9d7d"/>
    <ds:schemaRef ds:uri="http://www.w3.org/XML/1998/namespace"/>
    <ds:schemaRef ds:uri="http://schemas.microsoft.com/office/2006/documentManagement/types"/>
    <ds:schemaRef ds:uri="http://purl.org/dc/dcmitype/"/>
    <ds:schemaRef ds:uri="0f5e39c8-e5a1-4a0d-b53f-9134be983d19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1244</Words>
  <Application>Microsoft Office PowerPoint</Application>
  <PresentationFormat>Widescreen</PresentationFormat>
  <Paragraphs>331</Paragraphs>
  <Slides>17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Helvetica</vt:lpstr>
      <vt:lpstr>Playfair Display</vt:lpstr>
      <vt:lpstr>Summer Font</vt:lpstr>
      <vt:lpstr>Wingdings</vt:lpstr>
      <vt:lpstr>Office Theme</vt:lpstr>
      <vt:lpstr>Binary</vt:lpstr>
      <vt:lpstr>Base 10 Numbers</vt:lpstr>
      <vt:lpstr>Base 10 numbers</vt:lpstr>
      <vt:lpstr>Binary Number System</vt:lpstr>
      <vt:lpstr>Bits and Bytes</vt:lpstr>
      <vt:lpstr>Converting Binary to Decimal</vt:lpstr>
      <vt:lpstr>POGIL - Converting Binary to Decimal and Decimal to Binary</vt:lpstr>
      <vt:lpstr>POGIL - Converting Binary to Decimal and Decimal to Binary</vt:lpstr>
      <vt:lpstr>Converting Decimal to Binary</vt:lpstr>
      <vt:lpstr>Converting Decimal to Binary</vt:lpstr>
      <vt:lpstr>Converting Decimal to Binary</vt:lpstr>
      <vt:lpstr>PowerPoint Presentation</vt:lpstr>
      <vt:lpstr>POGIL - Converting Binary to Decimal and Decimal to Binary </vt:lpstr>
      <vt:lpstr>POGIL - Converting Binary to Decimal and Decimal to Binary </vt:lpstr>
      <vt:lpstr>POGIL - Converting Binary to Decimal and Decimal to Binary </vt:lpstr>
      <vt:lpstr>Boolean Logic</vt:lpstr>
      <vt:lpstr>Extras – Binary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15</cp:revision>
  <dcterms:created xsi:type="dcterms:W3CDTF">2018-04-09T23:36:04Z</dcterms:created>
  <dcterms:modified xsi:type="dcterms:W3CDTF">2022-01-28T02:57:09Z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