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70" r:id="rId6"/>
    <p:sldId id="371" r:id="rId7"/>
    <p:sldId id="372" r:id="rId8"/>
    <p:sldId id="373" r:id="rId9"/>
    <p:sldId id="406" r:id="rId10"/>
    <p:sldId id="407" r:id="rId11"/>
    <p:sldId id="374" r:id="rId12"/>
    <p:sldId id="375" r:id="rId13"/>
    <p:sldId id="376" r:id="rId14"/>
    <p:sldId id="377" r:id="rId15"/>
    <p:sldId id="378" r:id="rId16"/>
    <p:sldId id="3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FCDC3-29AB-5F47-B6CC-6C5C1B9CCEB7}" v="1" dt="2022-01-23T03:49:23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A51FCDC3-29AB-5F47-B6CC-6C5C1B9CCEB7}"/>
    <pc:docChg chg="custSel addSld delSld modSld">
      <pc:chgData name="Chen, Chao" userId="44c0eae3-1754-40ca-b7fc-812aef1f268d" providerId="ADAL" clId="{A51FCDC3-29AB-5F47-B6CC-6C5C1B9CCEB7}" dt="2022-01-27T12:46:25.439" v="14" actId="2696"/>
      <pc:docMkLst>
        <pc:docMk/>
      </pc:docMkLst>
      <pc:sldChg chg="del">
        <pc:chgData name="Chen, Chao" userId="44c0eae3-1754-40ca-b7fc-812aef1f268d" providerId="ADAL" clId="{A51FCDC3-29AB-5F47-B6CC-6C5C1B9CCEB7}" dt="2022-01-23T03:48:38.801" v="9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A51FCDC3-29AB-5F47-B6CC-6C5C1B9CCEB7}" dt="2022-01-23T03:48:38.801" v="9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A51FCDC3-29AB-5F47-B6CC-6C5C1B9CCEB7}" dt="2022-01-23T03:48:38.801" v="9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A51FCDC3-29AB-5F47-B6CC-6C5C1B9CCEB7}" dt="2022-01-23T03:48:38.801" v="9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A51FCDC3-29AB-5F47-B6CC-6C5C1B9CCEB7}" dt="2022-01-23T03:48:38.801" v="9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A51FCDC3-29AB-5F47-B6CC-6C5C1B9CCEB7}" dt="2022-01-23T03:48:38.801" v="9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A51FCDC3-29AB-5F47-B6CC-6C5C1B9CCEB7}" dt="2022-01-23T03:48:38.801" v="9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A51FCDC3-29AB-5F47-B6CC-6C5C1B9CCEB7}" dt="2022-01-23T03:48:38.801" v="9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A51FCDC3-29AB-5F47-B6CC-6C5C1B9CCEB7}" dt="2022-01-23T03:48:38.801" v="9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A51FCDC3-29AB-5F47-B6CC-6C5C1B9CCEB7}" dt="2022-01-23T03:48:38.801" v="9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A51FCDC3-29AB-5F47-B6CC-6C5C1B9CCEB7}" dt="2022-01-27T12:45:32.930" v="13" actId="20577"/>
        <pc:sldMkLst>
          <pc:docMk/>
          <pc:sldMk cId="1560288090" sldId="311"/>
        </pc:sldMkLst>
        <pc:spChg chg="mod">
          <ac:chgData name="Chen, Chao" userId="44c0eae3-1754-40ca-b7fc-812aef1f268d" providerId="ADAL" clId="{A51FCDC3-29AB-5F47-B6CC-6C5C1B9CCEB7}" dt="2022-01-27T12:45:32.930" v="13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341393968" sldId="370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41393968" sldId="370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41393968" sldId="370"/>
            <ac:spMk id="3" creationId="{00000000-0000-0000-0000-000000000000}"/>
          </ac:spMkLst>
        </pc:spChg>
      </pc:sldChg>
      <pc:sldChg chg="addSp 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2068363672" sldId="371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2068363672" sldId="371"/>
            <ac:spMk id="2" creationId="{00000000-0000-0000-0000-000000000000}"/>
          </ac:spMkLst>
        </pc:spChg>
        <pc:spChg chg="add 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2068363672" sldId="371"/>
            <ac:spMk id="3" creationId="{B57DF2A6-EE69-D448-870F-79BD5F6DB9A9}"/>
          </ac:spMkLst>
        </pc:spChg>
      </pc:sldChg>
      <pc:sldChg chg="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698081938" sldId="372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698081938" sldId="372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698081938" sldId="372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2464707918" sldId="373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2464707918" sldId="373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2464707918" sldId="373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1469212404" sldId="374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469212404" sldId="374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469212404" sldId="374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3985247506" sldId="375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985247506" sldId="375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985247506" sldId="375"/>
            <ac:spMk id="3" creationId="{00000000-0000-0000-0000-000000000000}"/>
          </ac:spMkLst>
        </pc:spChg>
      </pc:sldChg>
      <pc:sldChg chg="addSp 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3013454144" sldId="376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013454144" sldId="376"/>
            <ac:spMk id="2" creationId="{00000000-0000-0000-0000-000000000000}"/>
          </ac:spMkLst>
        </pc:spChg>
        <pc:spChg chg="add 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013454144" sldId="376"/>
            <ac:spMk id="3" creationId="{B1C2F449-0ACD-2942-AB3F-2D425B6F37DA}"/>
          </ac:spMkLst>
        </pc:spChg>
      </pc:sldChg>
      <pc:sldChg chg="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3952869162" sldId="377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952869162" sldId="377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952869162" sldId="37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2349199970" sldId="378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2349199970" sldId="378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2349199970" sldId="378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338323539" sldId="379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38323539" sldId="379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38323539" sldId="379"/>
            <ac:spMk id="3" creationId="{00000000-0000-0000-0000-000000000000}"/>
          </ac:spMkLst>
        </pc:spChg>
      </pc:sldChg>
      <pc:sldChg chg="modSp add del mod chgLayout">
        <pc:chgData name="Chen, Chao" userId="44c0eae3-1754-40ca-b7fc-812aef1f268d" providerId="ADAL" clId="{A51FCDC3-29AB-5F47-B6CC-6C5C1B9CCEB7}" dt="2022-01-27T12:46:25.439" v="14" actId="2696"/>
        <pc:sldMkLst>
          <pc:docMk/>
          <pc:sldMk cId="3471805433" sldId="380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471805433" sldId="380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471805433" sldId="380"/>
            <ac:spMk id="3" creationId="{00000000-0000-0000-0000-000000000000}"/>
          </ac:spMkLst>
        </pc:spChg>
      </pc:sldChg>
      <pc:sldChg chg="addSp modSp add del mod chgLayout">
        <pc:chgData name="Chen, Chao" userId="44c0eae3-1754-40ca-b7fc-812aef1f268d" providerId="ADAL" clId="{A51FCDC3-29AB-5F47-B6CC-6C5C1B9CCEB7}" dt="2022-01-27T12:46:25.439" v="14" actId="2696"/>
        <pc:sldMkLst>
          <pc:docMk/>
          <pc:sldMk cId="45519212" sldId="381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45519212" sldId="381"/>
            <ac:spMk id="2" creationId="{00000000-0000-0000-0000-000000000000}"/>
          </ac:spMkLst>
        </pc:spChg>
        <pc:spChg chg="add 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45519212" sldId="381"/>
            <ac:spMk id="3" creationId="{2219CB66-F31B-2C4F-B354-B0745575964B}"/>
          </ac:spMkLst>
        </pc:spChg>
      </pc:sldChg>
      <pc:sldChg chg="modSp add del mod chgLayout">
        <pc:chgData name="Chen, Chao" userId="44c0eae3-1754-40ca-b7fc-812aef1f268d" providerId="ADAL" clId="{A51FCDC3-29AB-5F47-B6CC-6C5C1B9CCEB7}" dt="2022-01-27T12:46:25.439" v="14" actId="2696"/>
        <pc:sldMkLst>
          <pc:docMk/>
          <pc:sldMk cId="870225797" sldId="382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870225797" sldId="382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870225797" sldId="382"/>
            <ac:spMk id="3" creationId="{00000000-0000-0000-0000-000000000000}"/>
          </ac:spMkLst>
        </pc:spChg>
      </pc:sldChg>
      <pc:sldChg chg="addSp modSp add del mod chgLayout">
        <pc:chgData name="Chen, Chao" userId="44c0eae3-1754-40ca-b7fc-812aef1f268d" providerId="ADAL" clId="{A51FCDC3-29AB-5F47-B6CC-6C5C1B9CCEB7}" dt="2022-01-27T12:46:25.439" v="14" actId="2696"/>
        <pc:sldMkLst>
          <pc:docMk/>
          <pc:sldMk cId="1440372213" sldId="383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440372213" sldId="383"/>
            <ac:spMk id="2" creationId="{00000000-0000-0000-0000-000000000000}"/>
          </ac:spMkLst>
        </pc:spChg>
        <pc:spChg chg="add 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440372213" sldId="383"/>
            <ac:spMk id="3" creationId="{3F551851-0350-6143-BB18-28F39BF9CF55}"/>
          </ac:spMkLst>
        </pc:spChg>
      </pc:sldChg>
      <pc:sldChg chg="modSp add del mod chgLayout">
        <pc:chgData name="Chen, Chao" userId="44c0eae3-1754-40ca-b7fc-812aef1f268d" providerId="ADAL" clId="{A51FCDC3-29AB-5F47-B6CC-6C5C1B9CCEB7}" dt="2022-01-27T12:46:25.439" v="14" actId="2696"/>
        <pc:sldMkLst>
          <pc:docMk/>
          <pc:sldMk cId="343922411" sldId="384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43922411" sldId="384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43922411" sldId="384"/>
            <ac:spMk id="3" creationId="{00000000-0000-0000-0000-000000000000}"/>
          </ac:spMkLst>
        </pc:spChg>
      </pc:sldChg>
      <pc:sldChg chg="modSp add del mod chgLayout">
        <pc:chgData name="Chen, Chao" userId="44c0eae3-1754-40ca-b7fc-812aef1f268d" providerId="ADAL" clId="{A51FCDC3-29AB-5F47-B6CC-6C5C1B9CCEB7}" dt="2022-01-27T12:46:25.439" v="14" actId="2696"/>
        <pc:sldMkLst>
          <pc:docMk/>
          <pc:sldMk cId="1028752089" sldId="385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028752089" sldId="385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028752089" sldId="385"/>
            <ac:spMk id="3" creationId="{00000000-0000-0000-0000-000000000000}"/>
          </ac:spMkLst>
        </pc:spChg>
      </pc:sldChg>
      <pc:sldChg chg="modSp add del mod chgLayout">
        <pc:chgData name="Chen, Chao" userId="44c0eae3-1754-40ca-b7fc-812aef1f268d" providerId="ADAL" clId="{A51FCDC3-29AB-5F47-B6CC-6C5C1B9CCEB7}" dt="2022-01-27T12:46:25.439" v="14" actId="2696"/>
        <pc:sldMkLst>
          <pc:docMk/>
          <pc:sldMk cId="1039525377" sldId="386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039525377" sldId="386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039525377" sldId="386"/>
            <ac:spMk id="3" creationId="{00000000-0000-0000-0000-000000000000}"/>
          </ac:spMkLst>
        </pc:spChg>
      </pc:sldChg>
      <pc:sldChg chg="modSp add del mod chgLayout">
        <pc:chgData name="Chen, Chao" userId="44c0eae3-1754-40ca-b7fc-812aef1f268d" providerId="ADAL" clId="{A51FCDC3-29AB-5F47-B6CC-6C5C1B9CCEB7}" dt="2022-01-27T12:46:25.439" v="14" actId="2696"/>
        <pc:sldMkLst>
          <pc:docMk/>
          <pc:sldMk cId="4107031525" sldId="387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4107031525" sldId="387"/>
            <ac:spMk id="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4107031525" sldId="38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3369232336" sldId="406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369232336" sldId="406"/>
            <ac:spMk id="51202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3369232336" sldId="406"/>
            <ac:spMk id="51205" creationId="{00000000-0000-0000-0000-000000000000}"/>
          </ac:spMkLst>
        </pc:spChg>
      </pc:sldChg>
      <pc:sldChg chg="addSp delSp modSp add mod chgLayout">
        <pc:chgData name="Chen, Chao" userId="44c0eae3-1754-40ca-b7fc-812aef1f268d" providerId="ADAL" clId="{A51FCDC3-29AB-5F47-B6CC-6C5C1B9CCEB7}" dt="2022-01-23T03:49:25.721" v="11" actId="700"/>
        <pc:sldMkLst>
          <pc:docMk/>
          <pc:sldMk cId="1645653633" sldId="407"/>
        </pc:sldMkLst>
        <pc:spChg chg="del">
          <ac:chgData name="Chen, Chao" userId="44c0eae3-1754-40ca-b7fc-812aef1f268d" providerId="ADAL" clId="{A51FCDC3-29AB-5F47-B6CC-6C5C1B9CCEB7}" dt="2022-01-23T03:49:25.721" v="11" actId="700"/>
          <ac:spMkLst>
            <pc:docMk/>
            <pc:sldMk cId="1645653633" sldId="407"/>
            <ac:spMk id="2" creationId="{00000000-0000-0000-0000-000000000000}"/>
          </ac:spMkLst>
        </pc:spChg>
        <pc:spChg chg="del">
          <ac:chgData name="Chen, Chao" userId="44c0eae3-1754-40ca-b7fc-812aef1f268d" providerId="ADAL" clId="{A51FCDC3-29AB-5F47-B6CC-6C5C1B9CCEB7}" dt="2022-01-23T03:49:25.721" v="11" actId="700"/>
          <ac:spMkLst>
            <pc:docMk/>
            <pc:sldMk cId="1645653633" sldId="407"/>
            <ac:spMk id="3" creationId="{00000000-0000-0000-0000-000000000000}"/>
          </ac:spMkLst>
        </pc:spChg>
        <pc:spChg chg="add 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645653633" sldId="407"/>
            <ac:spMk id="5" creationId="{465E2805-DFAD-614C-B41A-5643B1725CDD}"/>
          </ac:spMkLst>
        </pc:spChg>
        <pc:spChg chg="add 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645653633" sldId="407"/>
            <ac:spMk id="6" creationId="{505A69CC-34A1-494E-93DB-19D5D23F7708}"/>
          </ac:spMkLst>
        </pc:spChg>
      </pc:sldChg>
      <pc:sldChg chg="addSp modSp add del mod chgLayout">
        <pc:chgData name="Chen, Chao" userId="44c0eae3-1754-40ca-b7fc-812aef1f268d" providerId="ADAL" clId="{A51FCDC3-29AB-5F47-B6CC-6C5C1B9CCEB7}" dt="2022-01-27T12:46:25.439" v="14" actId="2696"/>
        <pc:sldMkLst>
          <pc:docMk/>
          <pc:sldMk cId="2399892673" sldId="408"/>
        </pc:sldMkLst>
        <pc:spChg chg="add 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2399892673" sldId="408"/>
            <ac:spMk id="2" creationId="{F5204EDB-1D94-BC49-AF17-25007D5E8F3E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2399892673" sldId="408"/>
            <ac:spMk id="27650" creationId="{00000000-0000-0000-0000-000000000000}"/>
          </ac:spMkLst>
        </pc:spChg>
      </pc:sldChg>
      <pc:sldChg chg="modSp add del mod chgLayout">
        <pc:chgData name="Chen, Chao" userId="44c0eae3-1754-40ca-b7fc-812aef1f268d" providerId="ADAL" clId="{A51FCDC3-29AB-5F47-B6CC-6C5C1B9CCEB7}" dt="2022-01-27T12:46:25.439" v="14" actId="2696"/>
        <pc:sldMkLst>
          <pc:docMk/>
          <pc:sldMk cId="1015394076" sldId="409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015394076" sldId="409"/>
            <ac:spMk id="2051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1015394076" sldId="409"/>
            <ac:spMk id="2053" creationId="{00000000-0000-0000-0000-000000000000}"/>
          </ac:spMkLst>
        </pc:spChg>
      </pc:sldChg>
      <pc:sldChg chg="modSp add del mod chgLayout">
        <pc:chgData name="Chen, Chao" userId="44c0eae3-1754-40ca-b7fc-812aef1f268d" providerId="ADAL" clId="{A51FCDC3-29AB-5F47-B6CC-6C5C1B9CCEB7}" dt="2022-01-27T12:46:25.439" v="14" actId="2696"/>
        <pc:sldMkLst>
          <pc:docMk/>
          <pc:sldMk cId="479872184" sldId="410"/>
        </pc:sldMkLst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479872184" sldId="410"/>
            <ac:spMk id="32770" creationId="{00000000-0000-0000-0000-000000000000}"/>
          </ac:spMkLst>
        </pc:spChg>
        <pc:spChg chg="mod ord">
          <ac:chgData name="Chen, Chao" userId="44c0eae3-1754-40ca-b7fc-812aef1f268d" providerId="ADAL" clId="{A51FCDC3-29AB-5F47-B6CC-6C5C1B9CCEB7}" dt="2022-01-23T03:49:25.721" v="11" actId="700"/>
          <ac:spMkLst>
            <pc:docMk/>
            <pc:sldMk cId="479872184" sldId="410"/>
            <ac:spMk id="32772" creationId="{00000000-0000-0000-0000-000000000000}"/>
          </ac:spMkLst>
        </pc:sp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Routing I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Routing Tables</a:t>
            </a:r>
          </a:p>
        </p:txBody>
      </p:sp>
      <p:pic>
        <p:nvPicPr>
          <p:cNvPr id="6" name="Picture 5" descr="Routers rely on routing tables to locate destination hosts. The internet connects to a router b which connects to router a and c. Router b also connects to switch b within lan B. Router a connects to switch a within lan a. Router c connects to switch c within lan c. Router d also connects to switch d within lan d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1"/>
            <a:ext cx="8686800" cy="35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5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Routing Path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362750" cy="4251059"/>
          </a:xfrm>
        </p:spPr>
        <p:txBody>
          <a:bodyPr/>
          <a:lstStyle/>
          <a:p>
            <a:r>
              <a:rPr lang="en-US" noProof="0" dirty="0"/>
              <a:t>Static routing—Network administrators configures a routing table to direct messages along specific paths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Example—A static route between a small business and its I</a:t>
            </a:r>
            <a:r>
              <a:rPr lang="en-US" sz="100" dirty="0"/>
              <a:t> </a:t>
            </a:r>
            <a:r>
              <a:rPr lang="en-US" noProof="0" dirty="0"/>
              <a:t>S</a:t>
            </a:r>
            <a:r>
              <a:rPr lang="en-US" sz="100" dirty="0"/>
              <a:t> </a:t>
            </a:r>
            <a:r>
              <a:rPr lang="en-US" noProof="0" dirty="0"/>
              <a:t>P</a:t>
            </a:r>
          </a:p>
          <a:p>
            <a:r>
              <a:rPr lang="en-US" noProof="0" dirty="0"/>
              <a:t>Dynamic routing—Automatically calculates the best path between two networks and maintains this information in a routing table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Router can detect problems with failed or congested routes and reroute messages through a different path</a:t>
            </a:r>
          </a:p>
        </p:txBody>
      </p:sp>
    </p:spTree>
    <p:extLst>
      <p:ext uri="{BB962C8B-B14F-4D97-AF65-F5344CB8AC3E}">
        <p14:creationId xmlns:p14="http://schemas.microsoft.com/office/powerpoint/2010/main" val="395286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noProof="0" dirty="0">
                <a:cs typeface="Courier New" panose="02070309020205020404" pitchFamily="49" charset="0"/>
              </a:rPr>
              <a:t>route</a:t>
            </a:r>
            <a:r>
              <a:rPr lang="en-US" noProof="0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The route command allows you to view a host’s routing table: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On a Linux or UNIX system, use the command </a:t>
            </a:r>
            <a:r>
              <a:rPr lang="en-US" b="1" noProof="0" dirty="0">
                <a:cs typeface="Courier New" panose="02070309020205020404" pitchFamily="49" charset="0"/>
              </a:rPr>
              <a:t>route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On a Windows-based system, use the command </a:t>
            </a:r>
            <a:r>
              <a:rPr lang="en-US" b="1" noProof="0" dirty="0">
                <a:cs typeface="Courier New" panose="02070309020205020404" pitchFamily="49" charset="0"/>
              </a:rPr>
              <a:t>route print</a:t>
            </a:r>
            <a:r>
              <a:rPr lang="en-US" noProof="0" dirty="0">
                <a:cs typeface="Courier New" panose="02070309020205020404" pitchFamily="49" charset="0"/>
              </a:rPr>
              <a:t> 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On a Cisco I</a:t>
            </a:r>
            <a:r>
              <a:rPr lang="en-US" sz="100" dirty="0"/>
              <a:t> </a:t>
            </a:r>
            <a:r>
              <a:rPr lang="en-US" noProof="0" dirty="0"/>
              <a:t>O</a:t>
            </a:r>
            <a:r>
              <a:rPr lang="en-US" sz="100" dirty="0"/>
              <a:t> </a:t>
            </a:r>
            <a:r>
              <a:rPr lang="en-US" noProof="0" dirty="0"/>
              <a:t>S, use the command </a:t>
            </a:r>
            <a:r>
              <a:rPr lang="en-US" b="1" noProof="0" dirty="0">
                <a:cs typeface="Courier New" panose="02070309020205020404" pitchFamily="49" charset="0"/>
              </a:rPr>
              <a:t>show ip route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19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Routing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138307" cy="4251059"/>
          </a:xfrm>
        </p:spPr>
        <p:txBody>
          <a:bodyPr/>
          <a:lstStyle/>
          <a:p>
            <a:r>
              <a:rPr lang="en-US" sz="2400" dirty="0"/>
              <a:t>Routing metrics—Properties of a route used by routers to determine the best path to a destination: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Hop count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Theoretical bandwidth and actual throughput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Delay, or latency, on a potential path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Load, or the traffic or processing burden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M</a:t>
            </a:r>
            <a:r>
              <a:rPr lang="en-US" sz="100" dirty="0"/>
              <a:t> </a:t>
            </a:r>
            <a:r>
              <a:rPr lang="en-US" dirty="0"/>
              <a:t>T</a:t>
            </a:r>
            <a:r>
              <a:rPr lang="en-US" sz="100" dirty="0"/>
              <a:t> </a:t>
            </a:r>
            <a:r>
              <a:rPr lang="en-US" dirty="0"/>
              <a:t>U (maximum transmission unit) or the largest I</a:t>
            </a:r>
            <a:r>
              <a:rPr lang="en-US" sz="100" dirty="0"/>
              <a:t> </a:t>
            </a:r>
            <a:r>
              <a:rPr lang="en-US" dirty="0"/>
              <a:t>P packet size in bytes allowable without fragmentation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Routing cost, or a value assigned to a particular route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Reliability of a potential path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Topology of a network</a:t>
            </a:r>
          </a:p>
        </p:txBody>
      </p:sp>
    </p:spTree>
    <p:extLst>
      <p:ext uri="{BB962C8B-B14F-4D97-AF65-F5344CB8AC3E}">
        <p14:creationId xmlns:p14="http://schemas.microsoft.com/office/powerpoint/2010/main" val="3383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Routers and How They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21434" cy="4251059"/>
          </a:xfrm>
        </p:spPr>
        <p:txBody>
          <a:bodyPr/>
          <a:lstStyle/>
          <a:p>
            <a:r>
              <a:rPr lang="en-US" noProof="0" dirty="0"/>
              <a:t>A router joins two or more networks and passes packets from one network to another</a:t>
            </a:r>
          </a:p>
          <a:p>
            <a:r>
              <a:rPr lang="en-US" noProof="0" dirty="0"/>
              <a:t>Routers can do the following: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Connect dissimilar networks (LANs and WANs)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Interpret Layer 3 and often Layer 4 addressing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Determine the best path for data to follow from point A to point B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Reroute traffic if the path of first choice is down but another path is available</a:t>
            </a:r>
          </a:p>
        </p:txBody>
      </p:sp>
    </p:spTree>
    <p:extLst>
      <p:ext uri="{BB962C8B-B14F-4D97-AF65-F5344CB8AC3E}">
        <p14:creationId xmlns:p14="http://schemas.microsoft.com/office/powerpoint/2010/main" val="34139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 and How They Work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F2A6-EE69-D448-870F-79BD5F6D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 descr="Figure 4-16 I S P, business, and consumer routers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8311862" cy="455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 and How They Work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54932" cy="4251059"/>
          </a:xfrm>
        </p:spPr>
        <p:txBody>
          <a:bodyPr/>
          <a:lstStyle/>
          <a:p>
            <a:r>
              <a:rPr lang="en-US" sz="2400" dirty="0"/>
              <a:t>Routers may perform any of the following optional functions: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Filter broadcast transmissions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Prevent certain types of traffic from getting to a network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Support simultaneous local and remote connectivity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Provide high network fault tolerance through redundant components such as power supplies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Monitor network traffic and report statistics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Diagnose internal or other connectivity problems and trigger alarms</a:t>
            </a:r>
          </a:p>
        </p:txBody>
      </p:sp>
    </p:spTree>
    <p:extLst>
      <p:ext uri="{BB962C8B-B14F-4D97-AF65-F5344CB8AC3E}">
        <p14:creationId xmlns:p14="http://schemas.microsoft.com/office/powerpoint/2010/main" val="69808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Routers and How They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6" y="1396539"/>
            <a:ext cx="8146620" cy="4780424"/>
          </a:xfrm>
        </p:spPr>
        <p:txBody>
          <a:bodyPr/>
          <a:lstStyle/>
          <a:p>
            <a:r>
              <a:rPr lang="en-US" sz="2400" dirty="0"/>
              <a:t>Router categories: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Core routers, also called interior routers—Direct data between networks within the same autonomous system (A</a:t>
            </a:r>
            <a:r>
              <a:rPr lang="en-US" sz="100" dirty="0"/>
              <a:t> </a:t>
            </a:r>
            <a:r>
              <a:rPr lang="en-US" dirty="0"/>
              <a:t>S)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Edge routers, or border routers—Connect an autonomous system with an outside network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Exterior routers—Refers to any router outside the organisation’s A</a:t>
            </a:r>
            <a:r>
              <a:rPr lang="en-US" sz="100" dirty="0"/>
              <a:t> </a:t>
            </a:r>
            <a:r>
              <a:rPr lang="en-US" dirty="0"/>
              <a:t>S 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Direct data between autonomous systems</a:t>
            </a:r>
          </a:p>
        </p:txBody>
      </p:sp>
      <p:pic>
        <p:nvPicPr>
          <p:cNvPr id="5" name="Picture 4" descr="Core, edge, and exterior routers. The image illustrates two interconnected ISP exterior routers, labeled ISP 1 exterior router and ISP 2 exterior router and two autonomous systems. The ISP 1 exterior router connects to one autonomous system through an edge router which connects to two interconnected core routers. The ISP 2 exterior router connects to another autonomous system through an edge router which connects to three interconnected core routers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26" y="4139662"/>
            <a:ext cx="6477000" cy="264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0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Autonomous Systems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614995" y="1330037"/>
            <a:ext cx="7198969" cy="4846926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5000"/>
              </a:lnSpc>
            </a:pPr>
            <a:endParaRPr kumimoji="1" lang="en-GB" sz="2100" dirty="0"/>
          </a:p>
          <a:p>
            <a:pPr eaLnBrk="1" hangingPunct="1">
              <a:lnSpc>
                <a:spcPct val="85000"/>
              </a:lnSpc>
            </a:pPr>
            <a:r>
              <a:rPr kumimoji="1" lang="en-GB" sz="2100" dirty="0"/>
              <a:t>An Autonomous System is a collection of networks under a common administration (a single organisation, ISP or systems administrator) and sharing a common routing strategy. </a:t>
            </a:r>
          </a:p>
          <a:p>
            <a:pPr lvl="4" eaLnBrk="1" hangingPunct="1">
              <a:lnSpc>
                <a:spcPct val="85000"/>
              </a:lnSpc>
            </a:pPr>
            <a:endParaRPr kumimoji="1" lang="en-GB" sz="1700" dirty="0"/>
          </a:p>
          <a:p>
            <a:pPr eaLnBrk="1" hangingPunct="1">
              <a:lnSpc>
                <a:spcPct val="85000"/>
              </a:lnSpc>
            </a:pPr>
            <a:r>
              <a:rPr kumimoji="1" lang="en-GB" sz="2100" dirty="0"/>
              <a:t>Typically the world wide organisation ICANN, the ISP, or the administrator assigns a unique AS number to the Autonomous System.</a:t>
            </a:r>
          </a:p>
        </p:txBody>
      </p:sp>
      <p:pic>
        <p:nvPicPr>
          <p:cNvPr id="51203" name="Picture 35" descr="Separate autonomous systems communicate using exterior routing protocol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3964" y="2438098"/>
            <a:ext cx="383914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76400" y="4208206"/>
            <a:ext cx="5181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98613" lvl="4" indent="-315913">
              <a:lnSpc>
                <a:spcPct val="85000"/>
              </a:lnSpc>
              <a:spcBef>
                <a:spcPct val="20000"/>
              </a:spcBef>
              <a:buClr>
                <a:srgbClr val="800080"/>
              </a:buClr>
              <a:buSzPct val="80000"/>
              <a:buFont typeface="Wingdings" pitchFamily="2" charset="2"/>
              <a:buChar char="§"/>
              <a:defRPr/>
            </a:pPr>
            <a:endParaRPr kumimoji="1" lang="en-GB" sz="1700" kern="0" dirty="0">
              <a:solidFill>
                <a:sysClr val="windowText" lastClr="000000"/>
              </a:solidFill>
              <a:latin typeface="Calibri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Wingdings" pitchFamily="2" charset="2"/>
              <a:buChar char="l"/>
              <a:defRPr/>
            </a:pPr>
            <a:r>
              <a:rPr kumimoji="1" lang="en-GB" sz="2100" kern="0" dirty="0">
                <a:solidFill>
                  <a:sysClr val="windowText" lastClr="000000"/>
                </a:solidFill>
                <a:latin typeface="Calibri"/>
              </a:rPr>
              <a:t>The Autonomous System number uniquely distinguish it from other Autonomous Systems around the world.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Wingdings" pitchFamily="2" charset="2"/>
              <a:buChar char="l"/>
              <a:defRPr/>
            </a:pPr>
            <a:endParaRPr kumimoji="1" lang="en-US" sz="2100" kern="0" dirty="0">
              <a:solidFill>
                <a:sysClr val="windowText" lastClr="000000"/>
              </a:solidFill>
              <a:latin typeface="Calibri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Wingdings" pitchFamily="2" charset="2"/>
              <a:buChar char="l"/>
              <a:defRPr/>
            </a:pPr>
            <a:r>
              <a:rPr kumimoji="1" lang="en-GB" sz="2100" kern="0" dirty="0">
                <a:solidFill>
                  <a:sysClr val="windowText" lastClr="000000"/>
                </a:solidFill>
                <a:latin typeface="Calibri"/>
              </a:rPr>
              <a:t>Each Autonomous Systems has its own set of rules and policies.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Wingdings" pitchFamily="2" charset="2"/>
              <a:buChar char="l"/>
              <a:defRPr/>
            </a:pPr>
            <a:endParaRPr kumimoji="1" lang="en-GB" sz="210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2323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stra's autonomous system number is 12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557213"/>
            <a:ext cx="82677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5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Multilayer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88678" cy="4251059"/>
          </a:xfrm>
        </p:spPr>
        <p:txBody>
          <a:bodyPr/>
          <a:lstStyle/>
          <a:p>
            <a:r>
              <a:rPr lang="en-US" noProof="0" dirty="0"/>
              <a:t>Layer 3 switch—Capable of interpreting Layer 3 data and works much like a router: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Usually faster and less expensive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Primary difference is the way the hardware is built </a:t>
            </a:r>
          </a:p>
          <a:p>
            <a:r>
              <a:rPr lang="en-US" noProof="0" dirty="0"/>
              <a:t>Layer 4 switch—Capable of interpreting Layer 4 data: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Also known as content or application switches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Enables switch to perform advanced filtering, keep statistics, and provide security functions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Typically used as part of a network’s backbone</a:t>
            </a:r>
          </a:p>
        </p:txBody>
      </p:sp>
    </p:spTree>
    <p:extLst>
      <p:ext uri="{BB962C8B-B14F-4D97-AF65-F5344CB8AC3E}">
        <p14:creationId xmlns:p14="http://schemas.microsoft.com/office/powerpoint/2010/main" val="146921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Routing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29994" cy="4251059"/>
          </a:xfrm>
        </p:spPr>
        <p:txBody>
          <a:bodyPr/>
          <a:lstStyle/>
          <a:p>
            <a:r>
              <a:rPr lang="en-US" noProof="0" dirty="0"/>
              <a:t>Routing table—A database that maintains information about where hosts are located and the most efficient way to reach them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Routers rely on them to identify which router is the next hop to reach a particular destination host</a:t>
            </a:r>
          </a:p>
          <a:p>
            <a:r>
              <a:rPr lang="en-US" noProof="0" dirty="0"/>
              <a:t>Routing tables contain IP addresses and network masks that identify a network that a host or another router belongs to</a:t>
            </a:r>
          </a:p>
        </p:txBody>
      </p:sp>
    </p:spTree>
    <p:extLst>
      <p:ext uri="{BB962C8B-B14F-4D97-AF65-F5344CB8AC3E}">
        <p14:creationId xmlns:p14="http://schemas.microsoft.com/office/powerpoint/2010/main" val="398524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C6F38E-949E-4196-836C-F25436200925}"/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c64b295e-e158-430a-a9fe-95bbf17b9d7d"/>
    <ds:schemaRef ds:uri="0f5e39c8-e5a1-4a0d-b53f-9134be983d1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618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Playfair Display</vt:lpstr>
      <vt:lpstr>Wingdings</vt:lpstr>
      <vt:lpstr>Office Theme</vt:lpstr>
      <vt:lpstr>Routing I</vt:lpstr>
      <vt:lpstr>Routers and How They Work</vt:lpstr>
      <vt:lpstr>Routers and How They Work</vt:lpstr>
      <vt:lpstr>Routers and How They Work</vt:lpstr>
      <vt:lpstr>Routers and How They Work</vt:lpstr>
      <vt:lpstr>Autonomous Systems</vt:lpstr>
      <vt:lpstr>PowerPoint Presentation</vt:lpstr>
      <vt:lpstr>Multilayer Switches</vt:lpstr>
      <vt:lpstr>Routing Tables</vt:lpstr>
      <vt:lpstr>Routing Tables</vt:lpstr>
      <vt:lpstr>Routing Path Types</vt:lpstr>
      <vt:lpstr>The route Command</vt:lpstr>
      <vt:lpstr>Routing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15</cp:revision>
  <dcterms:created xsi:type="dcterms:W3CDTF">2018-04-09T23:36:04Z</dcterms:created>
  <dcterms:modified xsi:type="dcterms:W3CDTF">2022-01-28T03:36:49Z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