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sldIdLst>
    <p:sldId id="511" r:id="rId5"/>
    <p:sldId id="370" r:id="rId6"/>
    <p:sldId id="371" r:id="rId7"/>
    <p:sldId id="372" r:id="rId8"/>
    <p:sldId id="373" r:id="rId9"/>
    <p:sldId id="406" r:id="rId10"/>
    <p:sldId id="407" r:id="rId11"/>
    <p:sldId id="374" r:id="rId12"/>
    <p:sldId id="375" r:id="rId13"/>
    <p:sldId id="376" r:id="rId14"/>
    <p:sldId id="377" r:id="rId15"/>
    <p:sldId id="378" r:id="rId16"/>
    <p:sldId id="379" r:id="rId17"/>
    <p:sldId id="311" r:id="rId18"/>
    <p:sldId id="380" r:id="rId19"/>
    <p:sldId id="381" r:id="rId20"/>
    <p:sldId id="382" r:id="rId21"/>
    <p:sldId id="411" r:id="rId22"/>
    <p:sldId id="383" r:id="rId23"/>
    <p:sldId id="384" r:id="rId24"/>
    <p:sldId id="385" r:id="rId25"/>
    <p:sldId id="386" r:id="rId26"/>
    <p:sldId id="387" r:id="rId27"/>
    <p:sldId id="408" r:id="rId28"/>
    <p:sldId id="409" r:id="rId29"/>
    <p:sldId id="410" r:id="rId30"/>
    <p:sldId id="412" r:id="rId31"/>
    <p:sldId id="342" r:id="rId32"/>
    <p:sldId id="475" r:id="rId33"/>
    <p:sldId id="343" r:id="rId34"/>
    <p:sldId id="472" r:id="rId35"/>
    <p:sldId id="473" r:id="rId36"/>
    <p:sldId id="474" r:id="rId37"/>
    <p:sldId id="344" r:id="rId38"/>
    <p:sldId id="345" r:id="rId39"/>
    <p:sldId id="346" r:id="rId40"/>
    <p:sldId id="476" r:id="rId41"/>
    <p:sldId id="347" r:id="rId42"/>
    <p:sldId id="348" r:id="rId43"/>
    <p:sldId id="349" r:id="rId44"/>
    <p:sldId id="350" r:id="rId45"/>
    <p:sldId id="502" r:id="rId46"/>
    <p:sldId id="504" r:id="rId47"/>
    <p:sldId id="505" r:id="rId48"/>
    <p:sldId id="506" r:id="rId49"/>
    <p:sldId id="507" r:id="rId50"/>
    <p:sldId id="508" r:id="rId51"/>
    <p:sldId id="510" r:id="rId52"/>
    <p:sldId id="353" r:id="rId53"/>
    <p:sldId id="354" r:id="rId54"/>
    <p:sldId id="35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B5EA5-B717-40B8-8848-F16F06051875}" v="3" dt="2022-03-27T08:51:01.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74"/>
  </p:normalViewPr>
  <p:slideViewPr>
    <p:cSldViewPr snapToGrid="0" snapToObjects="1">
      <p:cViewPr varScale="1">
        <p:scale>
          <a:sx n="63" d="100"/>
          <a:sy n="63" d="100"/>
        </p:scale>
        <p:origin x="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wanwiwat, Art" userId="b37e28b8-591b-4528-a5c8-3f3290614de5" providerId="ADAL" clId="{BF9B5EA5-B717-40B8-8848-F16F06051875}"/>
    <pc:docChg chg="addSld modSld">
      <pc:chgData name="Suwanwiwat, Art" userId="b37e28b8-591b-4528-a5c8-3f3290614de5" providerId="ADAL" clId="{BF9B5EA5-B717-40B8-8848-F16F06051875}" dt="2022-04-04T00:59:21.750" v="6" actId="1076"/>
      <pc:docMkLst>
        <pc:docMk/>
      </pc:docMkLst>
      <pc:sldChg chg="add">
        <pc:chgData name="Suwanwiwat, Art" userId="b37e28b8-591b-4528-a5c8-3f3290614de5" providerId="ADAL" clId="{BF9B5EA5-B717-40B8-8848-F16F06051875}" dt="2022-03-27T08:50:20.311" v="0"/>
        <pc:sldMkLst>
          <pc:docMk/>
          <pc:sldMk cId="1203202918" sldId="342"/>
        </pc:sldMkLst>
      </pc:sldChg>
      <pc:sldChg chg="add">
        <pc:chgData name="Suwanwiwat, Art" userId="b37e28b8-591b-4528-a5c8-3f3290614de5" providerId="ADAL" clId="{BF9B5EA5-B717-40B8-8848-F16F06051875}" dt="2022-03-27T08:50:20.311" v="0"/>
        <pc:sldMkLst>
          <pc:docMk/>
          <pc:sldMk cId="1138769072" sldId="343"/>
        </pc:sldMkLst>
      </pc:sldChg>
      <pc:sldChg chg="add">
        <pc:chgData name="Suwanwiwat, Art" userId="b37e28b8-591b-4528-a5c8-3f3290614de5" providerId="ADAL" clId="{BF9B5EA5-B717-40B8-8848-F16F06051875}" dt="2022-03-27T08:50:20.311" v="0"/>
        <pc:sldMkLst>
          <pc:docMk/>
          <pc:sldMk cId="676761786" sldId="344"/>
        </pc:sldMkLst>
      </pc:sldChg>
      <pc:sldChg chg="add">
        <pc:chgData name="Suwanwiwat, Art" userId="b37e28b8-591b-4528-a5c8-3f3290614de5" providerId="ADAL" clId="{BF9B5EA5-B717-40B8-8848-F16F06051875}" dt="2022-03-27T08:50:20.311" v="0"/>
        <pc:sldMkLst>
          <pc:docMk/>
          <pc:sldMk cId="1262595857" sldId="345"/>
        </pc:sldMkLst>
      </pc:sldChg>
      <pc:sldChg chg="add">
        <pc:chgData name="Suwanwiwat, Art" userId="b37e28b8-591b-4528-a5c8-3f3290614de5" providerId="ADAL" clId="{BF9B5EA5-B717-40B8-8848-F16F06051875}" dt="2022-03-27T08:50:20.311" v="0"/>
        <pc:sldMkLst>
          <pc:docMk/>
          <pc:sldMk cId="1537519012" sldId="346"/>
        </pc:sldMkLst>
      </pc:sldChg>
      <pc:sldChg chg="add">
        <pc:chgData name="Suwanwiwat, Art" userId="b37e28b8-591b-4528-a5c8-3f3290614de5" providerId="ADAL" clId="{BF9B5EA5-B717-40B8-8848-F16F06051875}" dt="2022-03-27T08:50:34.476" v="1"/>
        <pc:sldMkLst>
          <pc:docMk/>
          <pc:sldMk cId="3481888953" sldId="347"/>
        </pc:sldMkLst>
      </pc:sldChg>
      <pc:sldChg chg="add">
        <pc:chgData name="Suwanwiwat, Art" userId="b37e28b8-591b-4528-a5c8-3f3290614de5" providerId="ADAL" clId="{BF9B5EA5-B717-40B8-8848-F16F06051875}" dt="2022-03-27T08:50:34.476" v="1"/>
        <pc:sldMkLst>
          <pc:docMk/>
          <pc:sldMk cId="1863697370" sldId="348"/>
        </pc:sldMkLst>
      </pc:sldChg>
      <pc:sldChg chg="add">
        <pc:chgData name="Suwanwiwat, Art" userId="b37e28b8-591b-4528-a5c8-3f3290614de5" providerId="ADAL" clId="{BF9B5EA5-B717-40B8-8848-F16F06051875}" dt="2022-03-27T08:50:34.476" v="1"/>
        <pc:sldMkLst>
          <pc:docMk/>
          <pc:sldMk cId="3631771759" sldId="349"/>
        </pc:sldMkLst>
      </pc:sldChg>
      <pc:sldChg chg="add">
        <pc:chgData name="Suwanwiwat, Art" userId="b37e28b8-591b-4528-a5c8-3f3290614de5" providerId="ADAL" clId="{BF9B5EA5-B717-40B8-8848-F16F06051875}" dt="2022-03-27T08:50:34.476" v="1"/>
        <pc:sldMkLst>
          <pc:docMk/>
          <pc:sldMk cId="208618780" sldId="350"/>
        </pc:sldMkLst>
      </pc:sldChg>
      <pc:sldChg chg="add">
        <pc:chgData name="Suwanwiwat, Art" userId="b37e28b8-591b-4528-a5c8-3f3290614de5" providerId="ADAL" clId="{BF9B5EA5-B717-40B8-8848-F16F06051875}" dt="2022-03-27T08:50:34.476" v="1"/>
        <pc:sldMkLst>
          <pc:docMk/>
          <pc:sldMk cId="1944110683" sldId="352"/>
        </pc:sldMkLst>
      </pc:sldChg>
      <pc:sldChg chg="add">
        <pc:chgData name="Suwanwiwat, Art" userId="b37e28b8-591b-4528-a5c8-3f3290614de5" providerId="ADAL" clId="{BF9B5EA5-B717-40B8-8848-F16F06051875}" dt="2022-03-27T08:50:34.476" v="1"/>
        <pc:sldMkLst>
          <pc:docMk/>
          <pc:sldMk cId="833029177" sldId="353"/>
        </pc:sldMkLst>
      </pc:sldChg>
      <pc:sldChg chg="add">
        <pc:chgData name="Suwanwiwat, Art" userId="b37e28b8-591b-4528-a5c8-3f3290614de5" providerId="ADAL" clId="{BF9B5EA5-B717-40B8-8848-F16F06051875}" dt="2022-03-27T08:50:34.476" v="1"/>
        <pc:sldMkLst>
          <pc:docMk/>
          <pc:sldMk cId="3630776370" sldId="354"/>
        </pc:sldMkLst>
      </pc:sldChg>
      <pc:sldChg chg="add">
        <pc:chgData name="Suwanwiwat, Art" userId="b37e28b8-591b-4528-a5c8-3f3290614de5" providerId="ADAL" clId="{BF9B5EA5-B717-40B8-8848-F16F06051875}" dt="2022-03-27T08:51:01.091" v="2"/>
        <pc:sldMkLst>
          <pc:docMk/>
          <pc:sldMk cId="341393968" sldId="370"/>
        </pc:sldMkLst>
      </pc:sldChg>
      <pc:sldChg chg="add">
        <pc:chgData name="Suwanwiwat, Art" userId="b37e28b8-591b-4528-a5c8-3f3290614de5" providerId="ADAL" clId="{BF9B5EA5-B717-40B8-8848-F16F06051875}" dt="2022-03-27T08:51:01.091" v="2"/>
        <pc:sldMkLst>
          <pc:docMk/>
          <pc:sldMk cId="2068363672" sldId="371"/>
        </pc:sldMkLst>
      </pc:sldChg>
      <pc:sldChg chg="add">
        <pc:chgData name="Suwanwiwat, Art" userId="b37e28b8-591b-4528-a5c8-3f3290614de5" providerId="ADAL" clId="{BF9B5EA5-B717-40B8-8848-F16F06051875}" dt="2022-03-27T08:51:01.091" v="2"/>
        <pc:sldMkLst>
          <pc:docMk/>
          <pc:sldMk cId="698081938" sldId="372"/>
        </pc:sldMkLst>
      </pc:sldChg>
      <pc:sldChg chg="add">
        <pc:chgData name="Suwanwiwat, Art" userId="b37e28b8-591b-4528-a5c8-3f3290614de5" providerId="ADAL" clId="{BF9B5EA5-B717-40B8-8848-F16F06051875}" dt="2022-03-27T08:51:01.091" v="2"/>
        <pc:sldMkLst>
          <pc:docMk/>
          <pc:sldMk cId="2464707918" sldId="373"/>
        </pc:sldMkLst>
      </pc:sldChg>
      <pc:sldChg chg="add">
        <pc:chgData name="Suwanwiwat, Art" userId="b37e28b8-591b-4528-a5c8-3f3290614de5" providerId="ADAL" clId="{BF9B5EA5-B717-40B8-8848-F16F06051875}" dt="2022-03-27T08:51:01.091" v="2"/>
        <pc:sldMkLst>
          <pc:docMk/>
          <pc:sldMk cId="1469212404" sldId="374"/>
        </pc:sldMkLst>
      </pc:sldChg>
      <pc:sldChg chg="add">
        <pc:chgData name="Suwanwiwat, Art" userId="b37e28b8-591b-4528-a5c8-3f3290614de5" providerId="ADAL" clId="{BF9B5EA5-B717-40B8-8848-F16F06051875}" dt="2022-03-27T08:51:01.091" v="2"/>
        <pc:sldMkLst>
          <pc:docMk/>
          <pc:sldMk cId="3985247506" sldId="375"/>
        </pc:sldMkLst>
      </pc:sldChg>
      <pc:sldChg chg="add">
        <pc:chgData name="Suwanwiwat, Art" userId="b37e28b8-591b-4528-a5c8-3f3290614de5" providerId="ADAL" clId="{BF9B5EA5-B717-40B8-8848-F16F06051875}" dt="2022-03-27T08:51:01.091" v="2"/>
        <pc:sldMkLst>
          <pc:docMk/>
          <pc:sldMk cId="3013454144" sldId="376"/>
        </pc:sldMkLst>
      </pc:sldChg>
      <pc:sldChg chg="add">
        <pc:chgData name="Suwanwiwat, Art" userId="b37e28b8-591b-4528-a5c8-3f3290614de5" providerId="ADAL" clId="{BF9B5EA5-B717-40B8-8848-F16F06051875}" dt="2022-03-27T08:51:01.091" v="2"/>
        <pc:sldMkLst>
          <pc:docMk/>
          <pc:sldMk cId="3952869162" sldId="377"/>
        </pc:sldMkLst>
      </pc:sldChg>
      <pc:sldChg chg="add">
        <pc:chgData name="Suwanwiwat, Art" userId="b37e28b8-591b-4528-a5c8-3f3290614de5" providerId="ADAL" clId="{BF9B5EA5-B717-40B8-8848-F16F06051875}" dt="2022-03-27T08:51:01.091" v="2"/>
        <pc:sldMkLst>
          <pc:docMk/>
          <pc:sldMk cId="2349199970" sldId="378"/>
        </pc:sldMkLst>
      </pc:sldChg>
      <pc:sldChg chg="add">
        <pc:chgData name="Suwanwiwat, Art" userId="b37e28b8-591b-4528-a5c8-3f3290614de5" providerId="ADAL" clId="{BF9B5EA5-B717-40B8-8848-F16F06051875}" dt="2022-03-27T08:51:01.091" v="2"/>
        <pc:sldMkLst>
          <pc:docMk/>
          <pc:sldMk cId="338323539" sldId="379"/>
        </pc:sldMkLst>
      </pc:sldChg>
      <pc:sldChg chg="add">
        <pc:chgData name="Suwanwiwat, Art" userId="b37e28b8-591b-4528-a5c8-3f3290614de5" providerId="ADAL" clId="{BF9B5EA5-B717-40B8-8848-F16F06051875}" dt="2022-03-27T08:51:01.091" v="2"/>
        <pc:sldMkLst>
          <pc:docMk/>
          <pc:sldMk cId="3369232336" sldId="406"/>
        </pc:sldMkLst>
      </pc:sldChg>
      <pc:sldChg chg="add">
        <pc:chgData name="Suwanwiwat, Art" userId="b37e28b8-591b-4528-a5c8-3f3290614de5" providerId="ADAL" clId="{BF9B5EA5-B717-40B8-8848-F16F06051875}" dt="2022-03-27T08:51:01.091" v="2"/>
        <pc:sldMkLst>
          <pc:docMk/>
          <pc:sldMk cId="1645653633" sldId="407"/>
        </pc:sldMkLst>
      </pc:sldChg>
      <pc:sldChg chg="add">
        <pc:chgData name="Suwanwiwat, Art" userId="b37e28b8-591b-4528-a5c8-3f3290614de5" providerId="ADAL" clId="{BF9B5EA5-B717-40B8-8848-F16F06051875}" dt="2022-03-27T08:50:20.311" v="0"/>
        <pc:sldMkLst>
          <pc:docMk/>
          <pc:sldMk cId="784249863" sldId="412"/>
        </pc:sldMkLst>
      </pc:sldChg>
      <pc:sldChg chg="add">
        <pc:chgData name="Suwanwiwat, Art" userId="b37e28b8-591b-4528-a5c8-3f3290614de5" providerId="ADAL" clId="{BF9B5EA5-B717-40B8-8848-F16F06051875}" dt="2022-03-27T08:50:20.311" v="0"/>
        <pc:sldMkLst>
          <pc:docMk/>
          <pc:sldMk cId="623107535" sldId="472"/>
        </pc:sldMkLst>
      </pc:sldChg>
      <pc:sldChg chg="add">
        <pc:chgData name="Suwanwiwat, Art" userId="b37e28b8-591b-4528-a5c8-3f3290614de5" providerId="ADAL" clId="{BF9B5EA5-B717-40B8-8848-F16F06051875}" dt="2022-03-27T08:50:20.311" v="0"/>
        <pc:sldMkLst>
          <pc:docMk/>
          <pc:sldMk cId="3646858798" sldId="473"/>
        </pc:sldMkLst>
      </pc:sldChg>
      <pc:sldChg chg="add">
        <pc:chgData name="Suwanwiwat, Art" userId="b37e28b8-591b-4528-a5c8-3f3290614de5" providerId="ADAL" clId="{BF9B5EA5-B717-40B8-8848-F16F06051875}" dt="2022-03-27T08:50:20.311" v="0"/>
        <pc:sldMkLst>
          <pc:docMk/>
          <pc:sldMk cId="1037722765" sldId="474"/>
        </pc:sldMkLst>
      </pc:sldChg>
      <pc:sldChg chg="add">
        <pc:chgData name="Suwanwiwat, Art" userId="b37e28b8-591b-4528-a5c8-3f3290614de5" providerId="ADAL" clId="{BF9B5EA5-B717-40B8-8848-F16F06051875}" dt="2022-03-27T08:50:20.311" v="0"/>
        <pc:sldMkLst>
          <pc:docMk/>
          <pc:sldMk cId="771043216" sldId="475"/>
        </pc:sldMkLst>
      </pc:sldChg>
      <pc:sldChg chg="add">
        <pc:chgData name="Suwanwiwat, Art" userId="b37e28b8-591b-4528-a5c8-3f3290614de5" providerId="ADAL" clId="{BF9B5EA5-B717-40B8-8848-F16F06051875}" dt="2022-03-27T08:50:34.476" v="1"/>
        <pc:sldMkLst>
          <pc:docMk/>
          <pc:sldMk cId="4025374572" sldId="476"/>
        </pc:sldMkLst>
      </pc:sldChg>
      <pc:sldChg chg="add">
        <pc:chgData name="Suwanwiwat, Art" userId="b37e28b8-591b-4528-a5c8-3f3290614de5" providerId="ADAL" clId="{BF9B5EA5-B717-40B8-8848-F16F06051875}" dt="2022-03-27T08:50:34.476" v="1"/>
        <pc:sldMkLst>
          <pc:docMk/>
          <pc:sldMk cId="2910265632" sldId="502"/>
        </pc:sldMkLst>
      </pc:sldChg>
      <pc:sldChg chg="add">
        <pc:chgData name="Suwanwiwat, Art" userId="b37e28b8-591b-4528-a5c8-3f3290614de5" providerId="ADAL" clId="{BF9B5EA5-B717-40B8-8848-F16F06051875}" dt="2022-03-27T08:50:34.476" v="1"/>
        <pc:sldMkLst>
          <pc:docMk/>
          <pc:sldMk cId="2309696102" sldId="504"/>
        </pc:sldMkLst>
      </pc:sldChg>
      <pc:sldChg chg="modSp add mod">
        <pc:chgData name="Suwanwiwat, Art" userId="b37e28b8-591b-4528-a5c8-3f3290614de5" providerId="ADAL" clId="{BF9B5EA5-B717-40B8-8848-F16F06051875}" dt="2022-03-29T06:57:42.487" v="3" actId="947"/>
        <pc:sldMkLst>
          <pc:docMk/>
          <pc:sldMk cId="1164469173" sldId="505"/>
        </pc:sldMkLst>
        <pc:spChg chg="mod">
          <ac:chgData name="Suwanwiwat, Art" userId="b37e28b8-591b-4528-a5c8-3f3290614de5" providerId="ADAL" clId="{BF9B5EA5-B717-40B8-8848-F16F06051875}" dt="2022-03-29T06:57:42.487" v="3" actId="947"/>
          <ac:spMkLst>
            <pc:docMk/>
            <pc:sldMk cId="1164469173" sldId="505"/>
            <ac:spMk id="8" creationId="{00000000-0000-0000-0000-000000000000}"/>
          </ac:spMkLst>
        </pc:spChg>
      </pc:sldChg>
      <pc:sldChg chg="add">
        <pc:chgData name="Suwanwiwat, Art" userId="b37e28b8-591b-4528-a5c8-3f3290614de5" providerId="ADAL" clId="{BF9B5EA5-B717-40B8-8848-F16F06051875}" dt="2022-03-27T08:50:34.476" v="1"/>
        <pc:sldMkLst>
          <pc:docMk/>
          <pc:sldMk cId="40544194" sldId="506"/>
        </pc:sldMkLst>
      </pc:sldChg>
      <pc:sldChg chg="add">
        <pc:chgData name="Suwanwiwat, Art" userId="b37e28b8-591b-4528-a5c8-3f3290614de5" providerId="ADAL" clId="{BF9B5EA5-B717-40B8-8848-F16F06051875}" dt="2022-03-27T08:50:34.476" v="1"/>
        <pc:sldMkLst>
          <pc:docMk/>
          <pc:sldMk cId="1642921629" sldId="507"/>
        </pc:sldMkLst>
      </pc:sldChg>
      <pc:sldChg chg="add">
        <pc:chgData name="Suwanwiwat, Art" userId="b37e28b8-591b-4528-a5c8-3f3290614de5" providerId="ADAL" clId="{BF9B5EA5-B717-40B8-8848-F16F06051875}" dt="2022-03-27T08:50:34.476" v="1"/>
        <pc:sldMkLst>
          <pc:docMk/>
          <pc:sldMk cId="1169034233" sldId="508"/>
        </pc:sldMkLst>
      </pc:sldChg>
      <pc:sldChg chg="modSp add mod">
        <pc:chgData name="Suwanwiwat, Art" userId="b37e28b8-591b-4528-a5c8-3f3290614de5" providerId="ADAL" clId="{BF9B5EA5-B717-40B8-8848-F16F06051875}" dt="2022-04-04T00:59:21.750" v="6" actId="1076"/>
        <pc:sldMkLst>
          <pc:docMk/>
          <pc:sldMk cId="2414678945" sldId="510"/>
        </pc:sldMkLst>
        <pc:graphicFrameChg chg="mod">
          <ac:chgData name="Suwanwiwat, Art" userId="b37e28b8-591b-4528-a5c8-3f3290614de5" providerId="ADAL" clId="{BF9B5EA5-B717-40B8-8848-F16F06051875}" dt="2022-04-04T00:59:21.750" v="6" actId="1076"/>
          <ac:graphicFrameMkLst>
            <pc:docMk/>
            <pc:sldMk cId="2414678945" sldId="510"/>
            <ac:graphicFrameMk id="2" creationId="{00000000-0000-0000-0000-000000000000}"/>
          </ac:graphicFrameMkLst>
        </pc:graphicFrameChg>
      </pc:sldChg>
      <pc:sldChg chg="add">
        <pc:chgData name="Suwanwiwat, Art" userId="b37e28b8-591b-4528-a5c8-3f3290614de5" providerId="ADAL" clId="{BF9B5EA5-B717-40B8-8848-F16F06051875}" dt="2022-03-27T08:51:01.091" v="2"/>
        <pc:sldMkLst>
          <pc:docMk/>
          <pc:sldMk cId="1608050389" sldId="5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04BCE-E558-4887-A25F-6F9054AFB469}" type="datetimeFigureOut">
              <a:rPr lang="en-AU" smtClean="0"/>
              <a:t>4/04/2022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C422C-B452-4D57-95B5-9B7FE1D9486F}" type="slidenum">
              <a:rPr lang="en-AU" smtClean="0"/>
              <a:t>‹#›</a:t>
            </a:fld>
            <a:endParaRPr lang="en-AU"/>
          </a:p>
        </p:txBody>
      </p:sp>
    </p:spTree>
    <p:extLst>
      <p:ext uri="{BB962C8B-B14F-4D97-AF65-F5344CB8AC3E}">
        <p14:creationId xmlns:p14="http://schemas.microsoft.com/office/powerpoint/2010/main" val="166085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62461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Subnets?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347857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Subnets?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386109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290050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206629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44</a:t>
            </a:fld>
            <a:endParaRPr lang="en-US" dirty="0"/>
          </a:p>
        </p:txBody>
      </p:sp>
    </p:spTree>
    <p:extLst>
      <p:ext uri="{BB962C8B-B14F-4D97-AF65-F5344CB8AC3E}">
        <p14:creationId xmlns:p14="http://schemas.microsoft.com/office/powerpoint/2010/main" val="262754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62394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44B0354D-2A9F-40E1-A033-7CBBB87153C4}" type="slidenum">
              <a:rPr lang="en-US" smtClean="0"/>
              <a:pPr>
                <a:defRPr/>
              </a:pPr>
              <a:t>48</a:t>
            </a:fld>
            <a:endParaRPr lang="en-US"/>
          </a:p>
        </p:txBody>
      </p:sp>
    </p:spTree>
    <p:extLst>
      <p:ext uri="{BB962C8B-B14F-4D97-AF65-F5344CB8AC3E}">
        <p14:creationId xmlns:p14="http://schemas.microsoft.com/office/powerpoint/2010/main" val="423152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Routing I</a:t>
            </a:r>
          </a:p>
        </p:txBody>
      </p:sp>
    </p:spTree>
    <p:extLst>
      <p:ext uri="{BB962C8B-B14F-4D97-AF65-F5344CB8AC3E}">
        <p14:creationId xmlns:p14="http://schemas.microsoft.com/office/powerpoint/2010/main" val="160805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Routing Tables</a:t>
            </a:r>
          </a:p>
        </p:txBody>
      </p:sp>
      <p:pic>
        <p:nvPicPr>
          <p:cNvPr id="6" name="Picture 5" descr="Routers rely on routing tables to locate destination hosts. The internet connects to a router b which connects to router a and c. Router b also connects to switch b within lan B. Router a connects to switch a within lan a. Router c connects to switch c within lan c. Router d also connects to switch d within lan 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981201"/>
            <a:ext cx="8686800" cy="3540203"/>
          </a:xfrm>
          <a:prstGeom prst="rect">
            <a:avLst/>
          </a:prstGeom>
        </p:spPr>
      </p:pic>
    </p:spTree>
    <p:extLst>
      <p:ext uri="{BB962C8B-B14F-4D97-AF65-F5344CB8AC3E}">
        <p14:creationId xmlns:p14="http://schemas.microsoft.com/office/powerpoint/2010/main" val="301345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Routing Path Types</a:t>
            </a:r>
          </a:p>
        </p:txBody>
      </p:sp>
      <p:sp>
        <p:nvSpPr>
          <p:cNvPr id="3" name="Content Placeholder 2"/>
          <p:cNvSpPr>
            <a:spLocks noGrp="1"/>
          </p:cNvSpPr>
          <p:nvPr>
            <p:ph idx="1"/>
          </p:nvPr>
        </p:nvSpPr>
        <p:spPr>
          <a:xfrm>
            <a:off x="614996" y="1925903"/>
            <a:ext cx="8362750" cy="4251059"/>
          </a:xfrm>
        </p:spPr>
        <p:txBody>
          <a:bodyPr/>
          <a:lstStyle/>
          <a:p>
            <a:r>
              <a:rPr lang="en-US" noProof="0" dirty="0"/>
              <a:t>Static routing—Network administrators configures a routing table to direct messages along specific paths</a:t>
            </a:r>
          </a:p>
          <a:p>
            <a:pPr lvl="1">
              <a:spcBef>
                <a:spcPts val="1000"/>
              </a:spcBef>
            </a:pPr>
            <a:r>
              <a:rPr lang="en-US" noProof="0" dirty="0"/>
              <a:t>Example—A static route between a small business and its I</a:t>
            </a:r>
            <a:r>
              <a:rPr lang="en-US" sz="100" dirty="0"/>
              <a:t> </a:t>
            </a:r>
            <a:r>
              <a:rPr lang="en-US" noProof="0" dirty="0"/>
              <a:t>S</a:t>
            </a:r>
            <a:r>
              <a:rPr lang="en-US" sz="100" dirty="0"/>
              <a:t> </a:t>
            </a:r>
            <a:r>
              <a:rPr lang="en-US" noProof="0" dirty="0"/>
              <a:t>P</a:t>
            </a:r>
          </a:p>
          <a:p>
            <a:r>
              <a:rPr lang="en-US" noProof="0" dirty="0"/>
              <a:t>Dynamic routing—Automatically calculates the best path between two networks and maintains this information in a routing table</a:t>
            </a:r>
          </a:p>
          <a:p>
            <a:pPr lvl="1">
              <a:spcBef>
                <a:spcPts val="1000"/>
              </a:spcBef>
            </a:pPr>
            <a:r>
              <a:rPr lang="en-US" noProof="0" dirty="0"/>
              <a:t>Router can detect problems with failed or congested routes and reroute messages through a different path</a:t>
            </a:r>
          </a:p>
        </p:txBody>
      </p:sp>
    </p:spTree>
    <p:extLst>
      <p:ext uri="{BB962C8B-B14F-4D97-AF65-F5344CB8AC3E}">
        <p14:creationId xmlns:p14="http://schemas.microsoft.com/office/powerpoint/2010/main" val="395286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t>
            </a:r>
            <a:r>
              <a:rPr lang="en-US" noProof="0" dirty="0">
                <a:cs typeface="Courier New" panose="02070309020205020404" pitchFamily="49" charset="0"/>
              </a:rPr>
              <a:t>route</a:t>
            </a:r>
            <a:r>
              <a:rPr lang="en-US" noProof="0" dirty="0"/>
              <a:t> Command</a:t>
            </a:r>
          </a:p>
        </p:txBody>
      </p:sp>
      <p:sp>
        <p:nvSpPr>
          <p:cNvPr id="3" name="Content Placeholder 2"/>
          <p:cNvSpPr>
            <a:spLocks noGrp="1"/>
          </p:cNvSpPr>
          <p:nvPr>
            <p:ph idx="1"/>
          </p:nvPr>
        </p:nvSpPr>
        <p:spPr/>
        <p:txBody>
          <a:bodyPr/>
          <a:lstStyle/>
          <a:p>
            <a:r>
              <a:rPr lang="en-US" noProof="0" dirty="0"/>
              <a:t>The route command allows you to view a host’s routing table:</a:t>
            </a:r>
          </a:p>
          <a:p>
            <a:pPr lvl="1">
              <a:spcBef>
                <a:spcPts val="1000"/>
              </a:spcBef>
            </a:pPr>
            <a:r>
              <a:rPr lang="en-US" noProof="0" dirty="0"/>
              <a:t>On a Linux or UNIX system, use the command </a:t>
            </a:r>
            <a:r>
              <a:rPr lang="en-US" b="1" noProof="0" dirty="0">
                <a:cs typeface="Courier New" panose="02070309020205020404" pitchFamily="49" charset="0"/>
              </a:rPr>
              <a:t>route</a:t>
            </a:r>
          </a:p>
          <a:p>
            <a:pPr lvl="1">
              <a:spcBef>
                <a:spcPts val="1000"/>
              </a:spcBef>
            </a:pPr>
            <a:r>
              <a:rPr lang="en-US" noProof="0" dirty="0"/>
              <a:t>On a Windows-based system, use the command </a:t>
            </a:r>
            <a:r>
              <a:rPr lang="en-US" b="1" noProof="0" dirty="0">
                <a:cs typeface="Courier New" panose="02070309020205020404" pitchFamily="49" charset="0"/>
              </a:rPr>
              <a:t>route print</a:t>
            </a:r>
            <a:r>
              <a:rPr lang="en-US" noProof="0" dirty="0">
                <a:cs typeface="Courier New" panose="02070309020205020404" pitchFamily="49" charset="0"/>
              </a:rPr>
              <a:t> </a:t>
            </a:r>
          </a:p>
          <a:p>
            <a:pPr lvl="1">
              <a:spcBef>
                <a:spcPts val="1000"/>
              </a:spcBef>
            </a:pPr>
            <a:r>
              <a:rPr lang="en-US" noProof="0" dirty="0"/>
              <a:t>On a Cisco I</a:t>
            </a:r>
            <a:r>
              <a:rPr lang="en-US" sz="100" dirty="0"/>
              <a:t> </a:t>
            </a:r>
            <a:r>
              <a:rPr lang="en-US" noProof="0" dirty="0"/>
              <a:t>O</a:t>
            </a:r>
            <a:r>
              <a:rPr lang="en-US" sz="100" dirty="0"/>
              <a:t> </a:t>
            </a:r>
            <a:r>
              <a:rPr lang="en-US" noProof="0" dirty="0"/>
              <a:t>S, use the command </a:t>
            </a:r>
            <a:r>
              <a:rPr lang="en-US" b="1" noProof="0" dirty="0">
                <a:cs typeface="Courier New" panose="02070309020205020404" pitchFamily="49" charset="0"/>
              </a:rPr>
              <a:t>show ip route</a:t>
            </a:r>
            <a:endParaRPr lang="en-US" noProof="0" dirty="0"/>
          </a:p>
        </p:txBody>
      </p:sp>
    </p:spTree>
    <p:extLst>
      <p:ext uri="{BB962C8B-B14F-4D97-AF65-F5344CB8AC3E}">
        <p14:creationId xmlns:p14="http://schemas.microsoft.com/office/powerpoint/2010/main" val="234919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Routing Metrics</a:t>
            </a:r>
          </a:p>
        </p:txBody>
      </p:sp>
      <p:sp>
        <p:nvSpPr>
          <p:cNvPr id="3" name="Content Placeholder 2"/>
          <p:cNvSpPr>
            <a:spLocks noGrp="1"/>
          </p:cNvSpPr>
          <p:nvPr>
            <p:ph idx="1"/>
          </p:nvPr>
        </p:nvSpPr>
        <p:spPr>
          <a:xfrm>
            <a:off x="614995" y="1925903"/>
            <a:ext cx="8138307" cy="4251059"/>
          </a:xfrm>
        </p:spPr>
        <p:txBody>
          <a:bodyPr/>
          <a:lstStyle/>
          <a:p>
            <a:r>
              <a:rPr lang="en-US" sz="2400" dirty="0"/>
              <a:t>Routing metrics—Properties of a route used by routers to determine the best path to a destination:</a:t>
            </a:r>
          </a:p>
          <a:p>
            <a:pPr lvl="1">
              <a:spcBef>
                <a:spcPts val="1000"/>
              </a:spcBef>
            </a:pPr>
            <a:r>
              <a:rPr lang="en-US" dirty="0"/>
              <a:t>Hop count</a:t>
            </a:r>
          </a:p>
          <a:p>
            <a:pPr lvl="1">
              <a:spcBef>
                <a:spcPts val="1000"/>
              </a:spcBef>
            </a:pPr>
            <a:r>
              <a:rPr lang="en-US" dirty="0"/>
              <a:t>Theoretical bandwidth and actual throughput</a:t>
            </a:r>
          </a:p>
          <a:p>
            <a:pPr lvl="1">
              <a:spcBef>
                <a:spcPts val="1000"/>
              </a:spcBef>
            </a:pPr>
            <a:r>
              <a:rPr lang="en-US" dirty="0"/>
              <a:t>Delay, or latency, on a potential path</a:t>
            </a:r>
          </a:p>
          <a:p>
            <a:pPr lvl="1">
              <a:spcBef>
                <a:spcPts val="1000"/>
              </a:spcBef>
            </a:pPr>
            <a:r>
              <a:rPr lang="en-US" dirty="0"/>
              <a:t>Load, or the traffic or processing burden</a:t>
            </a:r>
          </a:p>
          <a:p>
            <a:pPr lvl="1">
              <a:spcBef>
                <a:spcPts val="1000"/>
              </a:spcBef>
            </a:pPr>
            <a:r>
              <a:rPr lang="en-US" dirty="0"/>
              <a:t>M</a:t>
            </a:r>
            <a:r>
              <a:rPr lang="en-US" sz="100" dirty="0"/>
              <a:t> </a:t>
            </a:r>
            <a:r>
              <a:rPr lang="en-US" dirty="0"/>
              <a:t>T</a:t>
            </a:r>
            <a:r>
              <a:rPr lang="en-US" sz="100" dirty="0"/>
              <a:t> </a:t>
            </a:r>
            <a:r>
              <a:rPr lang="en-US" dirty="0"/>
              <a:t>U (maximum transmission unit) or the largest I</a:t>
            </a:r>
            <a:r>
              <a:rPr lang="en-US" sz="100" dirty="0"/>
              <a:t> </a:t>
            </a:r>
            <a:r>
              <a:rPr lang="en-US" dirty="0"/>
              <a:t>P packet size in bytes allowable without fragmentation</a:t>
            </a:r>
          </a:p>
          <a:p>
            <a:pPr lvl="1">
              <a:spcBef>
                <a:spcPts val="1000"/>
              </a:spcBef>
            </a:pPr>
            <a:r>
              <a:rPr lang="en-US" dirty="0"/>
              <a:t>Routing cost, or a value assigned to a particular route</a:t>
            </a:r>
          </a:p>
          <a:p>
            <a:pPr lvl="1">
              <a:spcBef>
                <a:spcPts val="1000"/>
              </a:spcBef>
            </a:pPr>
            <a:r>
              <a:rPr lang="en-US" dirty="0"/>
              <a:t>Reliability of a potential path</a:t>
            </a:r>
          </a:p>
          <a:p>
            <a:pPr lvl="1">
              <a:spcBef>
                <a:spcPts val="1000"/>
              </a:spcBef>
            </a:pPr>
            <a:r>
              <a:rPr lang="en-US" dirty="0"/>
              <a:t>Topology of a network</a:t>
            </a:r>
          </a:p>
        </p:txBody>
      </p:sp>
    </p:spTree>
    <p:extLst>
      <p:ext uri="{BB962C8B-B14F-4D97-AF65-F5344CB8AC3E}">
        <p14:creationId xmlns:p14="http://schemas.microsoft.com/office/powerpoint/2010/main" val="33832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Routing II</a:t>
            </a:r>
          </a:p>
        </p:txBody>
      </p:sp>
    </p:spTree>
    <p:extLst>
      <p:ext uri="{BB962C8B-B14F-4D97-AF65-F5344CB8AC3E}">
        <p14:creationId xmlns:p14="http://schemas.microsoft.com/office/powerpoint/2010/main" val="156028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Protocols to Determine Best Paths</a:t>
            </a:r>
          </a:p>
        </p:txBody>
      </p:sp>
      <p:sp>
        <p:nvSpPr>
          <p:cNvPr id="3" name="Content Placeholder 2"/>
          <p:cNvSpPr>
            <a:spLocks noGrp="1"/>
          </p:cNvSpPr>
          <p:nvPr>
            <p:ph idx="1"/>
          </p:nvPr>
        </p:nvSpPr>
        <p:spPr>
          <a:xfrm>
            <a:off x="614995" y="1925903"/>
            <a:ext cx="8163245" cy="4251059"/>
          </a:xfrm>
        </p:spPr>
        <p:txBody>
          <a:bodyPr/>
          <a:lstStyle/>
          <a:p>
            <a:r>
              <a:rPr lang="en-US" sz="2400" dirty="0"/>
              <a:t>Routing protocols—Used by routers to communicate with each other to determine the best path</a:t>
            </a:r>
          </a:p>
          <a:p>
            <a:r>
              <a:rPr lang="en-US" sz="2400" dirty="0"/>
              <a:t>Routers rate the reliability and priority of a routing protocol’s data based on these criteria:</a:t>
            </a:r>
          </a:p>
          <a:p>
            <a:pPr lvl="1">
              <a:spcBef>
                <a:spcPts val="1000"/>
              </a:spcBef>
            </a:pPr>
            <a:r>
              <a:rPr lang="en-US" dirty="0"/>
              <a:t>Administrative distance (A</a:t>
            </a:r>
            <a:r>
              <a:rPr lang="en-US" sz="100" dirty="0"/>
              <a:t> </a:t>
            </a:r>
            <a:r>
              <a:rPr lang="en-US" dirty="0"/>
              <a:t>D)—A number indicating the protocol’s reliability</a:t>
            </a:r>
          </a:p>
          <a:p>
            <a:pPr lvl="1">
              <a:spcBef>
                <a:spcPts val="1000"/>
              </a:spcBef>
            </a:pPr>
            <a:r>
              <a:rPr lang="en-US" dirty="0"/>
              <a:t>Convergence time—Time it takes to recognise a best path in the event of a change or network outage</a:t>
            </a:r>
          </a:p>
          <a:p>
            <a:pPr lvl="1">
              <a:spcBef>
                <a:spcPts val="1000"/>
              </a:spcBef>
            </a:pPr>
            <a:r>
              <a:rPr lang="en-US" dirty="0"/>
              <a:t>Overhead—The burden placed on the underlying network to support the protocol</a:t>
            </a:r>
          </a:p>
        </p:txBody>
      </p:sp>
    </p:spTree>
    <p:extLst>
      <p:ext uri="{BB962C8B-B14F-4D97-AF65-F5344CB8AC3E}">
        <p14:creationId xmlns:p14="http://schemas.microsoft.com/office/powerpoint/2010/main" val="347180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Protocols to Determine Best Paths</a:t>
            </a:r>
          </a:p>
        </p:txBody>
      </p:sp>
      <p:graphicFrame>
        <p:nvGraphicFramePr>
          <p:cNvPr id="5" name="Table 4" descr="The table consists of three columns and five rows. The column headings from left to right are as follows: field, length, and function. The rows are as follows. Row 1. Field, type. Length, 8 bits. Function, indicates the type of i c m p message, such as destination unreachable. Row 2. Field, code. Length, 8 bits. Function, indicates the subtype of the message, such as destination host unknown. Row 3. Field, checksum. Length, 16 bits. Function, allows the receiving node to determine whether the i c m p packet became corrupted during transmission. Row 4. Field, rest of header. Length, 32 bits. Function, varies depending on message type and subtype. Row 5. Field, data. Length, variable. Function, usually contains the I P header and first 8 bytes of the data portion of the I P packet that triggered the i c m p message.   "/>
          <p:cNvGraphicFramePr>
            <a:graphicFrameLocks noGrp="1"/>
          </p:cNvGraphicFramePr>
          <p:nvPr>
            <p:extLst>
              <p:ext uri="{D42A27DB-BD31-4B8C-83A1-F6EECF244321}">
                <p14:modId xmlns:p14="http://schemas.microsoft.com/office/powerpoint/2010/main" val="3622597309"/>
              </p:ext>
            </p:extLst>
          </p:nvPr>
        </p:nvGraphicFramePr>
        <p:xfrm>
          <a:off x="698271" y="1246176"/>
          <a:ext cx="8534398" cy="5029199"/>
        </p:xfrm>
        <a:graphic>
          <a:graphicData uri="http://schemas.openxmlformats.org/drawingml/2006/table">
            <a:tbl>
              <a:tblPr firstRow="1" bandRow="1">
                <a:tableStyleId>{5C22544A-7EE6-4342-B048-85BDC9FD1C3A}</a:tableStyleId>
              </a:tblPr>
              <a:tblGrid>
                <a:gridCol w="4373878">
                  <a:extLst>
                    <a:ext uri="{9D8B030D-6E8A-4147-A177-3AD203B41FA5}">
                      <a16:colId xmlns:a16="http://schemas.microsoft.com/office/drawing/2014/main" val="20000"/>
                    </a:ext>
                  </a:extLst>
                </a:gridCol>
                <a:gridCol w="746761">
                  <a:extLst>
                    <a:ext uri="{9D8B030D-6E8A-4147-A177-3AD203B41FA5}">
                      <a16:colId xmlns:a16="http://schemas.microsoft.com/office/drawing/2014/main" val="20001"/>
                    </a:ext>
                  </a:extLst>
                </a:gridCol>
                <a:gridCol w="3413759">
                  <a:extLst>
                    <a:ext uri="{9D8B030D-6E8A-4147-A177-3AD203B41FA5}">
                      <a16:colId xmlns:a16="http://schemas.microsoft.com/office/drawing/2014/main" val="20002"/>
                    </a:ext>
                  </a:extLst>
                </a:gridCol>
              </a:tblGrid>
              <a:tr h="718457">
                <a:tc>
                  <a:txBody>
                    <a:bodyPr/>
                    <a:lstStyle/>
                    <a:p>
                      <a:r>
                        <a:rPr lang="en-US" sz="2000" dirty="0"/>
                        <a:t>Routing Protocol</a:t>
                      </a:r>
                    </a:p>
                  </a:txBody>
                  <a:tcPr/>
                </a:tc>
                <a:tc>
                  <a:txBody>
                    <a:bodyPr/>
                    <a:lstStyle/>
                    <a:p>
                      <a:r>
                        <a:rPr lang="en-US" sz="2000" dirty="0"/>
                        <a:t>Type</a:t>
                      </a:r>
                    </a:p>
                  </a:txBody>
                  <a:tcPr/>
                </a:tc>
                <a:tc>
                  <a:txBody>
                    <a:bodyPr/>
                    <a:lstStyle/>
                    <a:p>
                      <a:r>
                        <a:rPr lang="en-US" sz="2000" dirty="0"/>
                        <a:t>Algorithm Used</a:t>
                      </a:r>
                    </a:p>
                  </a:txBody>
                  <a:tcPr/>
                </a:tc>
                <a:extLst>
                  <a:ext uri="{0D108BD9-81ED-4DB2-BD59-A6C34878D82A}">
                    <a16:rowId xmlns:a16="http://schemas.microsoft.com/office/drawing/2014/main" val="10000"/>
                  </a:ext>
                </a:extLst>
              </a:tr>
              <a:tr h="718457">
                <a:tc>
                  <a:txBody>
                    <a:bodyPr/>
                    <a:lstStyle/>
                    <a:p>
                      <a:r>
                        <a:rPr lang="en-US" sz="2000" dirty="0"/>
                        <a:t>R</a:t>
                      </a:r>
                      <a:r>
                        <a:rPr lang="en-US" sz="500" dirty="0"/>
                        <a:t> </a:t>
                      </a:r>
                      <a:r>
                        <a:rPr lang="en-US" sz="2000" dirty="0"/>
                        <a:t>I</a:t>
                      </a:r>
                      <a:r>
                        <a:rPr lang="en-US" sz="500" dirty="0"/>
                        <a:t> </a:t>
                      </a:r>
                      <a:r>
                        <a:rPr lang="en-US" sz="2000" dirty="0"/>
                        <a:t>P (Routing Information Protocol)</a:t>
                      </a:r>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Distance-vector</a:t>
                      </a:r>
                    </a:p>
                  </a:txBody>
                  <a:tcPr/>
                </a:tc>
                <a:extLst>
                  <a:ext uri="{0D108BD9-81ED-4DB2-BD59-A6C34878D82A}">
                    <a16:rowId xmlns:a16="http://schemas.microsoft.com/office/drawing/2014/main" val="10001"/>
                  </a:ext>
                </a:extLst>
              </a:tr>
              <a:tr h="718457">
                <a:tc>
                  <a:txBody>
                    <a:bodyPr/>
                    <a:lstStyle/>
                    <a:p>
                      <a:r>
                        <a:rPr lang="en-US" sz="2000" dirty="0"/>
                        <a:t>R</a:t>
                      </a:r>
                      <a:r>
                        <a:rPr lang="en-US" sz="500" dirty="0"/>
                        <a:t> </a:t>
                      </a:r>
                      <a:r>
                        <a:rPr lang="en-US" sz="2000" dirty="0"/>
                        <a:t>I</a:t>
                      </a:r>
                      <a:r>
                        <a:rPr lang="en-US" sz="500" dirty="0"/>
                        <a:t> </a:t>
                      </a:r>
                      <a:r>
                        <a:rPr lang="en-US" sz="2000" dirty="0"/>
                        <a:t>Pv2 (Routing Information</a:t>
                      </a:r>
                      <a:r>
                        <a:rPr lang="en-US" sz="2000" baseline="0" dirty="0"/>
                        <a:t> Protocol, version 2)</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Distance-vector</a:t>
                      </a:r>
                    </a:p>
                  </a:txBody>
                  <a:tcPr/>
                </a:tc>
                <a:extLst>
                  <a:ext uri="{0D108BD9-81ED-4DB2-BD59-A6C34878D82A}">
                    <a16:rowId xmlns:a16="http://schemas.microsoft.com/office/drawing/2014/main" val="10002"/>
                  </a:ext>
                </a:extLst>
              </a:tr>
              <a:tr h="718457">
                <a:tc>
                  <a:txBody>
                    <a:bodyPr/>
                    <a:lstStyle/>
                    <a:p>
                      <a:r>
                        <a:rPr lang="en-US" sz="2000" dirty="0"/>
                        <a:t>O</a:t>
                      </a:r>
                      <a:r>
                        <a:rPr lang="en-US" sz="500" dirty="0"/>
                        <a:t> </a:t>
                      </a:r>
                      <a:r>
                        <a:rPr lang="en-US" sz="2000" dirty="0"/>
                        <a:t>S</a:t>
                      </a:r>
                      <a:r>
                        <a:rPr lang="en-US" sz="500" dirty="0"/>
                        <a:t> </a:t>
                      </a:r>
                      <a:r>
                        <a:rPr lang="en-US" sz="2000" dirty="0"/>
                        <a:t>P</a:t>
                      </a:r>
                      <a:r>
                        <a:rPr lang="en-US" sz="500" dirty="0"/>
                        <a:t> </a:t>
                      </a:r>
                      <a:r>
                        <a:rPr lang="en-US" sz="2000" dirty="0"/>
                        <a:t>F</a:t>
                      </a:r>
                      <a:r>
                        <a:rPr lang="en-US" sz="2000" baseline="0" dirty="0"/>
                        <a:t> (Open Shortest Path First)</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Link-state</a:t>
                      </a:r>
                    </a:p>
                  </a:txBody>
                  <a:tcPr/>
                </a:tc>
                <a:extLst>
                  <a:ext uri="{0D108BD9-81ED-4DB2-BD59-A6C34878D82A}">
                    <a16:rowId xmlns:a16="http://schemas.microsoft.com/office/drawing/2014/main" val="10003"/>
                  </a:ext>
                </a:extLst>
              </a:tr>
              <a:tr h="718457">
                <a:tc>
                  <a:txBody>
                    <a:bodyPr/>
                    <a:lstStyle/>
                    <a:p>
                      <a:r>
                        <a:rPr lang="en-US" sz="2000" dirty="0"/>
                        <a:t>I</a:t>
                      </a:r>
                      <a:r>
                        <a:rPr lang="en-US" sz="500" dirty="0"/>
                        <a:t>  </a:t>
                      </a:r>
                      <a:r>
                        <a:rPr lang="en-US" sz="2000" dirty="0"/>
                        <a:t>S-I</a:t>
                      </a:r>
                      <a:r>
                        <a:rPr lang="en-US" sz="500" dirty="0"/>
                        <a:t>  </a:t>
                      </a:r>
                      <a:r>
                        <a:rPr lang="en-US" sz="2000" dirty="0"/>
                        <a:t>S (Intermediate System to Intermediate System)</a:t>
                      </a:r>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Link-state</a:t>
                      </a:r>
                    </a:p>
                  </a:txBody>
                  <a:tcPr/>
                </a:tc>
                <a:extLst>
                  <a:ext uri="{0D108BD9-81ED-4DB2-BD59-A6C34878D82A}">
                    <a16:rowId xmlns:a16="http://schemas.microsoft.com/office/drawing/2014/main" val="10004"/>
                  </a:ext>
                </a:extLst>
              </a:tr>
              <a:tr h="718457">
                <a:tc>
                  <a:txBody>
                    <a:bodyPr/>
                    <a:lstStyle/>
                    <a:p>
                      <a:r>
                        <a:rPr lang="en-US" sz="2000" dirty="0"/>
                        <a:t>E</a:t>
                      </a:r>
                      <a:r>
                        <a:rPr lang="en-US" sz="500" dirty="0"/>
                        <a:t> </a:t>
                      </a:r>
                      <a:r>
                        <a:rPr lang="en-US" sz="2000" dirty="0"/>
                        <a:t>I</a:t>
                      </a:r>
                      <a:r>
                        <a:rPr lang="en-US" sz="500" dirty="0"/>
                        <a:t> </a:t>
                      </a:r>
                      <a:r>
                        <a:rPr lang="en-US" sz="2000" dirty="0"/>
                        <a:t>G</a:t>
                      </a:r>
                      <a:r>
                        <a:rPr lang="en-US" sz="500" dirty="0"/>
                        <a:t> </a:t>
                      </a:r>
                      <a:r>
                        <a:rPr lang="en-US" sz="2000" dirty="0"/>
                        <a:t>R</a:t>
                      </a:r>
                      <a:r>
                        <a:rPr lang="en-US" sz="500" dirty="0"/>
                        <a:t> </a:t>
                      </a:r>
                      <a:r>
                        <a:rPr lang="en-US" sz="2000" dirty="0"/>
                        <a:t>P (Enhanced Interior</a:t>
                      </a:r>
                      <a:r>
                        <a:rPr lang="en-US" sz="2000" baseline="0" dirty="0"/>
                        <a:t> Gateway Routing Protocol)</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Advanced distance-vector</a:t>
                      </a:r>
                    </a:p>
                  </a:txBody>
                  <a:tcPr/>
                </a:tc>
                <a:extLst>
                  <a:ext uri="{0D108BD9-81ED-4DB2-BD59-A6C34878D82A}">
                    <a16:rowId xmlns:a16="http://schemas.microsoft.com/office/drawing/2014/main" val="10005"/>
                  </a:ext>
                </a:extLst>
              </a:tr>
              <a:tr h="718457">
                <a:tc>
                  <a:txBody>
                    <a:bodyPr/>
                    <a:lstStyle/>
                    <a:p>
                      <a:r>
                        <a:rPr lang="en-US" sz="2000" dirty="0"/>
                        <a:t>B</a:t>
                      </a:r>
                      <a:r>
                        <a:rPr lang="en-US" sz="500" dirty="0"/>
                        <a:t> </a:t>
                      </a:r>
                      <a:r>
                        <a:rPr lang="en-US" sz="2000" dirty="0"/>
                        <a:t>G</a:t>
                      </a:r>
                      <a:r>
                        <a:rPr lang="en-US" sz="500" dirty="0"/>
                        <a:t> </a:t>
                      </a:r>
                      <a:r>
                        <a:rPr lang="en-US" sz="2000" dirty="0"/>
                        <a:t>P (Border Gateway Protocol)</a:t>
                      </a:r>
                    </a:p>
                  </a:txBody>
                  <a:tcPr/>
                </a:tc>
                <a:tc>
                  <a:txBody>
                    <a:bodyPr/>
                    <a:lstStyle/>
                    <a:p>
                      <a:r>
                        <a:rPr lang="en-US" sz="2000" dirty="0"/>
                        <a:t>E</a:t>
                      </a:r>
                      <a:r>
                        <a:rPr lang="en-US" sz="500" dirty="0"/>
                        <a:t> </a:t>
                      </a:r>
                      <a:r>
                        <a:rPr lang="en-US" sz="2000" dirty="0"/>
                        <a:t>G</a:t>
                      </a:r>
                      <a:r>
                        <a:rPr lang="en-US" sz="500" dirty="0"/>
                        <a:t> </a:t>
                      </a:r>
                      <a:r>
                        <a:rPr lang="en-US" sz="2000" dirty="0"/>
                        <a:t>P</a:t>
                      </a:r>
                    </a:p>
                  </a:txBody>
                  <a:tcPr/>
                </a:tc>
                <a:tc>
                  <a:txBody>
                    <a:bodyPr/>
                    <a:lstStyle/>
                    <a:p>
                      <a:r>
                        <a:rPr lang="en-US" sz="2000" dirty="0"/>
                        <a:t>Advanced distance-vector</a:t>
                      </a:r>
                      <a:r>
                        <a:rPr lang="en-US" sz="2000" baseline="0" dirty="0"/>
                        <a:t> or path vector</a:t>
                      </a:r>
                      <a:endParaRPr lang="en-US"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551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346125" cy="4251059"/>
          </a:xfrm>
        </p:spPr>
        <p:txBody>
          <a:bodyPr/>
          <a:lstStyle/>
          <a:p>
            <a:r>
              <a:rPr lang="en-US" sz="2400" dirty="0"/>
              <a:t>I</a:t>
            </a:r>
            <a:r>
              <a:rPr lang="en-US" sz="100" dirty="0"/>
              <a:t> </a:t>
            </a:r>
            <a:r>
              <a:rPr lang="en-US" sz="2400" dirty="0"/>
              <a:t>G</a:t>
            </a:r>
            <a:r>
              <a:rPr lang="en-US" sz="100" dirty="0"/>
              <a:t> </a:t>
            </a:r>
            <a:r>
              <a:rPr lang="en-US" sz="2400" dirty="0"/>
              <a:t>P (interior gateway protocols)—Used by core routers and edge routers within autonomous systems and are often grouped according to the algorithms they use to calculate best paths:</a:t>
            </a:r>
          </a:p>
          <a:p>
            <a:pPr lvl="1">
              <a:spcBef>
                <a:spcPts val="1000"/>
              </a:spcBef>
            </a:pPr>
            <a:r>
              <a:rPr lang="en-US" dirty="0"/>
              <a:t>Distance-vector routing protocols—Calculate path on the basis of the distance to that destination</a:t>
            </a:r>
          </a:p>
          <a:p>
            <a:pPr lvl="1">
              <a:spcBef>
                <a:spcPts val="1000"/>
              </a:spcBef>
            </a:pPr>
            <a:r>
              <a:rPr lang="en-US" dirty="0"/>
              <a:t>Link-state routing protocols—Enables routers to communicate beyond neighbouring routers in order to independently map the network and determine the best path </a:t>
            </a:r>
          </a:p>
        </p:txBody>
      </p:sp>
    </p:spTree>
    <p:extLst>
      <p:ext uri="{BB962C8B-B14F-4D97-AF65-F5344CB8AC3E}">
        <p14:creationId xmlns:p14="http://schemas.microsoft.com/office/powerpoint/2010/main" val="87022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346125" cy="4251059"/>
          </a:xfrm>
        </p:spPr>
        <p:txBody>
          <a:bodyPr/>
          <a:lstStyle/>
          <a:p>
            <a:r>
              <a:rPr lang="en-US" sz="2400" dirty="0"/>
              <a:t> E</a:t>
            </a:r>
            <a:r>
              <a:rPr lang="en-US" sz="100" dirty="0"/>
              <a:t> </a:t>
            </a:r>
            <a:r>
              <a:rPr lang="en-US" sz="2400" dirty="0"/>
              <a:t>G</a:t>
            </a:r>
            <a:r>
              <a:rPr lang="en-US" sz="100" dirty="0"/>
              <a:t> </a:t>
            </a:r>
            <a:r>
              <a:rPr lang="en-US" sz="2400" dirty="0"/>
              <a:t>P (exterior gateway protocols)—Used by edge routers and exterior routers to distribute data outside of autonomous systems</a:t>
            </a:r>
          </a:p>
          <a:p>
            <a:pPr lvl="1">
              <a:spcBef>
                <a:spcPts val="1000"/>
              </a:spcBef>
            </a:pPr>
            <a:r>
              <a:rPr lang="en-US" dirty="0"/>
              <a:t>The only E</a:t>
            </a:r>
            <a:r>
              <a:rPr lang="en-US" sz="100" dirty="0"/>
              <a:t> </a:t>
            </a:r>
            <a:r>
              <a:rPr lang="en-US" dirty="0"/>
              <a:t>G</a:t>
            </a:r>
            <a:r>
              <a:rPr lang="en-US" sz="100" dirty="0"/>
              <a:t> </a:t>
            </a:r>
            <a:r>
              <a:rPr lang="en-US" dirty="0"/>
              <a:t>P currently in use is B</a:t>
            </a:r>
            <a:r>
              <a:rPr lang="en-US" sz="100" dirty="0"/>
              <a:t> </a:t>
            </a:r>
            <a:r>
              <a:rPr lang="en-US" dirty="0"/>
              <a:t>G</a:t>
            </a:r>
            <a:r>
              <a:rPr lang="en-US" sz="100" dirty="0"/>
              <a:t> </a:t>
            </a:r>
            <a:r>
              <a:rPr lang="en-US" dirty="0"/>
              <a:t>P</a:t>
            </a:r>
          </a:p>
        </p:txBody>
      </p:sp>
    </p:spTree>
    <p:extLst>
      <p:ext uri="{BB962C8B-B14F-4D97-AF65-F5344CB8AC3E}">
        <p14:creationId xmlns:p14="http://schemas.microsoft.com/office/powerpoint/2010/main" val="21626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pic>
        <p:nvPicPr>
          <p:cNvPr id="6" name="Picture 5" descr="B G P is the only routing protocol that communicates across the Internet.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The connections within the exterior routers and edge routers are E G P, B G P. The connects within the autonomous systems are: I G Ps: R I P or R I P v 2. O S P F, I S I S, E I G R P.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995" y="1643581"/>
            <a:ext cx="8400288" cy="3570838"/>
          </a:xfrm>
          <a:prstGeom prst="rect">
            <a:avLst/>
          </a:prstGeom>
        </p:spPr>
      </p:pic>
    </p:spTree>
    <p:extLst>
      <p:ext uri="{BB962C8B-B14F-4D97-AF65-F5344CB8AC3E}">
        <p14:creationId xmlns:p14="http://schemas.microsoft.com/office/powerpoint/2010/main" val="144037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Routers and How They Work</a:t>
            </a:r>
          </a:p>
        </p:txBody>
      </p:sp>
      <p:sp>
        <p:nvSpPr>
          <p:cNvPr id="3" name="Content Placeholder 2"/>
          <p:cNvSpPr>
            <a:spLocks noGrp="1"/>
          </p:cNvSpPr>
          <p:nvPr>
            <p:ph idx="1"/>
          </p:nvPr>
        </p:nvSpPr>
        <p:spPr>
          <a:xfrm>
            <a:off x="614996" y="1925903"/>
            <a:ext cx="8221434" cy="4251059"/>
          </a:xfrm>
        </p:spPr>
        <p:txBody>
          <a:bodyPr/>
          <a:lstStyle/>
          <a:p>
            <a:r>
              <a:rPr lang="en-US" noProof="0" dirty="0"/>
              <a:t>A router joins two or more networks and passes packets from one network to another</a:t>
            </a:r>
          </a:p>
          <a:p>
            <a:r>
              <a:rPr lang="en-US" noProof="0" dirty="0"/>
              <a:t>Routers can do the following:</a:t>
            </a:r>
          </a:p>
          <a:p>
            <a:pPr lvl="1">
              <a:spcBef>
                <a:spcPts val="1000"/>
              </a:spcBef>
            </a:pPr>
            <a:r>
              <a:rPr lang="en-US" noProof="0" dirty="0"/>
              <a:t>Connect dissimilar networks (LANs and WANs)</a:t>
            </a:r>
          </a:p>
          <a:p>
            <a:pPr lvl="1">
              <a:spcBef>
                <a:spcPts val="1000"/>
              </a:spcBef>
            </a:pPr>
            <a:r>
              <a:rPr lang="en-US" noProof="0" dirty="0"/>
              <a:t>Interpret Layer 3 and often Layer 4 addressing</a:t>
            </a:r>
          </a:p>
          <a:p>
            <a:pPr lvl="1">
              <a:spcBef>
                <a:spcPts val="1000"/>
              </a:spcBef>
            </a:pPr>
            <a:r>
              <a:rPr lang="en-US" noProof="0" dirty="0"/>
              <a:t>Determine the best path for data to follow from point A to point B</a:t>
            </a:r>
          </a:p>
          <a:p>
            <a:pPr lvl="1">
              <a:spcBef>
                <a:spcPts val="1000"/>
              </a:spcBef>
            </a:pPr>
            <a:r>
              <a:rPr lang="en-US" noProof="0" dirty="0"/>
              <a:t>Reroute traffic if the path of first choice is down but another path is available</a:t>
            </a:r>
          </a:p>
        </p:txBody>
      </p:sp>
    </p:spTree>
    <p:extLst>
      <p:ext uri="{BB962C8B-B14F-4D97-AF65-F5344CB8AC3E}">
        <p14:creationId xmlns:p14="http://schemas.microsoft.com/office/powerpoint/2010/main" val="34139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418826"/>
            <a:ext cx="8204809" cy="4251059"/>
          </a:xfrm>
        </p:spPr>
        <p:txBody>
          <a:bodyPr/>
          <a:lstStyle/>
          <a:p>
            <a:r>
              <a:rPr lang="en-US" sz="2400" dirty="0"/>
              <a:t>O</a:t>
            </a:r>
            <a:r>
              <a:rPr lang="en-US" sz="100" dirty="0"/>
              <a:t> </a:t>
            </a:r>
            <a:r>
              <a:rPr lang="en-US" sz="2400" dirty="0"/>
              <a:t>S</a:t>
            </a:r>
            <a:r>
              <a:rPr lang="en-US" sz="100" dirty="0"/>
              <a:t> </a:t>
            </a:r>
            <a:r>
              <a:rPr lang="en-US" sz="2400" dirty="0"/>
              <a:t>P</a:t>
            </a:r>
            <a:r>
              <a:rPr lang="en-US" sz="100" dirty="0"/>
              <a:t> </a:t>
            </a:r>
            <a:r>
              <a:rPr lang="en-US" sz="2400" dirty="0"/>
              <a:t>F (Open Shortest Path First)—An I</a:t>
            </a:r>
            <a:r>
              <a:rPr lang="en-US" sz="100" dirty="0"/>
              <a:t> </a:t>
            </a:r>
            <a:r>
              <a:rPr lang="en-US" sz="2400" dirty="0"/>
              <a:t>G</a:t>
            </a:r>
            <a:r>
              <a:rPr lang="en-US" sz="100" dirty="0"/>
              <a:t> </a:t>
            </a:r>
            <a:r>
              <a:rPr lang="en-US" sz="2400" dirty="0"/>
              <a:t>P and a link-state protocol used on interior or border routers</a:t>
            </a:r>
          </a:p>
          <a:p>
            <a:pPr lvl="1">
              <a:spcBef>
                <a:spcPts val="1000"/>
              </a:spcBef>
            </a:pPr>
            <a:r>
              <a:rPr lang="en-US" sz="2400" dirty="0"/>
              <a:t>Introduced as an improvement to R</a:t>
            </a:r>
            <a:r>
              <a:rPr lang="en-US" sz="100" dirty="0"/>
              <a:t> </a:t>
            </a:r>
            <a:r>
              <a:rPr lang="en-US" sz="2400" dirty="0"/>
              <a:t>I</a:t>
            </a:r>
            <a:r>
              <a:rPr lang="en-US" sz="100" dirty="0"/>
              <a:t> </a:t>
            </a:r>
            <a:r>
              <a:rPr lang="en-US" sz="2400" dirty="0"/>
              <a:t>P</a:t>
            </a:r>
          </a:p>
          <a:p>
            <a:pPr lvl="1">
              <a:spcBef>
                <a:spcPts val="1000"/>
              </a:spcBef>
            </a:pPr>
            <a:r>
              <a:rPr lang="en-US" sz="2400" dirty="0"/>
              <a:t>Characteristics:</a:t>
            </a:r>
          </a:p>
          <a:p>
            <a:pPr lvl="2">
              <a:spcBef>
                <a:spcPts val="1000"/>
              </a:spcBef>
            </a:pPr>
            <a:r>
              <a:rPr lang="en-US" sz="2000" dirty="0"/>
              <a:t>Supports large networks—Imposes no hop limits (unlike R</a:t>
            </a:r>
            <a:r>
              <a:rPr lang="en-US" sz="100" dirty="0"/>
              <a:t> </a:t>
            </a:r>
            <a:r>
              <a:rPr lang="en-US" sz="2000" dirty="0"/>
              <a:t>I</a:t>
            </a:r>
            <a:r>
              <a:rPr lang="en-US" sz="100" dirty="0"/>
              <a:t> </a:t>
            </a:r>
            <a:r>
              <a:rPr lang="en-US" sz="2000" dirty="0"/>
              <a:t>P)</a:t>
            </a:r>
          </a:p>
          <a:p>
            <a:pPr lvl="2">
              <a:spcBef>
                <a:spcPts val="1000"/>
              </a:spcBef>
            </a:pPr>
            <a:r>
              <a:rPr lang="en-US" sz="2000" dirty="0"/>
              <a:t>Uses a more complex algorithm for determining best paths</a:t>
            </a:r>
          </a:p>
          <a:p>
            <a:pPr lvl="2">
              <a:spcBef>
                <a:spcPts val="1000"/>
              </a:spcBef>
            </a:pPr>
            <a:r>
              <a:rPr lang="en-US" sz="2000" dirty="0"/>
              <a:t>Shared data—Maintains a database of other routers’ links</a:t>
            </a:r>
          </a:p>
          <a:p>
            <a:pPr lvl="2">
              <a:spcBef>
                <a:spcPts val="1000"/>
              </a:spcBef>
            </a:pPr>
            <a:r>
              <a:rPr lang="en-US" sz="2000" dirty="0"/>
              <a:t>Low overhead, fast convergence—Demands more memory and C</a:t>
            </a:r>
            <a:r>
              <a:rPr lang="en-US" sz="100" dirty="0"/>
              <a:t> </a:t>
            </a:r>
            <a:r>
              <a:rPr lang="en-US" sz="2000" dirty="0"/>
              <a:t>P</a:t>
            </a:r>
            <a:r>
              <a:rPr lang="en-US" sz="100" dirty="0"/>
              <a:t> </a:t>
            </a:r>
            <a:r>
              <a:rPr lang="en-US" sz="2000" dirty="0"/>
              <a:t>U power for calculations, but keeps network bandwidth to a minimum and provides a very fast convergence time</a:t>
            </a:r>
          </a:p>
          <a:p>
            <a:pPr lvl="2">
              <a:spcBef>
                <a:spcPts val="1000"/>
              </a:spcBef>
            </a:pPr>
            <a:r>
              <a:rPr lang="en-US" sz="2000" dirty="0"/>
              <a:t>Stability—Uses algorithms that prevent routing loops</a:t>
            </a:r>
          </a:p>
          <a:p>
            <a:pPr lvl="2">
              <a:spcBef>
                <a:spcPts val="1000"/>
              </a:spcBef>
            </a:pPr>
            <a:r>
              <a:rPr lang="en-US" sz="2000" dirty="0"/>
              <a:t>Multi-vendor routers—Supported by all modern routers</a:t>
            </a:r>
          </a:p>
        </p:txBody>
      </p:sp>
    </p:spTree>
    <p:extLst>
      <p:ext uri="{BB962C8B-B14F-4D97-AF65-F5344CB8AC3E}">
        <p14:creationId xmlns:p14="http://schemas.microsoft.com/office/powerpoint/2010/main" val="34392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6" y="1925903"/>
            <a:ext cx="8055180" cy="4251059"/>
          </a:xfrm>
        </p:spPr>
        <p:txBody>
          <a:bodyPr/>
          <a:lstStyle/>
          <a:p>
            <a:r>
              <a:rPr lang="en-US" noProof="0" dirty="0"/>
              <a:t>I</a:t>
            </a:r>
            <a:r>
              <a:rPr lang="en-US" sz="100" dirty="0"/>
              <a:t> </a:t>
            </a:r>
            <a:r>
              <a:rPr lang="en-US" noProof="0" dirty="0"/>
              <a:t>S-I</a:t>
            </a:r>
            <a:r>
              <a:rPr lang="en-US" sz="100" dirty="0"/>
              <a:t> </a:t>
            </a:r>
            <a:r>
              <a:rPr lang="en-US" noProof="0" dirty="0"/>
              <a:t>S (Intermediate System to Intermediate System)—An I</a:t>
            </a:r>
            <a:r>
              <a:rPr lang="en-US" sz="100" dirty="0"/>
              <a:t> </a:t>
            </a:r>
            <a:r>
              <a:rPr lang="en-US" noProof="0" dirty="0"/>
              <a:t>G</a:t>
            </a:r>
            <a:r>
              <a:rPr lang="en-US" sz="100" dirty="0"/>
              <a:t> </a:t>
            </a:r>
            <a:r>
              <a:rPr lang="en-US" noProof="0" dirty="0"/>
              <a:t>P and link-state routing protocol:</a:t>
            </a:r>
          </a:p>
          <a:p>
            <a:pPr lvl="1">
              <a:spcBef>
                <a:spcPts val="1000"/>
              </a:spcBef>
            </a:pPr>
            <a:r>
              <a:rPr lang="en-US" noProof="0" dirty="0"/>
              <a:t>Uses a best-path algorithm similar to O</a:t>
            </a:r>
            <a:r>
              <a:rPr lang="en-US" sz="100" dirty="0"/>
              <a:t> </a:t>
            </a:r>
            <a:r>
              <a:rPr lang="en-US" noProof="0" dirty="0"/>
              <a:t>S</a:t>
            </a:r>
            <a:r>
              <a:rPr lang="en-US" sz="100" dirty="0"/>
              <a:t> </a:t>
            </a:r>
            <a:r>
              <a:rPr lang="en-US" noProof="0" dirty="0"/>
              <a:t>P</a:t>
            </a:r>
            <a:r>
              <a:rPr lang="en-US" sz="100" dirty="0"/>
              <a:t> </a:t>
            </a:r>
            <a:r>
              <a:rPr lang="en-US" noProof="0" dirty="0"/>
              <a:t>F</a:t>
            </a:r>
          </a:p>
          <a:p>
            <a:pPr lvl="1">
              <a:spcBef>
                <a:spcPts val="1000"/>
              </a:spcBef>
            </a:pPr>
            <a:r>
              <a:rPr lang="en-US" noProof="0" dirty="0"/>
              <a:t>Is designed for use on core routers only (unlike O</a:t>
            </a:r>
            <a:r>
              <a:rPr lang="en-US" sz="100" dirty="0"/>
              <a:t> </a:t>
            </a:r>
            <a:r>
              <a:rPr lang="en-US" noProof="0" dirty="0"/>
              <a:t>S</a:t>
            </a:r>
            <a:r>
              <a:rPr lang="en-US" sz="100" dirty="0"/>
              <a:t> </a:t>
            </a:r>
            <a:r>
              <a:rPr lang="en-US" noProof="0" dirty="0"/>
              <a:t>P</a:t>
            </a:r>
            <a:r>
              <a:rPr lang="en-US" sz="100" dirty="0"/>
              <a:t> </a:t>
            </a:r>
            <a:r>
              <a:rPr lang="en-US" noProof="0" dirty="0"/>
              <a:t>F)</a:t>
            </a:r>
          </a:p>
          <a:p>
            <a:pPr lvl="1">
              <a:spcBef>
                <a:spcPts val="1000"/>
              </a:spcBef>
            </a:pPr>
            <a:r>
              <a:rPr lang="en-US" noProof="0" dirty="0"/>
              <a:t>Not handcuffed to I</a:t>
            </a:r>
            <a:r>
              <a:rPr lang="en-US" sz="100" dirty="0"/>
              <a:t> </a:t>
            </a:r>
            <a:r>
              <a:rPr lang="en-US" noProof="0" dirty="0"/>
              <a:t>P</a:t>
            </a:r>
            <a:r>
              <a:rPr lang="en-US" sz="100" dirty="0"/>
              <a:t> </a:t>
            </a:r>
            <a:r>
              <a:rPr lang="en-US" noProof="0" dirty="0"/>
              <a:t>v</a:t>
            </a:r>
            <a:r>
              <a:rPr lang="en-US" sz="100" dirty="0"/>
              <a:t> </a:t>
            </a:r>
            <a:r>
              <a:rPr lang="en-US" noProof="0" dirty="0"/>
              <a:t>4 (like O</a:t>
            </a:r>
            <a:r>
              <a:rPr lang="en-US" sz="100" dirty="0"/>
              <a:t> </a:t>
            </a:r>
            <a:r>
              <a:rPr lang="en-US" noProof="0" dirty="0"/>
              <a:t>S</a:t>
            </a:r>
            <a:r>
              <a:rPr lang="en-US" sz="100" dirty="0"/>
              <a:t> </a:t>
            </a:r>
            <a:r>
              <a:rPr lang="en-US" noProof="0" dirty="0"/>
              <a:t>P</a:t>
            </a:r>
            <a:r>
              <a:rPr lang="en-US" sz="100" dirty="0"/>
              <a:t> </a:t>
            </a:r>
            <a:r>
              <a:rPr lang="en-US" noProof="0" dirty="0"/>
              <a:t>F) so it’s easy to adapt to I</a:t>
            </a:r>
            <a:r>
              <a:rPr lang="en-US" sz="100" dirty="0"/>
              <a:t> </a:t>
            </a:r>
            <a:r>
              <a:rPr lang="en-US" noProof="0" dirty="0"/>
              <a:t>P</a:t>
            </a:r>
            <a:r>
              <a:rPr lang="en-US" sz="100" dirty="0"/>
              <a:t> </a:t>
            </a:r>
            <a:r>
              <a:rPr lang="en-US" noProof="0" dirty="0"/>
              <a:t>v</a:t>
            </a:r>
            <a:r>
              <a:rPr lang="en-US" sz="100" dirty="0"/>
              <a:t> </a:t>
            </a:r>
            <a:r>
              <a:rPr lang="en-US" noProof="0" dirty="0"/>
              <a:t>6</a:t>
            </a:r>
          </a:p>
          <a:p>
            <a:pPr lvl="1">
              <a:spcBef>
                <a:spcPts val="1000"/>
              </a:spcBef>
            </a:pPr>
            <a:r>
              <a:rPr lang="en-US" noProof="0" dirty="0"/>
              <a:t>Service providers generally prefer I</a:t>
            </a:r>
            <a:r>
              <a:rPr lang="en-US" sz="100" dirty="0"/>
              <a:t> </a:t>
            </a:r>
            <a:r>
              <a:rPr lang="en-US" noProof="0" dirty="0"/>
              <a:t>S-I</a:t>
            </a:r>
            <a:r>
              <a:rPr lang="en-US" sz="100" dirty="0"/>
              <a:t> </a:t>
            </a:r>
            <a:r>
              <a:rPr lang="en-US" noProof="0" dirty="0"/>
              <a:t>S because it’s more scalable than O</a:t>
            </a:r>
            <a:r>
              <a:rPr lang="en-US" sz="100" dirty="0"/>
              <a:t> </a:t>
            </a:r>
            <a:r>
              <a:rPr lang="en-US" noProof="0" dirty="0"/>
              <a:t>S</a:t>
            </a:r>
            <a:r>
              <a:rPr lang="en-US" sz="100" dirty="0"/>
              <a:t> </a:t>
            </a:r>
            <a:r>
              <a:rPr lang="en-US" noProof="0" dirty="0"/>
              <a:t>P</a:t>
            </a:r>
            <a:r>
              <a:rPr lang="en-US" sz="100" dirty="0"/>
              <a:t> </a:t>
            </a:r>
            <a:r>
              <a:rPr lang="en-US" noProof="0" dirty="0"/>
              <a:t>F</a:t>
            </a:r>
          </a:p>
        </p:txBody>
      </p:sp>
    </p:spTree>
    <p:extLst>
      <p:ext uri="{BB962C8B-B14F-4D97-AF65-F5344CB8AC3E}">
        <p14:creationId xmlns:p14="http://schemas.microsoft.com/office/powerpoint/2010/main" val="102875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163245" cy="4251059"/>
          </a:xfrm>
        </p:spPr>
        <p:txBody>
          <a:bodyPr/>
          <a:lstStyle/>
          <a:p>
            <a:r>
              <a:rPr lang="en-US" sz="2400" dirty="0"/>
              <a:t>E</a:t>
            </a:r>
            <a:r>
              <a:rPr lang="en-US" sz="100" dirty="0"/>
              <a:t> </a:t>
            </a:r>
            <a:r>
              <a:rPr lang="en-US" sz="2400" dirty="0"/>
              <a:t>I</a:t>
            </a:r>
            <a:r>
              <a:rPr lang="en-US" sz="100" dirty="0"/>
              <a:t> </a:t>
            </a:r>
            <a:r>
              <a:rPr lang="en-US" sz="2400" dirty="0"/>
              <a:t>G</a:t>
            </a:r>
            <a:r>
              <a:rPr lang="en-US" sz="100" dirty="0"/>
              <a:t> </a:t>
            </a:r>
            <a:r>
              <a:rPr lang="en-US" sz="2400" dirty="0"/>
              <a:t>R</a:t>
            </a:r>
            <a:r>
              <a:rPr lang="en-US" sz="100" dirty="0"/>
              <a:t> </a:t>
            </a:r>
            <a:r>
              <a:rPr lang="en-US" sz="2400" dirty="0"/>
              <a:t>P (Enhanced Interior Gateway Routing Protocol)—An advanced distance-vector protocol that combines some of the features of a link-state protocol</a:t>
            </a:r>
          </a:p>
          <a:p>
            <a:pPr lvl="1">
              <a:spcBef>
                <a:spcPts val="1000"/>
              </a:spcBef>
            </a:pPr>
            <a:r>
              <a:rPr lang="en-US" dirty="0"/>
              <a:t>Often referred to as a hybrid protocol</a:t>
            </a:r>
          </a:p>
          <a:p>
            <a:pPr lvl="1">
              <a:spcBef>
                <a:spcPts val="1000"/>
              </a:spcBef>
            </a:pPr>
            <a:r>
              <a:rPr lang="en-US" dirty="0"/>
              <a:t>Fast convergence time and low network overhead</a:t>
            </a:r>
          </a:p>
          <a:p>
            <a:pPr lvl="1">
              <a:spcBef>
                <a:spcPts val="1000"/>
              </a:spcBef>
            </a:pPr>
            <a:r>
              <a:rPr lang="en-US" dirty="0"/>
              <a:t>Easier to configure and less C</a:t>
            </a:r>
            <a:r>
              <a:rPr lang="en-US" sz="100" dirty="0"/>
              <a:t> </a:t>
            </a:r>
            <a:r>
              <a:rPr lang="en-US" dirty="0"/>
              <a:t>P</a:t>
            </a:r>
            <a:r>
              <a:rPr lang="en-US" sz="100" dirty="0"/>
              <a:t> </a:t>
            </a:r>
            <a:r>
              <a:rPr lang="en-US" dirty="0"/>
              <a:t>U-intensive than O</a:t>
            </a:r>
            <a:r>
              <a:rPr lang="en-US" sz="100" dirty="0"/>
              <a:t> </a:t>
            </a:r>
            <a:r>
              <a:rPr lang="en-US" dirty="0"/>
              <a:t>S</a:t>
            </a:r>
            <a:r>
              <a:rPr lang="en-US" sz="100" dirty="0"/>
              <a:t> </a:t>
            </a:r>
            <a:r>
              <a:rPr lang="en-US" dirty="0"/>
              <a:t>P</a:t>
            </a:r>
            <a:r>
              <a:rPr lang="en-US" sz="100" dirty="0"/>
              <a:t> </a:t>
            </a:r>
            <a:r>
              <a:rPr lang="en-US" dirty="0"/>
              <a:t>F</a:t>
            </a:r>
          </a:p>
          <a:p>
            <a:pPr lvl="1">
              <a:spcBef>
                <a:spcPts val="1000"/>
              </a:spcBef>
            </a:pPr>
            <a:r>
              <a:rPr lang="en-US" dirty="0"/>
              <a:t>Supports multiple protocols and limits unnecessary network traffic between routers</a:t>
            </a:r>
          </a:p>
          <a:p>
            <a:pPr lvl="1">
              <a:spcBef>
                <a:spcPts val="1000"/>
              </a:spcBef>
            </a:pPr>
            <a:r>
              <a:rPr lang="en-US" dirty="0"/>
              <a:t>Originally proprietary to Cisco routers</a:t>
            </a:r>
          </a:p>
        </p:txBody>
      </p:sp>
    </p:spTree>
    <p:extLst>
      <p:ext uri="{BB962C8B-B14F-4D97-AF65-F5344CB8AC3E}">
        <p14:creationId xmlns:p14="http://schemas.microsoft.com/office/powerpoint/2010/main" val="103952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138307" cy="4251059"/>
          </a:xfrm>
        </p:spPr>
        <p:txBody>
          <a:bodyPr/>
          <a:lstStyle/>
          <a:p>
            <a:r>
              <a:rPr lang="en-US" sz="2400" dirty="0"/>
              <a:t>B</a:t>
            </a:r>
            <a:r>
              <a:rPr lang="en-US" sz="100" dirty="0"/>
              <a:t> </a:t>
            </a:r>
            <a:r>
              <a:rPr lang="en-US" sz="2400" dirty="0"/>
              <a:t>G</a:t>
            </a:r>
            <a:r>
              <a:rPr lang="en-US" sz="100" dirty="0"/>
              <a:t> </a:t>
            </a:r>
            <a:r>
              <a:rPr lang="en-US" sz="2400" dirty="0"/>
              <a:t>P (Border Gateway Protocol)—The only current E</a:t>
            </a:r>
            <a:r>
              <a:rPr lang="en-US" sz="100" dirty="0"/>
              <a:t> </a:t>
            </a:r>
            <a:r>
              <a:rPr lang="en-US" sz="2400" dirty="0"/>
              <a:t>G</a:t>
            </a:r>
            <a:r>
              <a:rPr lang="en-US" sz="100" dirty="0"/>
              <a:t> </a:t>
            </a:r>
            <a:r>
              <a:rPr lang="en-US" sz="2400" dirty="0"/>
              <a:t>P and is known as the “protocol of the Internet”</a:t>
            </a:r>
          </a:p>
          <a:p>
            <a:pPr lvl="1">
              <a:spcBef>
                <a:spcPts val="1000"/>
              </a:spcBef>
            </a:pPr>
            <a:r>
              <a:rPr lang="en-US" dirty="0"/>
              <a:t>Can span multiple autonomous systems</a:t>
            </a:r>
          </a:p>
          <a:p>
            <a:pPr lvl="1">
              <a:spcBef>
                <a:spcPts val="1000"/>
              </a:spcBef>
            </a:pPr>
            <a:r>
              <a:rPr lang="en-US" dirty="0"/>
              <a:t>A path-vector routing protocol that communicates via B</a:t>
            </a:r>
            <a:r>
              <a:rPr lang="en-US" sz="100" dirty="0"/>
              <a:t> </a:t>
            </a:r>
            <a:r>
              <a:rPr lang="en-US" dirty="0"/>
              <a:t>G</a:t>
            </a:r>
            <a:r>
              <a:rPr lang="en-US" sz="100" dirty="0"/>
              <a:t> </a:t>
            </a:r>
            <a:r>
              <a:rPr lang="en-US" dirty="0"/>
              <a:t>P-specific messages that travel between routers</a:t>
            </a:r>
          </a:p>
          <a:p>
            <a:pPr lvl="1">
              <a:spcBef>
                <a:spcPts val="1000"/>
              </a:spcBef>
            </a:pPr>
            <a:r>
              <a:rPr lang="en-US" dirty="0"/>
              <a:t>Determines the best paths based on many different factors</a:t>
            </a:r>
          </a:p>
          <a:p>
            <a:pPr lvl="1">
              <a:spcBef>
                <a:spcPts val="1000"/>
              </a:spcBef>
            </a:pPr>
            <a:r>
              <a:rPr lang="en-US" dirty="0"/>
              <a:t>Can be configured to follow policies that might avoid a certain router or instruct a group of routers to prefer a particular route</a:t>
            </a:r>
          </a:p>
          <a:p>
            <a:pPr lvl="1">
              <a:spcBef>
                <a:spcPts val="1000"/>
              </a:spcBef>
            </a:pPr>
            <a:r>
              <a:rPr lang="en-US" dirty="0"/>
              <a:t>The most complex of the routing protocols</a:t>
            </a:r>
          </a:p>
        </p:txBody>
      </p:sp>
    </p:spTree>
    <p:extLst>
      <p:ext uri="{BB962C8B-B14F-4D97-AF65-F5344CB8AC3E}">
        <p14:creationId xmlns:p14="http://schemas.microsoft.com/office/powerpoint/2010/main" val="4107031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ARP Tables and Routing Tables</a:t>
            </a:r>
          </a:p>
        </p:txBody>
      </p:sp>
      <p:pic>
        <p:nvPicPr>
          <p:cNvPr id="27651" name="Picture 3" descr="Example of ARP and routers tables for two routers."/>
          <p:cNvPicPr>
            <a:picLocks noChangeAspect="1" noChangeArrowheads="1"/>
          </p:cNvPicPr>
          <p:nvPr/>
        </p:nvPicPr>
        <p:blipFill>
          <a:blip r:embed="rId2" cstate="print"/>
          <a:srcRect/>
          <a:stretch>
            <a:fillRect/>
          </a:stretch>
        </p:blipFill>
        <p:spPr bwMode="auto">
          <a:xfrm>
            <a:off x="614995" y="1454726"/>
            <a:ext cx="7493042" cy="4646816"/>
          </a:xfrm>
          <a:prstGeom prst="rect">
            <a:avLst/>
          </a:prstGeom>
          <a:noFill/>
          <a:ln w="9525">
            <a:noFill/>
            <a:miter lim="800000"/>
            <a:headEnd/>
            <a:tailEnd/>
          </a:ln>
        </p:spPr>
      </p:pic>
    </p:spTree>
    <p:extLst>
      <p:ext uri="{BB962C8B-B14F-4D97-AF65-F5344CB8AC3E}">
        <p14:creationId xmlns:p14="http://schemas.microsoft.com/office/powerpoint/2010/main" val="23998926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algn="l" eaLnBrk="1" hangingPunct="1"/>
            <a:r>
              <a:rPr lang="en-GB" sz="2800" dirty="0">
                <a:cs typeface="Arial" charset="0"/>
              </a:rPr>
              <a:t>Routing </a:t>
            </a:r>
            <a:r>
              <a:rPr lang="en-GB" sz="2800" dirty="0">
                <a:latin typeface="Arial Narrow" pitchFamily="34" charset="0"/>
                <a:cs typeface="Arial" charset="0"/>
              </a:rPr>
              <a:t>–</a:t>
            </a:r>
            <a:r>
              <a:rPr lang="en-GB" sz="2800" dirty="0">
                <a:cs typeface="Arial" charset="0"/>
              </a:rPr>
              <a:t> Role of Layer 2 and Layer 3 Addressing</a:t>
            </a:r>
            <a:endParaRPr lang="en-US" sz="2800" dirty="0">
              <a:cs typeface="Arial" charset="0"/>
            </a:endParaRPr>
          </a:p>
        </p:txBody>
      </p:sp>
      <p:sp>
        <p:nvSpPr>
          <p:cNvPr id="2053" name="Rectangle 6"/>
          <p:cNvSpPr>
            <a:spLocks noGrp="1" noChangeArrowheads="1"/>
          </p:cNvSpPr>
          <p:nvPr>
            <p:ph idx="1"/>
          </p:nvPr>
        </p:nvSpPr>
        <p:spPr>
          <a:xfrm>
            <a:off x="614996" y="1276338"/>
            <a:ext cx="8728510" cy="4251059"/>
          </a:xfrm>
          <a:noFill/>
        </p:spPr>
        <p:txBody>
          <a:bodyPr lIns="82124" tIns="41061" rIns="82124" bIns="41061"/>
          <a:lstStyle/>
          <a:p>
            <a:pPr marL="533400" indent="-533400" defTabSz="814388">
              <a:buNone/>
            </a:pPr>
            <a:r>
              <a:rPr lang="en-US" sz="1900" b="1" dirty="0">
                <a:solidFill>
                  <a:schemeClr val="accent2"/>
                </a:solidFill>
              </a:rPr>
              <a:t>Remember</a:t>
            </a:r>
            <a:r>
              <a:rPr lang="en-US" sz="1900" b="1" dirty="0"/>
              <a:t>: </a:t>
            </a:r>
            <a:r>
              <a:rPr lang="en-US" sz="1900" dirty="0"/>
              <a:t>Regardless of the routing protocol, packets travel across each individual link in a new frame of the appropriate format for the protocol running over that link.</a:t>
            </a:r>
          </a:p>
          <a:p>
            <a:pPr marL="533400" indent="-533400" defTabSz="814388">
              <a:buNone/>
            </a:pPr>
            <a:endParaRPr lang="en-US" sz="500" dirty="0"/>
          </a:p>
          <a:p>
            <a:pPr marL="533400" indent="-533400" defTabSz="814388">
              <a:buNone/>
            </a:pPr>
            <a:r>
              <a:rPr lang="en-US" sz="1900" dirty="0"/>
              <a:t>1. From Host A to the router </a:t>
            </a:r>
            <a:r>
              <a:rPr lang="en-US" sz="1900" dirty="0" err="1"/>
              <a:t>FastEthernet</a:t>
            </a:r>
            <a:r>
              <a:rPr lang="en-US" sz="1900" dirty="0"/>
              <a:t> interface: </a:t>
            </a:r>
            <a:r>
              <a:rPr lang="en-US" sz="1900" dirty="0">
                <a:solidFill>
                  <a:srgbClr val="FF0000"/>
                </a:solidFill>
              </a:rPr>
              <a:t>Ethernet frame</a:t>
            </a:r>
          </a:p>
          <a:p>
            <a:pPr marL="533400" indent="-533400" defTabSz="814388">
              <a:buNone/>
            </a:pPr>
            <a:r>
              <a:rPr lang="en-US" sz="1900" dirty="0"/>
              <a:t>2. Over the serial link on the left router to the right router: </a:t>
            </a:r>
            <a:r>
              <a:rPr lang="en-US" sz="1900" dirty="0">
                <a:solidFill>
                  <a:srgbClr val="FF0000"/>
                </a:solidFill>
              </a:rPr>
              <a:t>HDLC frame</a:t>
            </a:r>
          </a:p>
          <a:p>
            <a:pPr marL="533400" indent="-533400" defTabSz="814388">
              <a:buNone/>
            </a:pPr>
            <a:r>
              <a:rPr lang="en-US" sz="1900" dirty="0"/>
              <a:t>3. From the router </a:t>
            </a:r>
            <a:r>
              <a:rPr lang="en-US" sz="1900" dirty="0" err="1"/>
              <a:t>FastEthernet</a:t>
            </a:r>
            <a:r>
              <a:rPr lang="en-US" sz="1900" dirty="0"/>
              <a:t> interface to Host D: </a:t>
            </a:r>
            <a:r>
              <a:rPr lang="en-US" sz="1900" dirty="0">
                <a:solidFill>
                  <a:srgbClr val="FF0000"/>
                </a:solidFill>
              </a:rPr>
              <a:t>Ethernet frame</a:t>
            </a:r>
          </a:p>
        </p:txBody>
      </p:sp>
      <p:grpSp>
        <p:nvGrpSpPr>
          <p:cNvPr id="2052" name="Group 3" descr="Example of IP and MAC addresses for two networks LANs connected by a WAN between two routers."/>
          <p:cNvGrpSpPr>
            <a:grpSpLocks/>
          </p:cNvGrpSpPr>
          <p:nvPr/>
        </p:nvGrpSpPr>
        <p:grpSpPr bwMode="auto">
          <a:xfrm>
            <a:off x="2964873" y="3713018"/>
            <a:ext cx="5486400" cy="3054350"/>
            <a:chOff x="624" y="576"/>
            <a:chExt cx="3456" cy="1924"/>
          </a:xfrm>
        </p:grpSpPr>
        <p:graphicFrame>
          <p:nvGraphicFramePr>
            <p:cNvPr id="2050" name="Object 4"/>
            <p:cNvGraphicFramePr>
              <a:graphicFrameLocks noChangeAspect="1"/>
            </p:cNvGraphicFramePr>
            <p:nvPr>
              <p:extLst>
                <p:ext uri="{D42A27DB-BD31-4B8C-83A1-F6EECF244321}">
                  <p14:modId xmlns:p14="http://schemas.microsoft.com/office/powerpoint/2010/main" val="3802665764"/>
                </p:ext>
              </p:extLst>
            </p:nvPr>
          </p:nvGraphicFramePr>
          <p:xfrm>
            <a:off x="624" y="576"/>
            <a:ext cx="3456" cy="1924"/>
          </p:xfrm>
          <a:graphic>
            <a:graphicData uri="http://schemas.openxmlformats.org/presentationml/2006/ole">
              <mc:AlternateContent xmlns:mc="http://schemas.openxmlformats.org/markup-compatibility/2006">
                <mc:Choice xmlns:v="urn:schemas-microsoft-com:vml" Requires="v">
                  <p:oleObj name="Bitmap Image" r:id="rId2" imgW="7201905" imgH="4009524" progId="PBrush">
                    <p:embed/>
                  </p:oleObj>
                </mc:Choice>
                <mc:Fallback>
                  <p:oleObj name="Bitmap Image" r:id="rId2" imgW="7201905" imgH="4009524" progId="PBrush">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576"/>
                          <a:ext cx="3456" cy="1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Freeform 5"/>
            <p:cNvSpPr>
              <a:spLocks/>
            </p:cNvSpPr>
            <p:nvPr/>
          </p:nvSpPr>
          <p:spPr bwMode="auto">
            <a:xfrm>
              <a:off x="1248" y="1056"/>
              <a:ext cx="2112" cy="768"/>
            </a:xfrm>
            <a:custGeom>
              <a:avLst/>
              <a:gdLst>
                <a:gd name="T0" fmla="*/ 2 w 3912"/>
                <a:gd name="T1" fmla="*/ 66 h 1704"/>
                <a:gd name="T2" fmla="*/ 6 w 3912"/>
                <a:gd name="T3" fmla="*/ 66 h 1704"/>
                <a:gd name="T4" fmla="*/ 39 w 3912"/>
                <a:gd name="T5" fmla="*/ 40 h 1704"/>
                <a:gd name="T6" fmla="*/ 100 w 3912"/>
                <a:gd name="T7" fmla="*/ 6 h 1704"/>
                <a:gd name="T8" fmla="*/ 222 w 3912"/>
                <a:gd name="T9" fmla="*/ 5 h 1704"/>
                <a:gd name="T10" fmla="*/ 287 w 3912"/>
                <a:gd name="T11" fmla="*/ 34 h 1704"/>
                <a:gd name="T12" fmla="*/ 332 w 3912"/>
                <a:gd name="T13" fmla="*/ 66 h 1704"/>
                <a:gd name="T14" fmla="*/ 0 60000 65536"/>
                <a:gd name="T15" fmla="*/ 0 60000 65536"/>
                <a:gd name="T16" fmla="*/ 0 60000 65536"/>
                <a:gd name="T17" fmla="*/ 0 60000 65536"/>
                <a:gd name="T18" fmla="*/ 0 60000 65536"/>
                <a:gd name="T19" fmla="*/ 0 60000 65536"/>
                <a:gd name="T20" fmla="*/ 0 60000 65536"/>
                <a:gd name="T21" fmla="*/ 0 w 3912"/>
                <a:gd name="T22" fmla="*/ 0 h 1704"/>
                <a:gd name="T23" fmla="*/ 3912 w 3912"/>
                <a:gd name="T24" fmla="*/ 1704 h 1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12" h="1704">
                  <a:moveTo>
                    <a:pt x="24" y="1600"/>
                  </a:moveTo>
                  <a:cubicBezTo>
                    <a:pt x="12" y="1652"/>
                    <a:pt x="0" y="1704"/>
                    <a:pt x="72" y="1600"/>
                  </a:cubicBezTo>
                  <a:cubicBezTo>
                    <a:pt x="144" y="1496"/>
                    <a:pt x="272" y="1216"/>
                    <a:pt x="456" y="976"/>
                  </a:cubicBezTo>
                  <a:cubicBezTo>
                    <a:pt x="640" y="736"/>
                    <a:pt x="816" y="304"/>
                    <a:pt x="1176" y="160"/>
                  </a:cubicBezTo>
                  <a:cubicBezTo>
                    <a:pt x="1536" y="16"/>
                    <a:pt x="2248" y="0"/>
                    <a:pt x="2616" y="112"/>
                  </a:cubicBezTo>
                  <a:cubicBezTo>
                    <a:pt x="2984" y="224"/>
                    <a:pt x="3168" y="584"/>
                    <a:pt x="3384" y="832"/>
                  </a:cubicBezTo>
                  <a:cubicBezTo>
                    <a:pt x="3600" y="1080"/>
                    <a:pt x="3756" y="1340"/>
                    <a:pt x="3912" y="1600"/>
                  </a:cubicBezTo>
                </a:path>
              </a:pathLst>
            </a:custGeom>
            <a:noFill/>
            <a:ln w="38100" cap="flat" cmpd="sng">
              <a:solidFill>
                <a:schemeClr val="hlink"/>
              </a:solidFill>
              <a:prstDash val="sysDot"/>
              <a:round/>
              <a:headEnd type="none" w="med" len="med"/>
              <a:tailEnd type="triangle" w="med" len="med"/>
            </a:ln>
          </p:spPr>
          <p:txBody>
            <a:bodyPr/>
            <a:lstStyle/>
            <a:p>
              <a:pPr>
                <a:defRPr/>
              </a:pPr>
              <a:endParaRPr lang="en-AU" kern="0">
                <a:solidFill>
                  <a:sysClr val="windowText" lastClr="000000"/>
                </a:solidFill>
                <a:latin typeface="Arial" charset="0"/>
              </a:endParaRPr>
            </a:p>
          </p:txBody>
        </p:sp>
      </p:grpSp>
    </p:spTree>
    <p:extLst>
      <p:ext uri="{BB962C8B-B14F-4D97-AF65-F5344CB8AC3E}">
        <p14:creationId xmlns:p14="http://schemas.microsoft.com/office/powerpoint/2010/main" val="101539407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500"/>
              <a:t>Forwarding an IP Packet </a:t>
            </a:r>
          </a:p>
        </p:txBody>
      </p:sp>
      <p:sp>
        <p:nvSpPr>
          <p:cNvPr id="32772" name="Rectangle 4"/>
          <p:cNvSpPr>
            <a:spLocks noGrp="1" noChangeArrowheads="1"/>
          </p:cNvSpPr>
          <p:nvPr>
            <p:ph idx="1"/>
          </p:nvPr>
        </p:nvSpPr>
        <p:spPr>
          <a:xfrm>
            <a:off x="614994" y="2717622"/>
            <a:ext cx="10738805" cy="4251059"/>
          </a:xfrm>
          <a:noFill/>
        </p:spPr>
        <p:txBody>
          <a:bodyPr lIns="82124" tIns="41061" rIns="82124" bIns="41061" anchor="ctr" anchorCtr="1"/>
          <a:lstStyle/>
          <a:p>
            <a:pPr eaLnBrk="1" hangingPunct="1">
              <a:lnSpc>
                <a:spcPct val="75000"/>
              </a:lnSpc>
            </a:pPr>
            <a:r>
              <a:rPr lang="en-US" sz="1600" dirty="0"/>
              <a:t>When a </a:t>
            </a:r>
            <a:r>
              <a:rPr lang="en-US" sz="1600" dirty="0">
                <a:solidFill>
                  <a:srgbClr val="0066FF"/>
                </a:solidFill>
              </a:rPr>
              <a:t>frame is received at a router</a:t>
            </a:r>
            <a:r>
              <a:rPr lang="en-US" sz="1600" dirty="0"/>
              <a:t> interface.   </a:t>
            </a:r>
          </a:p>
          <a:p>
            <a:pPr eaLnBrk="1" hangingPunct="1">
              <a:lnSpc>
                <a:spcPct val="75000"/>
              </a:lnSpc>
            </a:pPr>
            <a:r>
              <a:rPr lang="en-US" sz="1600" dirty="0">
                <a:solidFill>
                  <a:srgbClr val="0066FF"/>
                </a:solidFill>
              </a:rPr>
              <a:t>The MAC address is checked</a:t>
            </a:r>
            <a:r>
              <a:rPr lang="en-US" sz="1600" dirty="0"/>
              <a:t> to see if the </a:t>
            </a:r>
            <a:r>
              <a:rPr lang="en-US" sz="1600" dirty="0">
                <a:solidFill>
                  <a:srgbClr val="FF0000"/>
                </a:solidFill>
              </a:rPr>
              <a:t>frame</a:t>
            </a:r>
            <a:r>
              <a:rPr lang="en-US" sz="1600" dirty="0"/>
              <a:t> is either addressed to the router interface or is a broadcast</a:t>
            </a:r>
          </a:p>
          <a:p>
            <a:pPr eaLnBrk="1" hangingPunct="1">
              <a:lnSpc>
                <a:spcPct val="75000"/>
              </a:lnSpc>
            </a:pPr>
            <a:r>
              <a:rPr lang="en-US" sz="1600" dirty="0"/>
              <a:t>The </a:t>
            </a:r>
            <a:r>
              <a:rPr lang="en-US" sz="1600" dirty="0">
                <a:solidFill>
                  <a:srgbClr val="0066FF"/>
                </a:solidFill>
              </a:rPr>
              <a:t>frame header and trailer are removed,</a:t>
            </a:r>
            <a:r>
              <a:rPr lang="en-US" sz="1600" dirty="0"/>
              <a:t> and the </a:t>
            </a:r>
            <a:r>
              <a:rPr lang="en-US" sz="1600" dirty="0">
                <a:solidFill>
                  <a:srgbClr val="FF0000"/>
                </a:solidFill>
              </a:rPr>
              <a:t>packet is passed up to Layer 3</a:t>
            </a:r>
            <a:endParaRPr lang="en-US" sz="1600" dirty="0"/>
          </a:p>
          <a:p>
            <a:pPr eaLnBrk="1" hangingPunct="1">
              <a:lnSpc>
                <a:spcPct val="75000"/>
              </a:lnSpc>
            </a:pPr>
            <a:r>
              <a:rPr lang="en-US" sz="1600" dirty="0"/>
              <a:t>The </a:t>
            </a:r>
            <a:r>
              <a:rPr lang="en-US" sz="1600" dirty="0">
                <a:solidFill>
                  <a:srgbClr val="0066FF"/>
                </a:solidFill>
              </a:rPr>
              <a:t>routing table </a:t>
            </a:r>
            <a:r>
              <a:rPr lang="en-US" sz="1600" dirty="0"/>
              <a:t>is examined to check for a</a:t>
            </a:r>
            <a:r>
              <a:rPr lang="en-US" sz="1600" dirty="0">
                <a:solidFill>
                  <a:srgbClr val="0066FF"/>
                </a:solidFill>
              </a:rPr>
              <a:t> match </a:t>
            </a:r>
            <a:r>
              <a:rPr lang="en-US" sz="1600" dirty="0"/>
              <a:t>with the </a:t>
            </a:r>
            <a:r>
              <a:rPr lang="en-US" sz="1600" dirty="0">
                <a:solidFill>
                  <a:srgbClr val="0066FF"/>
                </a:solidFill>
              </a:rPr>
              <a:t>destination IP address of the packet</a:t>
            </a:r>
            <a:endParaRPr lang="en-US" sz="1600" dirty="0"/>
          </a:p>
          <a:p>
            <a:pPr eaLnBrk="1" hangingPunct="1">
              <a:lnSpc>
                <a:spcPct val="75000"/>
              </a:lnSpc>
            </a:pPr>
            <a:r>
              <a:rPr lang="en-US" sz="1600" dirty="0"/>
              <a:t>A match will identify the IP address of the directly connected </a:t>
            </a:r>
            <a:r>
              <a:rPr lang="en-US" sz="1600" dirty="0">
                <a:solidFill>
                  <a:srgbClr val="FF0000"/>
                </a:solidFill>
              </a:rPr>
              <a:t>next hop interface</a:t>
            </a:r>
            <a:r>
              <a:rPr lang="en-US" sz="1600" dirty="0"/>
              <a:t>.</a:t>
            </a:r>
          </a:p>
          <a:p>
            <a:pPr eaLnBrk="1" hangingPunct="1">
              <a:lnSpc>
                <a:spcPct val="75000"/>
              </a:lnSpc>
            </a:pPr>
            <a:r>
              <a:rPr lang="en-US" sz="1600" dirty="0"/>
              <a:t>The </a:t>
            </a:r>
            <a:r>
              <a:rPr lang="en-US" sz="1600" dirty="0">
                <a:solidFill>
                  <a:srgbClr val="0066FF"/>
                </a:solidFill>
              </a:rPr>
              <a:t>next hop IP</a:t>
            </a:r>
            <a:r>
              <a:rPr lang="en-US" sz="1600" dirty="0"/>
              <a:t> is </a:t>
            </a:r>
            <a:r>
              <a:rPr lang="en-US" sz="1600" dirty="0">
                <a:solidFill>
                  <a:srgbClr val="FF0000"/>
                </a:solidFill>
              </a:rPr>
              <a:t>only</a:t>
            </a:r>
            <a:r>
              <a:rPr lang="en-US" sz="1600" dirty="0"/>
              <a:t> used to look up the MAC address of the next hop interface in the ARP table to construct a frame </a:t>
            </a:r>
          </a:p>
          <a:p>
            <a:pPr eaLnBrk="1" hangingPunct="1">
              <a:lnSpc>
                <a:spcPct val="75000"/>
              </a:lnSpc>
            </a:pPr>
            <a:r>
              <a:rPr lang="en-US" sz="1600" dirty="0"/>
              <a:t>The packet</a:t>
            </a:r>
            <a:r>
              <a:rPr lang="en-AU" sz="1600" dirty="0"/>
              <a:t> </a:t>
            </a:r>
            <a:r>
              <a:rPr lang="en-US" sz="1600" dirty="0"/>
              <a:t>is placed into the </a:t>
            </a:r>
            <a:r>
              <a:rPr lang="en-US" sz="1600" dirty="0">
                <a:solidFill>
                  <a:srgbClr val="0066FF"/>
                </a:solidFill>
              </a:rPr>
              <a:t>new frame with the MAC address of the next hop interface as the destination address</a:t>
            </a:r>
            <a:endParaRPr lang="en-US" sz="1600" dirty="0"/>
          </a:p>
          <a:p>
            <a:pPr eaLnBrk="1" hangingPunct="1">
              <a:lnSpc>
                <a:spcPct val="75000"/>
              </a:lnSpc>
            </a:pPr>
            <a:r>
              <a:rPr lang="en-US" sz="1600" dirty="0"/>
              <a:t>The frame is queued on the appropriate outgoing interface until it is transmitted</a:t>
            </a:r>
          </a:p>
        </p:txBody>
      </p:sp>
      <p:pic>
        <p:nvPicPr>
          <p:cNvPr id="32771" name="Picture 3" descr="Application layer data travels from computer X to computer Y via an internetwork. Each time a router is reached, it data from the physical layer up to the network layer and down again."/>
          <p:cNvPicPr>
            <a:picLocks noChangeAspect="1" noChangeArrowheads="1"/>
          </p:cNvPicPr>
          <p:nvPr/>
        </p:nvPicPr>
        <p:blipFill>
          <a:blip r:embed="rId2" cstate="print"/>
          <a:srcRect/>
          <a:stretch>
            <a:fillRect/>
          </a:stretch>
        </p:blipFill>
        <p:spPr bwMode="auto">
          <a:xfrm>
            <a:off x="6095999" y="489661"/>
            <a:ext cx="4594167" cy="3258304"/>
          </a:xfrm>
          <a:prstGeom prst="rect">
            <a:avLst/>
          </a:prstGeom>
          <a:noFill/>
          <a:ln w="28575">
            <a:noFill/>
            <a:miter lim="800000"/>
            <a:headEnd/>
            <a:tailEnd/>
          </a:ln>
        </p:spPr>
      </p:pic>
    </p:spTree>
    <p:extLst>
      <p:ext uri="{BB962C8B-B14F-4D97-AF65-F5344CB8AC3E}">
        <p14:creationId xmlns:p14="http://schemas.microsoft.com/office/powerpoint/2010/main" val="47987218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Subnet Mask</a:t>
            </a:r>
          </a:p>
        </p:txBody>
      </p:sp>
    </p:spTree>
    <p:extLst>
      <p:ext uri="{BB962C8B-B14F-4D97-AF65-F5344CB8AC3E}">
        <p14:creationId xmlns:p14="http://schemas.microsoft.com/office/powerpoint/2010/main" val="784249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(1 of 2)</a:t>
            </a:r>
            <a:endParaRPr lang="zh-CN" altLang="en-US" dirty="0"/>
          </a:p>
        </p:txBody>
      </p:sp>
      <p:sp>
        <p:nvSpPr>
          <p:cNvPr id="3" name="Text Placeholder 2"/>
          <p:cNvSpPr>
            <a:spLocks noGrp="1"/>
          </p:cNvSpPr>
          <p:nvPr>
            <p:ph idx="1"/>
          </p:nvPr>
        </p:nvSpPr>
        <p:spPr>
          <a:xfrm>
            <a:off x="614996" y="1925903"/>
            <a:ext cx="8321186" cy="4251059"/>
          </a:xfrm>
        </p:spPr>
        <p:txBody>
          <a:bodyPr/>
          <a:lstStyle/>
          <a:p>
            <a:r>
              <a:rPr lang="en-US" altLang="zh-CN" dirty="0"/>
              <a:t>When a network is segmented into multiple smaller networks, the following occurs:</a:t>
            </a:r>
          </a:p>
          <a:p>
            <a:pPr lvl="1"/>
            <a:r>
              <a:rPr lang="en-US" altLang="zh-CN" dirty="0"/>
              <a:t>Traffic on one network is separated from another network’s traffic</a:t>
            </a:r>
          </a:p>
          <a:p>
            <a:pPr lvl="1"/>
            <a:r>
              <a:rPr lang="en-US" altLang="zh-CN" dirty="0"/>
              <a:t>Each network is its own broadcast domain</a:t>
            </a:r>
          </a:p>
          <a:p>
            <a:r>
              <a:rPr lang="en-US" altLang="zh-CN" dirty="0"/>
              <a:t>Segmentation accomplishes the following goals:</a:t>
            </a:r>
          </a:p>
          <a:p>
            <a:pPr lvl="1"/>
            <a:r>
              <a:rPr lang="en-US" altLang="zh-CN" dirty="0"/>
              <a:t>Enhance security</a:t>
            </a:r>
          </a:p>
          <a:p>
            <a:pPr lvl="1"/>
            <a:r>
              <a:rPr lang="en-US" altLang="zh-CN" dirty="0"/>
              <a:t>Improve performance</a:t>
            </a:r>
          </a:p>
          <a:p>
            <a:pPr lvl="1"/>
            <a:r>
              <a:rPr lang="en-US" altLang="zh-CN" dirty="0"/>
              <a:t>Simplify troubleshooting </a:t>
            </a:r>
          </a:p>
          <a:p>
            <a:endParaRPr lang="en-US" altLang="zh-CN" dirty="0"/>
          </a:p>
          <a:p>
            <a:endParaRPr lang="zh-CN" altLang="en-US" dirty="0"/>
          </a:p>
        </p:txBody>
      </p:sp>
    </p:spTree>
    <p:extLst>
      <p:ext uri="{BB962C8B-B14F-4D97-AF65-F5344CB8AC3E}">
        <p14:creationId xmlns:p14="http://schemas.microsoft.com/office/powerpoint/2010/main" val="1203202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(1 of 2)</a:t>
            </a:r>
            <a:endParaRPr lang="zh-CN" altLang="en-US" dirty="0"/>
          </a:p>
        </p:txBody>
      </p:sp>
      <p:sp>
        <p:nvSpPr>
          <p:cNvPr id="3" name="Text Placeholder 2"/>
          <p:cNvSpPr>
            <a:spLocks noGrp="1"/>
          </p:cNvSpPr>
          <p:nvPr>
            <p:ph idx="1"/>
          </p:nvPr>
        </p:nvSpPr>
        <p:spPr>
          <a:xfrm>
            <a:off x="614996" y="1925903"/>
            <a:ext cx="7947114" cy="4251059"/>
          </a:xfrm>
        </p:spPr>
        <p:txBody>
          <a:bodyPr/>
          <a:lstStyle/>
          <a:p>
            <a:r>
              <a:rPr lang="en-US" altLang="zh-CN" dirty="0"/>
              <a:t> Networks are commonly segmented according to one of the following groupings:</a:t>
            </a:r>
          </a:p>
          <a:p>
            <a:pPr lvl="1"/>
            <a:r>
              <a:rPr lang="en-US" altLang="zh-CN" dirty="0"/>
              <a:t>Geographic locations</a:t>
            </a:r>
          </a:p>
          <a:p>
            <a:pPr lvl="1"/>
            <a:r>
              <a:rPr lang="en-US" altLang="zh-CN" dirty="0"/>
              <a:t>Departmental boundaries</a:t>
            </a:r>
          </a:p>
          <a:p>
            <a:pPr lvl="1"/>
            <a:r>
              <a:rPr lang="en-US" altLang="zh-CN" dirty="0"/>
              <a:t>Device types</a:t>
            </a:r>
          </a:p>
          <a:p>
            <a:endParaRPr lang="en-US" altLang="zh-CN" dirty="0"/>
          </a:p>
          <a:p>
            <a:endParaRPr lang="zh-CN" altLang="en-US" dirty="0"/>
          </a:p>
        </p:txBody>
      </p:sp>
    </p:spTree>
    <p:extLst>
      <p:ext uri="{BB962C8B-B14F-4D97-AF65-F5344CB8AC3E}">
        <p14:creationId xmlns:p14="http://schemas.microsoft.com/office/powerpoint/2010/main" val="77104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and How They Work</a:t>
            </a:r>
            <a:endParaRPr lang="en-US" noProof="0" dirty="0"/>
          </a:p>
        </p:txBody>
      </p:sp>
      <p:sp>
        <p:nvSpPr>
          <p:cNvPr id="3" name="Content Placeholder 2">
            <a:extLst>
              <a:ext uri="{FF2B5EF4-FFF2-40B4-BE49-F238E27FC236}">
                <a16:creationId xmlns:a16="http://schemas.microsoft.com/office/drawing/2014/main" id="{B57DF2A6-EE69-D448-870F-79BD5F6DB9A9}"/>
              </a:ext>
            </a:extLst>
          </p:cNvPr>
          <p:cNvSpPr>
            <a:spLocks noGrp="1"/>
          </p:cNvSpPr>
          <p:nvPr>
            <p:ph idx="1"/>
          </p:nvPr>
        </p:nvSpPr>
        <p:spPr/>
        <p:txBody>
          <a:bodyPr/>
          <a:lstStyle/>
          <a:p>
            <a:endParaRPr lang="en-AU"/>
          </a:p>
        </p:txBody>
      </p:sp>
      <p:pic>
        <p:nvPicPr>
          <p:cNvPr id="6" name="Picture 5" descr="Figure 4-16 I S P, business, and consumer route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676400"/>
            <a:ext cx="8311862" cy="4551476"/>
          </a:xfrm>
          <a:prstGeom prst="rect">
            <a:avLst/>
          </a:prstGeom>
        </p:spPr>
      </p:pic>
    </p:spTree>
    <p:extLst>
      <p:ext uri="{BB962C8B-B14F-4D97-AF65-F5344CB8AC3E}">
        <p14:creationId xmlns:p14="http://schemas.microsoft.com/office/powerpoint/2010/main" val="2068363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Segmentation (2 of 2)</a:t>
            </a:r>
            <a:endParaRPr lang="zh-CN" altLang="en-US" dirty="0"/>
          </a:p>
        </p:txBody>
      </p:sp>
      <p:pic>
        <p:nvPicPr>
          <p:cNvPr id="6" name="Picture Placeholder 5" descr="An illustration that shows what network segmentation does. A large LAN is indicated that uses classful I P addresses. This LAN is a broadcast domain. Network segmentation is used to divide this large broadcast domain into two smaller broadcast domains. Broadcast domain 1 utilizes subnet 1 and uses LAN 1 or V LAN 1. Broadcast domain 2 utilizes subnet 2 and uses LAN 2 or V LAN 2.">
            <a:extLst>
              <a:ext uri="{FF2B5EF4-FFF2-40B4-BE49-F238E27FC236}">
                <a16:creationId xmlns:a16="http://schemas.microsoft.com/office/drawing/2014/main" id="{722ECA85-4A1F-426A-846F-A8821C62465C}"/>
              </a:ext>
            </a:extLst>
          </p:cNvPr>
          <p:cNvPicPr>
            <a:picLocks noGrp="1" noChangeAspect="1"/>
          </p:cNvPicPr>
          <p:nvPr>
            <p:ph idx="1"/>
          </p:nvPr>
        </p:nvPicPr>
        <p:blipFill>
          <a:blip r:embed="rId2"/>
          <a:stretch>
            <a:fillRect/>
          </a:stretch>
        </p:blipFill>
        <p:spPr>
          <a:xfrm>
            <a:off x="914400" y="1403423"/>
            <a:ext cx="6391866" cy="4772010"/>
          </a:xfrm>
        </p:spPr>
      </p:pic>
    </p:spTree>
    <p:extLst>
      <p:ext uri="{BB962C8B-B14F-4D97-AF65-F5344CB8AC3E}">
        <p14:creationId xmlns:p14="http://schemas.microsoft.com/office/powerpoint/2010/main" val="1138769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sp>
        <p:nvSpPr>
          <p:cNvPr id="3" name="Content Placeholder 2"/>
          <p:cNvSpPr>
            <a:spLocks noGrp="1"/>
          </p:cNvSpPr>
          <p:nvPr>
            <p:ph idx="1"/>
          </p:nvPr>
        </p:nvSpPr>
        <p:spPr>
          <a:xfrm>
            <a:off x="614995" y="1925903"/>
            <a:ext cx="7863987" cy="4251059"/>
          </a:xfrm>
        </p:spPr>
        <p:txBody>
          <a:bodyPr/>
          <a:lstStyle/>
          <a:p>
            <a:r>
              <a:rPr lang="en-US" dirty="0"/>
              <a:t>Example: A business has grown from 20-30 computers to having a few hundred computers on three floors</a:t>
            </a:r>
          </a:p>
          <a:p>
            <a:pPr lvl="1"/>
            <a:r>
              <a:rPr lang="en-US" dirty="0"/>
              <a:t>There is only a single LAN or broadcast domain </a:t>
            </a:r>
          </a:p>
          <a:p>
            <a:pPr lvl="1"/>
            <a:r>
              <a:rPr lang="en-US" dirty="0"/>
              <a:t>One router serves as the default gateway for the entire network</a:t>
            </a:r>
          </a:p>
          <a:p>
            <a:r>
              <a:rPr lang="en-US" dirty="0"/>
              <a:t>To better manage network traffic, segment the network so that each floor contains one LAN, or broadcast domain</a:t>
            </a:r>
          </a:p>
        </p:txBody>
      </p:sp>
      <p:sp>
        <p:nvSpPr>
          <p:cNvPr id="4" name="Footer Placeholder 3"/>
          <p:cNvSpPr>
            <a:spLocks noGrp="1"/>
          </p:cNvSpPr>
          <p:nvPr>
            <p:ph type="ftr" sz="quarter" idx="4294967295"/>
          </p:nvPr>
        </p:nvSpPr>
        <p:spPr>
          <a:xfrm>
            <a:off x="0" y="0"/>
            <a:ext cx="0" cy="0"/>
          </a:xfrm>
        </p:spPr>
        <p:txBody>
          <a:bodyPr/>
          <a:lstStyle/>
          <a:p>
            <a:pPr>
              <a:defRPr/>
            </a:pPr>
            <a:r>
              <a:rPr lang="en-US" dirty="0"/>
              <a:t> </a:t>
            </a:r>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623107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pic>
        <p:nvPicPr>
          <p:cNvPr id="2050" name="Picture 2" descr="A single LAN with several switches and a route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490926"/>
            <a:ext cx="8462041" cy="4311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3646858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Subnets?</a:t>
            </a:r>
          </a:p>
        </p:txBody>
      </p:sp>
      <p:pic>
        <p:nvPicPr>
          <p:cNvPr id="3074" name="Picture 2" descr="A separate subnet for each floor, each connected to different route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64771" y="1765187"/>
            <a:ext cx="8665432" cy="3671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33</a:t>
            </a:fld>
            <a:endParaRPr lang="en-US" dirty="0"/>
          </a:p>
        </p:txBody>
      </p:sp>
    </p:spTree>
    <p:extLst>
      <p:ext uri="{BB962C8B-B14F-4D97-AF65-F5344CB8AC3E}">
        <p14:creationId xmlns:p14="http://schemas.microsoft.com/office/powerpoint/2010/main" val="1037722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Subnet Masks (1 of 2)</a:t>
            </a:r>
            <a:endParaRPr lang="zh-CN" altLang="en-US" dirty="0"/>
          </a:p>
        </p:txBody>
      </p:sp>
      <p:sp>
        <p:nvSpPr>
          <p:cNvPr id="3" name="Text Placeholder 2"/>
          <p:cNvSpPr>
            <a:spLocks noGrp="1"/>
          </p:cNvSpPr>
          <p:nvPr>
            <p:ph idx="1"/>
          </p:nvPr>
        </p:nvSpPr>
        <p:spPr>
          <a:xfrm>
            <a:off x="614995" y="1925903"/>
            <a:ext cx="8138307" cy="4251059"/>
          </a:xfrm>
        </p:spPr>
        <p:txBody>
          <a:bodyPr/>
          <a:lstStyle/>
          <a:p>
            <a:r>
              <a:rPr lang="en-US" altLang="zh-CN" dirty="0"/>
              <a:t>Example: A business has grown from 20-30 computers to having a few hundred computers and devices</a:t>
            </a:r>
          </a:p>
          <a:p>
            <a:pPr lvl="1"/>
            <a:r>
              <a:rPr lang="en-US" altLang="zh-CN" dirty="0"/>
              <a:t>There is only a single LAN or broadcast domain </a:t>
            </a:r>
          </a:p>
          <a:p>
            <a:pPr lvl="1"/>
            <a:r>
              <a:rPr lang="en-US" altLang="zh-CN" dirty="0"/>
              <a:t>One router serves as the default gateway for the entire network</a:t>
            </a:r>
          </a:p>
          <a:p>
            <a:r>
              <a:rPr lang="en-US" altLang="zh-CN" dirty="0"/>
              <a:t>To better manage network traffic, segment the network so that each floor contains one LAN, or broadcast domain</a:t>
            </a:r>
          </a:p>
          <a:p>
            <a:r>
              <a:rPr lang="en-US" altLang="zh-CN" dirty="0"/>
              <a:t>You will need to configure clients on each subnet, so they know which devices are on their own subnet</a:t>
            </a:r>
          </a:p>
          <a:p>
            <a:pPr lvl="1"/>
            <a:r>
              <a:rPr lang="en-US" altLang="zh-CN" dirty="0"/>
              <a:t>Divide the pool of IP addresses into three groups or subnets (a technique called subnetting)</a:t>
            </a:r>
          </a:p>
          <a:p>
            <a:endParaRPr lang="zh-CN" altLang="en-US" dirty="0"/>
          </a:p>
        </p:txBody>
      </p:sp>
    </p:spTree>
    <p:extLst>
      <p:ext uri="{BB962C8B-B14F-4D97-AF65-F5344CB8AC3E}">
        <p14:creationId xmlns:p14="http://schemas.microsoft.com/office/powerpoint/2010/main" val="676761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Subnet Masks (2 of 2)</a:t>
            </a:r>
            <a:endParaRPr lang="zh-CN" altLang="en-US" dirty="0"/>
          </a:p>
        </p:txBody>
      </p:sp>
      <p:pic>
        <p:nvPicPr>
          <p:cNvPr id="6" name="Picture Placeholder 5" descr="The network diagram from figure 8.3 is modified so that each floor has its own subnet. The devices described in figure 8.3 on each floor are now on their own subnets. Floor 1 has subnet 1, floor 2 has subnet 2, and floor 3 has subnet 3.">
            <a:extLst>
              <a:ext uri="{FF2B5EF4-FFF2-40B4-BE49-F238E27FC236}">
                <a16:creationId xmlns:a16="http://schemas.microsoft.com/office/drawing/2014/main" id="{20E07E99-7CEE-48C2-B3A8-A9F7F9DC0700}"/>
              </a:ext>
            </a:extLst>
          </p:cNvPr>
          <p:cNvPicPr>
            <a:picLocks noGrp="1" noChangeAspect="1"/>
          </p:cNvPicPr>
          <p:nvPr>
            <p:ph idx="1"/>
          </p:nvPr>
        </p:nvPicPr>
        <p:blipFill>
          <a:blip r:embed="rId2"/>
          <a:stretch>
            <a:fillRect/>
          </a:stretch>
        </p:blipFill>
        <p:spPr>
          <a:xfrm>
            <a:off x="947651" y="1805005"/>
            <a:ext cx="7741530" cy="3452795"/>
          </a:xfrm>
        </p:spPr>
      </p:pic>
    </p:spTree>
    <p:extLst>
      <p:ext uri="{BB962C8B-B14F-4D97-AF65-F5344CB8AC3E}">
        <p14:creationId xmlns:p14="http://schemas.microsoft.com/office/powerpoint/2010/main" val="1262595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Subnet Masks Work</a:t>
            </a:r>
            <a:endParaRPr lang="zh-CN" altLang="en-US" dirty="0"/>
          </a:p>
        </p:txBody>
      </p:sp>
      <p:sp>
        <p:nvSpPr>
          <p:cNvPr id="3" name="Text Placeholder 2"/>
          <p:cNvSpPr>
            <a:spLocks noGrp="1"/>
          </p:cNvSpPr>
          <p:nvPr>
            <p:ph idx="1"/>
          </p:nvPr>
        </p:nvSpPr>
        <p:spPr>
          <a:xfrm>
            <a:off x="614995" y="1925903"/>
            <a:ext cx="8412627" cy="4251059"/>
          </a:xfrm>
        </p:spPr>
        <p:txBody>
          <a:bodyPr/>
          <a:lstStyle/>
          <a:p>
            <a:r>
              <a:rPr lang="en-US" altLang="zh-CN" dirty="0"/>
              <a:t>An IPv4 address is divided into two parts: a network ID and a host ID</a:t>
            </a:r>
          </a:p>
          <a:p>
            <a:r>
              <a:rPr lang="en-US" altLang="zh-CN" dirty="0"/>
              <a:t>A subnet mask is used so devices can determine which part of an IP address is the network ID and which part is the host ID</a:t>
            </a:r>
          </a:p>
          <a:p>
            <a:pPr lvl="1"/>
            <a:r>
              <a:rPr lang="en-US" altLang="zh-CN" dirty="0"/>
              <a:t>The number of 1s in the subnet mask determines the number of bits in the IP address belong to the network ID</a:t>
            </a:r>
          </a:p>
          <a:p>
            <a:pPr lvl="1"/>
            <a:r>
              <a:rPr lang="en-US" altLang="zh-CN" dirty="0"/>
              <a:t>IP address 192.168.123.132 in binary:</a:t>
            </a:r>
          </a:p>
          <a:p>
            <a:pPr marL="228600" lvl="1" indent="0">
              <a:buNone/>
            </a:pPr>
            <a:r>
              <a:rPr lang="en-US" altLang="zh-CN" dirty="0"/>
              <a:t>   	</a:t>
            </a:r>
            <a:r>
              <a:rPr lang="en-US" altLang="zh-CN" dirty="0">
                <a:solidFill>
                  <a:srgbClr val="7030A0"/>
                </a:solidFill>
              </a:rPr>
              <a:t>11000000.10101000.01111011.10000100</a:t>
            </a:r>
          </a:p>
          <a:p>
            <a:pPr lvl="1"/>
            <a:r>
              <a:rPr lang="en-US" altLang="zh-CN" dirty="0"/>
              <a:t>Subnet mask 255.255.255.0 in binary:</a:t>
            </a:r>
          </a:p>
          <a:p>
            <a:pPr marL="228600" lvl="1" indent="0">
              <a:buNone/>
            </a:pPr>
            <a:r>
              <a:rPr lang="en-US" altLang="zh-CN" dirty="0"/>
              <a:t>   	</a:t>
            </a:r>
            <a:r>
              <a:rPr lang="en-US" altLang="zh-CN" dirty="0">
                <a:solidFill>
                  <a:srgbClr val="7030A0"/>
                </a:solidFill>
              </a:rPr>
              <a:t>11111111.111111111.111111111.00000000</a:t>
            </a:r>
          </a:p>
          <a:p>
            <a:pPr lvl="1"/>
            <a:r>
              <a:rPr lang="en-US" altLang="zh-CN" dirty="0"/>
              <a:t>Network ID: 192.168.123.0</a:t>
            </a:r>
          </a:p>
          <a:p>
            <a:pPr lvl="1"/>
            <a:r>
              <a:rPr lang="en-US" altLang="zh-CN" dirty="0"/>
              <a:t>Host portion: 0.0.0.132</a:t>
            </a:r>
          </a:p>
          <a:p>
            <a:endParaRPr lang="zh-CN" altLang="en-US" dirty="0"/>
          </a:p>
        </p:txBody>
      </p:sp>
    </p:spTree>
    <p:extLst>
      <p:ext uri="{BB962C8B-B14F-4D97-AF65-F5344CB8AC3E}">
        <p14:creationId xmlns:p14="http://schemas.microsoft.com/office/powerpoint/2010/main" val="1537519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Calculating Subnet Masks</a:t>
            </a:r>
          </a:p>
        </p:txBody>
      </p:sp>
    </p:spTree>
    <p:extLst>
      <p:ext uri="{BB962C8B-B14F-4D97-AF65-F5344CB8AC3E}">
        <p14:creationId xmlns:p14="http://schemas.microsoft.com/office/powerpoint/2010/main" val="4025374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Calculating Subnets</a:t>
            </a:r>
            <a:endParaRPr lang="zh-CN" altLang="en-US" dirty="0"/>
          </a:p>
        </p:txBody>
      </p:sp>
      <p:sp>
        <p:nvSpPr>
          <p:cNvPr id="3" name="Text Placeholder 2"/>
          <p:cNvSpPr>
            <a:spLocks noGrp="1"/>
          </p:cNvSpPr>
          <p:nvPr>
            <p:ph idx="1"/>
          </p:nvPr>
        </p:nvSpPr>
        <p:spPr>
          <a:xfrm>
            <a:off x="614995" y="1925903"/>
            <a:ext cx="7772547" cy="4251059"/>
          </a:xfrm>
        </p:spPr>
        <p:txBody>
          <a:bodyPr/>
          <a:lstStyle/>
          <a:p>
            <a:r>
              <a:rPr lang="en-US" altLang="zh-CN" dirty="0"/>
              <a:t>Subnetting alters the rules of classful IPv4 addressing and is called classless addressing</a:t>
            </a:r>
          </a:p>
          <a:p>
            <a:r>
              <a:rPr lang="en-US" altLang="zh-CN" dirty="0"/>
              <a:t>To subnet a network, you borrow bits that would represent host information in classful addressing</a:t>
            </a:r>
          </a:p>
          <a:p>
            <a:pPr lvl="1"/>
            <a:r>
              <a:rPr lang="en-US" altLang="zh-CN" dirty="0"/>
              <a:t>Use those bits instead to represent network information</a:t>
            </a:r>
          </a:p>
          <a:p>
            <a:pPr lvl="2"/>
            <a:r>
              <a:rPr lang="en-US" altLang="zh-CN" dirty="0"/>
              <a:t>By doing so, you increase the number of bits available for the network ID (increase the number of networks)</a:t>
            </a:r>
          </a:p>
          <a:p>
            <a:pPr lvl="2"/>
            <a:r>
              <a:rPr lang="en-US" altLang="zh-CN" dirty="0"/>
              <a:t>You also reduce the number of bits available for identifying hosts (decrease number of hosts per network)</a:t>
            </a:r>
          </a:p>
          <a:p>
            <a:endParaRPr lang="zh-CN" altLang="en-US" dirty="0"/>
          </a:p>
        </p:txBody>
      </p:sp>
    </p:spTree>
    <p:extLst>
      <p:ext uri="{BB962C8B-B14F-4D97-AF65-F5344CB8AC3E}">
        <p14:creationId xmlns:p14="http://schemas.microsoft.com/office/powerpoint/2010/main" val="3481888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Subnet Calculation in Binary</a:t>
            </a:r>
            <a:endParaRPr lang="zh-CN" altLang="en-US" dirty="0"/>
          </a:p>
        </p:txBody>
      </p:sp>
      <p:sp>
        <p:nvSpPr>
          <p:cNvPr id="3" name="Text Placeholder 2"/>
          <p:cNvSpPr>
            <a:spLocks noGrp="1"/>
          </p:cNvSpPr>
          <p:nvPr>
            <p:ph idx="1"/>
          </p:nvPr>
        </p:nvSpPr>
        <p:spPr>
          <a:xfrm>
            <a:off x="614995" y="1925903"/>
            <a:ext cx="7930489" cy="4251059"/>
          </a:xfrm>
        </p:spPr>
        <p:txBody>
          <a:bodyPr/>
          <a:lstStyle/>
          <a:p>
            <a:r>
              <a:rPr lang="en-US" altLang="zh-CN" dirty="0"/>
              <a:t>Example: Create two subnet of network ID: 192.168.89.0 with an original subnet mask of 255.255.255.0</a:t>
            </a:r>
          </a:p>
          <a:p>
            <a:r>
              <a:rPr lang="en-US" altLang="zh-CN" dirty="0"/>
              <a:t>Steps to subnet:</a:t>
            </a:r>
          </a:p>
          <a:p>
            <a:pPr lvl="1"/>
            <a:r>
              <a:rPr lang="en-US" altLang="zh-CN" dirty="0"/>
              <a:t>1. Borrow from host bits</a:t>
            </a:r>
          </a:p>
          <a:p>
            <a:pPr lvl="1"/>
            <a:r>
              <a:rPr lang="en-US" altLang="zh-CN" dirty="0"/>
              <a:t>2. Determine the subnet mask</a:t>
            </a:r>
          </a:p>
          <a:p>
            <a:pPr lvl="1"/>
            <a:r>
              <a:rPr lang="en-US" altLang="zh-CN" dirty="0"/>
              <a:t>3. Determine the network IDs</a:t>
            </a:r>
          </a:p>
          <a:p>
            <a:pPr lvl="1"/>
            <a:r>
              <a:rPr lang="en-US" altLang="zh-CN" dirty="0"/>
              <a:t>4. Determine the ranges of IP addresses for hosts in the subnet</a:t>
            </a:r>
            <a:endParaRPr lang="zh-CN" altLang="en-US" dirty="0"/>
          </a:p>
        </p:txBody>
      </p:sp>
    </p:spTree>
    <p:extLst>
      <p:ext uri="{BB962C8B-B14F-4D97-AF65-F5344CB8AC3E}">
        <p14:creationId xmlns:p14="http://schemas.microsoft.com/office/powerpoint/2010/main" val="18636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and How They Work</a:t>
            </a:r>
            <a:endParaRPr lang="en-US" noProof="0" dirty="0"/>
          </a:p>
        </p:txBody>
      </p:sp>
      <p:sp>
        <p:nvSpPr>
          <p:cNvPr id="3" name="Content Placeholder 2"/>
          <p:cNvSpPr>
            <a:spLocks noGrp="1"/>
          </p:cNvSpPr>
          <p:nvPr>
            <p:ph idx="1"/>
          </p:nvPr>
        </p:nvSpPr>
        <p:spPr>
          <a:xfrm>
            <a:off x="614996" y="1925903"/>
            <a:ext cx="8154932" cy="4251059"/>
          </a:xfrm>
        </p:spPr>
        <p:txBody>
          <a:bodyPr/>
          <a:lstStyle/>
          <a:p>
            <a:r>
              <a:rPr lang="en-US" sz="2400" dirty="0"/>
              <a:t>Routers may perform any of the following optional functions:</a:t>
            </a:r>
          </a:p>
          <a:p>
            <a:pPr lvl="1">
              <a:spcBef>
                <a:spcPts val="1000"/>
              </a:spcBef>
            </a:pPr>
            <a:r>
              <a:rPr lang="en-US" dirty="0"/>
              <a:t>Filter broadcast transmissions</a:t>
            </a:r>
          </a:p>
          <a:p>
            <a:pPr lvl="1">
              <a:spcBef>
                <a:spcPts val="1000"/>
              </a:spcBef>
            </a:pPr>
            <a:r>
              <a:rPr lang="en-US" dirty="0"/>
              <a:t>Prevent certain types of traffic from getting to a network</a:t>
            </a:r>
          </a:p>
          <a:p>
            <a:pPr lvl="1">
              <a:spcBef>
                <a:spcPts val="1000"/>
              </a:spcBef>
            </a:pPr>
            <a:r>
              <a:rPr lang="en-US" dirty="0"/>
              <a:t>Support simultaneous local and remote connectivity</a:t>
            </a:r>
          </a:p>
          <a:p>
            <a:pPr lvl="1">
              <a:spcBef>
                <a:spcPts val="1000"/>
              </a:spcBef>
            </a:pPr>
            <a:r>
              <a:rPr lang="en-US" dirty="0"/>
              <a:t>Provide high network fault tolerance through redundant components such as power supplies</a:t>
            </a:r>
          </a:p>
          <a:p>
            <a:pPr lvl="1">
              <a:spcBef>
                <a:spcPts val="1000"/>
              </a:spcBef>
            </a:pPr>
            <a:r>
              <a:rPr lang="en-US" dirty="0"/>
              <a:t>Monitor network traffic and report statistics</a:t>
            </a:r>
          </a:p>
          <a:p>
            <a:pPr lvl="1">
              <a:spcBef>
                <a:spcPts val="1000"/>
              </a:spcBef>
            </a:pPr>
            <a:r>
              <a:rPr lang="en-US" dirty="0"/>
              <a:t>Diagnose internal or other connectivity problems and trigger alarms</a:t>
            </a:r>
          </a:p>
        </p:txBody>
      </p:sp>
    </p:spTree>
    <p:extLst>
      <p:ext uri="{BB962C8B-B14F-4D97-AF65-F5344CB8AC3E}">
        <p14:creationId xmlns:p14="http://schemas.microsoft.com/office/powerpoint/2010/main" val="69808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Subnet Calculations Using Formulas</a:t>
            </a:r>
            <a:endParaRPr lang="zh-CN" altLang="en-US" dirty="0"/>
          </a:p>
        </p:txBody>
      </p:sp>
      <p:sp>
        <p:nvSpPr>
          <p:cNvPr id="3" name="Text Placeholder 2"/>
          <p:cNvSpPr>
            <a:spLocks noGrp="1"/>
          </p:cNvSpPr>
          <p:nvPr>
            <p:ph idx="1"/>
          </p:nvPr>
        </p:nvSpPr>
        <p:spPr>
          <a:xfrm>
            <a:off x="614996" y="1925903"/>
            <a:ext cx="7988678" cy="4251059"/>
          </a:xfrm>
        </p:spPr>
        <p:txBody>
          <a:bodyPr/>
          <a:lstStyle/>
          <a:p>
            <a:r>
              <a:rPr lang="en-US" altLang="zh-CN" dirty="0"/>
              <a:t>Steps to subnet a network ID of 192.168.89.0 into six subnets using formulas:</a:t>
            </a:r>
          </a:p>
          <a:p>
            <a:pPr lvl="1"/>
            <a:r>
              <a:rPr lang="en-US" altLang="zh-CN" dirty="0"/>
              <a:t>1. Decide how many bits to borrow</a:t>
            </a:r>
          </a:p>
          <a:p>
            <a:pPr lvl="1"/>
            <a:r>
              <a:rPr lang="en-US" altLang="zh-CN" dirty="0"/>
              <a:t>2. Determine the subnet mask</a:t>
            </a:r>
          </a:p>
          <a:p>
            <a:pPr lvl="1"/>
            <a:r>
              <a:rPr lang="en-US" altLang="zh-CN" dirty="0"/>
              <a:t>3. Calculate the network ID for each subnet</a:t>
            </a:r>
          </a:p>
          <a:p>
            <a:pPr lvl="1"/>
            <a:r>
              <a:rPr lang="en-US" altLang="zh-CN" dirty="0"/>
              <a:t>4. Determine the IP address range for hosts in each subnet</a:t>
            </a:r>
          </a:p>
          <a:p>
            <a:r>
              <a:rPr lang="en-US" altLang="zh-CN" dirty="0"/>
              <a:t>When calculating subnets, you’ll work with the following information:</a:t>
            </a:r>
          </a:p>
          <a:p>
            <a:pPr lvl="1"/>
            <a:r>
              <a:rPr lang="en-US" altLang="zh-CN" dirty="0"/>
              <a:t>Number of subnets</a:t>
            </a:r>
          </a:p>
          <a:p>
            <a:pPr lvl="1"/>
            <a:r>
              <a:rPr lang="en-US" altLang="zh-CN" dirty="0"/>
              <a:t>Number of host addresses per subnet</a:t>
            </a:r>
          </a:p>
          <a:p>
            <a:pPr lvl="1"/>
            <a:r>
              <a:rPr lang="en-US" altLang="zh-CN" dirty="0"/>
              <a:t>Network ID for each subnet</a:t>
            </a:r>
          </a:p>
          <a:p>
            <a:pPr lvl="1"/>
            <a:r>
              <a:rPr lang="en-US" altLang="zh-CN" dirty="0"/>
              <a:t>Broadcast address for each subnet</a:t>
            </a:r>
          </a:p>
          <a:p>
            <a:pPr lvl="1"/>
            <a:r>
              <a:rPr lang="en-US" altLang="zh-CN" dirty="0"/>
              <a:t>Range of possible host addresses within each subnet</a:t>
            </a:r>
            <a:endParaRPr lang="zh-CN" altLang="en-US" dirty="0"/>
          </a:p>
        </p:txBody>
      </p:sp>
    </p:spTree>
    <p:extLst>
      <p:ext uri="{BB962C8B-B14F-4D97-AF65-F5344CB8AC3E}">
        <p14:creationId xmlns:p14="http://schemas.microsoft.com/office/powerpoint/2010/main" val="363177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Subnet Mask Tables</a:t>
            </a:r>
            <a:endParaRPr lang="zh-CN" altLang="en-US" dirty="0"/>
          </a:p>
        </p:txBody>
      </p:sp>
      <p:sp>
        <p:nvSpPr>
          <p:cNvPr id="3" name="Text Placeholder 2"/>
          <p:cNvSpPr>
            <a:spLocks noGrp="1"/>
          </p:cNvSpPr>
          <p:nvPr>
            <p:ph idx="1"/>
          </p:nvPr>
        </p:nvSpPr>
        <p:spPr>
          <a:xfrm>
            <a:off x="614996" y="1925903"/>
            <a:ext cx="7947114" cy="4251059"/>
          </a:xfrm>
        </p:spPr>
        <p:txBody>
          <a:bodyPr/>
          <a:lstStyle/>
          <a:p>
            <a:r>
              <a:rPr lang="en-US" altLang="zh-CN" dirty="0"/>
              <a:t>Class A, class B, and class C networks can all be subnetted </a:t>
            </a:r>
          </a:p>
          <a:p>
            <a:r>
              <a:rPr lang="en-US" altLang="zh-CN" dirty="0"/>
              <a:t>Each class has a different number of host information bits that can be used for subnet information</a:t>
            </a:r>
          </a:p>
          <a:p>
            <a:r>
              <a:rPr lang="en-US" altLang="zh-CN" dirty="0"/>
              <a:t>The number of hosts and subnets on your network will vary depending on your network class and the way you use subnetting</a:t>
            </a:r>
            <a:endParaRPr lang="zh-CN" altLang="en-US" dirty="0"/>
          </a:p>
        </p:txBody>
      </p:sp>
    </p:spTree>
    <p:extLst>
      <p:ext uri="{BB962C8B-B14F-4D97-AF65-F5344CB8AC3E}">
        <p14:creationId xmlns:p14="http://schemas.microsoft.com/office/powerpoint/2010/main" val="208618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Subnetting</a:t>
            </a:r>
          </a:p>
        </p:txBody>
      </p:sp>
      <p:sp>
        <p:nvSpPr>
          <p:cNvPr id="3" name="Content Placeholder 2"/>
          <p:cNvSpPr>
            <a:spLocks noGrp="1"/>
          </p:cNvSpPr>
          <p:nvPr>
            <p:ph idx="1"/>
          </p:nvPr>
        </p:nvSpPr>
        <p:spPr>
          <a:xfrm>
            <a:off x="614995" y="1925903"/>
            <a:ext cx="7913863" cy="4251059"/>
          </a:xfrm>
        </p:spPr>
        <p:txBody>
          <a:bodyPr/>
          <a:lstStyle/>
          <a:p>
            <a:pPr eaLnBrk="1" hangingPunct="1"/>
            <a:r>
              <a:rPr lang="en-US" sz="2400" dirty="0"/>
              <a:t>To create subnets, we reassign (or “borrow) host bits as network bits</a:t>
            </a:r>
          </a:p>
          <a:p>
            <a:pPr eaLnBrk="1" hangingPunct="1"/>
            <a:r>
              <a:rPr lang="en-US" sz="2400" dirty="0"/>
              <a:t>We always start at the leftmost host bit</a:t>
            </a:r>
          </a:p>
          <a:p>
            <a:pPr eaLnBrk="1" hangingPunct="1"/>
            <a:r>
              <a:rPr lang="en-US" sz="2400" dirty="0"/>
              <a:t>Suppose we wish to subnet class C network address 192.168.10.0</a:t>
            </a:r>
          </a:p>
          <a:p>
            <a:pPr eaLnBrk="1" hangingPunct="1"/>
            <a:endParaRPr lang="en-US" sz="2400" dirty="0"/>
          </a:p>
          <a:p>
            <a:pPr marL="0" indent="0">
              <a:buNone/>
            </a:pPr>
            <a:endParaRPr lang="en-US" sz="2400" dirty="0"/>
          </a:p>
          <a:p>
            <a:pPr marL="0" indent="0">
              <a:buNone/>
            </a:pPr>
            <a:r>
              <a:rPr lang="en-US" sz="2400" dirty="0"/>
              <a:t>	we might borrow two host bits to create subnets</a:t>
            </a:r>
          </a:p>
        </p:txBody>
      </p:sp>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42</a:t>
            </a:fld>
            <a:endParaRPr lang="en-US" dirty="0"/>
          </a:p>
        </p:txBody>
      </p:sp>
      <p:sp>
        <p:nvSpPr>
          <p:cNvPr id="6" name="TextBox 5"/>
          <p:cNvSpPr txBox="1"/>
          <p:nvPr/>
        </p:nvSpPr>
        <p:spPr>
          <a:xfrm>
            <a:off x="2344288" y="4032663"/>
            <a:ext cx="4693350" cy="646331"/>
          </a:xfrm>
          <a:prstGeom prst="rect">
            <a:avLst/>
          </a:prstGeom>
          <a:solidFill>
            <a:schemeClr val="accent1">
              <a:lumMod val="20000"/>
              <a:lumOff val="80000"/>
            </a:schemeClr>
          </a:solidFill>
        </p:spPr>
        <p:txBody>
          <a:bodyPr wrap="square" rtlCol="0">
            <a:spAutoFit/>
          </a:bodyPr>
          <a:lstStyle/>
          <a:p>
            <a:r>
              <a:rPr lang="en-US" dirty="0">
                <a:latin typeface="Consolas" panose="020B0609020204030204" pitchFamily="49" charset="0"/>
              </a:rPr>
              <a:t>11000000.10101000.00001010.</a:t>
            </a:r>
            <a:r>
              <a:rPr lang="en-US" dirty="0">
                <a:solidFill>
                  <a:schemeClr val="accent1"/>
                </a:solidFill>
                <a:latin typeface="Consolas" panose="020B0609020204030204" pitchFamily="49" charset="0"/>
              </a:rPr>
              <a:t>00000000</a:t>
            </a:r>
          </a:p>
          <a:p>
            <a:r>
              <a:rPr lang="en-US" dirty="0">
                <a:latin typeface="Consolas" panose="020B0609020204030204" pitchFamily="49" charset="0"/>
              </a:rPr>
              <a:t>NNNNNNNN.NNNNNNNN.NNNNNNNN.</a:t>
            </a:r>
            <a:r>
              <a:rPr lang="en-US" dirty="0">
                <a:solidFill>
                  <a:schemeClr val="accent1"/>
                </a:solidFill>
                <a:latin typeface="Consolas" panose="020B0609020204030204" pitchFamily="49" charset="0"/>
              </a:rPr>
              <a:t>HHHHHHHH</a:t>
            </a:r>
          </a:p>
        </p:txBody>
      </p:sp>
      <p:sp>
        <p:nvSpPr>
          <p:cNvPr id="7" name="TextBox 6"/>
          <p:cNvSpPr txBox="1"/>
          <p:nvPr/>
        </p:nvSpPr>
        <p:spPr>
          <a:xfrm>
            <a:off x="2344288" y="5530631"/>
            <a:ext cx="4693350" cy="646331"/>
          </a:xfrm>
          <a:prstGeom prst="rect">
            <a:avLst/>
          </a:prstGeom>
          <a:solidFill>
            <a:schemeClr val="accent1">
              <a:lumMod val="20000"/>
              <a:lumOff val="80000"/>
            </a:schemeClr>
          </a:solidFill>
        </p:spPr>
        <p:txBody>
          <a:bodyPr wrap="square" rtlCol="0">
            <a:spAutoFit/>
          </a:bodyPr>
          <a:lstStyle/>
          <a:p>
            <a:r>
              <a:rPr lang="en-US" dirty="0">
                <a:latin typeface="Consolas" panose="020B0609020204030204" pitchFamily="49" charset="0"/>
              </a:rPr>
              <a:t>11000000.10101000.00001010.</a:t>
            </a:r>
            <a:r>
              <a:rPr lang="en-US" dirty="0">
                <a:solidFill>
                  <a:schemeClr val="accent2"/>
                </a:solidFill>
                <a:latin typeface="Consolas" panose="020B0609020204030204" pitchFamily="49" charset="0"/>
              </a:rPr>
              <a:t>00</a:t>
            </a:r>
            <a:r>
              <a:rPr lang="en-US" dirty="0">
                <a:solidFill>
                  <a:schemeClr val="accent1"/>
                </a:solidFill>
                <a:latin typeface="Consolas" panose="020B0609020204030204" pitchFamily="49" charset="0"/>
              </a:rPr>
              <a:t>000000</a:t>
            </a:r>
          </a:p>
          <a:p>
            <a:r>
              <a:rPr lang="en-US" dirty="0">
                <a:latin typeface="Consolas" panose="020B0609020204030204" pitchFamily="49" charset="0"/>
              </a:rPr>
              <a:t>NNNNNNNN.NNNNNNNN.NNNNNNNN.</a:t>
            </a:r>
            <a:r>
              <a:rPr lang="en-US" dirty="0">
                <a:solidFill>
                  <a:schemeClr val="accent2"/>
                </a:solidFill>
                <a:latin typeface="Consolas" panose="020B0609020204030204" pitchFamily="49" charset="0"/>
              </a:rPr>
              <a:t>SS</a:t>
            </a:r>
            <a:r>
              <a:rPr lang="en-US" dirty="0">
                <a:solidFill>
                  <a:schemeClr val="accent1"/>
                </a:solidFill>
                <a:latin typeface="Consolas" panose="020B0609020204030204" pitchFamily="49" charset="0"/>
              </a:rPr>
              <a:t>HHHHHH</a:t>
            </a:r>
          </a:p>
        </p:txBody>
      </p:sp>
    </p:spTree>
    <p:extLst>
      <p:ext uri="{BB962C8B-B14F-4D97-AF65-F5344CB8AC3E}">
        <p14:creationId xmlns:p14="http://schemas.microsoft.com/office/powerpoint/2010/main" val="2910265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Subnetting</a:t>
            </a:r>
            <a:endParaRPr lang="en-US" dirty="0"/>
          </a:p>
        </p:txBody>
      </p:sp>
      <p:sp>
        <p:nvSpPr>
          <p:cNvPr id="3" name="Content Placeholder 2"/>
          <p:cNvSpPr>
            <a:spLocks noGrp="1"/>
          </p:cNvSpPr>
          <p:nvPr>
            <p:ph idx="1"/>
          </p:nvPr>
        </p:nvSpPr>
        <p:spPr>
          <a:xfrm>
            <a:off x="614995" y="1690688"/>
            <a:ext cx="7730983" cy="4251059"/>
          </a:xfrm>
        </p:spPr>
        <p:txBody>
          <a:bodyPr/>
          <a:lstStyle/>
          <a:p>
            <a:pPr eaLnBrk="1" hangingPunct="1"/>
            <a:r>
              <a:rPr lang="en-US" sz="2400" dirty="0"/>
              <a:t>Two questions for subnetting:</a:t>
            </a:r>
          </a:p>
          <a:p>
            <a:pPr lvl="1"/>
            <a:r>
              <a:rPr lang="en-US" dirty="0"/>
              <a:t>How many subnets do you need?</a:t>
            </a:r>
          </a:p>
          <a:p>
            <a:pPr lvl="1"/>
            <a:r>
              <a:rPr lang="en-US" dirty="0"/>
              <a:t>How many hosts per subnet do you need?</a:t>
            </a:r>
          </a:p>
          <a:p>
            <a:r>
              <a:rPr lang="en-US" sz="2400" dirty="0"/>
              <a:t>If you borrow </a:t>
            </a:r>
            <a:r>
              <a:rPr lang="en-US" sz="2400" i="1" dirty="0"/>
              <a:t>N</a:t>
            </a:r>
            <a:r>
              <a:rPr lang="en-US" sz="2400" dirty="0"/>
              <a:t> bits for subnetting, and leave </a:t>
            </a:r>
            <a:r>
              <a:rPr lang="en-US" sz="2400" i="1" dirty="0"/>
              <a:t>H</a:t>
            </a:r>
            <a:r>
              <a:rPr lang="en-US" sz="2400" dirty="0"/>
              <a:t> bits for hosts, then you create:</a:t>
            </a:r>
          </a:p>
          <a:p>
            <a:pPr lvl="1"/>
            <a:r>
              <a:rPr lang="en-US" dirty="0"/>
              <a:t>2</a:t>
            </a:r>
            <a:r>
              <a:rPr lang="en-US" i="1" baseline="30000" dirty="0"/>
              <a:t>N</a:t>
            </a:r>
            <a:r>
              <a:rPr lang="en-US" dirty="0"/>
              <a:t> subnets, each consisting of 2</a:t>
            </a:r>
            <a:r>
              <a:rPr lang="en-US" i="1" baseline="30000" dirty="0"/>
              <a:t>H</a:t>
            </a:r>
            <a:r>
              <a:rPr lang="en-US" dirty="0"/>
              <a:t> addresses</a:t>
            </a:r>
          </a:p>
          <a:p>
            <a:r>
              <a:rPr lang="en-US" sz="2400" dirty="0"/>
              <a:t>2 of the addresses are unusable for hosts	</a:t>
            </a:r>
          </a:p>
          <a:p>
            <a:pPr lvl="1"/>
            <a:r>
              <a:rPr lang="en-US" dirty="0"/>
              <a:t>The subnet address – host bits set to all 0</a:t>
            </a:r>
          </a:p>
          <a:p>
            <a:pPr lvl="1"/>
            <a:r>
              <a:rPr lang="en-US" dirty="0"/>
              <a:t>The broadcast address – host bits set to all 1</a:t>
            </a:r>
          </a:p>
          <a:p>
            <a:pPr marL="457200" lvl="1" indent="0">
              <a:buNone/>
            </a:pPr>
            <a:endParaRPr lang="en-US" dirty="0"/>
          </a:p>
        </p:txBody>
      </p:sp>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2309696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Subnetting</a:t>
            </a:r>
            <a:r>
              <a:rPr lang="en-US" dirty="0"/>
              <a:t> Example</a:t>
            </a:r>
          </a:p>
        </p:txBody>
      </p:sp>
      <p:graphicFrame>
        <p:nvGraphicFramePr>
          <p:cNvPr id="7" name="Content Placeholder 6"/>
          <p:cNvGraphicFramePr>
            <a:graphicFrameLocks noGrp="1"/>
          </p:cNvGraphicFramePr>
          <p:nvPr>
            <p:ph idx="1"/>
          </p:nvPr>
        </p:nvGraphicFramePr>
        <p:xfrm>
          <a:off x="614680" y="3429000"/>
          <a:ext cx="10739434" cy="2941240"/>
        </p:xfrm>
        <a:graphic>
          <a:graphicData uri="http://schemas.openxmlformats.org/drawingml/2006/table">
            <a:tbl>
              <a:tblPr firstRow="1" bandRow="1">
                <a:tableStyleId>{5C22544A-7EE6-4342-B048-85BDC9FD1C3A}</a:tableStyleId>
              </a:tblPr>
              <a:tblGrid>
                <a:gridCol w="1938105">
                  <a:extLst>
                    <a:ext uri="{9D8B030D-6E8A-4147-A177-3AD203B41FA5}">
                      <a16:colId xmlns:a16="http://schemas.microsoft.com/office/drawing/2014/main" val="2838988600"/>
                    </a:ext>
                  </a:extLst>
                </a:gridCol>
                <a:gridCol w="3053984">
                  <a:extLst>
                    <a:ext uri="{9D8B030D-6E8A-4147-A177-3AD203B41FA5}">
                      <a16:colId xmlns:a16="http://schemas.microsoft.com/office/drawing/2014/main" val="1941647085"/>
                    </a:ext>
                  </a:extLst>
                </a:gridCol>
                <a:gridCol w="3062486">
                  <a:extLst>
                    <a:ext uri="{9D8B030D-6E8A-4147-A177-3AD203B41FA5}">
                      <a16:colId xmlns:a16="http://schemas.microsoft.com/office/drawing/2014/main" val="1683918571"/>
                    </a:ext>
                  </a:extLst>
                </a:gridCol>
                <a:gridCol w="2684859">
                  <a:extLst>
                    <a:ext uri="{9D8B030D-6E8A-4147-A177-3AD203B41FA5}">
                      <a16:colId xmlns:a16="http://schemas.microsoft.com/office/drawing/2014/main" val="984880964"/>
                    </a:ext>
                  </a:extLst>
                </a:gridCol>
              </a:tblGrid>
              <a:tr h="588248">
                <a:tc>
                  <a:txBody>
                    <a:bodyPr/>
                    <a:lstStyle/>
                    <a:p>
                      <a:r>
                        <a:rPr lang="en-AU" sz="2400" dirty="0"/>
                        <a:t>Subnet #</a:t>
                      </a:r>
                    </a:p>
                  </a:txBody>
                  <a:tcPr/>
                </a:tc>
                <a:tc>
                  <a:txBody>
                    <a:bodyPr/>
                    <a:lstStyle/>
                    <a:p>
                      <a:r>
                        <a:rPr lang="en-AU" sz="2400" dirty="0"/>
                        <a:t>Subnet ID</a:t>
                      </a:r>
                    </a:p>
                  </a:txBody>
                  <a:tcPr/>
                </a:tc>
                <a:tc>
                  <a:txBody>
                    <a:bodyPr/>
                    <a:lstStyle/>
                    <a:p>
                      <a:r>
                        <a:rPr lang="en-AU" sz="2400" dirty="0"/>
                        <a:t>Broadcast</a:t>
                      </a:r>
                      <a:r>
                        <a:rPr lang="en-AU" sz="2400" baseline="0" dirty="0"/>
                        <a:t> ID</a:t>
                      </a:r>
                      <a:endParaRPr lang="en-AU" sz="2400" dirty="0"/>
                    </a:p>
                  </a:txBody>
                  <a:tcPr/>
                </a:tc>
                <a:tc>
                  <a:txBody>
                    <a:bodyPr/>
                    <a:lstStyle/>
                    <a:p>
                      <a:r>
                        <a:rPr lang="en-AU" sz="2400" dirty="0"/>
                        <a:t>Host Range</a:t>
                      </a:r>
                    </a:p>
                  </a:txBody>
                  <a:tcPr/>
                </a:tc>
                <a:extLst>
                  <a:ext uri="{0D108BD9-81ED-4DB2-BD59-A6C34878D82A}">
                    <a16:rowId xmlns:a16="http://schemas.microsoft.com/office/drawing/2014/main" val="3073973110"/>
                  </a:ext>
                </a:extLst>
              </a:tr>
              <a:tr h="588248">
                <a:tc>
                  <a:txBody>
                    <a:bodyPr/>
                    <a:lstStyle/>
                    <a:p>
                      <a:r>
                        <a:rPr lang="en-AU" sz="2400" dirty="0"/>
                        <a:t>0</a:t>
                      </a:r>
                    </a:p>
                  </a:txBody>
                  <a:tcPr/>
                </a:tc>
                <a:tc>
                  <a:txBody>
                    <a:bodyPr/>
                    <a:lstStyle/>
                    <a:p>
                      <a:r>
                        <a:rPr lang="en-AU" sz="2400" dirty="0"/>
                        <a:t>192.168.10.0</a:t>
                      </a:r>
                    </a:p>
                  </a:txBody>
                  <a:tcPr/>
                </a:tc>
                <a:tc>
                  <a:txBody>
                    <a:bodyPr/>
                    <a:lstStyle/>
                    <a:p>
                      <a:r>
                        <a:rPr lang="en-AU" sz="2400" dirty="0"/>
                        <a:t>192.168.10.63</a:t>
                      </a:r>
                    </a:p>
                  </a:txBody>
                  <a:tcPr/>
                </a:tc>
                <a:tc>
                  <a:txBody>
                    <a:bodyPr/>
                    <a:lstStyle/>
                    <a:p>
                      <a:r>
                        <a:rPr lang="en-AU" sz="2400" dirty="0"/>
                        <a:t>.1 - .62</a:t>
                      </a:r>
                    </a:p>
                  </a:txBody>
                  <a:tcPr/>
                </a:tc>
                <a:extLst>
                  <a:ext uri="{0D108BD9-81ED-4DB2-BD59-A6C34878D82A}">
                    <a16:rowId xmlns:a16="http://schemas.microsoft.com/office/drawing/2014/main" val="1580812675"/>
                  </a:ext>
                </a:extLst>
              </a:tr>
              <a:tr h="588248">
                <a:tc>
                  <a:txBody>
                    <a:bodyPr/>
                    <a:lstStyle/>
                    <a:p>
                      <a:r>
                        <a:rPr lang="en-AU" sz="2400" dirty="0"/>
                        <a:t>1</a:t>
                      </a:r>
                    </a:p>
                  </a:txBody>
                  <a:tcPr/>
                </a:tc>
                <a:tc>
                  <a:txBody>
                    <a:bodyPr/>
                    <a:lstStyle/>
                    <a:p>
                      <a:r>
                        <a:rPr lang="en-AU" sz="2400" dirty="0"/>
                        <a:t>192.168.10.64</a:t>
                      </a:r>
                    </a:p>
                  </a:txBody>
                  <a:tcPr/>
                </a:tc>
                <a:tc>
                  <a:txBody>
                    <a:bodyPr/>
                    <a:lstStyle/>
                    <a:p>
                      <a:r>
                        <a:rPr lang="en-AU" sz="2400" dirty="0"/>
                        <a:t>192.168.10.127</a:t>
                      </a:r>
                    </a:p>
                  </a:txBody>
                  <a:tcPr/>
                </a:tc>
                <a:tc>
                  <a:txBody>
                    <a:bodyPr/>
                    <a:lstStyle/>
                    <a:p>
                      <a:r>
                        <a:rPr lang="en-AU" sz="2400" dirty="0"/>
                        <a:t>.65 - .126</a:t>
                      </a:r>
                    </a:p>
                  </a:txBody>
                  <a:tcPr/>
                </a:tc>
                <a:extLst>
                  <a:ext uri="{0D108BD9-81ED-4DB2-BD59-A6C34878D82A}">
                    <a16:rowId xmlns:a16="http://schemas.microsoft.com/office/drawing/2014/main" val="1673197937"/>
                  </a:ext>
                </a:extLst>
              </a:tr>
              <a:tr h="588248">
                <a:tc>
                  <a:txBody>
                    <a:bodyPr/>
                    <a:lstStyle/>
                    <a:p>
                      <a:r>
                        <a:rPr lang="en-AU" sz="2400" dirty="0"/>
                        <a:t>2</a:t>
                      </a:r>
                    </a:p>
                  </a:txBody>
                  <a:tcPr/>
                </a:tc>
                <a:tc>
                  <a:txBody>
                    <a:bodyPr/>
                    <a:lstStyle/>
                    <a:p>
                      <a:r>
                        <a:rPr lang="en-AU" sz="2400" dirty="0"/>
                        <a:t>192.168.10.128</a:t>
                      </a:r>
                    </a:p>
                  </a:txBody>
                  <a:tcPr/>
                </a:tc>
                <a:tc>
                  <a:txBody>
                    <a:bodyPr/>
                    <a:lstStyle/>
                    <a:p>
                      <a:r>
                        <a:rPr lang="en-AU" sz="2400" dirty="0"/>
                        <a:t>192.168.10.191</a:t>
                      </a:r>
                    </a:p>
                  </a:txBody>
                  <a:tcPr/>
                </a:tc>
                <a:tc>
                  <a:txBody>
                    <a:bodyPr/>
                    <a:lstStyle/>
                    <a:p>
                      <a:r>
                        <a:rPr lang="en-AU" sz="2400"/>
                        <a:t>.129 </a:t>
                      </a:r>
                      <a:r>
                        <a:rPr lang="en-AU" sz="2400" dirty="0"/>
                        <a:t>- .190</a:t>
                      </a:r>
                    </a:p>
                  </a:txBody>
                  <a:tcPr/>
                </a:tc>
                <a:extLst>
                  <a:ext uri="{0D108BD9-81ED-4DB2-BD59-A6C34878D82A}">
                    <a16:rowId xmlns:a16="http://schemas.microsoft.com/office/drawing/2014/main" val="2956998502"/>
                  </a:ext>
                </a:extLst>
              </a:tr>
              <a:tr h="588248">
                <a:tc>
                  <a:txBody>
                    <a:bodyPr/>
                    <a:lstStyle/>
                    <a:p>
                      <a:r>
                        <a:rPr lang="en-AU" sz="2400" dirty="0"/>
                        <a:t>3</a:t>
                      </a:r>
                    </a:p>
                  </a:txBody>
                  <a:tcPr/>
                </a:tc>
                <a:tc>
                  <a:txBody>
                    <a:bodyPr/>
                    <a:lstStyle/>
                    <a:p>
                      <a:r>
                        <a:rPr lang="en-AU" sz="2400" dirty="0"/>
                        <a:t>192.168.10.192</a:t>
                      </a:r>
                    </a:p>
                  </a:txBody>
                  <a:tcPr/>
                </a:tc>
                <a:tc>
                  <a:txBody>
                    <a:bodyPr/>
                    <a:lstStyle/>
                    <a:p>
                      <a:r>
                        <a:rPr lang="en-AU" sz="2400" dirty="0"/>
                        <a:t>192.168.10.255</a:t>
                      </a:r>
                    </a:p>
                  </a:txBody>
                  <a:tcPr/>
                </a:tc>
                <a:tc>
                  <a:txBody>
                    <a:bodyPr/>
                    <a:lstStyle/>
                    <a:p>
                      <a:r>
                        <a:rPr lang="en-AU" sz="2400" dirty="0"/>
                        <a:t>.193 - .254</a:t>
                      </a:r>
                    </a:p>
                  </a:txBody>
                  <a:tcPr/>
                </a:tc>
                <a:extLst>
                  <a:ext uri="{0D108BD9-81ED-4DB2-BD59-A6C34878D82A}">
                    <a16:rowId xmlns:a16="http://schemas.microsoft.com/office/drawing/2014/main" val="3474670700"/>
                  </a:ext>
                </a:extLst>
              </a:tr>
            </a:tbl>
          </a:graphicData>
        </a:graphic>
      </p:graphicFrame>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44</a:t>
            </a:fld>
            <a:endParaRPr lang="en-US" dirty="0"/>
          </a:p>
        </p:txBody>
      </p:sp>
      <p:sp>
        <p:nvSpPr>
          <p:cNvPr id="8" name="TextBox 7"/>
          <p:cNvSpPr txBox="1"/>
          <p:nvPr/>
        </p:nvSpPr>
        <p:spPr>
          <a:xfrm>
            <a:off x="614363" y="1402664"/>
            <a:ext cx="8229600" cy="2573525"/>
          </a:xfrm>
          <a:prstGeom prst="rect">
            <a:avLst/>
          </a:prstGeom>
        </p:spPr>
        <p:txBody>
          <a:bodyPr/>
          <a:lstStyle>
            <a:lvl1pPr marL="228600" indent="-228600">
              <a:lnSpc>
                <a:spcPct val="90000"/>
              </a:lnSpc>
              <a:spcBef>
                <a:spcPts val="1000"/>
              </a:spcBef>
              <a:buFont typeface="Arial" panose="020B0604020202020204" pitchFamily="34" charset="0"/>
              <a:buChar char="•"/>
              <a:defRPr sz="2800" b="0" i="0">
                <a:latin typeface="Arial" panose="020B0604020202020204" pitchFamily="34" charset="0"/>
                <a:cs typeface="Arial" panose="020B0604020202020204" pitchFamily="34" charset="0"/>
              </a:defRPr>
            </a:lvl1pPr>
            <a:lvl2pPr marL="685800" lvl="1" indent="-228600">
              <a:lnSpc>
                <a:spcPct val="90000"/>
              </a:lnSpc>
              <a:spcBef>
                <a:spcPts val="500"/>
              </a:spcBef>
              <a:buFont typeface="Arial" panose="020B0604020202020204" pitchFamily="34" charset="0"/>
              <a:buChar char="•"/>
              <a:defRPr sz="2400" b="0" i="0">
                <a:solidFill>
                  <a:schemeClr val="accent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b="0" i="0">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b="0" i="0">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b="0" i="0">
                <a:latin typeface="Arial" panose="020B0604020202020204" pitchFamily="34" charset="0"/>
                <a:cs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So, if we borrow 2 bits for subnets, and leave 6 bits for hosts</a:t>
            </a:r>
          </a:p>
          <a:p>
            <a:pPr lvl="1"/>
            <a:r>
              <a:rPr lang="en-US" sz="2000" dirty="0"/>
              <a:t>We have 2</a:t>
            </a:r>
            <a:r>
              <a:rPr lang="en-US" sz="2000" baseline="30000" dirty="0"/>
              <a:t>2</a:t>
            </a:r>
            <a:r>
              <a:rPr lang="en-US" sz="2000" dirty="0"/>
              <a:t> = 4 subnets</a:t>
            </a:r>
          </a:p>
          <a:p>
            <a:pPr lvl="1"/>
            <a:r>
              <a:rPr lang="en-US" sz="2000" dirty="0"/>
              <a:t>Each with 2</a:t>
            </a:r>
            <a:r>
              <a:rPr lang="en-US" sz="2000" baseline="30000" dirty="0"/>
              <a:t>6</a:t>
            </a:r>
            <a:r>
              <a:rPr lang="en-US" sz="2000" dirty="0"/>
              <a:t> = 64 addresses</a:t>
            </a:r>
          </a:p>
          <a:p>
            <a:pPr lvl="1"/>
            <a:r>
              <a:rPr lang="en-US" sz="2000" dirty="0"/>
              <a:t>And 64 - 2 = 62 usable host addresses</a:t>
            </a:r>
          </a:p>
          <a:p>
            <a:endParaRPr lang="en-AU" sz="2400" dirty="0"/>
          </a:p>
        </p:txBody>
      </p:sp>
    </p:spTree>
    <p:extLst>
      <p:ext uri="{BB962C8B-B14F-4D97-AF65-F5344CB8AC3E}">
        <p14:creationId xmlns:p14="http://schemas.microsoft.com/office/powerpoint/2010/main" val="116446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Subnetting</a:t>
            </a:r>
            <a:endParaRPr lang="en-US" dirty="0"/>
          </a:p>
        </p:txBody>
      </p:sp>
      <p:sp>
        <p:nvSpPr>
          <p:cNvPr id="3" name="Content Placeholder 2"/>
          <p:cNvSpPr>
            <a:spLocks noGrp="1"/>
          </p:cNvSpPr>
          <p:nvPr>
            <p:ph idx="1"/>
          </p:nvPr>
        </p:nvSpPr>
        <p:spPr/>
        <p:txBody>
          <a:bodyPr/>
          <a:lstStyle/>
          <a:p>
            <a:pPr eaLnBrk="1" hangingPunct="1"/>
            <a:r>
              <a:rPr lang="en-US" sz="2800" dirty="0"/>
              <a:t>We also need to determine the subnet mask</a:t>
            </a:r>
          </a:p>
          <a:p>
            <a:pPr eaLnBrk="1" hangingPunct="1"/>
            <a:r>
              <a:rPr lang="en-US" sz="2800" dirty="0"/>
              <a:t>We borrowed 2 bits from 192.168.10.0</a:t>
            </a:r>
          </a:p>
          <a:p>
            <a:pPr eaLnBrk="1" hangingPunct="1"/>
            <a:r>
              <a:rPr lang="en-US" sz="2800" dirty="0"/>
              <a:t>24 network bits, 2 subnet bits, 6 host bits</a:t>
            </a:r>
          </a:p>
          <a:p>
            <a:pPr lvl="1"/>
            <a:r>
              <a:rPr lang="en-US" sz="2400" dirty="0">
                <a:latin typeface="Consolas" panose="020B0609020204030204" pitchFamily="49" charset="0"/>
              </a:rPr>
              <a:t>NNNNNNNN.NNNNNNNN.NNNNNNNN.</a:t>
            </a:r>
            <a:r>
              <a:rPr lang="en-US" sz="2400" dirty="0">
                <a:solidFill>
                  <a:schemeClr val="accent2"/>
                </a:solidFill>
                <a:latin typeface="Consolas" panose="020B0609020204030204" pitchFamily="49" charset="0"/>
              </a:rPr>
              <a:t>SS</a:t>
            </a:r>
            <a:r>
              <a:rPr lang="en-US" sz="2400" dirty="0">
                <a:solidFill>
                  <a:schemeClr val="accent1"/>
                </a:solidFill>
                <a:latin typeface="Consolas" panose="020B0609020204030204" pitchFamily="49" charset="0"/>
              </a:rPr>
              <a:t>HHHHHH</a:t>
            </a:r>
          </a:p>
          <a:p>
            <a:pPr eaLnBrk="1" hangingPunct="1"/>
            <a:r>
              <a:rPr lang="en-US" sz="2800" dirty="0"/>
              <a:t>So, the mask is </a:t>
            </a:r>
          </a:p>
          <a:p>
            <a:pPr lvl="1">
              <a:buFont typeface="Arial" panose="020B0604020202020204" pitchFamily="34" charset="0"/>
              <a:buChar char="•"/>
            </a:pPr>
            <a:r>
              <a:rPr lang="en-US" sz="1800" dirty="0"/>
              <a:t>11111111.11111111.11111111.11000000</a:t>
            </a:r>
          </a:p>
          <a:p>
            <a:pPr lvl="1">
              <a:buFont typeface="Arial" panose="020B0604020202020204" pitchFamily="34" charset="0"/>
              <a:buChar char="•"/>
            </a:pPr>
            <a:r>
              <a:rPr lang="en-US" sz="1800" dirty="0"/>
              <a:t>= 255.255.255.192 (note that 256 – 64 = 192)</a:t>
            </a:r>
          </a:p>
          <a:p>
            <a:pPr lvl="1">
              <a:buFont typeface="Arial" panose="020B0604020202020204" pitchFamily="34" charset="0"/>
              <a:buChar char="•"/>
            </a:pPr>
            <a:r>
              <a:rPr lang="en-US" sz="1800" dirty="0"/>
              <a:t>More compactly: /26</a:t>
            </a:r>
          </a:p>
          <a:p>
            <a:pPr eaLnBrk="1" hangingPunct="1"/>
            <a:endParaRPr lang="en-US" sz="1800" dirty="0"/>
          </a:p>
          <a:p>
            <a:pPr marL="457200" lvl="1" indent="0">
              <a:buNone/>
            </a:pPr>
            <a:endParaRPr lang="en-US" sz="2800" dirty="0"/>
          </a:p>
        </p:txBody>
      </p:sp>
      <p:sp>
        <p:nvSpPr>
          <p:cNvPr id="4" name="Footer Placeholder 3"/>
          <p:cNvSpPr>
            <a:spLocks noGrp="1"/>
          </p:cNvSpPr>
          <p:nvPr>
            <p:ph type="ftr" sz="quarter" idx="4294967295"/>
          </p:nvPr>
        </p:nvSpPr>
        <p:spPr>
          <a:xfrm>
            <a:off x="0" y="0"/>
            <a:ext cx="0" cy="0"/>
          </a:xfrm>
        </p:spPr>
        <p:txBody>
          <a:bodyPr/>
          <a:lstStyle/>
          <a:p>
            <a:pPr>
              <a:defRPr/>
            </a:pPr>
            <a:r>
              <a:rPr lang="en-US"/>
              <a:t> </a:t>
            </a:r>
            <a:endParaRPr lang="en-US" dirty="0"/>
          </a:p>
        </p:txBody>
      </p:sp>
      <p:sp>
        <p:nvSpPr>
          <p:cNvPr id="5" name="Slide Number Placeholder 4"/>
          <p:cNvSpPr>
            <a:spLocks noGrp="1"/>
          </p:cNvSpPr>
          <p:nvPr>
            <p:ph type="sldNum" sz="quarter" idx="4294967295"/>
          </p:nvPr>
        </p:nvSpPr>
        <p:spPr>
          <a:xfrm>
            <a:off x="0" y="0"/>
            <a:ext cx="0" cy="0"/>
          </a:xfrm>
        </p:spPr>
        <p:txBody>
          <a:bodyPr/>
          <a:lstStyle/>
          <a:p>
            <a:fld id="{AF459AD7-A5D3-4044-A21F-E9BACB4CDE09}" type="slidenum">
              <a:rPr lang="en-US" smtClean="0"/>
              <a:pPr/>
              <a:t>45</a:t>
            </a:fld>
            <a:endParaRPr lang="en-US" dirty="0"/>
          </a:p>
        </p:txBody>
      </p:sp>
    </p:spTree>
    <p:extLst>
      <p:ext uri="{BB962C8B-B14F-4D97-AF65-F5344CB8AC3E}">
        <p14:creationId xmlns:p14="http://schemas.microsoft.com/office/powerpoint/2010/main" val="40544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sz="2400" dirty="0"/>
              <a:t>Using the Subnet Mask to Extract the Subnet Address</a:t>
            </a:r>
          </a:p>
        </p:txBody>
      </p:sp>
      <p:graphicFrame>
        <p:nvGraphicFramePr>
          <p:cNvPr id="287772" name="Group 28"/>
          <p:cNvGraphicFramePr>
            <a:graphicFrameLocks noGrp="1"/>
          </p:cNvGraphicFramePr>
          <p:nvPr>
            <p:ph idx="1"/>
          </p:nvPr>
        </p:nvGraphicFramePr>
        <p:xfrm>
          <a:off x="614363" y="1925638"/>
          <a:ext cx="10739435" cy="1410652"/>
        </p:xfrm>
        <a:graphic>
          <a:graphicData uri="http://schemas.openxmlformats.org/drawingml/2006/table">
            <a:tbl>
              <a:tblPr>
                <a:tableStyleId>{5940675A-B579-460E-94D1-54222C63F5DA}</a:tableStyleId>
              </a:tblPr>
              <a:tblGrid>
                <a:gridCol w="2939671">
                  <a:extLst>
                    <a:ext uri="{9D8B030D-6E8A-4147-A177-3AD203B41FA5}">
                      <a16:colId xmlns:a16="http://schemas.microsoft.com/office/drawing/2014/main" val="20000"/>
                    </a:ext>
                  </a:extLst>
                </a:gridCol>
                <a:gridCol w="2235311">
                  <a:extLst>
                    <a:ext uri="{9D8B030D-6E8A-4147-A177-3AD203B41FA5}">
                      <a16:colId xmlns:a16="http://schemas.microsoft.com/office/drawing/2014/main" val="20001"/>
                    </a:ext>
                  </a:extLst>
                </a:gridCol>
                <a:gridCol w="4127605">
                  <a:extLst>
                    <a:ext uri="{9D8B030D-6E8A-4147-A177-3AD203B41FA5}">
                      <a16:colId xmlns:a16="http://schemas.microsoft.com/office/drawing/2014/main" val="20002"/>
                    </a:ext>
                  </a:extLst>
                </a:gridCol>
                <a:gridCol w="1436848">
                  <a:extLst>
                    <a:ext uri="{9D8B030D-6E8A-4147-A177-3AD203B41FA5}">
                      <a16:colId xmlns:a16="http://schemas.microsoft.com/office/drawing/2014/main" val="20003"/>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Packet Address</a:t>
                      </a:r>
                      <a:endParaRPr kumimoji="0" lang="en-US" sz="1600" b="0" i="0" u="none" strike="noStrike" cap="none" normalizeH="0" baseline="0" dirty="0">
                        <a:ln>
                          <a:noFill/>
                        </a:ln>
                        <a:solidFill>
                          <a:schemeClr val="tx2"/>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192.168.10.71</a:t>
                      </a:r>
                      <a:endParaRPr kumimoji="0" lang="en-US" sz="1600" b="0" i="0" u="none" strike="noStrike" cap="none" normalizeH="0" baseline="0">
                        <a:ln>
                          <a:noFill/>
                        </a:ln>
                        <a:solidFill>
                          <a:schemeClr val="tx2"/>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11000000.10101000.00001010.010</a:t>
                      </a:r>
                      <a:endParaRPr kumimoji="0" lang="en-US" sz="1600" b="0" i="0" u="none" strike="noStrike" cap="none" normalizeH="0" baseline="0">
                        <a:ln>
                          <a:noFill/>
                        </a:ln>
                        <a:solidFill>
                          <a:srgbClr val="FF0000"/>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00111</a:t>
                      </a:r>
                      <a:endParaRPr kumimoji="0" lang="en-US" sz="1600" b="0" i="0" u="none" strike="noStrike" cap="none" normalizeH="0" baseline="0">
                        <a:ln>
                          <a:noFill/>
                        </a:ln>
                        <a:solidFill>
                          <a:schemeClr val="hlink"/>
                        </a:solidFill>
                        <a:effectLst/>
                        <a:latin typeface="Arial" charset="0"/>
                      </a:endParaRPr>
                    </a:p>
                  </a:txBody>
                  <a:tcPr marL="73025" marR="73025" marT="36512" marB="36512" anchor="ctr" horzOverflow="overflow"/>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Subnet Mask</a:t>
                      </a:r>
                      <a:endParaRPr kumimoji="0" lang="en-US" sz="1600" b="0" i="0" u="none" strike="noStrike" cap="none" normalizeH="0" baseline="0" dirty="0">
                        <a:ln>
                          <a:noFill/>
                        </a:ln>
                        <a:solidFill>
                          <a:schemeClr val="tx2"/>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255.255.255</a:t>
                      </a:r>
                      <a:r>
                        <a:rPr kumimoji="0" lang="en-US" sz="1600" b="1" u="none" strike="noStrike" cap="none" normalizeH="0" baseline="0" dirty="0">
                          <a:ln>
                            <a:noFill/>
                          </a:ln>
                          <a:effectLst/>
                        </a:rPr>
                        <a:t>.224</a:t>
                      </a:r>
                      <a:endParaRPr kumimoji="0" lang="en-US" sz="1600" b="1" i="0" u="none" strike="noStrike" cap="none" normalizeH="0" baseline="0" dirty="0">
                        <a:ln>
                          <a:noFill/>
                        </a:ln>
                        <a:solidFill>
                          <a:schemeClr val="tx2"/>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11111111.11111111.11111111.111</a:t>
                      </a:r>
                      <a:endParaRPr kumimoji="0" lang="en-US" sz="1600" b="0" i="0" u="none" strike="noStrike" cap="none" normalizeH="0" baseline="0">
                        <a:ln>
                          <a:noFill/>
                        </a:ln>
                        <a:solidFill>
                          <a:srgbClr val="FF0000"/>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00000</a:t>
                      </a:r>
                      <a:endParaRPr kumimoji="0" lang="en-US" sz="1600" b="0" i="0" u="none" strike="noStrike" cap="none" normalizeH="0" baseline="0">
                        <a:ln>
                          <a:noFill/>
                        </a:ln>
                        <a:solidFill>
                          <a:schemeClr val="hlink"/>
                        </a:solidFill>
                        <a:effectLst/>
                        <a:latin typeface="Arial" charset="0"/>
                      </a:endParaRPr>
                    </a:p>
                  </a:txBody>
                  <a:tcPr marL="73025" marR="73025" marT="36512" marB="36512" anchor="ctr" horzOverflow="overflow"/>
                </a:tc>
                <a:extLst>
                  <a:ext uri="{0D108BD9-81ED-4DB2-BD59-A6C34878D82A}">
                    <a16:rowId xmlns:a16="http://schemas.microsoft.com/office/drawing/2014/main" val="10001"/>
                  </a:ext>
                </a:extLst>
              </a:tr>
              <a:tr h="1460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Subnet Address</a:t>
                      </a:r>
                      <a:endParaRPr kumimoji="0" lang="en-US" sz="1600" b="0" i="0" u="none" strike="noStrike" cap="none" normalizeH="0" baseline="0">
                        <a:ln>
                          <a:noFill/>
                        </a:ln>
                        <a:solidFill>
                          <a:schemeClr val="tx1"/>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192.168.10.64</a:t>
                      </a:r>
                      <a:endParaRPr kumimoji="0" lang="en-US" sz="1600" b="0" i="0" u="none" strike="noStrike" cap="none" normalizeH="0" baseline="0" dirty="0">
                        <a:ln>
                          <a:noFill/>
                        </a:ln>
                        <a:solidFill>
                          <a:schemeClr val="tx1"/>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11000000.10101000.00001010.010</a:t>
                      </a:r>
                      <a:endParaRPr kumimoji="0" lang="en-US" sz="1600" b="0" i="0" u="none" strike="noStrike" cap="none" normalizeH="0" baseline="0">
                        <a:ln>
                          <a:noFill/>
                        </a:ln>
                        <a:solidFill>
                          <a:srgbClr val="FF0000"/>
                        </a:solidFill>
                        <a:effectLst/>
                        <a:latin typeface="Arial" charset="0"/>
                      </a:endParaRPr>
                    </a:p>
                  </a:txBody>
                  <a:tcPr marL="73025" marR="73025" marT="36512" marB="3651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00000</a:t>
                      </a:r>
                      <a:endParaRPr kumimoji="0" lang="en-US" sz="1600" b="0" i="0" u="none" strike="noStrike" cap="none" normalizeH="0" baseline="0" dirty="0">
                        <a:ln>
                          <a:noFill/>
                        </a:ln>
                        <a:solidFill>
                          <a:schemeClr val="hlink"/>
                        </a:solidFill>
                        <a:effectLst/>
                        <a:latin typeface="Arial" charset="0"/>
                      </a:endParaRPr>
                    </a:p>
                  </a:txBody>
                  <a:tcPr marL="73025" marR="73025" marT="36512" marB="36512" anchor="ctr" horzOverflow="overflow"/>
                </a:tc>
                <a:extLst>
                  <a:ext uri="{0D108BD9-81ED-4DB2-BD59-A6C34878D82A}">
                    <a16:rowId xmlns:a16="http://schemas.microsoft.com/office/drawing/2014/main" val="10002"/>
                  </a:ext>
                </a:extLst>
              </a:tr>
            </a:tbl>
          </a:graphicData>
        </a:graphic>
      </p:graphicFrame>
      <p:sp>
        <p:nvSpPr>
          <p:cNvPr id="38938" name="Rectangle 27"/>
          <p:cNvSpPr>
            <a:spLocks noChangeArrowheads="1"/>
          </p:cNvSpPr>
          <p:nvPr/>
        </p:nvSpPr>
        <p:spPr bwMode="auto">
          <a:xfrm>
            <a:off x="1869280" y="3571240"/>
            <a:ext cx="8229600" cy="1600200"/>
          </a:xfrm>
          <a:prstGeom prst="rect">
            <a:avLst/>
          </a:prstGeom>
          <a:noFill/>
          <a:ln w="9525">
            <a:noFill/>
            <a:miter lim="800000"/>
            <a:headEnd/>
            <a:tailEnd/>
          </a:ln>
        </p:spPr>
        <p:txBody>
          <a:bodyPr lIns="82124" tIns="41061" rIns="82124" bIns="41061"/>
          <a:lstStyle/>
          <a:p>
            <a:pPr marL="342900" indent="-342900">
              <a:spcBef>
                <a:spcPct val="20000"/>
              </a:spcBef>
              <a:buClr>
                <a:schemeClr val="tx2"/>
              </a:buClr>
              <a:buSzPct val="70000"/>
              <a:buFont typeface="Wingdings" pitchFamily="2" charset="2"/>
              <a:buChar char="l"/>
            </a:pPr>
            <a:r>
              <a:rPr lang="en-US" sz="2400" dirty="0"/>
              <a:t>The router ANDs the subnet mask with the packet address to determine the subnet address</a:t>
            </a:r>
          </a:p>
          <a:p>
            <a:pPr marL="342900" indent="-342900">
              <a:spcBef>
                <a:spcPct val="20000"/>
              </a:spcBef>
              <a:buClr>
                <a:schemeClr val="tx2"/>
              </a:buClr>
              <a:buSzPct val="70000"/>
              <a:buFont typeface="Wingdings" pitchFamily="2" charset="2"/>
              <a:buChar char="l"/>
            </a:pPr>
            <a:endParaRPr lang="en-US" sz="2400" dirty="0"/>
          </a:p>
          <a:p>
            <a:pPr marL="342900" indent="-342900">
              <a:spcBef>
                <a:spcPct val="20000"/>
              </a:spcBef>
              <a:buClr>
                <a:schemeClr val="tx2"/>
              </a:buClr>
              <a:buSzPct val="70000"/>
              <a:buFont typeface="Wingdings" pitchFamily="2" charset="2"/>
              <a:buChar char="l"/>
            </a:pPr>
            <a:r>
              <a:rPr lang="en-US" sz="2400" dirty="0"/>
              <a:t>From the destination IP address of </a:t>
            </a:r>
            <a:r>
              <a:rPr lang="en-US" sz="2400" dirty="0">
                <a:solidFill>
                  <a:srgbClr val="0066FF"/>
                </a:solidFill>
              </a:rPr>
              <a:t>192.168.10.71</a:t>
            </a:r>
            <a:r>
              <a:rPr lang="en-US" sz="2400" dirty="0"/>
              <a:t> the router will determine that the host is on the </a:t>
            </a:r>
            <a:r>
              <a:rPr lang="en-US" sz="2400" dirty="0">
                <a:solidFill>
                  <a:srgbClr val="FF0000"/>
                </a:solidFill>
              </a:rPr>
              <a:t>192.168.10.64</a:t>
            </a:r>
            <a:r>
              <a:rPr lang="en-US" sz="2400" dirty="0"/>
              <a:t> subnet</a:t>
            </a:r>
          </a:p>
        </p:txBody>
      </p:sp>
    </p:spTree>
    <p:extLst>
      <p:ext uri="{BB962C8B-B14F-4D97-AF65-F5344CB8AC3E}">
        <p14:creationId xmlns:p14="http://schemas.microsoft.com/office/powerpoint/2010/main" val="1642921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 descr="Router connecting two subnets"/>
          <p:cNvPicPr>
            <a:picLocks noChangeAspect="1"/>
          </p:cNvPicPr>
          <p:nvPr/>
        </p:nvPicPr>
        <p:blipFill>
          <a:blip r:embed="rId2" cstate="print"/>
          <a:srcRect/>
          <a:stretch>
            <a:fillRect/>
          </a:stretch>
        </p:blipFill>
        <p:spPr bwMode="auto">
          <a:xfrm>
            <a:off x="4533097" y="2650455"/>
            <a:ext cx="6932305" cy="3921085"/>
          </a:xfrm>
          <a:prstGeom prst="rect">
            <a:avLst/>
          </a:prstGeom>
          <a:noFill/>
          <a:ln w="9525">
            <a:noFill/>
            <a:miter lim="800000"/>
            <a:headEnd/>
            <a:tailEnd/>
          </a:ln>
        </p:spPr>
      </p:pic>
      <p:sp>
        <p:nvSpPr>
          <p:cNvPr id="7170" name="Title 1"/>
          <p:cNvSpPr>
            <a:spLocks noGrp="1"/>
          </p:cNvSpPr>
          <p:nvPr>
            <p:ph type="title"/>
          </p:nvPr>
        </p:nvSpPr>
        <p:spPr/>
        <p:txBody>
          <a:bodyPr/>
          <a:lstStyle/>
          <a:p>
            <a:r>
              <a:rPr lang="en-AU" dirty="0"/>
              <a:t>Example 1 - 200.1.1.0</a:t>
            </a:r>
          </a:p>
        </p:txBody>
      </p:sp>
      <p:sp>
        <p:nvSpPr>
          <p:cNvPr id="7171" name="Content Placeholder 2"/>
          <p:cNvSpPr>
            <a:spLocks noGrp="1"/>
          </p:cNvSpPr>
          <p:nvPr>
            <p:ph idx="1"/>
          </p:nvPr>
        </p:nvSpPr>
        <p:spPr>
          <a:xfrm>
            <a:off x="726597" y="1474367"/>
            <a:ext cx="10738805" cy="4251059"/>
          </a:xfrm>
        </p:spPr>
        <p:txBody>
          <a:bodyPr/>
          <a:lstStyle/>
          <a:p>
            <a:r>
              <a:rPr lang="en-AU" dirty="0"/>
              <a:t>Scenario:</a:t>
            </a:r>
          </a:p>
          <a:p>
            <a:pPr lvl="1"/>
            <a:r>
              <a:rPr lang="en-AU" dirty="0"/>
              <a:t>Company office has 150 nodes on one network</a:t>
            </a:r>
          </a:p>
          <a:p>
            <a:pPr lvl="1"/>
            <a:r>
              <a:rPr lang="en-AU" dirty="0"/>
              <a:t>Requires security for a new business unit (50 nodes) </a:t>
            </a:r>
          </a:p>
          <a:p>
            <a:pPr lvl="1"/>
            <a:r>
              <a:rPr lang="en-AU" dirty="0"/>
              <a:t>Need to improve performance on the overall network</a:t>
            </a:r>
          </a:p>
          <a:p>
            <a:pPr lvl="1"/>
            <a:r>
              <a:rPr lang="en-AU" dirty="0"/>
              <a:t>Subnet using the main router.</a:t>
            </a:r>
          </a:p>
          <a:p>
            <a:pPr lvl="1"/>
            <a:endParaRPr lang="en-AU" dirty="0"/>
          </a:p>
          <a:p>
            <a:pPr lvl="1"/>
            <a:endParaRPr lang="en-AU" dirty="0"/>
          </a:p>
        </p:txBody>
      </p:sp>
    </p:spTree>
    <p:extLst>
      <p:ext uri="{BB962C8B-B14F-4D97-AF65-F5344CB8AC3E}">
        <p14:creationId xmlns:p14="http://schemas.microsoft.com/office/powerpoint/2010/main" val="1169034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AU" dirty="0"/>
              <a:t>Example 1 - 200.1.1.0</a:t>
            </a:r>
          </a:p>
        </p:txBody>
      </p:sp>
      <p:pic>
        <p:nvPicPr>
          <p:cNvPr id="9219" name="Picture 3" descr="Router connecting two subnets"/>
          <p:cNvPicPr>
            <a:picLocks noChangeAspect="1"/>
          </p:cNvPicPr>
          <p:nvPr/>
        </p:nvPicPr>
        <p:blipFill>
          <a:blip r:embed="rId3" cstate="print"/>
          <a:srcRect/>
          <a:stretch>
            <a:fillRect/>
          </a:stretch>
        </p:blipFill>
        <p:spPr bwMode="auto">
          <a:xfrm>
            <a:off x="2456955" y="2596111"/>
            <a:ext cx="6587743" cy="3954318"/>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4017059104"/>
              </p:ext>
            </p:extLst>
          </p:nvPr>
        </p:nvGraphicFramePr>
        <p:xfrm>
          <a:off x="5750826" y="508981"/>
          <a:ext cx="6117075" cy="1377153"/>
        </p:xfrm>
        <a:graphic>
          <a:graphicData uri="http://schemas.openxmlformats.org/drawingml/2006/table">
            <a:tbl>
              <a:tblPr firstRow="1" bandRow="1">
                <a:tableStyleId>{7DF18680-E054-41AD-8BC1-D1AEF772440D}</a:tableStyleId>
              </a:tblPr>
              <a:tblGrid>
                <a:gridCol w="1121520">
                  <a:extLst>
                    <a:ext uri="{9D8B030D-6E8A-4147-A177-3AD203B41FA5}">
                      <a16:colId xmlns:a16="http://schemas.microsoft.com/office/drawing/2014/main" val="938513656"/>
                    </a:ext>
                  </a:extLst>
                </a:gridCol>
                <a:gridCol w="1575175">
                  <a:extLst>
                    <a:ext uri="{9D8B030D-6E8A-4147-A177-3AD203B41FA5}">
                      <a16:colId xmlns:a16="http://schemas.microsoft.com/office/drawing/2014/main" val="1335621906"/>
                    </a:ext>
                  </a:extLst>
                </a:gridCol>
                <a:gridCol w="1935215">
                  <a:extLst>
                    <a:ext uri="{9D8B030D-6E8A-4147-A177-3AD203B41FA5}">
                      <a16:colId xmlns:a16="http://schemas.microsoft.com/office/drawing/2014/main" val="3987189890"/>
                    </a:ext>
                  </a:extLst>
                </a:gridCol>
                <a:gridCol w="1485165">
                  <a:extLst>
                    <a:ext uri="{9D8B030D-6E8A-4147-A177-3AD203B41FA5}">
                      <a16:colId xmlns:a16="http://schemas.microsoft.com/office/drawing/2014/main" val="2866426926"/>
                    </a:ext>
                  </a:extLst>
                </a:gridCol>
              </a:tblGrid>
              <a:tr h="459051">
                <a:tc>
                  <a:txBody>
                    <a:bodyPr/>
                    <a:lstStyle/>
                    <a:p>
                      <a:r>
                        <a:rPr lang="en-AU" dirty="0"/>
                        <a:t>Subnet #</a:t>
                      </a:r>
                    </a:p>
                  </a:txBody>
                  <a:tcPr/>
                </a:tc>
                <a:tc>
                  <a:txBody>
                    <a:bodyPr/>
                    <a:lstStyle/>
                    <a:p>
                      <a:r>
                        <a:rPr lang="en-AU" dirty="0"/>
                        <a:t>Subnet ID</a:t>
                      </a:r>
                    </a:p>
                  </a:txBody>
                  <a:tcPr/>
                </a:tc>
                <a:tc>
                  <a:txBody>
                    <a:bodyPr/>
                    <a:lstStyle/>
                    <a:p>
                      <a:r>
                        <a:rPr lang="en-AU" dirty="0"/>
                        <a:t>Host Range</a:t>
                      </a:r>
                    </a:p>
                  </a:txBody>
                  <a:tcPr/>
                </a:tc>
                <a:tc>
                  <a:txBody>
                    <a:bodyPr/>
                    <a:lstStyle/>
                    <a:p>
                      <a:r>
                        <a:rPr lang="en-AU" dirty="0"/>
                        <a:t>Broadcast</a:t>
                      </a:r>
                      <a:r>
                        <a:rPr lang="en-AU" baseline="0" dirty="0"/>
                        <a:t> ID</a:t>
                      </a:r>
                      <a:endParaRPr lang="en-AU" dirty="0"/>
                    </a:p>
                  </a:txBody>
                  <a:tcPr/>
                </a:tc>
                <a:extLst>
                  <a:ext uri="{0D108BD9-81ED-4DB2-BD59-A6C34878D82A}">
                    <a16:rowId xmlns:a16="http://schemas.microsoft.com/office/drawing/2014/main" val="379561724"/>
                  </a:ext>
                </a:extLst>
              </a:tr>
              <a:tr h="459051">
                <a:tc>
                  <a:txBody>
                    <a:bodyPr/>
                    <a:lstStyle/>
                    <a:p>
                      <a:r>
                        <a:rPr lang="en-AU" dirty="0"/>
                        <a:t>0</a:t>
                      </a:r>
                    </a:p>
                  </a:txBody>
                  <a:tcPr/>
                </a:tc>
                <a:tc>
                  <a:txBody>
                    <a:bodyPr/>
                    <a:lstStyle/>
                    <a:p>
                      <a:r>
                        <a:rPr lang="en-AU" dirty="0"/>
                        <a:t>200.1.1.0</a:t>
                      </a:r>
                    </a:p>
                  </a:txBody>
                  <a:tcPr/>
                </a:tc>
                <a:tc>
                  <a:txBody>
                    <a:bodyPr/>
                    <a:lstStyle/>
                    <a:p>
                      <a:r>
                        <a:rPr lang="en-AU" dirty="0"/>
                        <a:t>200.1.1.1 - .126</a:t>
                      </a:r>
                    </a:p>
                  </a:txBody>
                  <a:tcPr/>
                </a:tc>
                <a:tc>
                  <a:txBody>
                    <a:bodyPr/>
                    <a:lstStyle/>
                    <a:p>
                      <a:r>
                        <a:rPr lang="en-AU" dirty="0"/>
                        <a:t>200.1.1.127</a:t>
                      </a:r>
                    </a:p>
                  </a:txBody>
                  <a:tcPr/>
                </a:tc>
                <a:extLst>
                  <a:ext uri="{0D108BD9-81ED-4DB2-BD59-A6C34878D82A}">
                    <a16:rowId xmlns:a16="http://schemas.microsoft.com/office/drawing/2014/main" val="1846735968"/>
                  </a:ext>
                </a:extLst>
              </a:tr>
              <a:tr h="459051">
                <a:tc>
                  <a:txBody>
                    <a:bodyPr/>
                    <a:lstStyle/>
                    <a:p>
                      <a:r>
                        <a:rPr lang="en-AU" dirty="0"/>
                        <a:t>1</a:t>
                      </a:r>
                    </a:p>
                  </a:txBody>
                  <a:tcPr/>
                </a:tc>
                <a:tc>
                  <a:txBody>
                    <a:bodyPr/>
                    <a:lstStyle/>
                    <a:p>
                      <a:r>
                        <a:rPr lang="en-AU" dirty="0"/>
                        <a:t>200.1.1.128</a:t>
                      </a:r>
                    </a:p>
                  </a:txBody>
                  <a:tcPr/>
                </a:tc>
                <a:tc>
                  <a:txBody>
                    <a:bodyPr/>
                    <a:lstStyle/>
                    <a:p>
                      <a:r>
                        <a:rPr lang="en-AU" dirty="0"/>
                        <a:t>200.1.1.129 -</a:t>
                      </a:r>
                      <a:r>
                        <a:rPr lang="en-AU" baseline="0" dirty="0"/>
                        <a:t> .254</a:t>
                      </a:r>
                      <a:endParaRPr lang="en-AU" dirty="0"/>
                    </a:p>
                  </a:txBody>
                  <a:tcPr/>
                </a:tc>
                <a:tc>
                  <a:txBody>
                    <a:bodyPr/>
                    <a:lstStyle/>
                    <a:p>
                      <a:r>
                        <a:rPr lang="en-AU" dirty="0"/>
                        <a:t>200.1.1.255</a:t>
                      </a:r>
                    </a:p>
                  </a:txBody>
                  <a:tcPr/>
                </a:tc>
                <a:extLst>
                  <a:ext uri="{0D108BD9-81ED-4DB2-BD59-A6C34878D82A}">
                    <a16:rowId xmlns:a16="http://schemas.microsoft.com/office/drawing/2014/main" val="2496570796"/>
                  </a:ext>
                </a:extLst>
              </a:tr>
            </a:tbl>
          </a:graphicData>
        </a:graphic>
      </p:graphicFrame>
      <p:sp>
        <p:nvSpPr>
          <p:cNvPr id="8" name="Content Placeholder 2"/>
          <p:cNvSpPr txBox="1">
            <a:spLocks/>
          </p:cNvSpPr>
          <p:nvPr/>
        </p:nvSpPr>
        <p:spPr bwMode="auto">
          <a:xfrm>
            <a:off x="748748" y="1245081"/>
            <a:ext cx="8229600" cy="93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We need two subnets</a:t>
            </a:r>
          </a:p>
          <a:p>
            <a:r>
              <a:rPr lang="en-US" sz="2400" dirty="0">
                <a:latin typeface="Arial" panose="020B0604020202020204" pitchFamily="34" charset="0"/>
                <a:cs typeface="Arial" panose="020B0604020202020204" pitchFamily="34" charset="0"/>
              </a:rPr>
              <a:t>So, we borrow 1 bit, as 2</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 2</a:t>
            </a:r>
          </a:p>
          <a:p>
            <a:r>
              <a:rPr lang="en-US" sz="2400" dirty="0">
                <a:latin typeface="Arial" panose="020B0604020202020204" pitchFamily="34" charset="0"/>
                <a:cs typeface="Arial" panose="020B0604020202020204" pitchFamily="34" charset="0"/>
              </a:rPr>
              <a:t>Which leaves 7 host bits, for 2</a:t>
            </a:r>
            <a:r>
              <a:rPr lang="en-US" sz="2400" baseline="30000" dirty="0">
                <a:latin typeface="Arial" panose="020B0604020202020204" pitchFamily="34" charset="0"/>
                <a:cs typeface="Arial" panose="020B0604020202020204" pitchFamily="34" charset="0"/>
              </a:rPr>
              <a:t>7</a:t>
            </a:r>
            <a:r>
              <a:rPr lang="en-US" sz="2400" dirty="0">
                <a:latin typeface="Arial" panose="020B0604020202020204" pitchFamily="34" charset="0"/>
                <a:cs typeface="Arial" panose="020B0604020202020204" pitchFamily="34" charset="0"/>
              </a:rPr>
              <a:t> = 128 addresses per subnet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4678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Implementing Subnets on a Network (1 of 3)</a:t>
            </a:r>
            <a:endParaRPr lang="zh-CN" altLang="en-US" dirty="0"/>
          </a:p>
        </p:txBody>
      </p:sp>
      <p:pic>
        <p:nvPicPr>
          <p:cNvPr id="6" name="Picture Placeholder 5" descr="Subnets created for a network spanning 3 floors. Floor 1 has Switch C connected to end devices and the subnet for this floor is 192 dot 168 dot 89 dot 0 slash 27. Floor 2 has Switch B connected to end devices and the subnet for this floor is 192 dot 168 dot 89 dot 32 slash 27. Floor 3 has Switch A connected to end devices and the subnet for this floor is 192 dot 168 dot 89 dot 64 slash 27. Switch A is connected to a router on the interface that has the I P address 192 dot 168 dot 89 dot 65. Switch B is connected to the same router on the interface that has the I P address 192 dot 168 dot 89 dot 33. Switch C is connected to the same router on the interface that has the I P address 192 dot 168 dot 89 dot 1. The router connects to the Internet.">
            <a:extLst>
              <a:ext uri="{FF2B5EF4-FFF2-40B4-BE49-F238E27FC236}">
                <a16:creationId xmlns:a16="http://schemas.microsoft.com/office/drawing/2014/main" id="{6FCB9DF1-DAA2-4053-A8A3-4F91BC850940}"/>
              </a:ext>
            </a:extLst>
          </p:cNvPr>
          <p:cNvPicPr>
            <a:picLocks noGrp="1" noChangeAspect="1"/>
          </p:cNvPicPr>
          <p:nvPr>
            <p:ph idx="1"/>
          </p:nvPr>
        </p:nvPicPr>
        <p:blipFill>
          <a:blip r:embed="rId2"/>
          <a:stretch>
            <a:fillRect/>
          </a:stretch>
        </p:blipFill>
        <p:spPr>
          <a:xfrm>
            <a:off x="980613" y="1612669"/>
            <a:ext cx="8008403" cy="3626081"/>
          </a:xfrm>
        </p:spPr>
      </p:pic>
    </p:spTree>
    <p:extLst>
      <p:ext uri="{BB962C8B-B14F-4D97-AF65-F5344CB8AC3E}">
        <p14:creationId xmlns:p14="http://schemas.microsoft.com/office/powerpoint/2010/main" val="83302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Routers and How They Work</a:t>
            </a:r>
          </a:p>
        </p:txBody>
      </p:sp>
      <p:sp>
        <p:nvSpPr>
          <p:cNvPr id="3" name="Content Placeholder 2"/>
          <p:cNvSpPr>
            <a:spLocks noGrp="1"/>
          </p:cNvSpPr>
          <p:nvPr>
            <p:ph idx="1"/>
          </p:nvPr>
        </p:nvSpPr>
        <p:spPr>
          <a:xfrm>
            <a:off x="614996" y="1396539"/>
            <a:ext cx="8146620" cy="4780424"/>
          </a:xfrm>
        </p:spPr>
        <p:txBody>
          <a:bodyPr/>
          <a:lstStyle/>
          <a:p>
            <a:r>
              <a:rPr lang="en-US" sz="2400" dirty="0"/>
              <a:t>Router categories:</a:t>
            </a:r>
          </a:p>
          <a:p>
            <a:pPr lvl="1">
              <a:spcBef>
                <a:spcPts val="1000"/>
              </a:spcBef>
            </a:pPr>
            <a:r>
              <a:rPr lang="en-US" dirty="0"/>
              <a:t>Core routers, also called interior routers—Direct data between networks within the same autonomous system (A</a:t>
            </a:r>
            <a:r>
              <a:rPr lang="en-US" sz="100" dirty="0"/>
              <a:t> </a:t>
            </a:r>
            <a:r>
              <a:rPr lang="en-US" dirty="0"/>
              <a:t>S)</a:t>
            </a:r>
          </a:p>
          <a:p>
            <a:pPr lvl="1">
              <a:spcBef>
                <a:spcPts val="1000"/>
              </a:spcBef>
            </a:pPr>
            <a:r>
              <a:rPr lang="en-US" dirty="0"/>
              <a:t>Edge routers, or border routers—Connect an autonomous system with an outside network</a:t>
            </a:r>
          </a:p>
          <a:p>
            <a:pPr lvl="1">
              <a:spcBef>
                <a:spcPts val="1000"/>
              </a:spcBef>
            </a:pPr>
            <a:r>
              <a:rPr lang="en-US" dirty="0"/>
              <a:t>Exterior routers—Refers to any router outside the organisation’s A</a:t>
            </a:r>
            <a:r>
              <a:rPr lang="en-US" sz="100" dirty="0"/>
              <a:t> </a:t>
            </a:r>
            <a:r>
              <a:rPr lang="en-US" dirty="0"/>
              <a:t>S </a:t>
            </a:r>
          </a:p>
          <a:p>
            <a:pPr lvl="2">
              <a:spcBef>
                <a:spcPts val="1000"/>
              </a:spcBef>
            </a:pPr>
            <a:r>
              <a:rPr lang="en-US" dirty="0"/>
              <a:t>Direct data between autonomous systems</a:t>
            </a:r>
          </a:p>
        </p:txBody>
      </p:sp>
      <p:pic>
        <p:nvPicPr>
          <p:cNvPr id="5" name="Picture 4" descr="Core, edge, and exterior routers.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926" y="4139662"/>
            <a:ext cx="6477000" cy="2643597"/>
          </a:xfrm>
          <a:prstGeom prst="rect">
            <a:avLst/>
          </a:prstGeom>
        </p:spPr>
      </p:pic>
    </p:spTree>
    <p:extLst>
      <p:ext uri="{BB962C8B-B14F-4D97-AF65-F5344CB8AC3E}">
        <p14:creationId xmlns:p14="http://schemas.microsoft.com/office/powerpoint/2010/main" val="246470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Implementing Subnets on a Network (2 of 3)</a:t>
            </a:r>
            <a:endParaRPr lang="zh-CN" altLang="en-US" dirty="0"/>
          </a:p>
        </p:txBody>
      </p:sp>
      <p:pic>
        <p:nvPicPr>
          <p:cNvPr id="6" name="Picture Placeholder 5" descr="A network diagram showing a router connecting 6 LANs with each LAN being assigned a subnet. The router is connected to the Internet and it is connected to switches on each LAN. The network I D for the first LAN is 192 dot 168 dot 89 dot 0. The switch on this LAN is connected to 2 desktops that have the I P addresses 192 dot 168 dot 89 dot 10 and 192 dot 168 dot 89 dot 24. The network I D for the second LAN is 192 dot 168 dot 89 dot 32. The switch on this LAN is connected to two desktops and a printer that have the I P addresses, 192 dot 168 dot 89 dot 43, 192 dot 168 dot 89 dot 45, and 192 dot 168 dot 89 dot 44. The network I D for the third LAN is 192 dot 168 dot 89 dot 64. The switch on this LAN is connected to a desktop that has the I P addresses, 192 dot 168 dot 89 dot 73. The network I D for the fourth LAN is 192 dot 168 dot 89 dot 96. The switch on this LAN is connected to two desktops that have the I P addresses, 192 dot 168 dot 89 dot 113 and 192 dot 168 dot 89 dot 114. The network I D for the fifth LAN is 192 dot 168 dot 89 dot 128. The switch on this LAN is connected to two desktops that have the I P addresses, 192 dot 168 dot 89 dot 131 and 192 dot 168 dot 89 dot 132. The network I D for the sixth LAN is 192 dot 168 dot 89 dot 160. The switch on this LAN is connected to two desktops and a printer that have the I P addresses, 192 dot 168 dot 89 dot 167, 192 dot 168 dot 89 dot 168, and 192 dot 168 dot 89 dot 172.">
            <a:extLst>
              <a:ext uri="{FF2B5EF4-FFF2-40B4-BE49-F238E27FC236}">
                <a16:creationId xmlns:a16="http://schemas.microsoft.com/office/drawing/2014/main" id="{E1612723-B3F7-496F-90C6-A5D9C0965C7C}"/>
              </a:ext>
            </a:extLst>
          </p:cNvPr>
          <p:cNvPicPr>
            <a:picLocks noGrp="1" noChangeAspect="1"/>
          </p:cNvPicPr>
          <p:nvPr>
            <p:ph idx="1"/>
          </p:nvPr>
        </p:nvPicPr>
        <p:blipFill>
          <a:blip r:embed="rId2"/>
          <a:stretch>
            <a:fillRect/>
          </a:stretch>
        </p:blipFill>
        <p:spPr>
          <a:xfrm>
            <a:off x="1895302" y="1382214"/>
            <a:ext cx="5785657" cy="5148703"/>
          </a:xfrm>
        </p:spPr>
      </p:pic>
    </p:spTree>
    <p:extLst>
      <p:ext uri="{BB962C8B-B14F-4D97-AF65-F5344CB8AC3E}">
        <p14:creationId xmlns:p14="http://schemas.microsoft.com/office/powerpoint/2010/main" val="3630776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Implementing Subnets on a Network (3 of 3)</a:t>
            </a:r>
            <a:endParaRPr lang="zh-CN" altLang="en-US" dirty="0"/>
          </a:p>
        </p:txBody>
      </p:sp>
      <p:sp>
        <p:nvSpPr>
          <p:cNvPr id="3" name="Text Placeholder 2"/>
          <p:cNvSpPr>
            <a:spLocks noGrp="1"/>
          </p:cNvSpPr>
          <p:nvPr>
            <p:ph idx="1"/>
          </p:nvPr>
        </p:nvSpPr>
        <p:spPr>
          <a:xfrm>
            <a:off x="614996" y="1925903"/>
            <a:ext cx="8038554" cy="4251059"/>
          </a:xfrm>
        </p:spPr>
        <p:txBody>
          <a:bodyPr/>
          <a:lstStyle/>
          <a:p>
            <a:r>
              <a:rPr lang="en-US" altLang="zh-CN" dirty="0"/>
              <a:t>A centrally managed DHCP server can provide DHCP assignments to multiple subnets with the help of DHCP relay agent</a:t>
            </a:r>
          </a:p>
          <a:p>
            <a:pPr lvl="1"/>
            <a:r>
              <a:rPr lang="en-US" altLang="zh-CN" dirty="0"/>
              <a:t>A DHCP relay agent programmed to support UDP forwarding on port 67 receives the DHCP request from a client in one of its local broadcast domains</a:t>
            </a:r>
          </a:p>
          <a:p>
            <a:pPr lvl="1"/>
            <a:r>
              <a:rPr lang="en-US" altLang="zh-CN" dirty="0"/>
              <a:t>The relay agent repackages the message with the IP helper information and routes this transmission to its new destination in a different broadcast domain</a:t>
            </a:r>
          </a:p>
          <a:p>
            <a:pPr lvl="1"/>
            <a:r>
              <a:rPr lang="en-US" altLang="zh-CN" dirty="0"/>
              <a:t>The DHCP server notes the relay agent’s source interface IP address and assigns the DHCP client an IP address on the same subnet</a:t>
            </a:r>
          </a:p>
          <a:p>
            <a:endParaRPr lang="zh-CN" altLang="en-US" dirty="0"/>
          </a:p>
        </p:txBody>
      </p:sp>
    </p:spTree>
    <p:extLst>
      <p:ext uri="{BB962C8B-B14F-4D97-AF65-F5344CB8AC3E}">
        <p14:creationId xmlns:p14="http://schemas.microsoft.com/office/powerpoint/2010/main" val="194411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Autonomous Systems</a:t>
            </a:r>
          </a:p>
        </p:txBody>
      </p:sp>
      <p:sp>
        <p:nvSpPr>
          <p:cNvPr id="51205" name="Rectangle 3"/>
          <p:cNvSpPr>
            <a:spLocks noGrp="1" noChangeArrowheads="1"/>
          </p:cNvSpPr>
          <p:nvPr>
            <p:ph idx="1"/>
          </p:nvPr>
        </p:nvSpPr>
        <p:spPr>
          <a:xfrm>
            <a:off x="614995" y="1330037"/>
            <a:ext cx="7198969" cy="4846926"/>
          </a:xfrm>
          <a:solidFill>
            <a:schemeClr val="bg1"/>
          </a:solidFill>
        </p:spPr>
        <p:txBody>
          <a:bodyPr/>
          <a:lstStyle/>
          <a:p>
            <a:pPr eaLnBrk="1" hangingPunct="1">
              <a:lnSpc>
                <a:spcPct val="85000"/>
              </a:lnSpc>
            </a:pPr>
            <a:endParaRPr kumimoji="1" lang="en-GB" sz="2100" dirty="0"/>
          </a:p>
          <a:p>
            <a:pPr eaLnBrk="1" hangingPunct="1">
              <a:lnSpc>
                <a:spcPct val="85000"/>
              </a:lnSpc>
            </a:pPr>
            <a:r>
              <a:rPr kumimoji="1" lang="en-GB" sz="2100" dirty="0"/>
              <a:t>An Autonomous System is a collection of networks under a common administration (a single organisation, ISP or systems administrator) and sharing a common routing strategy. </a:t>
            </a:r>
          </a:p>
          <a:p>
            <a:pPr lvl="4" eaLnBrk="1" hangingPunct="1">
              <a:lnSpc>
                <a:spcPct val="85000"/>
              </a:lnSpc>
            </a:pPr>
            <a:endParaRPr kumimoji="1" lang="en-GB" sz="1700" dirty="0"/>
          </a:p>
          <a:p>
            <a:pPr eaLnBrk="1" hangingPunct="1">
              <a:lnSpc>
                <a:spcPct val="85000"/>
              </a:lnSpc>
            </a:pPr>
            <a:r>
              <a:rPr kumimoji="1" lang="en-GB" sz="2100" dirty="0"/>
              <a:t>Typically the world wide organisation ICANN, the ISP, or the administrator assigns a unique AS number to the Autonomous System.</a:t>
            </a:r>
          </a:p>
        </p:txBody>
      </p:sp>
      <p:pic>
        <p:nvPicPr>
          <p:cNvPr id="51203" name="Picture 35" descr="Separate autonomous systems communicate using exterior routing protocols."/>
          <p:cNvPicPr>
            <a:picLocks noChangeAspect="1" noChangeArrowheads="1"/>
          </p:cNvPicPr>
          <p:nvPr/>
        </p:nvPicPr>
        <p:blipFill>
          <a:blip r:embed="rId2" cstate="print"/>
          <a:srcRect/>
          <a:stretch>
            <a:fillRect/>
          </a:stretch>
        </p:blipFill>
        <p:spPr bwMode="auto">
          <a:xfrm>
            <a:off x="7813964" y="2438098"/>
            <a:ext cx="3839146" cy="3200400"/>
          </a:xfrm>
          <a:prstGeom prst="rect">
            <a:avLst/>
          </a:prstGeom>
          <a:noFill/>
          <a:ln w="9525">
            <a:noFill/>
            <a:miter lim="800000"/>
            <a:headEnd/>
            <a:tailEnd/>
          </a:ln>
        </p:spPr>
      </p:pic>
      <p:sp>
        <p:nvSpPr>
          <p:cNvPr id="5" name="Rectangle 3"/>
          <p:cNvSpPr txBox="1">
            <a:spLocks noChangeArrowheads="1"/>
          </p:cNvSpPr>
          <p:nvPr/>
        </p:nvSpPr>
        <p:spPr bwMode="auto">
          <a:xfrm>
            <a:off x="1676400" y="4208206"/>
            <a:ext cx="5181600" cy="2743200"/>
          </a:xfrm>
          <a:prstGeom prst="rect">
            <a:avLst/>
          </a:prstGeom>
          <a:noFill/>
          <a:ln w="9525">
            <a:noFill/>
            <a:miter lim="800000"/>
            <a:headEnd/>
            <a:tailEnd/>
          </a:ln>
        </p:spPr>
        <p:txBody>
          <a:bodyPr/>
          <a:lstStyle/>
          <a:p>
            <a:pPr marL="1598613" lvl="4" indent="-315913">
              <a:lnSpc>
                <a:spcPct val="85000"/>
              </a:lnSpc>
              <a:spcBef>
                <a:spcPct val="20000"/>
              </a:spcBef>
              <a:buClr>
                <a:srgbClr val="800080"/>
              </a:buClr>
              <a:buSzPct val="80000"/>
              <a:buFont typeface="Wingdings" pitchFamily="2" charset="2"/>
              <a:buChar char="§"/>
              <a:defRPr/>
            </a:pPr>
            <a:endParaRPr kumimoji="1" lang="en-GB" sz="1700" kern="0" dirty="0">
              <a:solidFill>
                <a:sysClr val="windowText" lastClr="000000"/>
              </a:solidFill>
              <a:latin typeface="Calibri"/>
            </a:endParaRPr>
          </a:p>
          <a:p>
            <a:pPr marL="342900" indent="-342900">
              <a:lnSpc>
                <a:spcPct val="85000"/>
              </a:lnSpc>
              <a:spcBef>
                <a:spcPct val="20000"/>
              </a:spcBef>
              <a:buClr>
                <a:srgbClr val="1F497D"/>
              </a:buClr>
              <a:buSzPct val="70000"/>
              <a:buFont typeface="Wingdings" pitchFamily="2" charset="2"/>
              <a:buChar char="l"/>
              <a:defRPr/>
            </a:pPr>
            <a:r>
              <a:rPr kumimoji="1" lang="en-GB" sz="2100" kern="0" dirty="0">
                <a:solidFill>
                  <a:sysClr val="windowText" lastClr="000000"/>
                </a:solidFill>
                <a:latin typeface="Calibri"/>
              </a:rPr>
              <a:t>The Autonomous System number uniquely distinguish it from other Autonomous Systems around the world.</a:t>
            </a:r>
          </a:p>
          <a:p>
            <a:pPr marL="342900" indent="-342900">
              <a:lnSpc>
                <a:spcPct val="85000"/>
              </a:lnSpc>
              <a:spcBef>
                <a:spcPct val="20000"/>
              </a:spcBef>
              <a:buClr>
                <a:srgbClr val="1F497D"/>
              </a:buClr>
              <a:buSzPct val="70000"/>
              <a:buFont typeface="Wingdings" pitchFamily="2" charset="2"/>
              <a:buChar char="l"/>
              <a:defRPr/>
            </a:pPr>
            <a:endParaRPr kumimoji="1" lang="en-US" sz="2100" kern="0" dirty="0">
              <a:solidFill>
                <a:sysClr val="windowText" lastClr="000000"/>
              </a:solidFill>
              <a:latin typeface="Calibri"/>
            </a:endParaRPr>
          </a:p>
          <a:p>
            <a:pPr marL="342900" indent="-342900">
              <a:lnSpc>
                <a:spcPct val="85000"/>
              </a:lnSpc>
              <a:spcBef>
                <a:spcPct val="20000"/>
              </a:spcBef>
              <a:buClr>
                <a:srgbClr val="1F497D"/>
              </a:buClr>
              <a:buSzPct val="70000"/>
              <a:buFont typeface="Wingdings" pitchFamily="2" charset="2"/>
              <a:buChar char="l"/>
              <a:defRPr/>
            </a:pPr>
            <a:r>
              <a:rPr kumimoji="1" lang="en-GB" sz="2100" kern="0" dirty="0">
                <a:solidFill>
                  <a:sysClr val="windowText" lastClr="000000"/>
                </a:solidFill>
                <a:latin typeface="Calibri"/>
              </a:rPr>
              <a:t>Each Autonomous Systems has its own set of rules and policies.</a:t>
            </a:r>
          </a:p>
          <a:p>
            <a:pPr marL="342900" indent="-342900">
              <a:lnSpc>
                <a:spcPct val="85000"/>
              </a:lnSpc>
              <a:spcBef>
                <a:spcPct val="20000"/>
              </a:spcBef>
              <a:buClr>
                <a:srgbClr val="1F497D"/>
              </a:buClr>
              <a:buSzPct val="70000"/>
              <a:buFont typeface="Wingdings" pitchFamily="2" charset="2"/>
              <a:buChar char="l"/>
              <a:defRPr/>
            </a:pPr>
            <a:endParaRPr kumimoji="1" lang="en-GB" sz="2100" kern="0" dirty="0">
              <a:solidFill>
                <a:sysClr val="windowText" lastClr="000000"/>
              </a:solidFill>
              <a:latin typeface="Calibri"/>
            </a:endParaRPr>
          </a:p>
        </p:txBody>
      </p:sp>
    </p:spTree>
    <p:extLst>
      <p:ext uri="{BB962C8B-B14F-4D97-AF65-F5344CB8AC3E}">
        <p14:creationId xmlns:p14="http://schemas.microsoft.com/office/powerpoint/2010/main" val="33692323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lstra's autonomous system number is 1221"/>
          <p:cNvPicPr>
            <a:picLocks noChangeAspect="1"/>
          </p:cNvPicPr>
          <p:nvPr/>
        </p:nvPicPr>
        <p:blipFill>
          <a:blip r:embed="rId2"/>
          <a:stretch>
            <a:fillRect/>
          </a:stretch>
        </p:blipFill>
        <p:spPr>
          <a:xfrm>
            <a:off x="1962150" y="557213"/>
            <a:ext cx="8267700" cy="5743575"/>
          </a:xfrm>
          <a:prstGeom prst="rect">
            <a:avLst/>
          </a:prstGeom>
        </p:spPr>
      </p:pic>
    </p:spTree>
    <p:extLst>
      <p:ext uri="{BB962C8B-B14F-4D97-AF65-F5344CB8AC3E}">
        <p14:creationId xmlns:p14="http://schemas.microsoft.com/office/powerpoint/2010/main" val="16456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Multilayer Switches</a:t>
            </a:r>
          </a:p>
        </p:txBody>
      </p:sp>
      <p:sp>
        <p:nvSpPr>
          <p:cNvPr id="3" name="Content Placeholder 2"/>
          <p:cNvSpPr>
            <a:spLocks noGrp="1"/>
          </p:cNvSpPr>
          <p:nvPr>
            <p:ph idx="1"/>
          </p:nvPr>
        </p:nvSpPr>
        <p:spPr>
          <a:xfrm>
            <a:off x="614996" y="1925903"/>
            <a:ext cx="7988678" cy="4251059"/>
          </a:xfrm>
        </p:spPr>
        <p:txBody>
          <a:bodyPr/>
          <a:lstStyle/>
          <a:p>
            <a:r>
              <a:rPr lang="en-US" noProof="0" dirty="0"/>
              <a:t>Layer 3 switch—Capable of interpreting Layer 3 data and works much like a router:</a:t>
            </a:r>
          </a:p>
          <a:p>
            <a:pPr lvl="1">
              <a:spcBef>
                <a:spcPts val="1000"/>
              </a:spcBef>
            </a:pPr>
            <a:r>
              <a:rPr lang="en-US" noProof="0" dirty="0"/>
              <a:t>Usually faster and less expensive</a:t>
            </a:r>
          </a:p>
          <a:p>
            <a:pPr lvl="1">
              <a:spcBef>
                <a:spcPts val="1000"/>
              </a:spcBef>
            </a:pPr>
            <a:r>
              <a:rPr lang="en-US" noProof="0" dirty="0"/>
              <a:t>Primary difference is the way the hardware is built </a:t>
            </a:r>
          </a:p>
          <a:p>
            <a:r>
              <a:rPr lang="en-US" noProof="0" dirty="0"/>
              <a:t>Layer 4 switch—Capable of interpreting Layer 4 data:</a:t>
            </a:r>
          </a:p>
          <a:p>
            <a:pPr lvl="1">
              <a:spcBef>
                <a:spcPts val="1000"/>
              </a:spcBef>
            </a:pPr>
            <a:r>
              <a:rPr lang="en-US" noProof="0" dirty="0"/>
              <a:t>Also known as content or application switches</a:t>
            </a:r>
          </a:p>
          <a:p>
            <a:pPr lvl="1">
              <a:spcBef>
                <a:spcPts val="1000"/>
              </a:spcBef>
            </a:pPr>
            <a:r>
              <a:rPr lang="en-US" noProof="0" dirty="0"/>
              <a:t>Enables switch to perform advanced filtering, keep statistics, and provide security functions</a:t>
            </a:r>
          </a:p>
          <a:p>
            <a:pPr lvl="1">
              <a:spcBef>
                <a:spcPts val="1000"/>
              </a:spcBef>
            </a:pPr>
            <a:r>
              <a:rPr lang="en-US" noProof="0" dirty="0"/>
              <a:t>Typically used as part of a network’s backbone</a:t>
            </a:r>
          </a:p>
        </p:txBody>
      </p:sp>
    </p:spTree>
    <p:extLst>
      <p:ext uri="{BB962C8B-B14F-4D97-AF65-F5344CB8AC3E}">
        <p14:creationId xmlns:p14="http://schemas.microsoft.com/office/powerpoint/2010/main" val="14692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Routing Tables</a:t>
            </a:r>
          </a:p>
        </p:txBody>
      </p:sp>
      <p:sp>
        <p:nvSpPr>
          <p:cNvPr id="3" name="Content Placeholder 2"/>
          <p:cNvSpPr>
            <a:spLocks noGrp="1"/>
          </p:cNvSpPr>
          <p:nvPr>
            <p:ph idx="1"/>
          </p:nvPr>
        </p:nvSpPr>
        <p:spPr>
          <a:xfrm>
            <a:off x="614996" y="1925903"/>
            <a:ext cx="8129994" cy="4251059"/>
          </a:xfrm>
        </p:spPr>
        <p:txBody>
          <a:bodyPr/>
          <a:lstStyle/>
          <a:p>
            <a:r>
              <a:rPr lang="en-US" noProof="0" dirty="0"/>
              <a:t>Routing table—A database that maintains information about where hosts are located and the most efficient way to reach them</a:t>
            </a:r>
          </a:p>
          <a:p>
            <a:pPr lvl="1">
              <a:spcBef>
                <a:spcPts val="1000"/>
              </a:spcBef>
            </a:pPr>
            <a:r>
              <a:rPr lang="en-US" noProof="0" dirty="0"/>
              <a:t>Routers rely on them to identify which router is the next hop to reach a particular destination host</a:t>
            </a:r>
          </a:p>
          <a:p>
            <a:r>
              <a:rPr lang="en-US" noProof="0" dirty="0"/>
              <a:t>Routing tables contain IP addresses and network masks that identify a network that a host or another router belongs to</a:t>
            </a:r>
          </a:p>
        </p:txBody>
      </p:sp>
    </p:spTree>
    <p:extLst>
      <p:ext uri="{BB962C8B-B14F-4D97-AF65-F5344CB8AC3E}">
        <p14:creationId xmlns:p14="http://schemas.microsoft.com/office/powerpoint/2010/main" val="3985247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0658B2E6-574E-4E8D-BD79-84C23B9400C1}"/>
</file>

<file path=customXml/itemProps3.xml><?xml version="1.0" encoding="utf-8"?>
<ds:datastoreItem xmlns:ds="http://schemas.openxmlformats.org/officeDocument/2006/customXml" ds:itemID="{880201AE-09A5-42BA-834D-FF831F189C20}">
  <ds:schemaRefs>
    <ds:schemaRef ds:uri="http://purl.org/dc/elements/1.1/"/>
    <ds:schemaRef ds:uri="0f5e39c8-e5a1-4a0d-b53f-9134be983d19"/>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c64b295e-e158-430a-a9fe-95bbf17b9d7d"/>
  </ds:schemaRefs>
</ds:datastoreItem>
</file>

<file path=docProps/app.xml><?xml version="1.0" encoding="utf-8"?>
<Properties xmlns="http://schemas.openxmlformats.org/officeDocument/2006/extended-properties" xmlns:vt="http://schemas.openxmlformats.org/officeDocument/2006/docPropsVTypes">
  <TotalTime>309</TotalTime>
  <Words>2743</Words>
  <Application>Microsoft Office PowerPoint</Application>
  <PresentationFormat>Widescreen</PresentationFormat>
  <Paragraphs>341</Paragraphs>
  <Slides>51</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Arial</vt:lpstr>
      <vt:lpstr>Arial Narrow</vt:lpstr>
      <vt:lpstr>Calibri</vt:lpstr>
      <vt:lpstr>Calibri Light</vt:lpstr>
      <vt:lpstr>Consolas</vt:lpstr>
      <vt:lpstr>Helvetica</vt:lpstr>
      <vt:lpstr>Playfair Display</vt:lpstr>
      <vt:lpstr>Wingdings</vt:lpstr>
      <vt:lpstr>Office Theme</vt:lpstr>
      <vt:lpstr>Bitmap Image</vt:lpstr>
      <vt:lpstr>Routing I</vt:lpstr>
      <vt:lpstr>Routers and How They Work</vt:lpstr>
      <vt:lpstr>Routers and How They Work</vt:lpstr>
      <vt:lpstr>Routers and How They Work</vt:lpstr>
      <vt:lpstr>Routers and How They Work</vt:lpstr>
      <vt:lpstr>Autonomous Systems</vt:lpstr>
      <vt:lpstr>PowerPoint Presentation</vt:lpstr>
      <vt:lpstr>Multilayer Switches</vt:lpstr>
      <vt:lpstr>Routing Tables</vt:lpstr>
      <vt:lpstr>Routing Tables</vt:lpstr>
      <vt:lpstr>Routing Path Types</vt:lpstr>
      <vt:lpstr>The route Command</vt:lpstr>
      <vt:lpstr>Routing Metrics</vt:lpstr>
      <vt:lpstr>Routing II</vt:lpstr>
      <vt:lpstr>Routing Protocols to Determine Best Paths</vt:lpstr>
      <vt:lpstr>Routing Protocols to Determine Best Paths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ARP Tables and Routing Tables</vt:lpstr>
      <vt:lpstr>Routing – Role of Layer 2 and Layer 3 Addressing</vt:lpstr>
      <vt:lpstr>Forwarding an IP Packet </vt:lpstr>
      <vt:lpstr>Subnet Mask</vt:lpstr>
      <vt:lpstr>Network Segmentation (1 of 2)</vt:lpstr>
      <vt:lpstr>Network Segmentation (1 of 2)</vt:lpstr>
      <vt:lpstr>Network Segmentation (2 of 2)</vt:lpstr>
      <vt:lpstr>Why Subnets?</vt:lpstr>
      <vt:lpstr>Why Subnets?</vt:lpstr>
      <vt:lpstr>Why Subnets?</vt:lpstr>
      <vt:lpstr>Subnet Masks (1 of 2)</vt:lpstr>
      <vt:lpstr>Subnet Masks (2 of 2)</vt:lpstr>
      <vt:lpstr>How Subnet Masks Work</vt:lpstr>
      <vt:lpstr>Calculating Subnet Masks</vt:lpstr>
      <vt:lpstr>Calculating Subnets</vt:lpstr>
      <vt:lpstr>IPv4 Subnet Calculation in Binary</vt:lpstr>
      <vt:lpstr>IPv4 Subnet Calculations Using Formulas</vt:lpstr>
      <vt:lpstr>Subnet Mask Tables</vt:lpstr>
      <vt:lpstr>Subnetting</vt:lpstr>
      <vt:lpstr>Subnetting</vt:lpstr>
      <vt:lpstr>Subnetting Example</vt:lpstr>
      <vt:lpstr>Subnetting</vt:lpstr>
      <vt:lpstr>Using the Subnet Mask to Extract the Subnet Address</vt:lpstr>
      <vt:lpstr>Example 1 - 200.1.1.0</vt:lpstr>
      <vt:lpstr>Example 1 - 200.1.1.0</vt:lpstr>
      <vt:lpstr>Implementing Subnets on a Network (1 of 3)</vt:lpstr>
      <vt:lpstr>Implementing Subnets on a Network (2 of 3)</vt:lpstr>
      <vt:lpstr>Implementing Subnets on a Network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18</cp:revision>
  <dcterms:created xsi:type="dcterms:W3CDTF">2018-04-09T23:36:04Z</dcterms:created>
  <dcterms:modified xsi:type="dcterms:W3CDTF">2022-04-04T00:59:30Z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