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311" r:id="rId5"/>
    <p:sldId id="368" r:id="rId6"/>
    <p:sldId id="380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FEDCA-0B99-324F-88A5-CD9B6BD9B0C7}" v="1" dt="2022-01-22T00:59:51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3DBBFA2E-2CC6-7A43-AD4A-D9451431EF4A}"/>
    <pc:docChg chg="modSld">
      <pc:chgData name="Chen, Chao" userId="44c0eae3-1754-40ca-b7fc-812aef1f268d" providerId="ADAL" clId="{3DBBFA2E-2CC6-7A43-AD4A-D9451431EF4A}" dt="2022-01-22T00:57:22.458" v="34" actId="20577"/>
      <pc:docMkLst>
        <pc:docMk/>
      </pc:docMkLst>
      <pc:sldChg chg="modSp mod">
        <pc:chgData name="Chen, Chao" userId="44c0eae3-1754-40ca-b7fc-812aef1f268d" providerId="ADAL" clId="{3DBBFA2E-2CC6-7A43-AD4A-D9451431EF4A}" dt="2022-01-22T00:57:22.458" v="34" actId="20577"/>
        <pc:sldMkLst>
          <pc:docMk/>
          <pc:sldMk cId="1560288090" sldId="311"/>
        </pc:sldMkLst>
        <pc:spChg chg="mod">
          <ac:chgData name="Chen, Chao" userId="44c0eae3-1754-40ca-b7fc-812aef1f268d" providerId="ADAL" clId="{3DBBFA2E-2CC6-7A43-AD4A-D9451431EF4A}" dt="2022-01-22T00:57:22.458" v="34" actId="20577"/>
          <ac:spMkLst>
            <pc:docMk/>
            <pc:sldMk cId="1560288090" sldId="311"/>
            <ac:spMk id="4" creationId="{9495F89F-F88F-6242-AECC-A68595D6555E}"/>
          </ac:spMkLst>
        </pc:sp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EC0FEDCA-0B99-324F-88A5-CD9B6BD9B0C7}"/>
    <pc:docChg chg="custSel addSld delSld modSld">
      <pc:chgData name="Chen, Chao" userId="44c0eae3-1754-40ca-b7fc-812aef1f268d" providerId="ADAL" clId="{EC0FEDCA-0B99-324F-88A5-CD9B6BD9B0C7}" dt="2022-01-22T01:00:05.303" v="7" actId="700"/>
      <pc:docMkLst>
        <pc:docMk/>
      </pc:docMkLst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EC0FEDCA-0B99-324F-88A5-CD9B6BD9B0C7}" dt="2022-01-22T00:59:50.999" v="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EC0FEDCA-0B99-324F-88A5-CD9B6BD9B0C7}" dt="2022-01-22T00:59:58.866" v="6" actId="20577"/>
        <pc:sldMkLst>
          <pc:docMk/>
          <pc:sldMk cId="1560288090" sldId="311"/>
        </pc:sldMkLst>
        <pc:spChg chg="mod">
          <ac:chgData name="Chen, Chao" userId="44c0eae3-1754-40ca-b7fc-812aef1f268d" providerId="ADAL" clId="{EC0FEDCA-0B99-324F-88A5-CD9B6BD9B0C7}" dt="2022-01-22T00:59:58.866" v="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383833702" sldId="368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383833702" sldId="368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383833702" sldId="36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3666372704" sldId="369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3666372704" sldId="369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3666372704" sldId="369"/>
            <ac:spMk id="4" creationId="{00000000-0000-0000-0000-000000000000}"/>
          </ac:spMkLst>
        </pc:spChg>
        <pc:picChg chg="mod ord">
          <ac:chgData name="Chen, Chao" userId="44c0eae3-1754-40ca-b7fc-812aef1f268d" providerId="ADAL" clId="{EC0FEDCA-0B99-324F-88A5-CD9B6BD9B0C7}" dt="2022-01-22T01:00:05.303" v="7" actId="700"/>
          <ac:picMkLst>
            <pc:docMk/>
            <pc:sldMk cId="3666372704" sldId="369"/>
            <ac:picMk id="6" creationId="{BDD6E8A8-D116-4C0F-804C-58A9E363CE33}"/>
          </ac:picMkLst>
        </pc:pic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591652188" sldId="370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591652188" sldId="370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591652188" sldId="37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156588215" sldId="371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56588215" sldId="371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56588215" sldId="371"/>
            <ac:spMk id="4" creationId="{00000000-0000-0000-0000-000000000000}"/>
          </ac:spMkLst>
        </pc:spChg>
        <pc:picChg chg="mod ord">
          <ac:chgData name="Chen, Chao" userId="44c0eae3-1754-40ca-b7fc-812aef1f268d" providerId="ADAL" clId="{EC0FEDCA-0B99-324F-88A5-CD9B6BD9B0C7}" dt="2022-01-22T01:00:05.303" v="7" actId="700"/>
          <ac:picMkLst>
            <pc:docMk/>
            <pc:sldMk cId="156588215" sldId="371"/>
            <ac:picMk id="6" creationId="{33D9ACE6-1DA7-491F-B182-6580E6EAAC86}"/>
          </ac:picMkLst>
        </pc:pic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2913629878" sldId="372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2913629878" sldId="372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2913629878" sldId="372"/>
            <ac:spMk id="4" creationId="{00000000-0000-0000-0000-000000000000}"/>
          </ac:spMkLst>
        </pc:spChg>
        <pc:picChg chg="mod ord">
          <ac:chgData name="Chen, Chao" userId="44c0eae3-1754-40ca-b7fc-812aef1f268d" providerId="ADAL" clId="{EC0FEDCA-0B99-324F-88A5-CD9B6BD9B0C7}" dt="2022-01-22T01:00:05.303" v="7" actId="700"/>
          <ac:picMkLst>
            <pc:docMk/>
            <pc:sldMk cId="2913629878" sldId="372"/>
            <ac:picMk id="6" creationId="{CE764367-06CA-4AD9-B699-0036AB409F53}"/>
          </ac:picMkLst>
        </pc:pic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3767840049" sldId="373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3767840049" sldId="373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3767840049" sldId="37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1416309520" sldId="374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416309520" sldId="374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416309520" sldId="374"/>
            <ac:spMk id="4" creationId="{00000000-0000-0000-0000-000000000000}"/>
          </ac:spMkLst>
        </pc:spChg>
        <pc:picChg chg="mod ord">
          <ac:chgData name="Chen, Chao" userId="44c0eae3-1754-40ca-b7fc-812aef1f268d" providerId="ADAL" clId="{EC0FEDCA-0B99-324F-88A5-CD9B6BD9B0C7}" dt="2022-01-22T01:00:05.303" v="7" actId="700"/>
          <ac:picMkLst>
            <pc:docMk/>
            <pc:sldMk cId="1416309520" sldId="374"/>
            <ac:picMk id="6" creationId="{96097799-6B9E-4EBC-969D-CA7235CCFC85}"/>
          </ac:picMkLst>
        </pc:pic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1047428497" sldId="375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047428497" sldId="375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047428497" sldId="37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1715541315" sldId="376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715541315" sldId="376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715541315" sldId="376"/>
            <ac:spMk id="4" creationId="{00000000-0000-0000-0000-000000000000}"/>
          </ac:spMkLst>
        </pc:spChg>
        <pc:picChg chg="mod ord">
          <ac:chgData name="Chen, Chao" userId="44c0eae3-1754-40ca-b7fc-812aef1f268d" providerId="ADAL" clId="{EC0FEDCA-0B99-324F-88A5-CD9B6BD9B0C7}" dt="2022-01-22T01:00:05.303" v="7" actId="700"/>
          <ac:picMkLst>
            <pc:docMk/>
            <pc:sldMk cId="1715541315" sldId="376"/>
            <ac:picMk id="6" creationId="{5CDF26BD-C56B-42E7-845E-8330D70AE727}"/>
          </ac:picMkLst>
        </pc:pic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1646312164" sldId="377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646312164" sldId="377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646312164" sldId="37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1861533133" sldId="378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861533133" sldId="378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861533133" sldId="37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EC0FEDCA-0B99-324F-88A5-CD9B6BD9B0C7}" dt="2022-01-22T01:00:05.303" v="7" actId="700"/>
        <pc:sldMkLst>
          <pc:docMk/>
          <pc:sldMk cId="15116732" sldId="379"/>
        </pc:sldMkLst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5116732" sldId="379"/>
            <ac:spMk id="2" creationId="{00000000-0000-0000-0000-000000000000}"/>
          </ac:spMkLst>
        </pc:spChg>
        <pc:spChg chg="mod ord">
          <ac:chgData name="Chen, Chao" userId="44c0eae3-1754-40ca-b7fc-812aef1f268d" providerId="ADAL" clId="{EC0FEDCA-0B99-324F-88A5-CD9B6BD9B0C7}" dt="2022-01-22T01:00:05.303" v="7" actId="700"/>
          <ac:spMkLst>
            <pc:docMk/>
            <pc:sldMk cId="15116732" sldId="37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VLANs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Configured VLANs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254685" cy="4251059"/>
          </a:xfrm>
        </p:spPr>
        <p:txBody>
          <a:bodyPr/>
          <a:lstStyle/>
          <a:p>
            <a:r>
              <a:rPr lang="en-US" altLang="zh-CN" dirty="0"/>
              <a:t>Once you create a VLAN, you maintain it via switch software</a:t>
            </a:r>
          </a:p>
          <a:p>
            <a:r>
              <a:rPr lang="en-US" altLang="zh-CN" dirty="0"/>
              <a:t>Figure 8-30 illustrates the output of a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show vlan </a:t>
            </a:r>
            <a:r>
              <a:rPr lang="en-US" altLang="zh-CN" dirty="0"/>
              <a:t>command on a Cisco switch</a:t>
            </a:r>
          </a:p>
          <a:p>
            <a:pPr lvl="1"/>
            <a:r>
              <a:rPr lang="en-US" altLang="zh-CN" dirty="0"/>
              <a:t>This command is used to list the current VLAN recognized by a switch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2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Configured</a:t>
            </a:r>
            <a:r>
              <a:rPr lang="th-TH" altLang="zh-CN" dirty="0"/>
              <a:t> </a:t>
            </a:r>
            <a:r>
              <a:rPr lang="en-US" altLang="zh-CN" dirty="0"/>
              <a:t>VLANs </a:t>
            </a:r>
            <a:br>
              <a:rPr lang="th-TH" altLang="zh-CN" dirty="0"/>
            </a:br>
            <a:r>
              <a:rPr lang="en-US" altLang="zh-CN" dirty="0"/>
              <a:t>(2 of 2)</a:t>
            </a:r>
            <a:endParaRPr lang="zh-CN" altLang="en-US" dirty="0"/>
          </a:p>
        </p:txBody>
      </p:sp>
      <p:pic>
        <p:nvPicPr>
          <p:cNvPr id="6" name="Picture Placeholder 5" descr="The output of the show v lan command executed in the command line terminal of a Cisco switch that is connected to a large, enterprise network. All V LANs recognized by the switch are listed in the output.">
            <a:extLst>
              <a:ext uri="{FF2B5EF4-FFF2-40B4-BE49-F238E27FC236}">
                <a16:creationId xmlns:a16="http://schemas.microsoft.com/office/drawing/2014/main" id="{5CDF26BD-C56B-42E7-845E-8330D70AE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775" y="67409"/>
            <a:ext cx="3892389" cy="669083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63040" y="2644818"/>
            <a:ext cx="4860175" cy="620713"/>
          </a:xfrm>
        </p:spPr>
        <p:txBody>
          <a:bodyPr/>
          <a:lstStyle/>
          <a:p>
            <a:r>
              <a:rPr lang="en-US" altLang="zh-CN" b="1" dirty="0"/>
              <a:t>Figure 8-30  </a:t>
            </a:r>
            <a:r>
              <a:rPr lang="en-US" altLang="zh-CN" dirty="0"/>
              <a:t>Output of the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show vlan </a:t>
            </a:r>
            <a:r>
              <a:rPr lang="en-US" altLang="zh-CN" dirty="0"/>
              <a:t>command on a Cisco switch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54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VLAN Assignment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29994" cy="4251059"/>
          </a:xfrm>
        </p:spPr>
        <p:txBody>
          <a:bodyPr/>
          <a:lstStyle/>
          <a:p>
            <a:r>
              <a:rPr lang="en-US" altLang="zh-CN" dirty="0"/>
              <a:t>A device might receive a dynamic VLAN assignment according to the following:</a:t>
            </a:r>
          </a:p>
          <a:p>
            <a:pPr lvl="1"/>
            <a:r>
              <a:rPr lang="en-US" altLang="zh-CN" dirty="0"/>
              <a:t>Client device information, such as MAC address or location</a:t>
            </a:r>
          </a:p>
          <a:p>
            <a:pPr lvl="1"/>
            <a:r>
              <a:rPr lang="en-US" altLang="zh-CN" dirty="0"/>
              <a:t>Authentication processes in cooperation with a RADIUS server can be used to distinguish which traffic should be assigned to which VLANs</a:t>
            </a:r>
          </a:p>
          <a:p>
            <a:pPr lvl="1"/>
            <a:r>
              <a:rPr lang="en-US" altLang="zh-CN" dirty="0"/>
              <a:t>Devices that have not yet authenticated to the network or who authentication failed can be placed in a quarantine VLAN</a:t>
            </a:r>
          </a:p>
          <a:p>
            <a:pPr lvl="1"/>
            <a:r>
              <a:rPr lang="en-US" altLang="zh-CN" dirty="0"/>
              <a:t>All WLAN traffic might be grouped within the same VLAN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1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Troubleshoot and Secure VLANs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388225"/>
            <a:ext cx="8171558" cy="4788737"/>
          </a:xfrm>
        </p:spPr>
        <p:txBody>
          <a:bodyPr>
            <a:normAutofit/>
          </a:bodyPr>
          <a:lstStyle/>
          <a:p>
            <a:r>
              <a:rPr lang="en-US" altLang="zh-CN" dirty="0"/>
              <a:t>Common configuration errors include the following:</a:t>
            </a:r>
          </a:p>
          <a:p>
            <a:pPr lvl="1"/>
            <a:r>
              <a:rPr lang="en-US" altLang="zh-CN" b="1" dirty="0"/>
              <a:t>Incorrect VLAN assignment </a:t>
            </a:r>
            <a:r>
              <a:rPr lang="en-US" altLang="zh-CN" dirty="0"/>
              <a:t>– can happen due to a variety of situations</a:t>
            </a:r>
          </a:p>
          <a:p>
            <a:pPr lvl="1"/>
            <a:r>
              <a:rPr lang="en-US" altLang="zh-CN" b="1" dirty="0"/>
              <a:t>Incorrect port mode </a:t>
            </a:r>
            <a:r>
              <a:rPr lang="en-US" altLang="zh-CN" dirty="0"/>
              <a:t>– switch ports connected to endpoints should nearly always use access mode</a:t>
            </a:r>
          </a:p>
          <a:p>
            <a:pPr lvl="1"/>
            <a:r>
              <a:rPr lang="en-US" altLang="zh-CN" b="1" dirty="0"/>
              <a:t>VLAN isolation </a:t>
            </a:r>
            <a:r>
              <a:rPr lang="en-US" altLang="zh-CN" dirty="0"/>
              <a:t>– you can potentially cut off an entire group from the rest of the network</a:t>
            </a:r>
          </a:p>
          <a:p>
            <a:r>
              <a:rPr lang="en-US" altLang="zh-CN" b="1" dirty="0"/>
              <a:t>VLAN hopping </a:t>
            </a:r>
            <a:r>
              <a:rPr lang="en-US" altLang="zh-CN" dirty="0"/>
              <a:t>occurs when an attacker generates transmissions that appear to belong to a protected VLAN</a:t>
            </a:r>
          </a:p>
          <a:p>
            <a:pPr lvl="1"/>
            <a:r>
              <a:rPr lang="en-US" altLang="zh-CN" dirty="0"/>
              <a:t>The attacker then crosses VLANs to access sensitive data or inject harmful software</a:t>
            </a:r>
          </a:p>
          <a:p>
            <a:r>
              <a:rPr lang="en-US" altLang="zh-CN" dirty="0"/>
              <a:t>There are two approaches to VLAN hopping:</a:t>
            </a:r>
          </a:p>
          <a:p>
            <a:pPr lvl="1"/>
            <a:r>
              <a:rPr lang="en-US" altLang="zh-CN" dirty="0"/>
              <a:t>Double tagging</a:t>
            </a:r>
          </a:p>
          <a:p>
            <a:pPr lvl="1"/>
            <a:r>
              <a:rPr lang="en-US" altLang="zh-CN" dirty="0"/>
              <a:t>Switch spoofing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3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Troubleshoot and Secure VLANs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38307" cy="4251059"/>
          </a:xfrm>
        </p:spPr>
        <p:txBody>
          <a:bodyPr>
            <a:normAutofit/>
          </a:bodyPr>
          <a:lstStyle/>
          <a:p>
            <a:r>
              <a:rPr lang="en-US" altLang="zh-CN" dirty="0"/>
              <a:t>Mitigation efforts to reduce the risk of VLAN hopping include the following:</a:t>
            </a:r>
          </a:p>
          <a:p>
            <a:pPr lvl="1"/>
            <a:r>
              <a:rPr lang="en-US" altLang="zh-CN" dirty="0"/>
              <a:t>Don’t use the default VLAN</a:t>
            </a:r>
          </a:p>
          <a:p>
            <a:pPr lvl="1"/>
            <a:r>
              <a:rPr lang="en-US" altLang="zh-CN" dirty="0"/>
              <a:t>Change the native VLAN to an unused VLAN ID</a:t>
            </a:r>
          </a:p>
          <a:p>
            <a:pPr lvl="1"/>
            <a:r>
              <a:rPr lang="en-US" altLang="zh-CN" dirty="0"/>
              <a:t>Disable auto-trunking on switches that don’t need to support traffic from multiple VLANs</a:t>
            </a:r>
          </a:p>
          <a:p>
            <a:pPr lvl="1"/>
            <a:r>
              <a:rPr lang="en-US" altLang="zh-CN" dirty="0"/>
              <a:t>On switches that carry traffic from multiple VLANs, configure all ports as access ports unless they are used as trunk ports</a:t>
            </a:r>
          </a:p>
          <a:p>
            <a:pPr lvl="1"/>
            <a:r>
              <a:rPr lang="en-US" altLang="zh-CN" dirty="0"/>
              <a:t>Specify which VLANs are supported on each trunk instead of accepting a range of all VLANs</a:t>
            </a:r>
          </a:p>
          <a:p>
            <a:pPr lvl="1"/>
            <a:r>
              <a:rPr lang="en-US" altLang="zh-CN" dirty="0"/>
              <a:t>Use physical security methods such as door locks to restrict access to network equipment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 Trunks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46372" cy="4251059"/>
          </a:xfrm>
        </p:spPr>
        <p:txBody>
          <a:bodyPr/>
          <a:lstStyle/>
          <a:p>
            <a:r>
              <a:rPr lang="en-US" altLang="zh-CN" dirty="0"/>
              <a:t>Each port on a switch that supports VLANs is configured as one of two types of VLAN ports:</a:t>
            </a:r>
          </a:p>
          <a:p>
            <a:pPr lvl="1"/>
            <a:r>
              <a:rPr lang="en-US" altLang="zh-CN" b="1" dirty="0"/>
              <a:t>Access port </a:t>
            </a:r>
            <a:r>
              <a:rPr lang="en-US" altLang="zh-CN" dirty="0"/>
              <a:t>– connects the switch to a host</a:t>
            </a:r>
          </a:p>
          <a:p>
            <a:pPr lvl="1"/>
            <a:r>
              <a:rPr lang="en-US" altLang="zh-CN" b="1" dirty="0"/>
              <a:t>Trunk port </a:t>
            </a:r>
            <a:r>
              <a:rPr lang="en-US" altLang="zh-CN" dirty="0"/>
              <a:t>– connects the switch to a networking device such as a router or another switch and manages traffic from multiple VLANs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3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 Trunks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46372" cy="4251059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trunk</a:t>
            </a:r>
            <a:r>
              <a:rPr lang="en-US" altLang="zh-CN" dirty="0"/>
              <a:t> is a single physical connection between switches through which many logical VLANs can transmit and receive data</a:t>
            </a:r>
          </a:p>
          <a:p>
            <a:r>
              <a:rPr lang="en-US" altLang="zh-CN" dirty="0"/>
              <a:t>Trunking protocols assign and interpret VLAN tags in Ethernet frames</a:t>
            </a:r>
          </a:p>
          <a:p>
            <a:r>
              <a:rPr lang="en-US" altLang="zh-CN" dirty="0"/>
              <a:t>Cisco’s VTP (VLAN trunking protocol) is the most popular protocol for exchanging VLAN information over trunks</a:t>
            </a:r>
          </a:p>
          <a:p>
            <a:pPr lvl="1"/>
            <a:r>
              <a:rPr lang="en-US" altLang="zh-CN" dirty="0"/>
              <a:t>VTP allows changes to a VLAN database on one switch, called the stack master, to be communicated to all other switches in the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8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 Trunks (2 of 2)</a:t>
            </a:r>
            <a:endParaRPr lang="zh-CN" altLang="en-US" dirty="0"/>
          </a:p>
        </p:txBody>
      </p:sp>
      <p:pic>
        <p:nvPicPr>
          <p:cNvPr id="6" name="Picture Placeholder 5" descr="The trunk lines on a network of multiple switches with V LANs have been identified in a network diagram. Switch A has V LAN 1 with 2 desktops and V LAN 2 with a desktop and a printer. Switch B has V LAN 1 with a desktop and a printer and V LAN 3 with 2 desktops. The desktops and printers are connected to the switch through access ports. Switches A and B are connected to Switch C through trunk lines via trunk ports. Switch C is connected to a router through a trunk line via a trunk port. The trunk lines carry transmissions from all V LANs.">
            <a:extLst>
              <a:ext uri="{FF2B5EF4-FFF2-40B4-BE49-F238E27FC236}">
                <a16:creationId xmlns:a16="http://schemas.microsoft.com/office/drawing/2014/main" id="{BDD6E8A8-D116-4C0F-804C-58A9E363C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76" y="1337892"/>
            <a:ext cx="8074155" cy="4364408"/>
          </a:xfrm>
        </p:spPr>
      </p:pic>
    </p:spTree>
    <p:extLst>
      <p:ext uri="{BB962C8B-B14F-4D97-AF65-F5344CB8AC3E}">
        <p14:creationId xmlns:p14="http://schemas.microsoft.com/office/powerpoint/2010/main" val="366637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VLANs and Subnets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21434" cy="4251059"/>
          </a:xfrm>
        </p:spPr>
        <p:txBody>
          <a:bodyPr/>
          <a:lstStyle/>
          <a:p>
            <a:r>
              <a:rPr lang="en-US" altLang="zh-CN" dirty="0"/>
              <a:t>In most situations, each VLAN is assigned its own subnet of IP addresses</a:t>
            </a:r>
          </a:p>
          <a:p>
            <a:r>
              <a:rPr lang="en-US" altLang="zh-CN" dirty="0"/>
              <a:t>The sample network in Figure 8-27, on the following slide, is divided into subnets</a:t>
            </a:r>
          </a:p>
          <a:p>
            <a:pPr lvl="1"/>
            <a:r>
              <a:rPr lang="en-US" altLang="zh-CN" dirty="0"/>
              <a:t>The router sees three logical LANs connected to a single router port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65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VLANs and Subnets (2 of 3)</a:t>
            </a:r>
            <a:endParaRPr lang="zh-CN" altLang="en-US" dirty="0"/>
          </a:p>
        </p:txBody>
      </p:sp>
      <p:pic>
        <p:nvPicPr>
          <p:cNvPr id="6" name="Picture Placeholder 5" descr="A network diagram showing three subnets connected to a single router interface. Switch A is connected to V LAN 1 that uses subnet 1 and V LAN2 2 that uses subnet 2. Switch B is connected to V LAN 1 that uses subnet 1 and V LAN 3 that uses subnet 3. Swtiches A and B are connected to switch C with trunk lines. Switch C is also connected to a router. Subnets 1, 2, and 3 are connected to the router from switch C on a single interface.">
            <a:extLst>
              <a:ext uri="{FF2B5EF4-FFF2-40B4-BE49-F238E27FC236}">
                <a16:creationId xmlns:a16="http://schemas.microsoft.com/office/drawing/2014/main" id="{33D9ACE6-1DA7-491F-B182-6580E6EAA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25" y="1744371"/>
            <a:ext cx="9326880" cy="3227679"/>
          </a:xfrm>
        </p:spPr>
      </p:pic>
    </p:spTree>
    <p:extLst>
      <p:ext uri="{BB962C8B-B14F-4D97-AF65-F5344CB8AC3E}">
        <p14:creationId xmlns:p14="http://schemas.microsoft.com/office/powerpoint/2010/main" val="1565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VLANs and Subnets (3 of 3)</a:t>
            </a:r>
            <a:endParaRPr lang="zh-CN" altLang="en-US" dirty="0"/>
          </a:p>
        </p:txBody>
      </p:sp>
      <p:pic>
        <p:nvPicPr>
          <p:cNvPr id="6" name="Picture Placeholder 5" descr="A photograph showing the ports on a Cisco router. One port on this router receives traffic from three V LANs. The router sees three logical LANs connected to a single router port. Each logical inteface on this single physical interface is called a subinterface. V LAN 1 using subnet 1 is subinterface 1. V LAN 2 using subnet 2 is subinterfacce 2. V LAN 3 using subnet 3 is subinterface 3. ">
            <a:extLst>
              <a:ext uri="{FF2B5EF4-FFF2-40B4-BE49-F238E27FC236}">
                <a16:creationId xmlns:a16="http://schemas.microsoft.com/office/drawing/2014/main" id="{CE764367-06CA-4AD9-B699-0036AB409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519"/>
            <a:ext cx="6477880" cy="4484686"/>
          </a:xfrm>
        </p:spPr>
      </p:pic>
    </p:spTree>
    <p:extLst>
      <p:ext uri="{BB962C8B-B14F-4D97-AF65-F5344CB8AC3E}">
        <p14:creationId xmlns:p14="http://schemas.microsoft.com/office/powerpoint/2010/main" val="291362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VLAN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568456"/>
            <a:ext cx="8163245" cy="4251059"/>
          </a:xfrm>
        </p:spPr>
        <p:txBody>
          <a:bodyPr/>
          <a:lstStyle/>
          <a:p>
            <a:r>
              <a:rPr lang="en-US" altLang="zh-CN" dirty="0"/>
              <a:t>Common VLAN types include the following:</a:t>
            </a:r>
          </a:p>
          <a:p>
            <a:pPr lvl="1"/>
            <a:r>
              <a:rPr lang="en-US" altLang="zh-CN" b="1" dirty="0"/>
              <a:t>Default VLAN </a:t>
            </a:r>
            <a:r>
              <a:rPr lang="en-US" altLang="zh-CN" dirty="0"/>
              <a:t>– typically preconfigured on a switch and initially includes all switch ports</a:t>
            </a:r>
          </a:p>
          <a:p>
            <a:pPr lvl="1"/>
            <a:r>
              <a:rPr lang="en-US" altLang="zh-CN" b="1" dirty="0"/>
              <a:t>Native VLAN </a:t>
            </a:r>
            <a:r>
              <a:rPr lang="en-US" altLang="zh-CN" dirty="0"/>
              <a:t>– receives all untagged frames from untagged ports</a:t>
            </a:r>
          </a:p>
          <a:p>
            <a:pPr lvl="1"/>
            <a:r>
              <a:rPr lang="en-US" altLang="zh-CN" b="1" dirty="0"/>
              <a:t>Data VLAN </a:t>
            </a:r>
            <a:r>
              <a:rPr lang="en-US" altLang="zh-CN" dirty="0"/>
              <a:t>– carries user-generated traffic, such as email, web browsing, or database updates</a:t>
            </a:r>
          </a:p>
          <a:p>
            <a:pPr lvl="1"/>
            <a:r>
              <a:rPr lang="en-US" altLang="zh-CN" b="1" dirty="0"/>
              <a:t>Management VLAN </a:t>
            </a:r>
            <a:r>
              <a:rPr lang="en-US" altLang="zh-CN" dirty="0"/>
              <a:t>– can be used to provide administrative access to a switch</a:t>
            </a:r>
          </a:p>
          <a:p>
            <a:pPr lvl="1"/>
            <a:r>
              <a:rPr lang="en-US" altLang="zh-CN" b="1" dirty="0"/>
              <a:t>Voice VLAN </a:t>
            </a:r>
            <a:r>
              <a:rPr lang="en-US" altLang="zh-CN" dirty="0"/>
              <a:t>– supports VoIP traffic </a:t>
            </a:r>
          </a:p>
          <a:p>
            <a:pPr lvl="1"/>
            <a:r>
              <a:rPr lang="en-US" altLang="zh-CN" b="1" dirty="0"/>
              <a:t>Private VLAN </a:t>
            </a:r>
            <a:r>
              <a:rPr lang="en-US" altLang="zh-CN" dirty="0"/>
              <a:t>– partitions a VLAN broadcast domain into subdomains</a:t>
            </a:r>
          </a:p>
          <a:p>
            <a:pPr lvl="2"/>
            <a:r>
              <a:rPr lang="en-US" altLang="zh-CN" dirty="0"/>
              <a:t>Two types of secondary VLANs are:</a:t>
            </a:r>
          </a:p>
          <a:p>
            <a:pPr lvl="3"/>
            <a:r>
              <a:rPr lang="en-US" altLang="zh-CN" b="1" dirty="0"/>
              <a:t>Isolated VLAN</a:t>
            </a:r>
          </a:p>
          <a:p>
            <a:pPr lvl="3"/>
            <a:r>
              <a:rPr lang="en-US" altLang="zh-CN" b="1" dirty="0"/>
              <a:t>Community VLAN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84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VLAN (2 of 2)</a:t>
            </a:r>
            <a:endParaRPr lang="zh-CN" altLang="en-US" dirty="0"/>
          </a:p>
        </p:txBody>
      </p:sp>
      <p:pic>
        <p:nvPicPr>
          <p:cNvPr id="6" name="Picture Placeholder 5" descr="A network that is partitioned into private V LANs. The network diagram shows a switch that is connected to a primary V LAN and 3 secondary V LANs. In the primary V LAN there could be a device which could be a default gateway, backup server, security monitoring device, or load balancer that is connected to a promiscuous port on the switch so that it can communicate with all hosts on the secondary V LANs. Of the 3 secondary V LANs in the switch, the first one is V LAN 1 which is an isolated V LAN that is completely isolated from other hosts on the same V LAN and hosts on other secondary V LANs within the primary V LAN. The second and third V LANs in the secondary V LANs are community V LANs, V LAN 1 and V LAN 2. The hosts in the community V LANs can communicate with each other but cannot communicate with hosts on other secondary V LANs. The switch itself is connected to a router.">
            <a:extLst>
              <a:ext uri="{FF2B5EF4-FFF2-40B4-BE49-F238E27FC236}">
                <a16:creationId xmlns:a16="http://schemas.microsoft.com/office/drawing/2014/main" id="{96097799-6B9E-4EBC-969D-CA7235CCF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986" y="1237475"/>
            <a:ext cx="6567126" cy="5289286"/>
          </a:xfrm>
        </p:spPr>
      </p:pic>
    </p:spTree>
    <p:extLst>
      <p:ext uri="{BB962C8B-B14F-4D97-AF65-F5344CB8AC3E}">
        <p14:creationId xmlns:p14="http://schemas.microsoft.com/office/powerpoint/2010/main" val="141630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619E8-4F45-421A-9A94-4FE5822D9734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c64b295e-e158-430a-a9fe-95bbf17b9d7d"/>
    <ds:schemaRef ds:uri="0f5e39c8-e5a1-4a0d-b53f-9134be983d1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663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</vt:lpstr>
      <vt:lpstr>Playfair Display</vt:lpstr>
      <vt:lpstr>Office Theme</vt:lpstr>
      <vt:lpstr>VLANs</vt:lpstr>
      <vt:lpstr>VLAN Trunks (1 of 2)</vt:lpstr>
      <vt:lpstr>VLAN Trunks (1 of 2)</vt:lpstr>
      <vt:lpstr>VLAN Trunks (2 of 2)</vt:lpstr>
      <vt:lpstr>VLANs and Subnets (1 of 3)</vt:lpstr>
      <vt:lpstr>VLANs and Subnets (2 of 3)</vt:lpstr>
      <vt:lpstr>VLANs and Subnets (3 of 3)</vt:lpstr>
      <vt:lpstr>Types of VLAN (1 of 2)</vt:lpstr>
      <vt:lpstr>Types of VLAN (2 of 2)</vt:lpstr>
      <vt:lpstr>View Configured VLANs (1 of 2)</vt:lpstr>
      <vt:lpstr>View Configured VLANs  (2 of 2)</vt:lpstr>
      <vt:lpstr>Dynamic VLAN Assignment</vt:lpstr>
      <vt:lpstr>Troubleshoot and Secure VLANs (1 of 2)</vt:lpstr>
      <vt:lpstr>Troubleshoot and Secure VLANs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15</cp:revision>
  <dcterms:created xsi:type="dcterms:W3CDTF">2018-04-09T23:36:04Z</dcterms:created>
  <dcterms:modified xsi:type="dcterms:W3CDTF">2022-01-28T04:31:43Z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