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  <p:sldMasterId id="2147483805" r:id="rId5"/>
  </p:sldMasterIdLst>
  <p:notesMasterIdLst>
    <p:notesMasterId r:id="rId11"/>
  </p:notesMasterIdLst>
  <p:handoutMasterIdLst>
    <p:handoutMasterId r:id="rId12"/>
  </p:handoutMasterIdLst>
  <p:sldIdLst>
    <p:sldId id="450" r:id="rId6"/>
    <p:sldId id="507" r:id="rId7"/>
    <p:sldId id="495" r:id="rId8"/>
    <p:sldId id="512" r:id="rId9"/>
    <p:sldId id="514" r:id="rId1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FF00"/>
    <a:srgbClr val="A50021"/>
    <a:srgbClr val="FF9933"/>
    <a:srgbClr val="D1E8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73063" autoAdjust="0"/>
  </p:normalViewPr>
  <p:slideViewPr>
    <p:cSldViewPr>
      <p:cViewPr varScale="1">
        <p:scale>
          <a:sx n="52" d="100"/>
          <a:sy n="52" d="100"/>
        </p:scale>
        <p:origin x="-2142" y="-102"/>
      </p:cViewPr>
      <p:guideLst>
        <p:guide orient="horz" pos="12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377FA0-90FB-42A4-A9A5-E1F39132E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B0354D-2A9F-40E1-A033-7CBBB871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0354D-2A9F-40E1-A033-7CBBB87153C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331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9655-1142-4F1C-819C-1F572D7E412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61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39655-1142-4F1C-819C-1F572D7E412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01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 b="0" i="0" baseline="0">
                <a:latin typeface="Times New Roman"/>
                <a:cs typeface="Times New Roman"/>
              </a:defRPr>
            </a:lvl1pPr>
          </a:lstStyle>
          <a:p>
            <a:r>
              <a:rPr lang="en-US" sz="3200" dirty="0">
                <a:latin typeface="Arial Black" pitchFamily="34" charset="0"/>
              </a:rPr>
              <a:t>CP1030 IT Fundamentals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1752600"/>
          </a:xfrm>
        </p:spPr>
        <p:txBody>
          <a:bodyPr/>
          <a:lstStyle>
            <a:lvl1pPr marL="0" indent="0" algn="ctr">
              <a:buNone/>
              <a:defRPr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77C5-CC74-4DEB-9F67-46B2B4128EC2}" type="datetimeFigureOut">
              <a:rPr lang="en-AU" smtClean="0"/>
              <a:pPr/>
              <a:t>29/08/2022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D8C8-6BA1-4A08-AA13-2786F864F48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66461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8/29/2022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616D5-5E80-4E02-A904-1C551C2E4B73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32339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77C5-CC74-4DEB-9F67-46B2B4128EC2}" type="datetimeFigureOut">
              <a:rPr lang="en-AU" smtClean="0"/>
              <a:pPr/>
              <a:t>29/08/2022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D8C8-6BA1-4A08-AA13-2786F864F48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85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77C5-CC74-4DEB-9F67-46B2B4128EC2}" type="datetimeFigureOut">
              <a:rPr lang="en-AU" smtClean="0"/>
              <a:pPr/>
              <a:t>29/08/2022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D8C8-6BA1-4A08-AA13-2786F864F48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82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4DA77C5-CC74-4DEB-9F67-46B2B4128EC2}" type="datetimeFigureOut">
              <a:rPr lang="en-AU" smtClean="0"/>
              <a:pPr/>
              <a:t>29/08/2022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DE6DD8C8-6BA1-4A08-AA13-2786F864F48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31884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77C5-CC74-4DEB-9F67-46B2B4128EC2}" type="datetimeFigureOut">
              <a:rPr lang="en-AU" smtClean="0"/>
              <a:pPr/>
              <a:t>29/08/2022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D8C8-6BA1-4A08-AA13-2786F864F48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089819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77C5-CC74-4DEB-9F67-46B2B4128EC2}" type="datetimeFigureOut">
              <a:rPr lang="en-AU" smtClean="0"/>
              <a:pPr/>
              <a:t>29/08/2022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D8C8-6BA1-4A08-AA13-2786F864F48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40232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73914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1628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CB1EA-43D3-464B-96DE-98507BBB0D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77C5-CC74-4DEB-9F67-46B2B4128EC2}" type="datetimeFigureOut">
              <a:rPr lang="en-AU" smtClean="0"/>
              <a:pPr/>
              <a:t>29/08/2022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D8C8-6BA1-4A08-AA13-2786F864F48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64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8/29/2022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433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8/29/2022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581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8/29/2022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44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4DA77C5-CC74-4DEB-9F67-46B2B4128EC2}" type="datetimeFigureOut">
              <a:rPr lang="en-AU" smtClean="0"/>
              <a:pPr/>
              <a:t>29/08/2022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8CB1EA-43D3-464B-96DE-98507BBB0D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1" name="Picture 9" descr="powerpoint image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</p:sldLayoutIdLst>
  <p:transition>
    <p:fade/>
  </p:transition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4DA77C5-CC74-4DEB-9F67-46B2B4128EC2}" type="datetimeFigureOut">
              <a:rPr lang="en-AU" smtClean="0"/>
              <a:pPr/>
              <a:t>29/08/2022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DE6DD8C8-6BA1-4A08-AA13-2786F864F48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762000" y="62484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54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28" charset="0"/>
                <a:ea typeface="ＭＳ Ｐゴシック" pitchFamily="34" charset="-128"/>
                <a:cs typeface="Times New Roman" pitchFamily="28" charset="0"/>
              </a:rPr>
              <a:t>CP1402 – Internet Fundamentals</a:t>
            </a:r>
            <a:endParaRPr lang="en-AU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VLSM</a:t>
            </a:r>
          </a:p>
          <a:p>
            <a:r>
              <a:rPr lang="en-US" dirty="0"/>
              <a:t>Variable-Length Subnet Masks</a:t>
            </a:r>
            <a:endParaRPr lang="en-AU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  <a:p>
            <a:pPr lvl="1"/>
            <a:r>
              <a:rPr lang="en-US" dirty="0"/>
              <a:t>Combine contiguous networks that all use the same CIDR block into one supernet</a:t>
            </a:r>
          </a:p>
          <a:p>
            <a:pPr lvl="1"/>
            <a:r>
              <a:rPr lang="en-US" dirty="0"/>
              <a:t>Also called classless routing or IP address segmentation</a:t>
            </a:r>
          </a:p>
          <a:p>
            <a:r>
              <a:rPr lang="en-US" dirty="0"/>
              <a:t>Supernetting is helpful for two reasons:</a:t>
            </a:r>
          </a:p>
          <a:p>
            <a:pPr lvl="1"/>
            <a:r>
              <a:rPr lang="en-US" dirty="0"/>
              <a:t>Reduce the number of routing table entries by combining several entries</a:t>
            </a:r>
          </a:p>
          <a:p>
            <a:pPr lvl="1"/>
            <a:r>
              <a:rPr lang="en-US" dirty="0"/>
              <a:t>Allow a company to create a single network made up of more than one Class C license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459AD7-A5D3-4044-A21F-E9BACB4CDE0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48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459AD7-A5D3-4044-A21F-E9BACB4CDE0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194" name="Picture 2" descr="Supernetting reduces entries in router A's routing tables.&#10;&#10;Router A connects to Router B. Router B connects to networks 192.168.88.0, 192.168.89.0, 192.168.90.0, and 192.168.91.0.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293996"/>
            <a:ext cx="6644825" cy="540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3158970"/>
            <a:ext cx="31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Supernet</a:t>
            </a:r>
            <a:r>
              <a:rPr lang="en-AU" dirty="0"/>
              <a:t>: 192.168.88.0/22</a:t>
            </a:r>
          </a:p>
        </p:txBody>
      </p:sp>
    </p:spTree>
    <p:extLst>
      <p:ext uri="{BB962C8B-B14F-4D97-AF65-F5344CB8AC3E}">
        <p14:creationId xmlns:p14="http://schemas.microsoft.com/office/powerpoint/2010/main" xmlns="" val="32405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" name="Title 7"/>
          <p:cNvSpPr>
            <a:spLocks noGrp="1"/>
          </p:cNvSpPr>
          <p:nvPr>
            <p:ph type="title"/>
          </p:nvPr>
        </p:nvSpPr>
        <p:spPr>
          <a:xfrm>
            <a:off x="0" y="155448"/>
            <a:ext cx="8229600" cy="1252728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1408176"/>
            <a:ext cx="9144001" cy="1930814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sz="3200" dirty="0">
                <a:latin typeface="Calibri" panose="020F0502020204030204" pitchFamily="34" charset="0"/>
              </a:rPr>
              <a:t>Let’s calculate the </a:t>
            </a:r>
            <a:r>
              <a:rPr lang="en-US" sz="3200" dirty="0" err="1">
                <a:latin typeface="Calibri" panose="020F0502020204030204" pitchFamily="34" charset="0"/>
              </a:rPr>
              <a:t>supernet</a:t>
            </a:r>
            <a:r>
              <a:rPr lang="en-US" sz="3200" dirty="0">
                <a:latin typeface="Calibri" panose="020F0502020204030204" pitchFamily="34" charset="0"/>
              </a:rPr>
              <a:t> for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209.224.18.0/24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209.224.21.0/24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209.224.22.0/24</a:t>
            </a: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9410089"/>
              </p:ext>
            </p:extLst>
          </p:nvPr>
        </p:nvGraphicFramePr>
        <p:xfrm>
          <a:off x="206514" y="3338990"/>
          <a:ext cx="738082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0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anose="020F0502020204030204" pitchFamily="34" charset="0"/>
                        </a:rPr>
                        <a:t>Dissimilar Octet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anose="020F0502020204030204" pitchFamily="34" charset="0"/>
                        </a:rPr>
                        <a:t>Convert to binary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Calibri" panose="020F0502020204030204" pitchFamily="34" charset="0"/>
                        </a:rPr>
                        <a:t>Determine</a:t>
                      </a:r>
                      <a:r>
                        <a:rPr lang="en-AU" sz="2000" baseline="0" dirty="0">
                          <a:latin typeface="Calibri" panose="020F0502020204030204" pitchFamily="34" charset="0"/>
                        </a:rPr>
                        <a:t> common bits</a:t>
                      </a:r>
                      <a:endParaRPr lang="en-AU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anose="020F0502020204030204" pitchFamily="34" charset="0"/>
                        </a:rPr>
                        <a:t>00010010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0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00010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anose="020F0502020204030204" pitchFamily="34" charset="0"/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anose="020F0502020204030204" pitchFamily="34" charset="0"/>
                        </a:rPr>
                        <a:t>00010101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0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00010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>
                          <a:latin typeface="Calibri" panose="020F0502020204030204" pitchFamily="34" charset="0"/>
                        </a:rPr>
                        <a:t>22</a:t>
                      </a:r>
                      <a:endParaRPr lang="en-AU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anose="020F0502020204030204" pitchFamily="34" charset="0"/>
                        </a:rPr>
                        <a:t>00010110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0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00010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AU" sz="2000" dirty="0" err="1">
                          <a:latin typeface="Calibri" panose="020F0502020204030204" pitchFamily="34" charset="0"/>
                        </a:rPr>
                        <a:t>Supernet</a:t>
                      </a:r>
                      <a:r>
                        <a:rPr lang="en-AU" sz="2000" dirty="0">
                          <a:latin typeface="Calibri" panose="020F0502020204030204" pitchFamily="34" charset="0"/>
                        </a:rPr>
                        <a:t> octet is: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-153525" y="5454225"/>
            <a:ext cx="9144001" cy="1930814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sz="2400" dirty="0">
                <a:latin typeface="Calibri" panose="020F0502020204030204" pitchFamily="34" charset="0"/>
              </a:rPr>
              <a:t>The first two octets are the same, so 16 bits initially in common.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5 bits in common: so mask is 16 + 5 = 21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</a:rPr>
              <a:t>Supernet</a:t>
            </a:r>
            <a:r>
              <a:rPr lang="en-US" sz="2400" dirty="0">
                <a:latin typeface="Calibri" panose="020F0502020204030204" pitchFamily="34" charset="0"/>
              </a:rPr>
              <a:t>: 209.224.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16</a:t>
            </a:r>
            <a:r>
              <a:rPr lang="en-US" sz="2400" dirty="0">
                <a:latin typeface="Calibri" panose="020F0502020204030204" pitchFamily="34" charset="0"/>
              </a:rPr>
              <a:t>.0/21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8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" name="Title 7"/>
          <p:cNvSpPr>
            <a:spLocks noGrp="1"/>
          </p:cNvSpPr>
          <p:nvPr>
            <p:ph type="title"/>
          </p:nvPr>
        </p:nvSpPr>
        <p:spPr>
          <a:xfrm>
            <a:off x="0" y="155448"/>
            <a:ext cx="8229600" cy="1252728"/>
          </a:xfrm>
        </p:spPr>
        <p:txBody>
          <a:bodyPr/>
          <a:lstStyle/>
          <a:p>
            <a:r>
              <a:rPr lang="en-US" dirty="0"/>
              <a:t>POGIL </a:t>
            </a:r>
            <a:r>
              <a:rPr lang="en-AU" dirty="0"/>
              <a:t>4 - </a:t>
            </a:r>
            <a:r>
              <a:rPr lang="en-AU" dirty="0" err="1"/>
              <a:t>Supernetting</a:t>
            </a:r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1408176"/>
            <a:ext cx="9144001" cy="544982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sz="3600" dirty="0"/>
              <a:t>What is the single </a:t>
            </a:r>
            <a:r>
              <a:rPr lang="en-US" sz="3600" dirty="0" err="1"/>
              <a:t>summarised</a:t>
            </a:r>
            <a:r>
              <a:rPr lang="en-US" sz="3600" dirty="0"/>
              <a:t> network address and mask for</a:t>
            </a:r>
          </a:p>
          <a:p>
            <a:pPr lvl="2" indent="0">
              <a:spcBef>
                <a:spcPts val="0"/>
              </a:spcBef>
            </a:pPr>
            <a:r>
              <a:rPr lang="en-US" sz="3200" dirty="0"/>
              <a:t>201.10.177.0/24</a:t>
            </a:r>
          </a:p>
          <a:p>
            <a:pPr lvl="2" indent="0">
              <a:spcBef>
                <a:spcPts val="0"/>
              </a:spcBef>
            </a:pPr>
            <a:r>
              <a:rPr lang="en-US" sz="3200" dirty="0"/>
              <a:t>201.10.181.0/24</a:t>
            </a:r>
          </a:p>
          <a:p>
            <a:pPr lvl="2" indent="0">
              <a:spcBef>
                <a:spcPts val="0"/>
              </a:spcBef>
            </a:pPr>
            <a:r>
              <a:rPr lang="en-US" sz="3200" dirty="0"/>
              <a:t>201.10.184.0/24</a:t>
            </a:r>
          </a:p>
          <a:p>
            <a:pPr lvl="2" indent="0">
              <a:spcBef>
                <a:spcPts val="0"/>
              </a:spcBef>
            </a:pPr>
            <a:r>
              <a:rPr lang="en-US" sz="3200" dirty="0"/>
              <a:t>201.10.188.0/24 </a:t>
            </a:r>
          </a:p>
        </p:txBody>
      </p:sp>
    </p:spTree>
    <p:extLst>
      <p:ext uri="{BB962C8B-B14F-4D97-AF65-F5344CB8AC3E}">
        <p14:creationId xmlns:p14="http://schemas.microsoft.com/office/powerpoint/2010/main" xmlns="" val="1058741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JCU_lecture_cp14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odule">
  <a:themeElements>
    <a:clrScheme name="1402 pogi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402 pogi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1402 pogi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3" ma:contentTypeDescription="Create a new document." ma:contentTypeScope="" ma:versionID="bce65fef590ea530654b5a70b3aaf7d2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1f03c8af7986bb0706683fe4a1ab921a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634FA0-0158-42BF-A10D-D8D6BDC3DE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C655AD-4628-464E-B5AD-BC13BDF9C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93536D-34DB-49D6-91FD-54383DAADD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JCU_lecture_cp1402</Template>
  <TotalTime>16663</TotalTime>
  <Words>159</Words>
  <Application>Microsoft Office PowerPoint</Application>
  <PresentationFormat>On-screen Show (4:3)</PresentationFormat>
  <Paragraphs>49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JCU_lecture_cp1402</vt:lpstr>
      <vt:lpstr>1_Module</vt:lpstr>
      <vt:lpstr>CP1402 – Internet Fundamentals</vt:lpstr>
      <vt:lpstr>Supernetting</vt:lpstr>
      <vt:lpstr>Supernetting</vt:lpstr>
      <vt:lpstr>Example</vt:lpstr>
      <vt:lpstr>POGIL 4 - Supernetting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1 Module 9  TCP/IP Protocol Suite and IP Addressing</dc:title>
  <dc:creator>Howard Hecht</dc:creator>
  <cp:lastModifiedBy>USER</cp:lastModifiedBy>
  <cp:revision>251</cp:revision>
  <dcterms:created xsi:type="dcterms:W3CDTF">2003-04-23T17:27:28Z</dcterms:created>
  <dcterms:modified xsi:type="dcterms:W3CDTF">2022-08-29T02:26:35Z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