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3" r:id="rId13"/>
    <p:sldId id="380" r:id="rId14"/>
    <p:sldId id="384" r:id="rId15"/>
    <p:sldId id="381" r:id="rId16"/>
    <p:sldId id="3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98832-3D51-7B43-BA20-08E3266D6C92}" v="1" dt="2022-01-22T01:13:53.927"/>
    <p1510:client id="{D51522BE-77E2-FD42-BF37-00D61CBB8157}" v="1" dt="2022-01-22T01:10:32.414"/>
    <p1510:client id="{D54C748A-7BC7-2745-92A1-0B0D9C9D17BE}" v="1" dt="2022-01-22T01:08:53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6698832-3D51-7B43-BA20-08E3266D6C92}"/>
    <pc:docChg chg="custSel addSld delSld modSld">
      <pc:chgData name="Chen, Chao" userId="44c0eae3-1754-40ca-b7fc-812aef1f268d" providerId="ADAL" clId="{76698832-3D51-7B43-BA20-08E3266D6C92}" dt="2022-01-22T01:13:57.148" v="17" actId="700"/>
      <pc:docMkLst>
        <pc:docMk/>
      </pc:docMkLst>
      <pc:sldChg chg="modSp mod">
        <pc:chgData name="Chen, Chao" userId="44c0eae3-1754-40ca-b7fc-812aef1f268d" providerId="ADAL" clId="{76698832-3D51-7B43-BA20-08E3266D6C92}" dt="2022-01-22T01:13:33.952" v="13" actId="20577"/>
        <pc:sldMkLst>
          <pc:docMk/>
          <pc:sldMk cId="1560288090" sldId="311"/>
        </pc:sldMkLst>
        <pc:spChg chg="mod">
          <ac:chgData name="Chen, Chao" userId="44c0eae3-1754-40ca-b7fc-812aef1f268d" providerId="ADAL" clId="{76698832-3D51-7B43-BA20-08E3266D6C92}" dt="2022-01-22T01:13:33.952" v="13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2307231408" sldId="355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1123117615" sldId="356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837176706" sldId="357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2253805891" sldId="358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3111610351" sldId="359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868941517" sldId="360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2715667122" sldId="361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2524285325" sldId="362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3859059141" sldId="363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353142489" sldId="364"/>
        </pc:sldMkLst>
      </pc:sldChg>
      <pc:sldChg chg="del">
        <pc:chgData name="Chen, Chao" userId="44c0eae3-1754-40ca-b7fc-812aef1f268d" providerId="ADAL" clId="{76698832-3D51-7B43-BA20-08E3266D6C92}" dt="2022-01-22T01:13:37.183" v="14" actId="2696"/>
        <pc:sldMkLst>
          <pc:docMk/>
          <pc:sldMk cId="2258030320" sldId="365"/>
        </pc:sldMkLst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876054313" sldId="373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876054313" sldId="373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876054313" sldId="37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1573002781" sldId="374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1573002781" sldId="374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1573002781" sldId="37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3618228622" sldId="375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618228622" sldId="375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618228622" sldId="37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2338288210" sldId="376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2338288210" sldId="376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2338288210" sldId="37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3388818720" sldId="377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388818720" sldId="377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388818720" sldId="377"/>
            <ac:spMk id="4" creationId="{00000000-0000-0000-0000-000000000000}"/>
          </ac:spMkLst>
        </pc:spChg>
        <pc:picChg chg="mod ord">
          <ac:chgData name="Chen, Chao" userId="44c0eae3-1754-40ca-b7fc-812aef1f268d" providerId="ADAL" clId="{76698832-3D51-7B43-BA20-08E3266D6C92}" dt="2022-01-22T01:13:57.148" v="17" actId="700"/>
          <ac:picMkLst>
            <pc:docMk/>
            <pc:sldMk cId="3388818720" sldId="37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3033039130" sldId="378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033039130" sldId="378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033039130" sldId="37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518553213" sldId="379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518553213" sldId="379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518553213" sldId="37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291353023" sldId="380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291353023" sldId="380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291353023" sldId="38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3649628299" sldId="381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649628299" sldId="381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3649628299" sldId="38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76698832-3D51-7B43-BA20-08E3266D6C92}" dt="2022-01-22T01:13:57.148" v="17" actId="700"/>
        <pc:sldMkLst>
          <pc:docMk/>
          <pc:sldMk cId="1769769230" sldId="382"/>
        </pc:sldMkLst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1769769230" sldId="382"/>
            <ac:spMk id="2" creationId="{00000000-0000-0000-0000-000000000000}"/>
          </ac:spMkLst>
        </pc:spChg>
        <pc:spChg chg="mod ord">
          <ac:chgData name="Chen, Chao" userId="44c0eae3-1754-40ca-b7fc-812aef1f268d" providerId="ADAL" clId="{76698832-3D51-7B43-BA20-08E3266D6C92}" dt="2022-01-22T01:13:57.148" v="17" actId="700"/>
          <ac:spMkLst>
            <pc:docMk/>
            <pc:sldMk cId="1769769230" sldId="382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D54C748A-7BC7-2745-92A1-0B0D9C9D17BE}"/>
    <pc:docChg chg="custSel addSld delSld modSld">
      <pc:chgData name="Chen, Chao" userId="44c0eae3-1754-40ca-b7fc-812aef1f268d" providerId="ADAL" clId="{D54C748A-7BC7-2745-92A1-0B0D9C9D17BE}" dt="2022-01-22T01:08:55.824" v="44" actId="700"/>
      <pc:docMkLst>
        <pc:docMk/>
      </pc:docMkLst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D54C748A-7BC7-2745-92A1-0B0D9C9D17BE}" dt="2022-01-22T01:08:52.646" v="42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D54C748A-7BC7-2745-92A1-0B0D9C9D17BE}" dt="2022-01-22T01:08:47.085" v="41" actId="20577"/>
        <pc:sldMkLst>
          <pc:docMk/>
          <pc:sldMk cId="1560288090" sldId="311"/>
        </pc:sldMkLst>
        <pc:spChg chg="mod">
          <ac:chgData name="Chen, Chao" userId="44c0eae3-1754-40ca-b7fc-812aef1f268d" providerId="ADAL" clId="{D54C748A-7BC7-2745-92A1-0B0D9C9D17BE}" dt="2022-01-22T01:08:47.085" v="4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265503276" sldId="342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65503276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65503276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296814519" sldId="343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96814519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296814519" sldId="34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180580842" sldId="344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0580842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0580842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496662662" sldId="345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496662662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496662662" sldId="34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819045264" sldId="346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819045264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819045264" sldId="34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01890378" sldId="347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01890378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01890378" sldId="347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201890378" sldId="34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263065783" sldId="348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263065783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263065783" sldId="348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3263065783" sldId="34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585078051" sldId="349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585078051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585078051" sldId="34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1186742064" sldId="350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6742064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1186742064" sldId="35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980721170" sldId="351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980721170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980721170" sldId="35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3328099094" sldId="352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328099094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3328099094" sldId="35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544762763" sldId="353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544762763" sldId="353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544762763" sldId="35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4C748A-7BC7-2745-92A1-0B0D9C9D17BE}" dt="2022-01-22T01:08:55.824" v="44" actId="700"/>
        <pc:sldMkLst>
          <pc:docMk/>
          <pc:sldMk cId="2704465501" sldId="354"/>
        </pc:sldMkLst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704465501" sldId="354"/>
            <ac:spMk id="2" creationId="{00000000-0000-0000-0000-000000000000}"/>
          </ac:spMkLst>
        </pc:spChg>
        <pc:spChg chg="mod ord">
          <ac:chgData name="Chen, Chao" userId="44c0eae3-1754-40ca-b7fc-812aef1f268d" providerId="ADAL" clId="{D54C748A-7BC7-2745-92A1-0B0D9C9D17BE}" dt="2022-01-22T01:08:55.824" v="44" actId="700"/>
          <ac:spMkLst>
            <pc:docMk/>
            <pc:sldMk cId="2704465501" sldId="354"/>
            <ac:spMk id="4" creationId="{00000000-0000-0000-0000-000000000000}"/>
          </ac:spMkLst>
        </pc:spChg>
        <pc:picChg chg="mod ord">
          <ac:chgData name="Chen, Chao" userId="44c0eae3-1754-40ca-b7fc-812aef1f268d" providerId="ADAL" clId="{D54C748A-7BC7-2745-92A1-0B0D9C9D17BE}" dt="2022-01-22T01:08:55.824" v="44" actId="700"/>
          <ac:picMkLst>
            <pc:docMk/>
            <pc:sldMk cId="2704465501" sldId="354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D51522BE-77E2-FD42-BF37-00D61CBB8157}"/>
    <pc:docChg chg="custSel addSld delSld modSld">
      <pc:chgData name="Chen, Chao" userId="44c0eae3-1754-40ca-b7fc-812aef1f268d" providerId="ADAL" clId="{D51522BE-77E2-FD42-BF37-00D61CBB8157}" dt="2022-01-22T01:10:46.758" v="20" actId="20577"/>
      <pc:docMkLst>
        <pc:docMk/>
      </pc:docMkLst>
      <pc:sldChg chg="modSp mod">
        <pc:chgData name="Chen, Chao" userId="44c0eae3-1754-40ca-b7fc-812aef1f268d" providerId="ADAL" clId="{D51522BE-77E2-FD42-BF37-00D61CBB8157}" dt="2022-01-22T01:10:46.758" v="20" actId="20577"/>
        <pc:sldMkLst>
          <pc:docMk/>
          <pc:sldMk cId="1560288090" sldId="311"/>
        </pc:sldMkLst>
        <pc:spChg chg="mod">
          <ac:chgData name="Chen, Chao" userId="44c0eae3-1754-40ca-b7fc-812aef1f268d" providerId="ADAL" clId="{D51522BE-77E2-FD42-BF37-00D61CBB8157}" dt="2022-01-22T01:10:46.758" v="2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265503276" sldId="342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296814519" sldId="343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180580842" sldId="344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496662662" sldId="345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3819045264" sldId="346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01890378" sldId="347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3263065783" sldId="348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585078051" sldId="349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1186742064" sldId="350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980721170" sldId="351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3328099094" sldId="352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544762763" sldId="353"/>
        </pc:sldMkLst>
      </pc:sldChg>
      <pc:sldChg chg="del">
        <pc:chgData name="Chen, Chao" userId="44c0eae3-1754-40ca-b7fc-812aef1f268d" providerId="ADAL" clId="{D51522BE-77E2-FD42-BF37-00D61CBB8157}" dt="2022-01-22T01:10:31.871" v="2" actId="2696"/>
        <pc:sldMkLst>
          <pc:docMk/>
          <pc:sldMk cId="2704465501" sldId="354"/>
        </pc:sldMkLst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307231408" sldId="355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307231408" sldId="355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307231408" sldId="35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1123117615" sldId="356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1123117615" sldId="356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1123117615" sldId="35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837176706" sldId="357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37176706" sldId="357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37176706" sldId="35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253805891" sldId="358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3805891" sldId="358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3805891" sldId="358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2253805891" sldId="35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3111610351" sldId="359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111610351" sldId="359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111610351" sldId="35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868941517" sldId="360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68941517" sldId="360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868941517" sldId="360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868941517" sldId="36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715667122" sldId="361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715667122" sldId="361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715667122" sldId="36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524285325" sldId="362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524285325" sldId="362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524285325" sldId="36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3859059141" sldId="363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859059141" sldId="363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859059141" sldId="363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3859059141" sldId="36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353142489" sldId="364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53142489" sldId="364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353142489" sldId="36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D51522BE-77E2-FD42-BF37-00D61CBB8157}" dt="2022-01-22T01:10:34.837" v="4" actId="700"/>
        <pc:sldMkLst>
          <pc:docMk/>
          <pc:sldMk cId="2258030320" sldId="365"/>
        </pc:sldMkLst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8030320" sldId="365"/>
            <ac:spMk id="2" creationId="{00000000-0000-0000-0000-000000000000}"/>
          </ac:spMkLst>
        </pc:spChg>
        <pc:spChg chg="mod ord">
          <ac:chgData name="Chen, Chao" userId="44c0eae3-1754-40ca-b7fc-812aef1f268d" providerId="ADAL" clId="{D51522BE-77E2-FD42-BF37-00D61CBB8157}" dt="2022-01-22T01:10:34.837" v="4" actId="700"/>
          <ac:spMkLst>
            <pc:docMk/>
            <pc:sldMk cId="2258030320" sldId="365"/>
            <ac:spMk id="4" creationId="{00000000-0000-0000-0000-000000000000}"/>
          </ac:spMkLst>
        </pc:spChg>
        <pc:picChg chg="mod ord">
          <ac:chgData name="Chen, Chao" userId="44c0eae3-1754-40ca-b7fc-812aef1f268d" providerId="ADAL" clId="{D51522BE-77E2-FD42-BF37-00D61CBB8157}" dt="2022-01-22T01:10:34.837" v="4" actId="700"/>
          <ac:picMkLst>
            <pc:docMk/>
            <pc:sldMk cId="2258030320" sldId="365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Wi-Fi Security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Wi-Fi Network Tools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22176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Two types of software tools you should have:</a:t>
            </a:r>
          </a:p>
          <a:p>
            <a:pPr lvl="1"/>
            <a:r>
              <a:rPr lang="en-US" altLang="zh-CN" dirty="0"/>
              <a:t>Spectrum analyser – a device that can assess the quality of the wireless signal</a:t>
            </a:r>
          </a:p>
          <a:p>
            <a:pPr lvl="1"/>
            <a:r>
              <a:rPr lang="en-US" altLang="zh-CN" dirty="0"/>
              <a:t>Wireless analyser (Wi-Fi analyser) – software that can evaluate Wi-Fi network availability, optimise Wi-Fi signal settings, and help identify Wi-Fi security threats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Wi-Fi Network Tools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22176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List of capabilities common to wireless testing tools:</a:t>
            </a:r>
          </a:p>
          <a:p>
            <a:pPr lvl="1"/>
            <a:r>
              <a:rPr lang="en-US" altLang="zh-CN" dirty="0"/>
              <a:t>Identify transmitting access points, stations, and channels </a:t>
            </a:r>
          </a:p>
          <a:p>
            <a:pPr lvl="1"/>
            <a:r>
              <a:rPr lang="en-US" altLang="zh-CN" dirty="0"/>
              <a:t>Measure signal strength from an AP</a:t>
            </a:r>
          </a:p>
          <a:p>
            <a:pPr lvl="1"/>
            <a:r>
              <a:rPr lang="en-US" altLang="zh-CN" dirty="0"/>
              <a:t>Indicate the effects of attenuation, signal loss, and noise</a:t>
            </a:r>
          </a:p>
          <a:p>
            <a:pPr lvl="1"/>
            <a:r>
              <a:rPr lang="en-US" altLang="zh-CN" dirty="0"/>
              <a:t>Interpret signal strength information</a:t>
            </a:r>
          </a:p>
          <a:p>
            <a:pPr lvl="1"/>
            <a:r>
              <a:rPr lang="en-US" altLang="zh-CN" dirty="0"/>
              <a:t>Ensure proper association and reassociation between APs</a:t>
            </a:r>
          </a:p>
          <a:p>
            <a:pPr lvl="1"/>
            <a:r>
              <a:rPr lang="en-US" altLang="zh-CN" dirty="0"/>
              <a:t>Capture and interpret traffic</a:t>
            </a:r>
          </a:p>
          <a:p>
            <a:pPr lvl="1"/>
            <a:r>
              <a:rPr lang="en-US" altLang="zh-CN" dirty="0"/>
              <a:t>Measure throughput and assess data transmission errors</a:t>
            </a:r>
          </a:p>
          <a:p>
            <a:pPr lvl="1"/>
            <a:r>
              <a:rPr lang="en-US" altLang="zh-CN" dirty="0"/>
              <a:t>Analyse characteristics of each channel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71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Avoid Pitfalls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38307" cy="4251059"/>
          </a:xfrm>
        </p:spPr>
        <p:txBody>
          <a:bodyPr/>
          <a:lstStyle/>
          <a:p>
            <a:r>
              <a:rPr lang="en-US" altLang="zh-CN" dirty="0"/>
              <a:t>The following lists some wireless configuration pitfalls to avoid</a:t>
            </a:r>
          </a:p>
          <a:p>
            <a:r>
              <a:rPr lang="en-US" altLang="zh-CN" dirty="0"/>
              <a:t>No connection – when you cannot get the Wi-Fi client to connect to the AP:</a:t>
            </a:r>
          </a:p>
          <a:p>
            <a:pPr lvl="1"/>
            <a:r>
              <a:rPr lang="en-US" altLang="zh-CN" dirty="0"/>
              <a:t>Wrong SSID</a:t>
            </a:r>
          </a:p>
          <a:p>
            <a:pPr lvl="1"/>
            <a:r>
              <a:rPr lang="en-US" altLang="zh-CN" dirty="0"/>
              <a:t>Encryption protocol mismatch</a:t>
            </a:r>
          </a:p>
          <a:p>
            <a:pPr lvl="1"/>
            <a:r>
              <a:rPr lang="en-US" altLang="zh-CN" dirty="0"/>
              <a:t>Incorrect passphrase</a:t>
            </a:r>
          </a:p>
          <a:p>
            <a:pPr lvl="1"/>
            <a:r>
              <a:rPr lang="en-US" altLang="zh-CN" dirty="0"/>
              <a:t>Static channel utilisation</a:t>
            </a:r>
          </a:p>
          <a:p>
            <a:pPr lvl="1"/>
            <a:r>
              <a:rPr lang="en-US" altLang="zh-CN" dirty="0"/>
              <a:t>Mismatched RF band</a:t>
            </a:r>
          </a:p>
          <a:p>
            <a:pPr lvl="1"/>
            <a:r>
              <a:rPr lang="en-US" altLang="zh-CN" dirty="0"/>
              <a:t>Mismatched standards</a:t>
            </a:r>
          </a:p>
          <a:p>
            <a:pPr lvl="1"/>
            <a:r>
              <a:rPr lang="en-US" altLang="zh-CN" dirty="0"/>
              <a:t>Long AP association 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62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Avoid Pitfalls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Slow connections – when dealing with slow Wi-Fi connections:</a:t>
            </a:r>
          </a:p>
          <a:p>
            <a:pPr lvl="1"/>
            <a:r>
              <a:rPr lang="en-US" altLang="zh-CN" dirty="0"/>
              <a:t>Insufficient wireless coverage</a:t>
            </a:r>
          </a:p>
          <a:p>
            <a:pPr lvl="1"/>
            <a:r>
              <a:rPr lang="en-US" altLang="zh-CN" dirty="0"/>
              <a:t>RF attenuation/signal loss</a:t>
            </a:r>
          </a:p>
          <a:p>
            <a:pPr lvl="1"/>
            <a:r>
              <a:rPr lang="en-US" altLang="zh-CN" dirty="0"/>
              <a:t>Interference</a:t>
            </a:r>
          </a:p>
          <a:p>
            <a:pPr lvl="1"/>
            <a:r>
              <a:rPr lang="en-US" altLang="zh-CN" dirty="0"/>
              <a:t>Channel overlap</a:t>
            </a:r>
          </a:p>
          <a:p>
            <a:pPr lvl="1"/>
            <a:r>
              <a:rPr lang="en-US" altLang="zh-CN" dirty="0"/>
              <a:t>Wireless standard specifications</a:t>
            </a:r>
          </a:p>
          <a:p>
            <a:pPr lvl="1"/>
            <a:r>
              <a:rPr lang="en-US" altLang="zh-CN" dirty="0"/>
              <a:t>Simultaneous wired and wireless connections</a:t>
            </a:r>
          </a:p>
          <a:p>
            <a:pPr lvl="1"/>
            <a:r>
              <a:rPr lang="en-US" altLang="zh-CN" dirty="0"/>
              <a:t>Problems with firmware updates</a:t>
            </a:r>
          </a:p>
          <a:p>
            <a:pPr lvl="1"/>
            <a:r>
              <a:rPr lang="en-US" altLang="zh-CN" dirty="0"/>
              <a:t>Incorrect antenna type</a:t>
            </a:r>
          </a:p>
          <a:p>
            <a:pPr lvl="1"/>
            <a:r>
              <a:rPr lang="en-US" altLang="zh-CN" dirty="0"/>
              <a:t>Mismatched antenna polarisation</a:t>
            </a:r>
          </a:p>
          <a:p>
            <a:pPr lvl="1"/>
            <a:r>
              <a:rPr lang="en-US" altLang="zh-CN" dirty="0"/>
              <a:t>Client saturation or overcapacity</a:t>
            </a:r>
          </a:p>
          <a:p>
            <a:pPr lvl="1"/>
            <a:r>
              <a:rPr lang="en-US" altLang="zh-CN" dirty="0"/>
              <a:t>Client disassociation issues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7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Wi-Fi Network Security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46867" cy="4251059"/>
          </a:xfrm>
        </p:spPr>
        <p:txBody>
          <a:bodyPr/>
          <a:lstStyle/>
          <a:p>
            <a:r>
              <a:rPr lang="en-US" altLang="zh-CN" dirty="0"/>
              <a:t>By default, the 802.11 standard offers no security</a:t>
            </a:r>
          </a:p>
          <a:p>
            <a:r>
              <a:rPr lang="en-US" altLang="zh-CN" b="1" dirty="0"/>
              <a:t>Authentication</a:t>
            </a:r>
            <a:r>
              <a:rPr lang="en-US" altLang="zh-CN" dirty="0"/>
              <a:t> – allows a client to log on to the network either by providing the correct password for the SSID or by providing user credentials processed by an authentication server</a:t>
            </a:r>
          </a:p>
          <a:p>
            <a:pPr lvl="1"/>
            <a:r>
              <a:rPr lang="en-US" altLang="zh-CN" b="1" dirty="0"/>
              <a:t>MAC filtering </a:t>
            </a:r>
            <a:r>
              <a:rPr lang="en-US" altLang="zh-CN" dirty="0"/>
              <a:t>prevents the AP from authenticating any device whose MAC address is not listed</a:t>
            </a:r>
          </a:p>
          <a:p>
            <a:r>
              <a:rPr lang="en-US" altLang="zh-CN" b="1" dirty="0"/>
              <a:t>Encryption algorithms </a:t>
            </a:r>
            <a:r>
              <a:rPr lang="en-US" altLang="zh-CN" dirty="0"/>
              <a:t>– scramble data into a format that cannot easily be interpreted if the signal is intercepted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WPA (Wi-Fi Protected Access)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38554" cy="4251059"/>
          </a:xfrm>
        </p:spPr>
        <p:txBody>
          <a:bodyPr/>
          <a:lstStyle/>
          <a:p>
            <a:r>
              <a:rPr lang="en-US" altLang="zh-CN" dirty="0"/>
              <a:t>WPA (Wi-Fi Protected Access) dynamically assigns every transmission its own key</a:t>
            </a:r>
          </a:p>
          <a:p>
            <a:r>
              <a:rPr lang="en-US" altLang="zh-CN" dirty="0"/>
              <a:t>802.11i incorporates an encryption key generation and management scheme known as TKIP (Temporal Key Integrity Protocol) to improve security for legacy WEP-based devices</a:t>
            </a:r>
          </a:p>
          <a:p>
            <a:r>
              <a:rPr lang="en-US" altLang="zh-CN" dirty="0"/>
              <a:t>TKIP accomplished the following improvements:</a:t>
            </a:r>
          </a:p>
          <a:p>
            <a:pPr lvl="1"/>
            <a:r>
              <a:rPr lang="en-US" altLang="zh-CN" dirty="0"/>
              <a:t>Message integrity</a:t>
            </a:r>
          </a:p>
          <a:p>
            <a:pPr lvl="1"/>
            <a:r>
              <a:rPr lang="en-US" altLang="zh-CN" dirty="0"/>
              <a:t>Key distribution</a:t>
            </a:r>
          </a:p>
          <a:p>
            <a:pPr lvl="1"/>
            <a:r>
              <a:rPr lang="en-US" altLang="zh-CN" dirty="0"/>
              <a:t>Encryption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00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WPA2 (Wi-Fi Protected Access, Version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29994" cy="4251059"/>
          </a:xfrm>
        </p:spPr>
        <p:txBody>
          <a:bodyPr/>
          <a:lstStyle/>
          <a:p>
            <a:r>
              <a:rPr lang="en-US" altLang="zh-CN" dirty="0"/>
              <a:t>WPA2 uses stronger data confidentiality methods</a:t>
            </a:r>
          </a:p>
          <a:p>
            <a:r>
              <a:rPr lang="en-US" altLang="zh-CN" dirty="0"/>
              <a:t>CCMP, which is short for Counter Mode with CBC (Cipher Block Chaining) MAC (Message Authentication Code) Protocol, helps ensure data confidentiality with both encryption and packet authentication by providing the following:</a:t>
            </a:r>
          </a:p>
          <a:p>
            <a:pPr lvl="1"/>
            <a:r>
              <a:rPr lang="en-US" altLang="zh-CN" dirty="0"/>
              <a:t>Message integrity – ensures incoming packets are coming from their declared source</a:t>
            </a:r>
          </a:p>
          <a:p>
            <a:pPr lvl="1"/>
            <a:r>
              <a:rPr lang="en-US" altLang="zh-CN" dirty="0"/>
              <a:t>Encryption – uses AES (Advanced Encryption Standard), which provides faster and more secure encryption than TKIP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2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and Enterprise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021929" cy="4251059"/>
          </a:xfrm>
        </p:spPr>
        <p:txBody>
          <a:bodyPr/>
          <a:lstStyle/>
          <a:p>
            <a:r>
              <a:rPr lang="en-US" altLang="zh-CN" dirty="0"/>
              <a:t>The most secure communication is made possible by combining a RADIUS server with WPA/WPA2</a:t>
            </a:r>
          </a:p>
          <a:p>
            <a:pPr lvl="1"/>
            <a:r>
              <a:rPr lang="en-US" altLang="zh-CN" dirty="0"/>
              <a:t>Known as WPA-Enterprise or WPA2-Enterprise</a:t>
            </a:r>
          </a:p>
          <a:p>
            <a:r>
              <a:rPr lang="en-US" altLang="zh-CN" dirty="0"/>
              <a:t>RADIUS (Remote Authentication Dial-in User Service) is an open-source authentication and authori</a:t>
            </a:r>
            <a:r>
              <a:rPr lang="en-AU" altLang="zh-CN" dirty="0"/>
              <a:t>s</a:t>
            </a:r>
            <a:r>
              <a:rPr lang="en-US" altLang="zh-CN" dirty="0"/>
              <a:t>ation service</a:t>
            </a:r>
          </a:p>
          <a:p>
            <a:pPr lvl="1"/>
            <a:r>
              <a:rPr lang="en-US" altLang="zh-CN" dirty="0"/>
              <a:t>A RADIUS server is used in cooperation with an authentication mechanism called EAP</a:t>
            </a:r>
          </a:p>
          <a:p>
            <a:r>
              <a:rPr lang="en-US" altLang="zh-CN" dirty="0"/>
              <a:t>EAP (Extensible Authentication Protocol) provides the framework for authenticating clients and servers</a:t>
            </a:r>
          </a:p>
          <a:p>
            <a:r>
              <a:rPr lang="en-US" altLang="zh-CN" dirty="0"/>
              <a:t>EAP functions alongside RADIUS by organising communications with the network client devices, while RADIUS handles the actual authentication on the server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28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and Enterprise (2 of 2)</a:t>
            </a:r>
            <a:endParaRPr lang="zh-CN" altLang="en-US" dirty="0"/>
          </a:p>
        </p:txBody>
      </p:sp>
      <p:pic>
        <p:nvPicPr>
          <p:cNvPr id="5" name="Picture Placeholder 4" descr="A network diagram showing how Extensible Authentication Protocol or E A P functions with Remote Authentication Dial-In User Service or RADIUS for organizing communications with network client devices. The diagram shows a laptop, a wireless access point, and an authentication server. The laptop is called a supplicant, the wireless access point is called an authenticator, and the authentication server is a RADIUS server. The supplicant sends an E A P message to the wireless access point for authentication. The E A P message is encapsulated inside RADIUS messages and sent to the authentication server by the wireless access point and then the authentication server performs the authentication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8" y="1959120"/>
            <a:ext cx="10321074" cy="2704320"/>
          </a:xfrm>
        </p:spPr>
      </p:pic>
    </p:spTree>
    <p:extLst>
      <p:ext uri="{BB962C8B-B14F-4D97-AF65-F5344CB8AC3E}">
        <p14:creationId xmlns:p14="http://schemas.microsoft.com/office/powerpoint/2010/main" val="338881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Security Configurations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Additional security options include the following:</a:t>
            </a:r>
          </a:p>
          <a:p>
            <a:pPr lvl="1"/>
            <a:r>
              <a:rPr lang="en-US" altLang="zh-CN" b="1" dirty="0"/>
              <a:t>AP and antenna placement</a:t>
            </a:r>
          </a:p>
          <a:p>
            <a:pPr lvl="1"/>
            <a:r>
              <a:rPr lang="en-US" altLang="zh-CN" b="1" dirty="0"/>
              <a:t>Geofencing</a:t>
            </a:r>
          </a:p>
          <a:p>
            <a:pPr lvl="1"/>
            <a:r>
              <a:rPr lang="en-US" altLang="zh-CN" b="1" dirty="0"/>
              <a:t>Guest network</a:t>
            </a:r>
          </a:p>
          <a:p>
            <a:pPr lvl="1"/>
            <a:r>
              <a:rPr lang="en-US" altLang="zh-CN" b="1" dirty="0"/>
              <a:t>Wireless client isolation</a:t>
            </a:r>
          </a:p>
          <a:p>
            <a:pPr lvl="1"/>
            <a:r>
              <a:rPr lang="en-US" altLang="zh-CN" b="1" dirty="0"/>
              <a:t>Captive portal</a:t>
            </a:r>
          </a:p>
          <a:p>
            <a:pPr lvl="1"/>
            <a:r>
              <a:rPr lang="en-US" altLang="zh-CN" b="1" dirty="0"/>
              <a:t>IoT access considerations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30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Threats to Wi-Fi Networks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223907" cy="4251059"/>
          </a:xfrm>
        </p:spPr>
        <p:txBody>
          <a:bodyPr/>
          <a:lstStyle/>
          <a:p>
            <a:r>
              <a:rPr lang="en-US" altLang="zh-CN" b="1" dirty="0"/>
              <a:t>War driving </a:t>
            </a:r>
            <a:r>
              <a:rPr lang="en-US" altLang="zh-CN" dirty="0"/>
              <a:t>– a hacker searches for unprotected wireless networks by driving around with a laptop configured to receive and capture wireless data transmissions</a:t>
            </a:r>
          </a:p>
          <a:p>
            <a:r>
              <a:rPr lang="en-US" altLang="zh-CN" b="1" dirty="0"/>
              <a:t>War chalking </a:t>
            </a:r>
            <a:r>
              <a:rPr lang="en-US" altLang="zh-CN" dirty="0"/>
              <a:t>– hackers draw symbols with chalk on the sidewalk or wall near a vulnerable AP to make it known to other hackers 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5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Threats to Wi-Fi Networks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223907" cy="4251059"/>
          </a:xfrm>
        </p:spPr>
        <p:txBody>
          <a:bodyPr/>
          <a:lstStyle/>
          <a:p>
            <a:r>
              <a:rPr lang="en-US" altLang="zh-CN" b="1" dirty="0"/>
              <a:t>Evil twin </a:t>
            </a:r>
            <a:r>
              <a:rPr lang="en-US" altLang="zh-CN" dirty="0"/>
              <a:t>– a rogue AP planted in a network’s geological area to pose as an authorised AP</a:t>
            </a:r>
          </a:p>
          <a:p>
            <a:r>
              <a:rPr lang="en-US" altLang="zh-CN" b="1" dirty="0"/>
              <a:t>WPA attack </a:t>
            </a:r>
            <a:r>
              <a:rPr lang="en-US" altLang="zh-CN" dirty="0"/>
              <a:t>– involves an interception of the network keys communicated between stations and APs</a:t>
            </a:r>
          </a:p>
          <a:p>
            <a:pPr lvl="1"/>
            <a:r>
              <a:rPr lang="en-US" altLang="zh-CN" dirty="0"/>
              <a:t>Also called WPA cracking</a:t>
            </a:r>
          </a:p>
          <a:p>
            <a:r>
              <a:rPr lang="en-US" altLang="zh-CN" b="1" dirty="0"/>
              <a:t>WPS attack </a:t>
            </a:r>
            <a:r>
              <a:rPr lang="en-US" altLang="zh-CN" dirty="0"/>
              <a:t>– involves cracking a PIN in order to access an APs settings</a:t>
            </a:r>
          </a:p>
          <a:p>
            <a:pPr lvl="1"/>
            <a:r>
              <a:rPr lang="en-US" altLang="zh-CN" dirty="0"/>
              <a:t>The pin can be easily cracked through a </a:t>
            </a:r>
            <a:r>
              <a:rPr lang="en-US" altLang="zh-CN" b="1" dirty="0"/>
              <a:t>brute force attack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8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7B6441-42C1-4A93-9DBC-073200F06561}"/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0f5e39c8-e5a1-4a0d-b53f-9134be983d19"/>
    <ds:schemaRef ds:uri="http://purl.org/dc/terms/"/>
    <ds:schemaRef ds:uri="c64b295e-e158-430a-a9fe-95bbf17b9d7d"/>
  </ds:schemaRefs>
</ds:datastoreItem>
</file>

<file path=customXml/itemProps3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684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Playfair Display</vt:lpstr>
      <vt:lpstr>Office Theme</vt:lpstr>
      <vt:lpstr>Wi-Fi Security</vt:lpstr>
      <vt:lpstr>Wi-Fi Network Security</vt:lpstr>
      <vt:lpstr>WPA (Wi-Fi Protected Access)</vt:lpstr>
      <vt:lpstr>WPA2 (Wi-Fi Protected Access, Version 2)</vt:lpstr>
      <vt:lpstr>Personal and Enterprise (1 of 2)</vt:lpstr>
      <vt:lpstr>Personal and Enterprise (2 of 2)</vt:lpstr>
      <vt:lpstr>Other Security Configurations</vt:lpstr>
      <vt:lpstr>Security Threats to Wi-Fi Networks</vt:lpstr>
      <vt:lpstr>Security Threats to Wi-Fi Networks</vt:lpstr>
      <vt:lpstr>Wi-Fi Network Tools</vt:lpstr>
      <vt:lpstr>Wi-Fi Network Tools</vt:lpstr>
      <vt:lpstr>Avoid Pitfalls (1 of 2)</vt:lpstr>
      <vt:lpstr>Avoid Pitfalls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