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61" r:id="rId6"/>
    <p:sldId id="362" r:id="rId7"/>
    <p:sldId id="375" r:id="rId8"/>
    <p:sldId id="363" r:id="rId9"/>
    <p:sldId id="364" r:id="rId10"/>
    <p:sldId id="376" r:id="rId11"/>
    <p:sldId id="365" r:id="rId12"/>
    <p:sldId id="366" r:id="rId13"/>
    <p:sldId id="367" r:id="rId14"/>
    <p:sldId id="368" r:id="rId15"/>
    <p:sldId id="369" r:id="rId16"/>
    <p:sldId id="370" r:id="rId17"/>
    <p:sldId id="377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00952-962F-684F-B678-5C12AF8E521C}" v="1" dt="2022-01-22T01:41:0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D6E00952-962F-684F-B678-5C12AF8E521C}"/>
    <pc:docChg chg="custSel addSld delSld modSld">
      <pc:chgData name="Chen, Chao" userId="44c0eae3-1754-40ca-b7fc-812aef1f268d" providerId="ADAL" clId="{D6E00952-962F-684F-B678-5C12AF8E521C}" dt="2022-01-22T01:41:23.010" v="22" actId="2696"/>
      <pc:docMkLst>
        <pc:docMk/>
      </pc:docMkLst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D6E00952-962F-684F-B678-5C12AF8E521C}" dt="2022-01-22T01:40:28.353" v="18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D6E00952-962F-684F-B678-5C12AF8E521C}" dt="2022-01-22T01:40:23.538" v="17" actId="20577"/>
        <pc:sldMkLst>
          <pc:docMk/>
          <pc:sldMk cId="1560288090" sldId="311"/>
        </pc:sldMkLst>
        <pc:spChg chg="mod">
          <ac:chgData name="Chen, Chao" userId="44c0eae3-1754-40ca-b7fc-812aef1f268d" providerId="ADAL" clId="{D6E00952-962F-684F-B678-5C12AF8E521C}" dt="2022-01-22T01:40:23.538" v="17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4104375641" sldId="361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4104375641" sldId="361"/>
            <ac:spMk id="2" creationId="{2913C8EC-68E9-449C-B5B1-172792DDCB17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4104375641" sldId="361"/>
            <ac:spMk id="3" creationId="{555B6373-3DC0-4772-A1F5-E8CA2F1209B6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3055122009" sldId="362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055122009" sldId="362"/>
            <ac:spMk id="2" creationId="{18ECFDCE-81A1-44DB-9193-D84EA5D2192D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055122009" sldId="362"/>
            <ac:spMk id="3" creationId="{DD8D445A-9E68-4B89-AEEA-67AFC36B790B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3320155973" sldId="363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320155973" sldId="363"/>
            <ac:spMk id="2" creationId="{18ECFDCE-81A1-44DB-9193-D84EA5D2192D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320155973" sldId="363"/>
            <ac:spMk id="3" creationId="{DD8D445A-9E68-4B89-AEEA-67AFC36B790B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111032007" sldId="364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111032007" sldId="364"/>
            <ac:spMk id="2" creationId="{4C8F8561-D706-4D12-BD54-A735F374F7EB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111032007" sldId="364"/>
            <ac:spMk id="3" creationId="{B7770A11-F81A-4CC5-9ED0-05F486CF15BA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05195062" sldId="365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05195062" sldId="365"/>
            <ac:spMk id="2" creationId="{EF836EEE-3A23-407C-9E9F-5D2D74868E41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05195062" sldId="365"/>
            <ac:spMk id="4" creationId="{15AB6EDD-4C80-470F-B340-99FED2AA1AD0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205195062" sldId="365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3780687138" sldId="366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780687138" sldId="366"/>
            <ac:spMk id="2" creationId="{268108EE-3164-4637-A6FB-597BCD5DC60E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780687138" sldId="366"/>
            <ac:spMk id="3" creationId="{9200C577-7156-49E1-BB50-B694F4218549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904814859" sldId="367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904814859" sldId="367"/>
            <ac:spMk id="2" creationId="{7860B3DD-C1B0-4953-B5D1-820FCE9FEB96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904814859" sldId="367"/>
            <ac:spMk id="3" creationId="{65120AA2-6C72-4DD5-8DE8-F6C70F1C79B5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3491054774" sldId="368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491054774" sldId="368"/>
            <ac:spMk id="2" creationId="{AAFC63B0-C05E-4E84-BBF4-62F8CCA4F5FB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3491054774" sldId="368"/>
            <ac:spMk id="4" creationId="{540B3C8C-B13C-4899-B881-3C6D28820A93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3491054774" sldId="36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505907914" sldId="369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505907914" sldId="369"/>
            <ac:spMk id="2" creationId="{36ACFE13-CC68-4716-B421-68620BDE99C7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505907914" sldId="369"/>
            <ac:spMk id="3" creationId="{9F5BCD2D-06AF-42A6-A74F-0C4C9A6AE2F1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665640720" sldId="370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665640720" sldId="370"/>
            <ac:spMk id="2" creationId="{B419691B-E04E-46DA-AA70-64872CF7CDB8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665640720" sldId="370"/>
            <ac:spMk id="3" creationId="{0B976FBF-E3D2-49DF-82C1-F4AB56AD7DD9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156969337" sldId="371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156969337" sldId="371"/>
            <ac:spMk id="2" creationId="{F7EB766B-6A76-49C7-B93E-7ABC0023CB07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156969337" sldId="371"/>
            <ac:spMk id="4" creationId="{AE16BD11-2580-41FA-9E65-7460565845A2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2156969337" sldId="37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261076012" sldId="372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261076012" sldId="372"/>
            <ac:spMk id="2" creationId="{48E7568F-4FCD-4C8A-A54E-FCAD945E509E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261076012" sldId="372"/>
            <ac:spMk id="4" creationId="{9C2DBE0B-EA2F-4CE8-9328-B5B4FC15B6C6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2261076012" sldId="37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4196903135" sldId="373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4196903135" sldId="373"/>
            <ac:spMk id="2" creationId="{F76A788A-4C1D-40BC-A54A-5697B5A722CD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4196903135" sldId="373"/>
            <ac:spMk id="3" creationId="{0D667294-B756-41D9-AB67-862F3FA366A7}"/>
          </ac:spMkLst>
        </pc:spChg>
      </pc:sldChg>
      <pc:sldChg chg="modSp add mod modClrScheme chgLayout">
        <pc:chgData name="Chen, Chao" userId="44c0eae3-1754-40ca-b7fc-812aef1f268d" providerId="ADAL" clId="{D6E00952-962F-684F-B678-5C12AF8E521C}" dt="2022-01-22T01:41:09.230" v="21" actId="700"/>
        <pc:sldMkLst>
          <pc:docMk/>
          <pc:sldMk cId="232447406" sldId="374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32447406" sldId="374"/>
            <ac:spMk id="2" creationId="{54234367-61E4-445F-807A-368EC4EA2EB8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32447406" sldId="374"/>
            <ac:spMk id="4" creationId="{216FBDA7-185C-458C-BBA9-652C7EC05262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232447406" sldId="374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D6E00952-962F-684F-B678-5C12AF8E521C}" dt="2022-01-22T01:41:23.010" v="22" actId="2696"/>
        <pc:sldMkLst>
          <pc:docMk/>
          <pc:sldMk cId="2714804834" sldId="375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714804834" sldId="375"/>
            <ac:spMk id="2" creationId="{AB3072EE-79FE-4BB7-A426-B738CA290CBA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2714804834" sldId="375"/>
            <ac:spMk id="3" creationId="{7CD33700-EFF3-4BFB-A0F4-17642C24A73D}"/>
          </ac:spMkLst>
        </pc:spChg>
      </pc:sldChg>
      <pc:sldChg chg="modSp add del mod modClrScheme chgLayout">
        <pc:chgData name="Chen, Chao" userId="44c0eae3-1754-40ca-b7fc-812aef1f268d" providerId="ADAL" clId="{D6E00952-962F-684F-B678-5C12AF8E521C}" dt="2022-01-22T01:41:23.010" v="22" actId="2696"/>
        <pc:sldMkLst>
          <pc:docMk/>
          <pc:sldMk cId="566715363" sldId="376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566715363" sldId="376"/>
            <ac:spMk id="2" creationId="{40B0E2FA-625C-4BDD-A420-8886D0287189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566715363" sldId="376"/>
            <ac:spMk id="3" creationId="{F9D64889-587A-4938-8D6E-B746AE592209}"/>
          </ac:spMkLst>
        </pc:spChg>
      </pc:sldChg>
      <pc:sldChg chg="modSp add del mod modClrScheme chgLayout">
        <pc:chgData name="Chen, Chao" userId="44c0eae3-1754-40ca-b7fc-812aef1f268d" providerId="ADAL" clId="{D6E00952-962F-684F-B678-5C12AF8E521C}" dt="2022-01-22T01:41:23.010" v="22" actId="2696"/>
        <pc:sldMkLst>
          <pc:docMk/>
          <pc:sldMk cId="1446796035" sldId="377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1446796035" sldId="377"/>
            <ac:spMk id="2" creationId="{48349DA0-1333-454A-8A87-BF3FB8737CB2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1446796035" sldId="377"/>
            <ac:spMk id="4" creationId="{E66613EE-9D57-4485-82E3-D0E4BE65C5A7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1446796035" sldId="377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D6E00952-962F-684F-B678-5C12AF8E521C}" dt="2022-01-22T01:41:23.010" v="22" actId="2696"/>
        <pc:sldMkLst>
          <pc:docMk/>
          <pc:sldMk cId="69038690" sldId="378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69038690" sldId="378"/>
            <ac:spMk id="2" creationId="{E83E825F-2999-432D-B46F-FA55A60D8523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69038690" sldId="378"/>
            <ac:spMk id="3" creationId="{C06BD254-1623-466A-8961-C3391D0574B8}"/>
          </ac:spMkLst>
        </pc:spChg>
      </pc:sldChg>
      <pc:sldChg chg="modSp add del mod modClrScheme chgLayout">
        <pc:chgData name="Chen, Chao" userId="44c0eae3-1754-40ca-b7fc-812aef1f268d" providerId="ADAL" clId="{D6E00952-962F-684F-B678-5C12AF8E521C}" dt="2022-01-22T01:41:23.010" v="22" actId="2696"/>
        <pc:sldMkLst>
          <pc:docMk/>
          <pc:sldMk cId="1014277328" sldId="379"/>
        </pc:sldMkLst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1014277328" sldId="379"/>
            <ac:spMk id="2" creationId="{FB1DB4EF-3665-469F-B1DE-97DF57987E57}"/>
          </ac:spMkLst>
        </pc:spChg>
        <pc:spChg chg="mod ord">
          <ac:chgData name="Chen, Chao" userId="44c0eae3-1754-40ca-b7fc-812aef1f268d" providerId="ADAL" clId="{D6E00952-962F-684F-B678-5C12AF8E521C}" dt="2022-01-22T01:41:09.230" v="21" actId="700"/>
          <ac:spMkLst>
            <pc:docMk/>
            <pc:sldMk cId="1014277328" sldId="379"/>
            <ac:spMk id="4" creationId="{C62FFCCE-DFBB-4DDD-9885-921A624F802C}"/>
          </ac:spMkLst>
        </pc:spChg>
        <pc:picChg chg="mod ord">
          <ac:chgData name="Chen, Chao" userId="44c0eae3-1754-40ca-b7fc-812aef1f268d" providerId="ADAL" clId="{D6E00952-962F-684F-B678-5C12AF8E521C}" dt="2022-01-22T01:41:09.230" v="21" actId="700"/>
          <ac:picMkLst>
            <pc:docMk/>
            <pc:sldMk cId="1014277328" sldId="37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Wide Area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B3DD-C1B0-4953-B5D1-820FCE9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Fibre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0AA2-6C72-4DD5-8DE8-F6C70F1C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/>
          <a:lstStyle/>
          <a:p>
            <a:r>
              <a:rPr lang="en-US" dirty="0"/>
              <a:t>A growing trend in ISP offerings for WAN connection services is to offer the following:</a:t>
            </a:r>
          </a:p>
          <a:p>
            <a:pPr lvl="1"/>
            <a:r>
              <a:rPr lang="en-US" b="1" dirty="0"/>
              <a:t>FTTN (fibre-to-the-node or </a:t>
            </a:r>
            <a:r>
              <a:rPr lang="en-AU" b="1" dirty="0"/>
              <a:t>fibre-to-the-neighbourhood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FTTC (fibre-to-the-curb)</a:t>
            </a:r>
          </a:p>
          <a:p>
            <a:pPr lvl="1"/>
            <a:r>
              <a:rPr lang="en-US" b="1" dirty="0"/>
              <a:t>FTTB (fibre-to-the-building) </a:t>
            </a:r>
            <a:r>
              <a:rPr lang="en-US" dirty="0"/>
              <a:t>or </a:t>
            </a:r>
            <a:r>
              <a:rPr lang="en-US" b="1" dirty="0"/>
              <a:t>FTTH (fibre-to-the-home)</a:t>
            </a:r>
          </a:p>
          <a:p>
            <a:r>
              <a:rPr lang="en-US" b="1" dirty="0"/>
              <a:t>MONs (metropolitan optical networks) </a:t>
            </a:r>
            <a:r>
              <a:rPr lang="en-US" dirty="0"/>
              <a:t>bring fibre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90481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3B0-C05E-4E84-BBF4-62F8CCA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Fibre (2 of 2)</a:t>
            </a:r>
          </a:p>
        </p:txBody>
      </p:sp>
      <p:pic>
        <p:nvPicPr>
          <p:cNvPr id="5" name="Picture Placeholder 4" descr="An illustration compares optic-fiber Internet connections such as F T T N, F T T C, and F T T B as to how they are connected from the I S P to the customer's premises. In an F T T N or fiber-to-the-node or fiber-to-the-neighborhood connection, the connection from the I S P goes to a nearby service junction that serves a few hundred customers. In an F T T C or fiber-to-the-curb connection, the connection from the I S P goes to a nearby pole or equipment cabinet that serves a few customers. In an F T T B or fiber-to-the-building or F T T H or fiber-to-the-home, the connection from the I S P goes to a junction box in the building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13" y="1269784"/>
            <a:ext cx="6509524" cy="4907180"/>
          </a:xfrm>
        </p:spPr>
      </p:pic>
    </p:spTree>
    <p:extLst>
      <p:ext uri="{BB962C8B-B14F-4D97-AF65-F5344CB8AC3E}">
        <p14:creationId xmlns:p14="http://schemas.microsoft.com/office/powerpoint/2010/main" val="349105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FE13-CC68-4716-B421-68620BDE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Leased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CD2D-06AF-42A6-A74F-0C4C9A6A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337812" cy="4251059"/>
          </a:xfrm>
        </p:spPr>
        <p:txBody>
          <a:bodyPr/>
          <a:lstStyle/>
          <a:p>
            <a:r>
              <a:rPr lang="en-US" dirty="0"/>
              <a:t>Leased lines provide dedicated bandwidth on fibre optic connections</a:t>
            </a:r>
          </a:p>
          <a:p>
            <a:r>
              <a:rPr lang="en-US" dirty="0"/>
              <a:t>A dedicated line offers the following advantages:</a:t>
            </a:r>
          </a:p>
          <a:p>
            <a:pPr lvl="1"/>
            <a:r>
              <a:rPr lang="en-US" dirty="0"/>
              <a:t>Dedicated bandwidth</a:t>
            </a:r>
          </a:p>
          <a:p>
            <a:pPr lvl="1"/>
            <a:r>
              <a:rPr lang="en-US" dirty="0"/>
              <a:t>Symmetrical bandwidth</a:t>
            </a:r>
          </a:p>
          <a:p>
            <a:pPr lvl="1"/>
            <a:r>
              <a:rPr lang="en-US" dirty="0"/>
              <a:t>SLA-backed guarantee</a:t>
            </a:r>
          </a:p>
          <a:p>
            <a:r>
              <a:rPr lang="en-US" dirty="0"/>
              <a:t>Ongoing monthly costs of a leased line vary greatly depending on many factors:</a:t>
            </a:r>
          </a:p>
          <a:p>
            <a:pPr lvl="1"/>
            <a:r>
              <a:rPr lang="en-US" dirty="0"/>
              <a:t>Required bandwidth</a:t>
            </a:r>
          </a:p>
          <a:p>
            <a:pPr lvl="1"/>
            <a:r>
              <a:rPr lang="en-US" dirty="0"/>
              <a:t>The distance to the ISP’s exchange or between the company’s own locations</a:t>
            </a:r>
          </a:p>
        </p:txBody>
      </p:sp>
    </p:spTree>
    <p:extLst>
      <p:ext uri="{BB962C8B-B14F-4D97-AF65-F5344CB8AC3E}">
        <p14:creationId xmlns:p14="http://schemas.microsoft.com/office/powerpoint/2010/main" val="250590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91B-E04E-46DA-AA70-64872CF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(Multiprotocol Label Switching)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6FBF-E3D2-49DF-82C1-F4AB56AD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346125" cy="4251059"/>
          </a:xfrm>
        </p:spPr>
        <p:txBody>
          <a:bodyPr/>
          <a:lstStyle/>
          <a:p>
            <a:r>
              <a:rPr lang="en-US" b="1" dirty="0"/>
              <a:t>MPLS (multiprotocol label switching) </a:t>
            </a:r>
            <a:r>
              <a:rPr lang="en-US" dirty="0"/>
              <a:t>enables multiple types of Layer 3 protocols to travel over any one of several connection-oriented Layer 2 protocols</a:t>
            </a:r>
          </a:p>
          <a:p>
            <a:r>
              <a:rPr lang="en-US" dirty="0"/>
              <a:t>MPLS can handle various types of payloads</a:t>
            </a:r>
          </a:p>
          <a:p>
            <a:r>
              <a:rPr lang="en-US" dirty="0"/>
              <a:t>It is often used by ISPs on their own networks for moving traffic from one customer site to another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4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91B-E04E-46DA-AA70-64872CF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(Multiprotocol Label Switching)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6FBF-E3D2-49DF-82C1-F4AB56AD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346125" cy="4251059"/>
          </a:xfrm>
        </p:spPr>
        <p:txBody>
          <a:bodyPr/>
          <a:lstStyle/>
          <a:p>
            <a:r>
              <a:rPr lang="en-US" dirty="0"/>
              <a:t>MPLS labels include information about where the router should forward the message next</a:t>
            </a:r>
          </a:p>
          <a:p>
            <a:pPr lvl="1"/>
            <a:r>
              <a:rPr lang="en-US" dirty="0"/>
              <a:t>The labels may also include prioritisation information</a:t>
            </a:r>
          </a:p>
          <a:p>
            <a:r>
              <a:rPr lang="en-US" dirty="0"/>
              <a:t>The primary benefits of MPLS include the following:</a:t>
            </a:r>
          </a:p>
          <a:p>
            <a:pPr lvl="1"/>
            <a:r>
              <a:rPr lang="en-US" dirty="0"/>
              <a:t>MPLS connections are highly scalable for business</a:t>
            </a:r>
          </a:p>
          <a:p>
            <a:pPr lvl="1"/>
            <a:r>
              <a:rPr lang="en-US" dirty="0"/>
              <a:t>Customers can prioritise their own traffic across the WAN</a:t>
            </a:r>
          </a:p>
          <a:p>
            <a:pPr lvl="1"/>
            <a:r>
              <a:rPr lang="en-US" dirty="0"/>
              <a:t>The ability to label traffic offers more reliability, predictability,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766B-6A76-49C7-B93E-7ABC002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(Multiprotocol Label Switching) (2 of 2)</a:t>
            </a:r>
          </a:p>
        </p:txBody>
      </p:sp>
      <p:pic>
        <p:nvPicPr>
          <p:cNvPr id="5" name="Picture Placeholder 4" descr="A network diagram showing label switching routers in an M P L S network. The diagram shows customer's edge routers that are connected to the provider's edge routers and label switching routers in the M P L S domain on the I S P's network. The label switching routers simply forward the message without calculating rout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724"/>
            <a:ext cx="7971631" cy="4406789"/>
          </a:xfrm>
        </p:spPr>
      </p:pic>
    </p:spTree>
    <p:extLst>
      <p:ext uri="{BB962C8B-B14F-4D97-AF65-F5344CB8AC3E}">
        <p14:creationId xmlns:p14="http://schemas.microsoft.com/office/powerpoint/2010/main" val="215696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568F-4FCD-4C8A-A54E-FCAD945E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Connectivity Options</a:t>
            </a:r>
          </a:p>
        </p:txBody>
      </p:sp>
      <p:pic>
        <p:nvPicPr>
          <p:cNvPr id="5" name="Picture Placeholder 4" descr="A cloud customer is connected to a colocation facility that provides connections to multiple cloud platforms such as Amazon, Google, Azure, Sales force, and Oracl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5" y="1283119"/>
            <a:ext cx="6118167" cy="4992254"/>
          </a:xfrm>
        </p:spPr>
      </p:pic>
    </p:spTree>
    <p:extLst>
      <p:ext uri="{BB962C8B-B14F-4D97-AF65-F5344CB8AC3E}">
        <p14:creationId xmlns:p14="http://schemas.microsoft.com/office/powerpoint/2010/main" val="226107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788A-4C1D-40BC-A54A-5697B5A7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WAN (SD-WAN)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7294-B756-41D9-AB67-862F3FA3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55180" cy="4251059"/>
          </a:xfrm>
        </p:spPr>
        <p:txBody>
          <a:bodyPr/>
          <a:lstStyle/>
          <a:p>
            <a:r>
              <a:rPr lang="en-US" dirty="0"/>
              <a:t>SD-WAN (software-defined wide area network) relies on abstracted, centralised control of networking devices to manage network functions across a diverse infrastructure</a:t>
            </a:r>
          </a:p>
          <a:p>
            <a:r>
              <a:rPr lang="en-US" dirty="0"/>
              <a:t>SD-WAN offers the following benefits:</a:t>
            </a:r>
          </a:p>
          <a:p>
            <a:pPr lvl="1"/>
            <a:r>
              <a:rPr lang="en-US" dirty="0"/>
              <a:t>Transport agnostic</a:t>
            </a:r>
          </a:p>
          <a:p>
            <a:pPr lvl="1"/>
            <a:r>
              <a:rPr lang="en-US" dirty="0"/>
              <a:t>Active-active load balancing and automatic failover</a:t>
            </a:r>
          </a:p>
          <a:p>
            <a:pPr lvl="1"/>
            <a:r>
              <a:rPr lang="en-US" dirty="0"/>
              <a:t>Intent-based management</a:t>
            </a:r>
          </a:p>
          <a:p>
            <a:pPr lvl="1"/>
            <a:r>
              <a:rPr lang="en-US" dirty="0"/>
              <a:t>Zero-touch provisioning</a:t>
            </a:r>
          </a:p>
          <a:p>
            <a:pPr lvl="1"/>
            <a:r>
              <a:rPr lang="en-US" dirty="0"/>
              <a:t>Reduced cost </a:t>
            </a:r>
          </a:p>
        </p:txBody>
      </p:sp>
    </p:spTree>
    <p:extLst>
      <p:ext uri="{BB962C8B-B14F-4D97-AF65-F5344CB8AC3E}">
        <p14:creationId xmlns:p14="http://schemas.microsoft.com/office/powerpoint/2010/main" val="419690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4367-61E4-445F-807A-368EC4E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WAN (SD-WAN) (2 of 2)</a:t>
            </a:r>
          </a:p>
        </p:txBody>
      </p:sp>
      <p:pic>
        <p:nvPicPr>
          <p:cNvPr id="5" name="Picture Placeholder 4" descr="In a home office and a branch office connected with S D - WAN that supports underlying WAN connectivity technologies such as 5 G wireless WAN, Broadband, and M P L S domain, the S D - WAN controller can for instance direct traffic through an optimal path. For instance, if a phone line used M P L S, it can directed through Broadband, if required by the S D - WAN controller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5" y="1300309"/>
            <a:ext cx="7641893" cy="5079478"/>
          </a:xfrm>
        </p:spPr>
      </p:pic>
    </p:spTree>
    <p:extLst>
      <p:ext uri="{BB962C8B-B14F-4D97-AF65-F5344CB8AC3E}">
        <p14:creationId xmlns:p14="http://schemas.microsoft.com/office/powerpoint/2010/main" val="2324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C8EC-68E9-449C-B5B1-172792D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 Connectivity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6373-3DC0-4772-A1F5-E8CA2F12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38307" cy="4251059"/>
          </a:xfrm>
        </p:spPr>
        <p:txBody>
          <a:bodyPr/>
          <a:lstStyle/>
          <a:p>
            <a:r>
              <a:rPr lang="en-US" dirty="0"/>
              <a:t>WAN connectivity options include the following:</a:t>
            </a:r>
          </a:p>
          <a:p>
            <a:pPr lvl="1"/>
            <a:r>
              <a:rPr lang="en-US" b="1" dirty="0"/>
              <a:t>Broadband</a:t>
            </a:r>
            <a:r>
              <a:rPr lang="en-US" dirty="0"/>
              <a:t> – cables and bandwidth are shared between multiple customers</a:t>
            </a:r>
          </a:p>
          <a:p>
            <a:pPr lvl="2"/>
            <a:r>
              <a:rPr lang="en-US" dirty="0"/>
              <a:t>The ISP makes a “best effort” attempt to provide up to advertised bandwidth</a:t>
            </a:r>
          </a:p>
          <a:p>
            <a:pPr lvl="2"/>
            <a:r>
              <a:rPr lang="en-US" dirty="0"/>
              <a:t>Bandwidth is </a:t>
            </a:r>
            <a:r>
              <a:rPr lang="en-US" b="1" dirty="0"/>
              <a:t>asymmetrical</a:t>
            </a:r>
            <a:r>
              <a:rPr lang="en-US" dirty="0"/>
              <a:t> (asynchronous) which means download speeds are faster than upload speeds</a:t>
            </a:r>
          </a:p>
          <a:p>
            <a:pPr lvl="1"/>
            <a:r>
              <a:rPr lang="en-US" b="1" dirty="0"/>
              <a:t>DIA (dedicated internet access)</a:t>
            </a:r>
            <a:r>
              <a:rPr lang="en-US" dirty="0"/>
              <a:t> – bandwidth is dedicated to a single customer</a:t>
            </a:r>
          </a:p>
          <a:p>
            <a:pPr lvl="2"/>
            <a:r>
              <a:rPr lang="en-US" dirty="0"/>
              <a:t>Bandwidth is </a:t>
            </a:r>
            <a:r>
              <a:rPr lang="en-US" b="1" dirty="0"/>
              <a:t>symmetrical</a:t>
            </a:r>
            <a:r>
              <a:rPr lang="en-US" dirty="0"/>
              <a:t> (synchronous) which means download and upload speeds are about the same</a:t>
            </a:r>
          </a:p>
          <a:p>
            <a:pPr lvl="2"/>
            <a:r>
              <a:rPr lang="en-US" dirty="0"/>
              <a:t>This is important for businesses that back up large amounts of data online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DCE-81A1-44DB-9193-D84EA5D2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(Digital Subscriber Line)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445A-9E68-4B89-AEEA-67AFC36B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7972052" cy="4251059"/>
          </a:xfrm>
        </p:spPr>
        <p:txBody>
          <a:bodyPr/>
          <a:lstStyle/>
          <a:p>
            <a:r>
              <a:rPr lang="en-US" b="1" dirty="0"/>
              <a:t>DSL (digital subscriber line) </a:t>
            </a:r>
            <a:r>
              <a:rPr lang="en-US" dirty="0"/>
              <a:t>is a WAN connection method that operates over the </a:t>
            </a:r>
            <a:r>
              <a:rPr lang="en-US" b="1" dirty="0"/>
              <a:t>PSTN (public switched telephone network)</a:t>
            </a:r>
          </a:p>
          <a:p>
            <a:r>
              <a:rPr lang="en-US" dirty="0"/>
              <a:t>DSL supports multiple data and voice channels over a single line</a:t>
            </a:r>
          </a:p>
          <a:p>
            <a:pPr lvl="1"/>
            <a:r>
              <a:rPr lang="en-US" dirty="0"/>
              <a:t>It requires repeaters for longer distances</a:t>
            </a:r>
          </a:p>
          <a:p>
            <a:pPr lvl="1"/>
            <a:r>
              <a:rPr lang="en-US" dirty="0"/>
              <a:t>The distance between the customer and CO affect actual throughput</a:t>
            </a:r>
          </a:p>
          <a:p>
            <a:r>
              <a:rPr lang="en-US" dirty="0"/>
              <a:t>DSL uses advanced data modulation techniques</a:t>
            </a:r>
          </a:p>
          <a:p>
            <a:r>
              <a:rPr lang="en-US" dirty="0"/>
              <a:t>A DSL connection might use a modulation technique based on amplitude or phase modulation to alter the waves at higher frequencies to carry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DCE-81A1-44DB-9193-D84EA5D2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(Digital Subscriber Line)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445A-9E68-4B89-AEEA-67AFC36B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38554" cy="4251059"/>
          </a:xfrm>
        </p:spPr>
        <p:txBody>
          <a:bodyPr/>
          <a:lstStyle/>
          <a:p>
            <a:r>
              <a:rPr lang="en-US" dirty="0"/>
              <a:t>The types of DSL vary according to their throughput rates, data modulation techniques, capacity, and distance limitations</a:t>
            </a:r>
          </a:p>
          <a:p>
            <a:pPr lvl="1"/>
            <a:r>
              <a:rPr lang="en-US" dirty="0"/>
              <a:t>xDSL refers to all DSL varieties and the </a:t>
            </a:r>
            <a:r>
              <a:rPr lang="en-US" i="1" dirty="0"/>
              <a:t>x</a:t>
            </a:r>
            <a:r>
              <a:rPr lang="en-US" dirty="0"/>
              <a:t> is replaced by the variety’s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DCE-81A1-44DB-9193-D84EA5D2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(Digital Subscriber Line)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445A-9E68-4B89-AEEA-67AFC36B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38554" cy="4251059"/>
          </a:xfrm>
        </p:spPr>
        <p:txBody>
          <a:bodyPr/>
          <a:lstStyle/>
          <a:p>
            <a:r>
              <a:rPr lang="en-US" dirty="0"/>
              <a:t>Better-known DSL varieties:</a:t>
            </a:r>
          </a:p>
          <a:p>
            <a:pPr lvl="1"/>
            <a:r>
              <a:rPr lang="en-US" b="1" dirty="0"/>
              <a:t>ADSL (asymmetric DSL) </a:t>
            </a:r>
            <a:r>
              <a:rPr lang="en-US" dirty="0"/>
              <a:t>– faster download speeds than upload speeds </a:t>
            </a:r>
          </a:p>
          <a:p>
            <a:pPr lvl="2"/>
            <a:r>
              <a:rPr lang="en-US" dirty="0"/>
              <a:t>Most common form of DSL</a:t>
            </a:r>
          </a:p>
          <a:p>
            <a:pPr lvl="2"/>
            <a:r>
              <a:rPr lang="en-US" dirty="0"/>
              <a:t>Best use of ADSL is video conferencing and web surfing</a:t>
            </a:r>
          </a:p>
          <a:p>
            <a:pPr lvl="1"/>
            <a:r>
              <a:rPr lang="en-US" b="1" dirty="0"/>
              <a:t>VDSL (very high bit rate DSL or variable DSL) </a:t>
            </a:r>
            <a:r>
              <a:rPr lang="en-US" dirty="0"/>
              <a:t>– faster than ADSL and is also asymmetric</a:t>
            </a:r>
          </a:p>
          <a:p>
            <a:pPr lvl="1"/>
            <a:r>
              <a:rPr lang="en-US" b="1" dirty="0"/>
              <a:t>SDSL (symmetric DSL) </a:t>
            </a:r>
            <a:r>
              <a:rPr lang="en-US" dirty="0"/>
              <a:t>– has equal download and upload speeds maxing out around 2 Mbps</a:t>
            </a:r>
          </a:p>
          <a:p>
            <a:pPr lvl="2"/>
            <a:r>
              <a:rPr lang="en-US" dirty="0"/>
              <a:t>Best use of SDSL is uploading and downloading significant data amounts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8561-D706-4D12-BD54-A735F374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Broadband 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0A11-F81A-4CC5-9ED0-05F486CF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7980365" cy="4251059"/>
          </a:xfrm>
        </p:spPr>
        <p:txBody>
          <a:bodyPr/>
          <a:lstStyle/>
          <a:p>
            <a:r>
              <a:rPr lang="en-US" b="1" dirty="0"/>
              <a:t>Cable broadband </a:t>
            </a:r>
            <a:r>
              <a:rPr lang="en-US" dirty="0"/>
              <a:t>(also called cable Internet or cable modem access) is based on coaxial cable wiring used for TV signals</a:t>
            </a:r>
          </a:p>
          <a:p>
            <a:r>
              <a:rPr lang="en-US" dirty="0"/>
              <a:t>Cable broadband was standardised by an international cooperative effort</a:t>
            </a:r>
          </a:p>
          <a:p>
            <a:pPr lvl="1"/>
            <a:r>
              <a:rPr lang="en-US" dirty="0"/>
              <a:t>It yielded a suite of specifications called </a:t>
            </a:r>
            <a:r>
              <a:rPr lang="en-US" b="1" dirty="0"/>
              <a:t>DOCSIS (Data Over Cable Service Interface Specifications)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8561-D706-4D12-BD54-A735F374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Broadband 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0A11-F81A-4CC5-9ED0-05F486CF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7980365" cy="4251059"/>
          </a:xfrm>
        </p:spPr>
        <p:txBody>
          <a:bodyPr/>
          <a:lstStyle/>
          <a:p>
            <a:r>
              <a:rPr lang="en-US" dirty="0"/>
              <a:t>Service is typically offered at asymmetric speeds</a:t>
            </a:r>
          </a:p>
          <a:p>
            <a:pPr lvl="1"/>
            <a:r>
              <a:rPr lang="en-US" dirty="0"/>
              <a:t>Such as up to 70 Mbps download and 7 Mbps upload</a:t>
            </a:r>
          </a:p>
          <a:p>
            <a:r>
              <a:rPr lang="en-US" dirty="0"/>
              <a:t>The newest DOCIS standard is 4.0 and allows for symmetric multi-gigabit speeds up to 10 Gbps downstream and 6 Gbps upstream</a:t>
            </a:r>
          </a:p>
          <a:p>
            <a:r>
              <a:rPr lang="en-US" b="1" dirty="0"/>
              <a:t>HFC (hybrid fibre coaxial) </a:t>
            </a:r>
            <a:r>
              <a:rPr lang="en-US" dirty="0"/>
              <a:t>networks use fibre-optic cabling to connect the cable company’s distribution center to distribution hubs and then to optical nodes near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6EEE-3A23-407C-9E9F-5D2D7486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Broadband (2 of 3)</a:t>
            </a:r>
          </a:p>
        </p:txBody>
      </p:sp>
      <p:pic>
        <p:nvPicPr>
          <p:cNvPr id="5" name="Picture Placeholder 4" descr="An illustration that shows how a Hybrid Fiber Coaxial or H F C infrastructure is laid out. The cable company's distribution center or head end uses fiber-optic cables to connect to distribution hubs. The distribution hubs form fiber rings with the head end. The distribution hubs then connect to optical nodes with fiber-optic cables. The nodes are connected to cable modems in the customer's premises through cable drops that may use optic-fiber or coaxial cabl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7" y="1658144"/>
            <a:ext cx="8035497" cy="3541712"/>
          </a:xfrm>
        </p:spPr>
      </p:pic>
    </p:spTree>
    <p:extLst>
      <p:ext uri="{BB962C8B-B14F-4D97-AF65-F5344CB8AC3E}">
        <p14:creationId xmlns:p14="http://schemas.microsoft.com/office/powerpoint/2010/main" val="20519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08EE-3164-4637-A6FB-597BCD5D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Broadband (3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C577-7156-49E1-BB50-B694F421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254685" cy="42510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cable modem </a:t>
            </a:r>
            <a:r>
              <a:rPr lang="en-US" dirty="0"/>
              <a:t>modulates and demodulates signals for transmission and reception via cable wiring</a:t>
            </a:r>
          </a:p>
          <a:p>
            <a:pPr lvl="1"/>
            <a:r>
              <a:rPr lang="en-US" dirty="0"/>
              <a:t>They operate at the physical and data Link layers of the OSI model</a:t>
            </a:r>
          </a:p>
          <a:p>
            <a:r>
              <a:rPr lang="en-US" dirty="0"/>
              <a:t>A cable modem may connect to connectivity device such as a router or switch</a:t>
            </a:r>
          </a:p>
          <a:p>
            <a:r>
              <a:rPr lang="en-US" dirty="0"/>
              <a:t>It is possible to use a device that combines cable modem functionality with a SOHO router to share available bandwidth on an entire network</a:t>
            </a:r>
          </a:p>
          <a:p>
            <a:r>
              <a:rPr lang="en-US" dirty="0"/>
              <a:t>Cable broadband provides a dedicated and continuous connection</a:t>
            </a:r>
          </a:p>
          <a:p>
            <a:r>
              <a:rPr lang="en-US" dirty="0"/>
              <a:t>It does require many subscribers to share the same local line which raises concerns about security and actual throughput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8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114F4-B9CE-43F4-8583-0F1397B80BB1}"/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openxmlformats.org/package/2006/metadata/core-properties"/>
    <ds:schemaRef ds:uri="http://schemas.microsoft.com/office/2006/documentManagement/types"/>
    <ds:schemaRef ds:uri="0f5e39c8-e5a1-4a0d-b53f-9134be983d19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c64b295e-e158-430a-a9fe-95bbf17b9d7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873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Playfair Display</vt:lpstr>
      <vt:lpstr>Office Theme</vt:lpstr>
      <vt:lpstr>Wide Area Network Connectivity</vt:lpstr>
      <vt:lpstr>WAN Connectivity</vt:lpstr>
      <vt:lpstr>DSL (Digital Subscriber Line) (1 of 2)</vt:lpstr>
      <vt:lpstr>DSL (Digital Subscriber Line) (2 of 2)</vt:lpstr>
      <vt:lpstr>DSL (Digital Subscriber Line) (2 of 2)</vt:lpstr>
      <vt:lpstr>Cable Broadband (1 of 3)</vt:lpstr>
      <vt:lpstr>Cable Broadband (1 of 3)</vt:lpstr>
      <vt:lpstr>Cable Broadband (2 of 3)</vt:lpstr>
      <vt:lpstr>Cable Broadband (3 of 3)</vt:lpstr>
      <vt:lpstr>Fibre (1 of 2)</vt:lpstr>
      <vt:lpstr>Fibre (2 of 2)</vt:lpstr>
      <vt:lpstr>Leased Lines</vt:lpstr>
      <vt:lpstr>MPLS (Multiprotocol Label Switching) (1 of 2)</vt:lpstr>
      <vt:lpstr>MPLS (Multiprotocol Label Switching) (1 of 2)</vt:lpstr>
      <vt:lpstr>MPLS (Multiprotocol Label Switching) (2 of 2)</vt:lpstr>
      <vt:lpstr>Cloud Connectivity Options</vt:lpstr>
      <vt:lpstr>Software-defined WAN (SD-WAN) (1 of 2)</vt:lpstr>
      <vt:lpstr>Software-defined WAN (SD-WAN)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21</cp:revision>
  <dcterms:created xsi:type="dcterms:W3CDTF">2018-04-09T23:36:04Z</dcterms:created>
  <dcterms:modified xsi:type="dcterms:W3CDTF">2022-01-28T04:54:28Z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