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471" r:id="rId7"/>
    <p:sldId id="430" r:id="rId8"/>
    <p:sldId id="449" r:id="rId9"/>
    <p:sldId id="432" r:id="rId10"/>
    <p:sldId id="431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8" r:id="rId25"/>
    <p:sldId id="446" r:id="rId26"/>
    <p:sldId id="453" r:id="rId27"/>
    <p:sldId id="454" r:id="rId28"/>
    <p:sldId id="455" r:id="rId29"/>
    <p:sldId id="456" r:id="rId30"/>
    <p:sldId id="450" r:id="rId31"/>
    <p:sldId id="451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29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2" autoAdjust="0"/>
    <p:restoredTop sz="80466" autoAdjust="0"/>
  </p:normalViewPr>
  <p:slideViewPr>
    <p:cSldViewPr snapToGrid="0" snapToObjects="1">
      <p:cViewPr varScale="1">
        <p:scale>
          <a:sx n="88" d="100"/>
          <a:sy n="88" d="100"/>
        </p:scale>
        <p:origin x="102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33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9C63D-6AC5-8145-9C44-5C1C7D444ECB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0A60D-A7E2-A049-89B7-063BB0EB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6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50D1-E266-4446-8750-D64D0C1F9D6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D5B6B-0C28-4447-9EA7-807C6E85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4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5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4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5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00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8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8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5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5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2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1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1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1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3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20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75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83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5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40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1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7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3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8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9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7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0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5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3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D5B6B-0C28-4447-9EA7-807C6E85CB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E95-3418-2D44-B963-7DB09BE57F17}" type="datetime1">
              <a:rPr lang="en-AU" smtClean="0"/>
              <a:t>23/07/2015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FDE2-3DF0-FB40-B3E8-B3B05CEFD182}" type="datetime1">
              <a:rPr lang="en-AU" smtClean="0"/>
              <a:t>23/07/2015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194F-007E-D14A-A4FB-1115F4D1FB60}" type="datetime1">
              <a:rPr lang="en-AU" smtClean="0"/>
              <a:t>23/07/2015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C672-E98E-4142-8F94-D50D08378BA9}" type="datetime1">
              <a:rPr lang="en-AU" smtClean="0"/>
              <a:t>23/07/2015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85FA-4417-8A4A-A617-0D313655A2D8}" type="datetime1">
              <a:rPr lang="en-AU" smtClean="0"/>
              <a:t>23/07/2015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455D-5992-0D4F-B7E4-9DB39460D038}" type="datetime1">
              <a:rPr lang="en-AU" smtClean="0"/>
              <a:t>23/07/2015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3AC-3B5C-FD43-8563-37B7093B6E33}" type="datetime1">
              <a:rPr lang="en-AU" smtClean="0"/>
              <a:t>23/07/2015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07A4-8624-7442-976D-103C80E50DAC}" type="datetime1">
              <a:rPr lang="en-AU" smtClean="0"/>
              <a:t>23/07/2015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1556" y="0"/>
            <a:ext cx="1047044" cy="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5FF9-4B07-484B-8489-99C6B87D0445}" type="datetime1">
              <a:rPr lang="en-AU" smtClean="0"/>
              <a:t>23/07/2015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9539-DC19-9B40-BDB9-0869077ECAF3}" type="datetime1">
              <a:rPr lang="en-AU" smtClean="0"/>
              <a:t>23/07/2015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34F6-A994-1348-8A94-19527B14736A}" type="datetime1">
              <a:rPr lang="en-AU" smtClean="0"/>
              <a:t>23/07/2015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1A98-F41A-8542-8196-FFB40944EEE3}" type="datetime1">
              <a:rPr lang="en-AU" smtClean="0"/>
              <a:t>23/07/2015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4119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CP1403</a:t>
            </a:r>
          </a:p>
          <a:p>
            <a:r>
              <a:rPr lang="en-US" dirty="0" smtClean="0"/>
              <a:t>Design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color model is an abstract mathematical model for </a:t>
            </a:r>
            <a:r>
              <a:rPr lang="en-US" sz="2400" dirty="0" smtClean="0"/>
              <a:t>describing color </a:t>
            </a:r>
            <a:r>
              <a:rPr lang="en-US" sz="2400" dirty="0"/>
              <a:t>in a particular color space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Examples of color models:</a:t>
            </a:r>
            <a:endParaRPr lang="en-US" sz="2400" dirty="0"/>
          </a:p>
          <a:p>
            <a:pPr lvl="1"/>
            <a:r>
              <a:rPr lang="en-HK" sz="2200" dirty="0"/>
              <a:t>HSB</a:t>
            </a:r>
          </a:p>
          <a:p>
            <a:pPr lvl="1"/>
            <a:r>
              <a:rPr lang="en-HK" sz="2200" dirty="0"/>
              <a:t>RGB</a:t>
            </a:r>
          </a:p>
          <a:p>
            <a:pPr lvl="1"/>
            <a:r>
              <a:rPr lang="en-HK" sz="2200" dirty="0"/>
              <a:t>CMYK</a:t>
            </a:r>
          </a:p>
          <a:p>
            <a:pPr lvl="1"/>
            <a:r>
              <a:rPr lang="en-HK" sz="2200" dirty="0"/>
              <a:t>HSL</a:t>
            </a:r>
          </a:p>
          <a:p>
            <a:r>
              <a:rPr lang="en-US" sz="2400" dirty="0" smtClean="0"/>
              <a:t> 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38759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 – HSB/HSV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HSB </a:t>
            </a:r>
            <a:r>
              <a:rPr lang="en-US" sz="2500" dirty="0" smtClean="0"/>
              <a:t>stands </a:t>
            </a:r>
            <a:r>
              <a:rPr lang="en-US" sz="2500" dirty="0"/>
              <a:t>for Hue, Saturation, and Brightness</a:t>
            </a:r>
            <a:r>
              <a:rPr lang="en-US" sz="2500" dirty="0" smtClean="0"/>
              <a:t>.</a:t>
            </a:r>
          </a:p>
          <a:p>
            <a:pPr lvl="1"/>
            <a:r>
              <a:rPr lang="en-US" sz="2500" dirty="0"/>
              <a:t>you </a:t>
            </a:r>
            <a:r>
              <a:rPr lang="en-US" sz="2500" dirty="0" smtClean="0"/>
              <a:t>can describe </a:t>
            </a:r>
            <a:r>
              <a:rPr lang="en-US" sz="2500" dirty="0"/>
              <a:t>any color with three numbers</a:t>
            </a:r>
            <a:r>
              <a:rPr lang="en-US" sz="2500" dirty="0" smtClean="0"/>
              <a:t>.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/>
              <a:t>The first number represents the hue of a </a:t>
            </a:r>
            <a:r>
              <a:rPr lang="en-US" sz="2500" dirty="0" smtClean="0"/>
              <a:t>color (0 </a:t>
            </a:r>
            <a:r>
              <a:rPr lang="en-US" sz="2500" dirty="0"/>
              <a:t>to </a:t>
            </a:r>
            <a:r>
              <a:rPr lang="en-US" sz="2500" dirty="0" smtClean="0"/>
              <a:t>360)</a:t>
            </a:r>
            <a:endParaRPr lang="en-US" sz="2500" dirty="0"/>
          </a:p>
          <a:p>
            <a:pPr lvl="1"/>
            <a:r>
              <a:rPr lang="en-US" sz="2500" dirty="0"/>
              <a:t>The second number represents </a:t>
            </a:r>
            <a:r>
              <a:rPr lang="en-US" sz="2500" dirty="0" smtClean="0"/>
              <a:t>saturation (0 </a:t>
            </a:r>
            <a:r>
              <a:rPr lang="en-US" sz="2500" dirty="0"/>
              <a:t>to </a:t>
            </a:r>
            <a:r>
              <a:rPr lang="en-US" sz="2500" dirty="0" smtClean="0"/>
              <a:t>100)</a:t>
            </a:r>
          </a:p>
          <a:p>
            <a:pPr lvl="1"/>
            <a:r>
              <a:rPr lang="en-US" sz="2500" dirty="0" smtClean="0"/>
              <a:t>the </a:t>
            </a:r>
            <a:r>
              <a:rPr lang="en-US" sz="2500" dirty="0"/>
              <a:t>third </a:t>
            </a:r>
            <a:r>
              <a:rPr lang="en-US" sz="2500" dirty="0" smtClean="0"/>
              <a:t>number (brightness</a:t>
            </a:r>
            <a:r>
              <a:rPr lang="en-US" sz="2500" dirty="0"/>
              <a:t>) represents the value or amount of black in a </a:t>
            </a:r>
            <a:r>
              <a:rPr lang="en-US" sz="2500" dirty="0" smtClean="0"/>
              <a:t>color. (0 </a:t>
            </a:r>
            <a:r>
              <a:rPr lang="en-US" sz="2500" dirty="0"/>
              <a:t>and </a:t>
            </a:r>
            <a:r>
              <a:rPr lang="en-US" sz="2500" dirty="0" smtClean="0"/>
              <a:t>100) </a:t>
            </a:r>
            <a:endParaRPr lang="en-HK" sz="2500" dirty="0"/>
          </a:p>
        </p:txBody>
      </p:sp>
    </p:spTree>
    <p:extLst>
      <p:ext uri="{BB962C8B-B14F-4D97-AF65-F5344CB8AC3E}">
        <p14:creationId xmlns:p14="http://schemas.microsoft.com/office/powerpoint/2010/main" val="41866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 - HSB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1" y="102734"/>
            <a:ext cx="75057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 - RGB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RGB </a:t>
            </a:r>
            <a:r>
              <a:rPr lang="en-US" sz="2500" dirty="0" smtClean="0"/>
              <a:t>stands </a:t>
            </a:r>
            <a:r>
              <a:rPr lang="en-US" sz="2500" dirty="0"/>
              <a:t>for Red, Green, and </a:t>
            </a:r>
            <a:r>
              <a:rPr lang="en-US" sz="2500" dirty="0" smtClean="0"/>
              <a:t>Blue</a:t>
            </a:r>
          </a:p>
          <a:p>
            <a:r>
              <a:rPr lang="en-US" sz="2500" dirty="0" smtClean="0"/>
              <a:t>Each </a:t>
            </a:r>
            <a:r>
              <a:rPr lang="en-US" sz="2500" dirty="0"/>
              <a:t>pixel on your screen is made up of three tiny individual </a:t>
            </a:r>
            <a:r>
              <a:rPr lang="en-US" sz="2500" dirty="0" smtClean="0"/>
              <a:t>color stripes—red</a:t>
            </a:r>
            <a:r>
              <a:rPr lang="en-US" sz="2500" dirty="0"/>
              <a:t>, green, and blue. </a:t>
            </a:r>
            <a:endParaRPr lang="en-US" sz="2500" dirty="0" smtClean="0"/>
          </a:p>
          <a:p>
            <a:pPr lvl="1"/>
            <a:r>
              <a:rPr lang="en-US" sz="2000" dirty="0" smtClean="0"/>
              <a:t>three </a:t>
            </a:r>
            <a:r>
              <a:rPr lang="en-US" sz="2000" dirty="0"/>
              <a:t>primary colors (red, green, and blue) is represented with a number ranging from 0 </a:t>
            </a:r>
            <a:r>
              <a:rPr lang="en-US" sz="2000" dirty="0" smtClean="0"/>
              <a:t>to 255, i.e. 255^3 </a:t>
            </a:r>
            <a:r>
              <a:rPr lang="en-US" sz="2000" dirty="0"/>
              <a:t>(more than 16 million) unique colors.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model is based on light, it’s an additive model, meaning when red, green, and blue </a:t>
            </a:r>
            <a:r>
              <a:rPr lang="en-US" sz="2000" dirty="0" smtClean="0"/>
              <a:t>are combined</a:t>
            </a:r>
            <a:r>
              <a:rPr lang="en-US" sz="2000" dirty="0"/>
              <a:t>, they create white.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31505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 - RGB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0" y="205979"/>
            <a:ext cx="7591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 - CMYK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CMYK </a:t>
            </a:r>
            <a:r>
              <a:rPr lang="en-US" sz="2500" dirty="0" smtClean="0"/>
              <a:t>stands </a:t>
            </a:r>
            <a:r>
              <a:rPr lang="en-US" sz="2500" dirty="0"/>
              <a:t>for Cyan, Magenta, Yellow and Key (Black</a:t>
            </a:r>
            <a:r>
              <a:rPr lang="en-US" sz="2500" dirty="0" smtClean="0"/>
              <a:t>).</a:t>
            </a:r>
          </a:p>
          <a:p>
            <a:r>
              <a:rPr lang="en-US" sz="2500" dirty="0" smtClean="0"/>
              <a:t>This </a:t>
            </a:r>
            <a:r>
              <a:rPr lang="en-US" sz="2500" dirty="0"/>
              <a:t>model is </a:t>
            </a:r>
            <a:r>
              <a:rPr lang="en-US" sz="2500" dirty="0" smtClean="0"/>
              <a:t>most often </a:t>
            </a:r>
            <a:r>
              <a:rPr lang="en-US" sz="2500" dirty="0"/>
              <a:t>used in print work </a:t>
            </a:r>
            <a:r>
              <a:rPr lang="en-US" sz="2500" dirty="0" smtClean="0"/>
              <a:t>, four </a:t>
            </a:r>
            <a:r>
              <a:rPr lang="en-US" sz="2500" dirty="0"/>
              <a:t>colors represent the four inks used by most printers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/>
              <a:t>CMYK is a subtractive model, meaning when cyan, yellow, and magenta are </a:t>
            </a:r>
            <a:r>
              <a:rPr lang="en-US" sz="2500" dirty="0" smtClean="0"/>
              <a:t>combined, they </a:t>
            </a:r>
            <a:r>
              <a:rPr lang="en-US" sz="2500" dirty="0"/>
              <a:t>create black</a:t>
            </a:r>
            <a:r>
              <a:rPr lang="en-US" sz="2500" dirty="0" smtClean="0"/>
              <a:t>.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3492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 - CMYK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997"/>
            <a:ext cx="7271657" cy="49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 - HSL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HSL is </a:t>
            </a:r>
            <a:r>
              <a:rPr lang="en-US" sz="2400" dirty="0"/>
              <a:t>similar to HSB in that the H and S (hue and saturation) are </a:t>
            </a:r>
            <a:r>
              <a:rPr lang="en-US" sz="2400" dirty="0" smtClean="0"/>
              <a:t>represented in </a:t>
            </a:r>
            <a:r>
              <a:rPr lang="en-US" sz="2400" dirty="0"/>
              <a:t>the same way.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HSL model, a color with 100-percent lightness appears white, whereas </a:t>
            </a:r>
            <a:r>
              <a:rPr lang="en-US" sz="2400" dirty="0" smtClean="0"/>
              <a:t>50-percent lightness </a:t>
            </a:r>
            <a:r>
              <a:rPr lang="en-US" sz="2400" dirty="0"/>
              <a:t>produces the pure hue. </a:t>
            </a:r>
            <a:endParaRPr lang="en-US" sz="24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pure red is represented by </a:t>
            </a:r>
            <a:r>
              <a:rPr lang="en-US" sz="2000" dirty="0" err="1" smtClean="0"/>
              <a:t>hsl</a:t>
            </a:r>
            <a:r>
              <a:rPr lang="en-US" sz="2000" dirty="0" smtClean="0"/>
              <a:t>(0</a:t>
            </a:r>
            <a:r>
              <a:rPr lang="en-US" sz="2000" dirty="0"/>
              <a:t>, 100, </a:t>
            </a:r>
            <a:r>
              <a:rPr lang="en-US" sz="2000" dirty="0" smtClean="0"/>
              <a:t>50) while </a:t>
            </a:r>
            <a:r>
              <a:rPr lang="en-US" sz="2400" dirty="0" err="1" smtClean="0"/>
              <a:t>hsb</a:t>
            </a:r>
            <a:r>
              <a:rPr lang="en-US" sz="2400" dirty="0" smtClean="0"/>
              <a:t> is (0,100,100).</a:t>
            </a:r>
          </a:p>
          <a:p>
            <a:r>
              <a:rPr lang="en-US" sz="1600" dirty="0" smtClean="0"/>
              <a:t>Programmatically calculating </a:t>
            </a:r>
            <a:r>
              <a:rPr lang="en-US" sz="1600" dirty="0"/>
              <a:t>gradients or dynamically generating colors in code with HSL is a lot </a:t>
            </a:r>
            <a:r>
              <a:rPr lang="en-US" sz="1600" dirty="0" smtClean="0"/>
              <a:t>easier than </a:t>
            </a:r>
            <a:r>
              <a:rPr lang="en-US" sz="1600" dirty="0"/>
              <a:t>trying to guess at RGB values to produce the shade of a given color</a:t>
            </a:r>
            <a:endParaRPr lang="en-HK" sz="4000" dirty="0"/>
          </a:p>
        </p:txBody>
      </p:sp>
    </p:spTree>
    <p:extLst>
      <p:ext uri="{BB962C8B-B14F-4D97-AF65-F5344CB8AC3E}">
        <p14:creationId xmlns:p14="http://schemas.microsoft.com/office/powerpoint/2010/main" val="1356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Model - HSL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66326" cy="43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Cold and Warm Colors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Warm </a:t>
            </a:r>
            <a:r>
              <a:rPr lang="en-US" sz="2500" dirty="0" smtClean="0"/>
              <a:t>colors include </a:t>
            </a:r>
            <a:r>
              <a:rPr lang="en-US" sz="2500" dirty="0"/>
              <a:t>red, orange, yellow, and the steps between </a:t>
            </a:r>
            <a:r>
              <a:rPr lang="en-US" sz="2500" dirty="0" smtClean="0"/>
              <a:t>them.</a:t>
            </a:r>
          </a:p>
          <a:p>
            <a:pPr lvl="1"/>
            <a:r>
              <a:rPr lang="en-US" sz="2500" dirty="0" smtClean="0"/>
              <a:t>associated </a:t>
            </a:r>
            <a:r>
              <a:rPr lang="en-US" sz="2500" dirty="0"/>
              <a:t>with energy, passion, and enthusiasm and are generally positive.</a:t>
            </a:r>
          </a:p>
          <a:p>
            <a:r>
              <a:rPr lang="en-US" sz="2500" dirty="0"/>
              <a:t>Cool colors </a:t>
            </a:r>
            <a:r>
              <a:rPr lang="en-US" sz="2500" dirty="0" smtClean="0"/>
              <a:t>include </a:t>
            </a:r>
            <a:r>
              <a:rPr lang="en-US" sz="2500" dirty="0"/>
              <a:t>blue, green, violets, and the colors in between them. </a:t>
            </a:r>
            <a:endParaRPr lang="en-US" sz="2500" dirty="0" smtClean="0"/>
          </a:p>
          <a:p>
            <a:pPr lvl="1"/>
            <a:r>
              <a:rPr lang="en-US" sz="2500" dirty="0" smtClean="0"/>
              <a:t>associated </a:t>
            </a:r>
            <a:r>
              <a:rPr lang="en-US" sz="2500" dirty="0"/>
              <a:t>with feeling relaxed, reserved, and can give sense of </a:t>
            </a:r>
            <a:r>
              <a:rPr lang="en-US" sz="2500" dirty="0" smtClean="0"/>
              <a:t>professionalism and </a:t>
            </a:r>
            <a:r>
              <a:rPr lang="en-US" sz="2500" dirty="0"/>
              <a:t>stability.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37089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Topics</a:t>
            </a:r>
            <a:endParaRPr lang="en-HK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400" dirty="0"/>
              <a:t>Understanding the uses and roles of aesthetics in software design</a:t>
            </a:r>
          </a:p>
          <a:p>
            <a:pPr lvl="1"/>
            <a:r>
              <a:rPr lang="en-US" sz="2000" dirty="0"/>
              <a:t>Color</a:t>
            </a:r>
          </a:p>
          <a:p>
            <a:pPr lvl="1"/>
            <a:r>
              <a:rPr lang="en-US" sz="2000" dirty="0"/>
              <a:t>Typography</a:t>
            </a:r>
          </a:p>
          <a:p>
            <a:pPr lvl="1"/>
            <a:r>
              <a:rPr lang="en-US" sz="2000" dirty="0"/>
              <a:t>Visual Communication</a:t>
            </a:r>
          </a:p>
          <a:p>
            <a:pPr marL="0" lv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Cold and Warm Colors</a:t>
            </a:r>
            <a:endParaRPr lang="en-HK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02" y="1063229"/>
            <a:ext cx="4367996" cy="3416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1" y="1161881"/>
            <a:ext cx="4016391" cy="32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Palettes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US" sz="20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8585" y="1216820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Color palettes are color combinations that work well</a:t>
            </a:r>
          </a:p>
          <a:p>
            <a:pPr lvl="1"/>
            <a:endParaRPr lang="en-HK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0" y="1831012"/>
            <a:ext cx="2981944" cy="2796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554" y="1831012"/>
            <a:ext cx="2943560" cy="27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Typography is the art and technique of arranging type to make written language readable and appealing. 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/>
              <a:t>arrangement of type involves selecting typefaces, point size, line length, line-spacing (leading), letter-spacing (tracking), and adjusting the space within letters pairs (kerning).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2292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Impacts of Typography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88" y="966857"/>
            <a:ext cx="5798941" cy="38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of Typography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79" y="916834"/>
            <a:ext cx="6482442" cy="3850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79" y="1069234"/>
            <a:ext cx="6482442" cy="38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of Typography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44" y="1079933"/>
            <a:ext cx="5109511" cy="36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Typography Joke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Party drinks order</a:t>
            </a:r>
          </a:p>
          <a:p>
            <a:endParaRPr lang="en-US" sz="2500" dirty="0" smtClean="0"/>
          </a:p>
          <a:p>
            <a:pPr marL="457200" lvl="1" indent="0">
              <a:buNone/>
            </a:pPr>
            <a:r>
              <a:rPr lang="en-US" sz="2400" dirty="0" smtClean="0"/>
              <a:t>1.34 bottles of water</a:t>
            </a:r>
          </a:p>
          <a:p>
            <a:pPr marL="457200" lvl="1" indent="0">
              <a:buNone/>
            </a:pPr>
            <a:r>
              <a:rPr lang="en-US" sz="2400" dirty="0" smtClean="0"/>
              <a:t>2.30 cans of coke</a:t>
            </a:r>
          </a:p>
          <a:p>
            <a:pPr marL="457200" lvl="1" indent="0">
              <a:buNone/>
            </a:pPr>
            <a:r>
              <a:rPr lang="en-US" sz="2400" dirty="0" smtClean="0"/>
              <a:t>3.52 cans of diet coke</a:t>
            </a:r>
          </a:p>
          <a:p>
            <a:pPr marL="457200" lvl="1" indent="0">
              <a:buNone/>
            </a:pPr>
            <a:r>
              <a:rPr lang="en-US" sz="2400" dirty="0" smtClean="0"/>
              <a:t>4.22 bottles of ginger beer</a:t>
            </a:r>
            <a:endParaRPr lang="en-US" sz="2100" dirty="0"/>
          </a:p>
          <a:p>
            <a:pPr marL="457200" lvl="1" indent="0" algn="just"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								What’s wrong ?</a:t>
            </a:r>
            <a:endParaRPr lang="en-HK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anatomy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typographic reference of basic names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352551"/>
            <a:ext cx="7957457" cy="3394472"/>
          </a:xfrm>
          <a:prstGeom prst="rect">
            <a:avLst/>
          </a:prstGeom>
        </p:spPr>
        <p:txBody>
          <a:bodyPr vert="horz" lIns="91440" tIns="45720" rIns="91440" bIns="45720" numCol="3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Aperture</a:t>
            </a:r>
          </a:p>
          <a:p>
            <a:r>
              <a:rPr lang="en-US" sz="2000" b="1" dirty="0" smtClean="0"/>
              <a:t>Arm</a:t>
            </a:r>
          </a:p>
          <a:p>
            <a:r>
              <a:rPr lang="en-US" sz="2000" b="1" dirty="0" smtClean="0"/>
              <a:t>Ascender</a:t>
            </a:r>
          </a:p>
          <a:p>
            <a:r>
              <a:rPr lang="en-US" sz="2000" b="1" dirty="0" smtClean="0"/>
              <a:t>Baseline</a:t>
            </a:r>
          </a:p>
          <a:p>
            <a:r>
              <a:rPr lang="en-US" sz="2000" b="1" dirty="0" smtClean="0"/>
              <a:t>Bowl</a:t>
            </a:r>
          </a:p>
          <a:p>
            <a:r>
              <a:rPr lang="en-US" sz="2000" b="1" dirty="0" smtClean="0"/>
              <a:t>Counter</a:t>
            </a:r>
          </a:p>
          <a:p>
            <a:r>
              <a:rPr lang="en-US" sz="2000" b="1" dirty="0" smtClean="0"/>
              <a:t>Crossbar</a:t>
            </a:r>
          </a:p>
          <a:p>
            <a:r>
              <a:rPr lang="en-US" sz="2000" b="1" dirty="0" smtClean="0"/>
              <a:t>Descender</a:t>
            </a:r>
          </a:p>
          <a:p>
            <a:r>
              <a:rPr lang="en-US" sz="2000" b="1" dirty="0" err="1" smtClean="0"/>
              <a:t>Disgonal</a:t>
            </a:r>
            <a:r>
              <a:rPr lang="en-US" sz="2000" b="1" dirty="0" smtClean="0"/>
              <a:t> stroke</a:t>
            </a:r>
          </a:p>
          <a:p>
            <a:r>
              <a:rPr lang="en-US" sz="2000" b="1" dirty="0" smtClean="0"/>
              <a:t>Ear</a:t>
            </a:r>
          </a:p>
          <a:p>
            <a:r>
              <a:rPr lang="en-US" sz="2000" b="1" dirty="0" smtClean="0"/>
              <a:t>Finial</a:t>
            </a:r>
          </a:p>
          <a:p>
            <a:r>
              <a:rPr lang="en-US" sz="2000" b="1" dirty="0" smtClean="0"/>
              <a:t>Hairline</a:t>
            </a:r>
          </a:p>
          <a:p>
            <a:r>
              <a:rPr lang="en-US" sz="2000" b="1" dirty="0" smtClean="0"/>
              <a:t>Ligature</a:t>
            </a:r>
          </a:p>
          <a:p>
            <a:r>
              <a:rPr lang="en-US" sz="2000" b="1" dirty="0" smtClean="0"/>
              <a:t>Link</a:t>
            </a:r>
          </a:p>
          <a:p>
            <a:r>
              <a:rPr lang="en-US" sz="2000" b="1" dirty="0" smtClean="0"/>
              <a:t>Loop</a:t>
            </a:r>
          </a:p>
          <a:p>
            <a:r>
              <a:rPr lang="en-US" sz="2000" b="1" dirty="0" smtClean="0"/>
              <a:t>Serif</a:t>
            </a:r>
          </a:p>
          <a:p>
            <a:r>
              <a:rPr lang="en-US" sz="2000" b="1" dirty="0" smtClean="0"/>
              <a:t>Shoulder</a:t>
            </a:r>
          </a:p>
          <a:p>
            <a:r>
              <a:rPr lang="en-US" sz="2000" b="1" dirty="0" smtClean="0"/>
              <a:t>Small caps</a:t>
            </a:r>
          </a:p>
          <a:p>
            <a:r>
              <a:rPr lang="en-US" sz="2000" b="1" dirty="0" smtClean="0"/>
              <a:t>Spine</a:t>
            </a:r>
          </a:p>
          <a:p>
            <a:r>
              <a:rPr lang="en-US" sz="2000" b="1" dirty="0" smtClean="0"/>
              <a:t>Spur</a:t>
            </a:r>
          </a:p>
          <a:p>
            <a:r>
              <a:rPr lang="en-US" sz="2000" b="1" dirty="0" smtClean="0"/>
              <a:t>Stem</a:t>
            </a:r>
          </a:p>
          <a:p>
            <a:r>
              <a:rPr lang="en-US" sz="2000" b="1" dirty="0" smtClean="0"/>
              <a:t>Tail</a:t>
            </a:r>
          </a:p>
          <a:p>
            <a:r>
              <a:rPr lang="en-US" sz="2000" b="1" dirty="0" smtClean="0"/>
              <a:t>Terminal</a:t>
            </a:r>
          </a:p>
          <a:p>
            <a:r>
              <a:rPr lang="en-US" sz="2000" b="1" dirty="0" smtClean="0"/>
              <a:t>X-height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08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Activity 2 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4000" dirty="0" smtClean="0"/>
              <a:t>Typographic </a:t>
            </a:r>
            <a:r>
              <a:rPr lang="en-US" sz="4000" dirty="0"/>
              <a:t>reference of basic names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(Work in Group)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Let’s match the basic names with the character anatomy 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Typeface vs Font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352551"/>
            <a:ext cx="7957457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Font is a specific member of a type family</a:t>
            </a:r>
          </a:p>
          <a:p>
            <a:pPr lvl="1"/>
            <a:r>
              <a:rPr lang="en-US" dirty="0" smtClean="0"/>
              <a:t>Roman, boldface, italic </a:t>
            </a:r>
          </a:p>
          <a:p>
            <a:pPr lvl="1"/>
            <a:endParaRPr lang="en-US" dirty="0"/>
          </a:p>
          <a:p>
            <a:r>
              <a:rPr lang="en-US" dirty="0" smtClean="0"/>
              <a:t>Typeface is a style (a consistent visual appearances) of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Design </a:t>
            </a:r>
            <a:r>
              <a:rPr lang="en-US" sz="2400" dirty="0"/>
              <a:t>for Software: A playbook for developers , </a:t>
            </a:r>
            <a:r>
              <a:rPr lang="en-US" sz="2400" dirty="0" smtClean="0"/>
              <a:t>Chapter 7-8</a:t>
            </a:r>
          </a:p>
          <a:p>
            <a:endParaRPr lang="en-US" sz="2400" dirty="0"/>
          </a:p>
          <a:p>
            <a:pPr lvl="0"/>
            <a:endParaRPr lang="en-HK" sz="2400" dirty="0" smtClean="0"/>
          </a:p>
          <a:p>
            <a:pPr lvl="0"/>
            <a:endParaRPr lang="en-AU" sz="2400" dirty="0"/>
          </a:p>
          <a:p>
            <a:pPr lvl="1"/>
            <a:endParaRPr lang="en-US" sz="20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Typeface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352551"/>
            <a:ext cx="7957457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Serif Typefaces</a:t>
            </a:r>
          </a:p>
          <a:p>
            <a:pPr lvl="1"/>
            <a:r>
              <a:rPr lang="en-US" sz="1800" dirty="0"/>
              <a:t>Serif typefaces have semi-structural details at the ends of their strokes. In other words, </a:t>
            </a:r>
            <a:r>
              <a:rPr lang="en-US" sz="1800" dirty="0" smtClean="0"/>
              <a:t>serifs </a:t>
            </a:r>
            <a:r>
              <a:rPr lang="en-US" sz="2000" dirty="0" smtClean="0"/>
              <a:t>are </a:t>
            </a:r>
            <a:r>
              <a:rPr lang="en-US" sz="2000" dirty="0"/>
              <a:t>the little “feet” at the end of each letter.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900" dirty="0" smtClean="0"/>
              <a:t>Sans-Serif Typefaces</a:t>
            </a:r>
          </a:p>
          <a:p>
            <a:pPr lvl="1"/>
            <a:r>
              <a:rPr lang="en-US" sz="2000" dirty="0"/>
              <a:t>Sans-serif typefaces are typefaces that don’t contain serifs</a:t>
            </a:r>
            <a:r>
              <a:rPr lang="en-US" sz="2000" dirty="0" smtClean="0"/>
              <a:t>. (feet)</a:t>
            </a:r>
          </a:p>
          <a:p>
            <a:pPr lvl="1"/>
            <a:r>
              <a:rPr lang="en-US" sz="2000" dirty="0" smtClean="0"/>
              <a:t>sans-serifs </a:t>
            </a:r>
            <a:r>
              <a:rPr lang="en-US" sz="2000" dirty="0"/>
              <a:t>have become very popular for setting body text.</a:t>
            </a:r>
            <a:endParaRPr lang="en-US" sz="2000" dirty="0" smtClean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597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-1"/>
            <a:ext cx="7463518" cy="46675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9929" y="3202415"/>
            <a:ext cx="2868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haparralPro-Light"/>
              </a:rPr>
              <a:t>These typefaces can lend themselves to a classic, traditional look</a:t>
            </a:r>
          </a:p>
          <a:p>
            <a:r>
              <a:rPr lang="en-US" dirty="0">
                <a:latin typeface="ChaparralPro-Light"/>
              </a:rPr>
              <a:t>and feel and are well suited for lengthy reading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67575" cy="4438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45628" y="3125629"/>
            <a:ext cx="312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haparralPro-Light"/>
              </a:rPr>
              <a:t>Transitional typefaces inherently have stylish and strong visual characteristics and are most</a:t>
            </a:r>
          </a:p>
          <a:p>
            <a:r>
              <a:rPr lang="en-US" dirty="0">
                <a:latin typeface="ChaparralPro-Light"/>
              </a:rPr>
              <a:t>often used for body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" y="112940"/>
            <a:ext cx="6724650" cy="3981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8314" y="3494225"/>
            <a:ext cx="4125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Modern style </a:t>
            </a:r>
            <a:r>
              <a:rPr lang="en-US" dirty="0"/>
              <a:t>typefaces can have poor legibility when used at smaller sizes. But when used in </a:t>
            </a:r>
            <a:r>
              <a:rPr lang="en-US" dirty="0" smtClean="0"/>
              <a:t>large sizes</a:t>
            </a:r>
            <a:r>
              <a:rPr lang="en-US" dirty="0"/>
              <a:t>, they are very elegant, sophisticated, and fashionable.</a:t>
            </a:r>
          </a:p>
        </p:txBody>
      </p:sp>
    </p:spTree>
    <p:extLst>
      <p:ext uri="{BB962C8B-B14F-4D97-AF65-F5344CB8AC3E}">
        <p14:creationId xmlns:p14="http://schemas.microsoft.com/office/powerpoint/2010/main" val="935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9" y="0"/>
            <a:ext cx="7334250" cy="417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3269277"/>
            <a:ext cx="2449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haparralPro-Light"/>
              </a:rPr>
              <a:t>Slab Serif id a kind </a:t>
            </a:r>
            <a:r>
              <a:rPr lang="en-US" dirty="0">
                <a:latin typeface="ChaparralPro-Light"/>
              </a:rPr>
              <a:t>of</a:t>
            </a:r>
          </a:p>
          <a:p>
            <a:r>
              <a:rPr lang="en-US" dirty="0">
                <a:latin typeface="ChaparralPro-Light"/>
              </a:rPr>
              <a:t>typeface that would stand out on billboards and posters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48550" cy="4524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3338410"/>
            <a:ext cx="2884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haparralPro-Light"/>
              </a:rPr>
              <a:t>Humanist typefaces can feel modern but not industrial, warm, and can</a:t>
            </a:r>
          </a:p>
          <a:p>
            <a:r>
              <a:rPr lang="en-US" dirty="0">
                <a:latin typeface="ChaparralPro-Light"/>
              </a:rPr>
              <a:t>be very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6" y="0"/>
            <a:ext cx="6981825" cy="4105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38265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haparralPro-Light"/>
              </a:rPr>
              <a:t>It shows “ordinary</a:t>
            </a:r>
            <a:r>
              <a:rPr lang="en-US" dirty="0">
                <a:latin typeface="ChaparralPro-Light"/>
              </a:rPr>
              <a:t>” or “anonymous” because of their relatively plain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6" y="0"/>
            <a:ext cx="7267575" cy="4371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39232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haparralPro-Light"/>
              </a:rPr>
              <a:t>A very modern </a:t>
            </a:r>
            <a:r>
              <a:rPr lang="en-US" dirty="0">
                <a:latin typeface="ChaparralPro-Light"/>
              </a:rPr>
              <a:t>and clear look and feel.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Ways to Improve Typography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352551"/>
            <a:ext cx="7957457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Stick with a scale</a:t>
            </a:r>
          </a:p>
          <a:p>
            <a:r>
              <a:rPr lang="en-US" sz="2500" dirty="0" smtClean="0"/>
              <a:t>Use consistent spacing</a:t>
            </a:r>
          </a:p>
          <a:p>
            <a:r>
              <a:rPr lang="en-US" sz="2500" dirty="0" smtClean="0"/>
              <a:t>Consider the measure</a:t>
            </a:r>
          </a:p>
          <a:p>
            <a:r>
              <a:rPr lang="en-US" sz="2500" dirty="0" smtClean="0"/>
              <a:t>Careful consider font size</a:t>
            </a:r>
          </a:p>
        </p:txBody>
      </p:sp>
    </p:spTree>
    <p:extLst>
      <p:ext uri="{BB962C8B-B14F-4D97-AF65-F5344CB8AC3E}">
        <p14:creationId xmlns:p14="http://schemas.microsoft.com/office/powerpoint/2010/main" val="27882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Stick with a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4" y="1142999"/>
            <a:ext cx="8959812" cy="33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Color</a:t>
            </a:r>
            <a:endParaRPr lang="en-HK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8229600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Color can evoke emotions and create different psychological implications</a:t>
            </a:r>
          </a:p>
          <a:p>
            <a:pPr lvl="1"/>
            <a:r>
              <a:rPr lang="en-US" sz="2000" dirty="0" smtClean="0"/>
              <a:t>Green means go/safe/ready</a:t>
            </a:r>
          </a:p>
          <a:p>
            <a:pPr lvl="1"/>
            <a:endParaRPr lang="en-US" sz="2000" dirty="0"/>
          </a:p>
          <a:p>
            <a:r>
              <a:rPr lang="en-US" sz="2800" dirty="0" smtClean="0"/>
              <a:t>Color create sense of consistency</a:t>
            </a:r>
          </a:p>
          <a:p>
            <a:r>
              <a:rPr lang="en-US" sz="2800" dirty="0" smtClean="0"/>
              <a:t>Color provide brand identity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4863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15218" cy="4767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914" y="3667977"/>
            <a:ext cx="5040086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Consider Consistent Spacing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20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882" y="-97972"/>
            <a:ext cx="8841705" cy="47672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971" y="554663"/>
            <a:ext cx="5040086" cy="85725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Consider Measures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24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Before Coming </a:t>
            </a:r>
            <a:r>
              <a:rPr lang="en-US" sz="4000" dirty="0" err="1" smtClean="0"/>
              <a:t>Prac</a:t>
            </a:r>
            <a:endParaRPr lang="en-US" sz="6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9574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Complete Career </a:t>
            </a:r>
            <a:r>
              <a:rPr lang="en-US" b="1" dirty="0"/>
              <a:t>Preparation Module:</a:t>
            </a:r>
            <a:endParaRPr lang="en-US" dirty="0"/>
          </a:p>
          <a:p>
            <a:pPr lvl="1"/>
            <a:r>
              <a:rPr lang="en-US" dirty="0"/>
              <a:t>Defining my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4785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Activity 1 - Psychology of Color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(10 minutes)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5930"/>
            <a:ext cx="7886700" cy="363133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Group discussion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Discuss what emotions /feelings these colors represent or may evoke?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75757"/>
            <a:ext cx="8615187" cy="8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Understanding Color</a:t>
            </a:r>
            <a:endParaRPr lang="en-HK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8229600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Hue</a:t>
            </a:r>
            <a:r>
              <a:rPr lang="en-HK" sz="2200" dirty="0" smtClean="0"/>
              <a:t>, Saturation, Brightness, Contrast</a:t>
            </a:r>
          </a:p>
          <a:p>
            <a:r>
              <a:rPr lang="en-HK" sz="2200" dirty="0" err="1" smtClean="0"/>
              <a:t>Color</a:t>
            </a:r>
            <a:r>
              <a:rPr lang="en-HK" sz="2200" dirty="0" smtClean="0"/>
              <a:t> Models</a:t>
            </a:r>
          </a:p>
          <a:p>
            <a:r>
              <a:rPr lang="en-US" sz="2200" dirty="0" smtClean="0"/>
              <a:t>Cold vs Warm Colors</a:t>
            </a:r>
          </a:p>
          <a:p>
            <a:r>
              <a:rPr lang="en-US" sz="2200" dirty="0" smtClean="0"/>
              <a:t>Color Palette</a:t>
            </a:r>
          </a:p>
          <a:p>
            <a:endParaRPr lang="en-US" sz="2200" dirty="0" smtClean="0"/>
          </a:p>
          <a:p>
            <a:endParaRPr lang="en-HK" sz="2200" dirty="0"/>
          </a:p>
        </p:txBody>
      </p:sp>
    </p:spTree>
    <p:extLst>
      <p:ext uri="{BB962C8B-B14F-4D97-AF65-F5344CB8AC3E}">
        <p14:creationId xmlns:p14="http://schemas.microsoft.com/office/powerpoint/2010/main" val="11350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Understanding Color - Hue</a:t>
            </a:r>
            <a:endParaRPr lang="en-HK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34834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Hue is somewhat synonymous to what we usually refer to as "colors".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different hues have different </a:t>
            </a:r>
            <a:r>
              <a:rPr lang="en-US" sz="2200" dirty="0" err="1"/>
              <a:t>wavelenghts</a:t>
            </a:r>
            <a:r>
              <a:rPr lang="en-US" sz="2200" dirty="0"/>
              <a:t> in the spectrum. </a:t>
            </a:r>
            <a:endParaRPr lang="en-HK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096" y="1083469"/>
            <a:ext cx="4058207" cy="29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Color - </a:t>
            </a:r>
            <a:r>
              <a:rPr lang="en-HK" sz="4800" b="1" dirty="0" smtClean="0"/>
              <a:t>Saturation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Saturation  is the intensity of a </a:t>
            </a:r>
            <a:r>
              <a:rPr lang="en-US" sz="2400" dirty="0" smtClean="0"/>
              <a:t>color</a:t>
            </a:r>
            <a:endParaRPr lang="en-US" sz="2400" dirty="0"/>
          </a:p>
          <a:p>
            <a:r>
              <a:rPr lang="en-US" sz="2400" dirty="0" smtClean="0"/>
              <a:t>Stronger </a:t>
            </a:r>
            <a:r>
              <a:rPr lang="en-US" sz="2400" dirty="0"/>
              <a:t>or weaker hues affect the </a:t>
            </a:r>
            <a:r>
              <a:rPr lang="en-US" sz="2400" dirty="0" smtClean="0"/>
              <a:t>overall appearance </a:t>
            </a:r>
            <a:r>
              <a:rPr lang="en-US" sz="2400" dirty="0"/>
              <a:t>of the color.</a:t>
            </a:r>
            <a:endParaRPr lang="en-HK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26" y="3090268"/>
            <a:ext cx="6734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Color - </a:t>
            </a:r>
            <a:r>
              <a:rPr lang="en-HK" sz="4800" b="1" dirty="0"/>
              <a:t>B</a:t>
            </a:r>
            <a:r>
              <a:rPr lang="en-HK" sz="4800" b="1" dirty="0" smtClean="0"/>
              <a:t>rightness</a:t>
            </a:r>
            <a:endParaRPr lang="en-HK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endParaRPr lang="en-HK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CP1403/1803 - DESIGN THINKING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1"/>
            <a:ext cx="7826829" cy="339447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Brightness is how </a:t>
            </a:r>
            <a:r>
              <a:rPr lang="en-US" sz="2400" dirty="0"/>
              <a:t>light or dark a color </a:t>
            </a:r>
            <a:r>
              <a:rPr lang="en-US" sz="2400" dirty="0" smtClean="0"/>
              <a:t>is, it </a:t>
            </a:r>
            <a:r>
              <a:rPr lang="en-US" sz="2400" dirty="0"/>
              <a:t>is how much black </a:t>
            </a:r>
            <a:r>
              <a:rPr lang="en-US" sz="2400" dirty="0" smtClean="0"/>
              <a:t>the color </a:t>
            </a:r>
            <a:r>
              <a:rPr lang="en-US" sz="2400" dirty="0"/>
              <a:t>contains.</a:t>
            </a:r>
            <a:endParaRPr lang="en-HK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2765057"/>
            <a:ext cx="6734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3" ma:contentTypeDescription="Create a new document." ma:contentTypeScope="" ma:versionID="bce65fef590ea530654b5a70b3aaf7d2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1f03c8af7986bb0706683fe4a1ab921a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8367D-0D57-4E2E-81DF-458BDB9E7262}"/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8978</TotalTime>
  <Words>1236</Words>
  <Application>Microsoft Office PowerPoint</Application>
  <PresentationFormat>On-screen Show (16:9)</PresentationFormat>
  <Paragraphs>287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ChaparralPro-Light</vt:lpstr>
      <vt:lpstr>Office Theme</vt:lpstr>
      <vt:lpstr>Aesthetics</vt:lpstr>
      <vt:lpstr>Topics</vt:lpstr>
      <vt:lpstr>Readings</vt:lpstr>
      <vt:lpstr>Color</vt:lpstr>
      <vt:lpstr>Activity 1 - Psychology of Color  (10 minutes)</vt:lpstr>
      <vt:lpstr>Understanding Color</vt:lpstr>
      <vt:lpstr>Understanding Color - Hue</vt:lpstr>
      <vt:lpstr>Understanding Color - Saturation</vt:lpstr>
      <vt:lpstr>Understanding Color - Brightness</vt:lpstr>
      <vt:lpstr>Color Model</vt:lpstr>
      <vt:lpstr>Color Model – HSB/HSV</vt:lpstr>
      <vt:lpstr>Color Model - HSB</vt:lpstr>
      <vt:lpstr>Color Model - RGB</vt:lpstr>
      <vt:lpstr>Color Model - RGB</vt:lpstr>
      <vt:lpstr>Color Model - CMYK</vt:lpstr>
      <vt:lpstr>Color Model - CMYK</vt:lpstr>
      <vt:lpstr>Color Model - HSL</vt:lpstr>
      <vt:lpstr>Color Model - HSL</vt:lpstr>
      <vt:lpstr>Cold and Warm Colors</vt:lpstr>
      <vt:lpstr>Cold and Warm Colors</vt:lpstr>
      <vt:lpstr>Color Palettes</vt:lpstr>
      <vt:lpstr>Typography</vt:lpstr>
      <vt:lpstr>Impacts of Typography</vt:lpstr>
      <vt:lpstr>Impacts of Typography</vt:lpstr>
      <vt:lpstr>Impacts of Typography</vt:lpstr>
      <vt:lpstr>Typography Joke</vt:lpstr>
      <vt:lpstr>Character anatomy typographic reference of basic names</vt:lpstr>
      <vt:lpstr>Activity 2   Typographic reference of basic names</vt:lpstr>
      <vt:lpstr>Typeface vs Font</vt:lpstr>
      <vt:lpstr>Typeface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Ways to Improve Typography</vt:lpstr>
      <vt:lpstr>Stick with a scale</vt:lpstr>
      <vt:lpstr>Consider Consistent Spacing</vt:lpstr>
      <vt:lpstr>Consider Measures</vt:lpstr>
      <vt:lpstr>Before Coming Prac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AcuteFutures</cp:lastModifiedBy>
  <cp:revision>663</cp:revision>
  <dcterms:created xsi:type="dcterms:W3CDTF">2010-04-12T23:12:02Z</dcterms:created>
  <dcterms:modified xsi:type="dcterms:W3CDTF">2015-07-23T12:25:18Z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