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59" r:id="rId7"/>
    <p:sldId id="271" r:id="rId8"/>
    <p:sldId id="270" r:id="rId9"/>
    <p:sldId id="277" r:id="rId10"/>
    <p:sldId id="278" r:id="rId11"/>
    <p:sldId id="276" r:id="rId12"/>
    <p:sldId id="296" r:id="rId13"/>
    <p:sldId id="288" r:id="rId14"/>
    <p:sldId id="272" r:id="rId15"/>
    <p:sldId id="293" r:id="rId16"/>
    <p:sldId id="290" r:id="rId17"/>
    <p:sldId id="297" r:id="rId18"/>
    <p:sldId id="322" r:id="rId19"/>
    <p:sldId id="295" r:id="rId20"/>
    <p:sldId id="311" r:id="rId21"/>
    <p:sldId id="300" r:id="rId22"/>
    <p:sldId id="301" r:id="rId23"/>
    <p:sldId id="312" r:id="rId24"/>
    <p:sldId id="314" r:id="rId25"/>
    <p:sldId id="313" r:id="rId26"/>
    <p:sldId id="315" r:id="rId27"/>
    <p:sldId id="309" r:id="rId28"/>
    <p:sldId id="320" r:id="rId29"/>
    <p:sldId id="316" r:id="rId30"/>
    <p:sldId id="302" r:id="rId31"/>
    <p:sldId id="321" r:id="rId32"/>
    <p:sldId id="317" r:id="rId33"/>
    <p:sldId id="318" r:id="rId34"/>
    <p:sldId id="319" r:id="rId35"/>
    <p:sldId id="306" r:id="rId36"/>
    <p:sldId id="307" r:id="rId37"/>
    <p:sldId id="308" r:id="rId38"/>
    <p:sldId id="326" r:id="rId39"/>
    <p:sldId id="323" r:id="rId40"/>
    <p:sldId id="324" r:id="rId41"/>
    <p:sldId id="325" r:id="rId42"/>
    <p:sldId id="304" r:id="rId43"/>
    <p:sldId id="305" r:id="rId44"/>
    <p:sldId id="298" r:id="rId45"/>
    <p:sldId id="299" r:id="rId46"/>
    <p:sldId id="327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5" autoAdjust="0"/>
    <p:restoredTop sz="90216" autoAdjust="0"/>
  </p:normalViewPr>
  <p:slideViewPr>
    <p:cSldViewPr snapToGrid="0" snapToObjects="1">
      <p:cViewPr varScale="1">
        <p:scale>
          <a:sx n="140" d="100"/>
          <a:sy n="140" d="100"/>
        </p:scale>
        <p:origin x="39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33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9C63D-6AC5-8145-9C44-5C1C7D444EC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0A60D-A7E2-A049-89B7-063BB0EB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6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50D1-E266-4446-8750-D64D0C1F9D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D5B6B-0C28-4447-9EA7-807C6E85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4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Innovation is driven by three forces: business, technology and people.</a:t>
            </a:r>
          </a:p>
          <a:p>
            <a:endParaRPr lang="en-US" dirty="0" smtClean="0"/>
          </a:p>
          <a:p>
            <a:r>
              <a:rPr lang="en-US" dirty="0" smtClean="0"/>
              <a:t>Business investigates the viability of new products or services;</a:t>
            </a:r>
          </a:p>
          <a:p>
            <a:r>
              <a:rPr lang="en-US" dirty="0" smtClean="0"/>
              <a:t>Technology explores the feasibility of new products or services;</a:t>
            </a:r>
          </a:p>
          <a:p>
            <a:r>
              <a:rPr lang="en-US" dirty="0" smtClean="0"/>
              <a:t>People judge the desirability and usability of new products or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E95-3418-2D44-B963-7DB09BE57F17}" type="datetime1">
              <a:rPr lang="en-AU" smtClean="0"/>
              <a:t>19/07/2016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FDE2-3DF0-FB40-B3E8-B3B05CEFD182}" type="datetime1">
              <a:rPr lang="en-AU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194F-007E-D14A-A4FB-1115F4D1FB60}" type="datetime1">
              <a:rPr lang="en-AU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672-E98E-4142-8F94-D50D08378BA9}" type="datetime1">
              <a:rPr lang="en-AU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85FA-4417-8A4A-A617-0D313655A2D8}" type="datetime1">
              <a:rPr lang="en-AU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455D-5992-0D4F-B7E4-9DB39460D038}" type="datetime1">
              <a:rPr lang="en-AU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3AC-3B5C-FD43-8563-37B7093B6E33}" type="datetime1">
              <a:rPr lang="en-AU" smtClean="0"/>
              <a:t>19/07/2016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A4-8624-7442-976D-103C80E50DAC}" type="datetime1">
              <a:rPr lang="en-AU" smtClean="0"/>
              <a:t>19/07/2016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5FF9-4B07-484B-8489-99C6B87D0445}" type="datetime1">
              <a:rPr lang="en-AU" smtClean="0"/>
              <a:t>19/07/2016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9539-DC19-9B40-BDB9-0869077ECAF3}" type="datetime1">
              <a:rPr lang="en-AU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34F6-A994-1348-8A94-19527B14736A}" type="datetime1">
              <a:rPr lang="en-AU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1A98-F41A-8542-8196-FFB40944EEE3}" type="datetime1">
              <a:rPr lang="en-AU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l9vMBFHIf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RBsXQYRU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innovation.ie/what_innovation_sec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dylanguagesignals.com/how-to-read-body-language-2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UEjYswwW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4119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Design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CP1403</a:t>
            </a:r>
          </a:p>
          <a:p>
            <a:r>
              <a:rPr lang="en-US" dirty="0" smtClean="0"/>
              <a:t>Design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4119"/>
            <a:ext cx="7772400" cy="1102519"/>
          </a:xfrm>
        </p:spPr>
        <p:txBody>
          <a:bodyPr>
            <a:noAutofit/>
          </a:bodyPr>
          <a:lstStyle/>
          <a:p>
            <a:r>
              <a:rPr lang="en-US" sz="3200" dirty="0" smtClean="0"/>
              <a:t>Understanding the broad design challenge </a:t>
            </a:r>
            <a:br>
              <a:rPr lang="en-US" sz="3200" dirty="0" smtClean="0"/>
            </a:br>
            <a:r>
              <a:rPr lang="en-US" sz="3200" dirty="0" smtClean="0"/>
              <a:t>and observing users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(Empathy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368300"/>
            <a:ext cx="6540500" cy="4226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sz="2400" i="1" dirty="0" smtClean="0"/>
              <a:t>Directly </a:t>
            </a:r>
            <a:r>
              <a:rPr lang="en-US" sz="2400" i="1" dirty="0"/>
              <a:t>witnessing and </a:t>
            </a:r>
            <a:r>
              <a:rPr lang="en-US" sz="2400" i="1" dirty="0" smtClean="0"/>
              <a:t>experiencing aspects </a:t>
            </a:r>
            <a:r>
              <a:rPr lang="en-US" sz="2400" i="1" dirty="0"/>
              <a:t>of behavior in the real world is </a:t>
            </a:r>
            <a:r>
              <a:rPr lang="en-US" sz="2400" i="1" dirty="0" smtClean="0"/>
              <a:t>a proven </a:t>
            </a:r>
            <a:r>
              <a:rPr lang="en-US" sz="2400" i="1" dirty="0"/>
              <a:t>way of inspiring and informing[new] ideas</a:t>
            </a:r>
            <a:r>
              <a:rPr lang="en-US" sz="2400" i="1" dirty="0" smtClean="0"/>
              <a:t>.</a:t>
            </a:r>
          </a:p>
          <a:p>
            <a:pPr marL="0" indent="0" algn="ctr">
              <a:buNone/>
            </a:pPr>
            <a:r>
              <a:rPr lang="en-US" sz="2400" i="1" dirty="0" smtClean="0"/>
              <a:t>The </a:t>
            </a:r>
            <a:r>
              <a:rPr lang="en-US" sz="2400" i="1" dirty="0"/>
              <a:t>insights that emerge </a:t>
            </a:r>
            <a:r>
              <a:rPr lang="en-US" sz="2400" i="1" dirty="0" smtClean="0"/>
              <a:t>from careful </a:t>
            </a:r>
            <a:r>
              <a:rPr lang="en-US" sz="2400" i="1" dirty="0"/>
              <a:t>observation of peoples behavior[…] uncover all kinds of opportunities </a:t>
            </a:r>
            <a:r>
              <a:rPr lang="en-US" sz="2400" i="1" dirty="0" smtClean="0"/>
              <a:t>that were </a:t>
            </a:r>
            <a:r>
              <a:rPr lang="en-US" sz="2400" i="1" dirty="0"/>
              <a:t>not previously </a:t>
            </a:r>
            <a:r>
              <a:rPr lang="en-US" sz="2400" i="1" dirty="0" smtClean="0"/>
              <a:t>evident</a:t>
            </a:r>
            <a:r>
              <a:rPr lang="en-US" dirty="0" smtClean="0"/>
              <a:t>”</a:t>
            </a:r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r>
              <a:rPr lang="en-US" sz="2200" dirty="0" smtClean="0"/>
              <a:t>Jane </a:t>
            </a:r>
            <a:r>
              <a:rPr lang="en-US" sz="2200" dirty="0"/>
              <a:t>Fulton </a:t>
            </a:r>
            <a:r>
              <a:rPr lang="en-US" sz="2200" dirty="0" err="1"/>
              <a:t>Suri</a:t>
            </a:r>
            <a:r>
              <a:rPr lang="en-US" sz="2200" dirty="0"/>
              <a:t> (2005</a:t>
            </a:r>
            <a:r>
              <a:rPr lang="en-US" sz="2200" dirty="0" smtClean="0"/>
              <a:t>)</a:t>
            </a:r>
          </a:p>
          <a:p>
            <a:pPr marL="0" indent="0" algn="ctr">
              <a:buNone/>
            </a:pPr>
            <a:r>
              <a:rPr lang="en-US" sz="2200" dirty="0" smtClean="0"/>
              <a:t>http</a:t>
            </a:r>
            <a:r>
              <a:rPr lang="en-US" sz="2200" dirty="0"/>
              <a:t>://</a:t>
            </a:r>
            <a:r>
              <a:rPr lang="en-US" sz="2200" dirty="0" err="1"/>
              <a:t>www.thoughtlessacts.com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Empathy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Empathy is the foundation for building a meaningful design solution. </a:t>
            </a:r>
          </a:p>
          <a:p>
            <a:pPr lvl="1"/>
            <a:r>
              <a:rPr lang="en-US" dirty="0" smtClean="0"/>
              <a:t>Understand the broad design challenge</a:t>
            </a:r>
          </a:p>
          <a:p>
            <a:pPr lvl="1"/>
            <a:r>
              <a:rPr lang="en-US" dirty="0" smtClean="0"/>
              <a:t>Research and gather inspiration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950" t="14120" r="6028"/>
          <a:stretch/>
        </p:blipFill>
        <p:spPr>
          <a:xfrm>
            <a:off x="5390917" y="3426905"/>
            <a:ext cx="3088856" cy="13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</a:t>
            </a:r>
            <a:br>
              <a:rPr lang="en-US" dirty="0" smtClean="0"/>
            </a:br>
            <a:r>
              <a:rPr lang="en-US" sz="3300" dirty="0" smtClean="0"/>
              <a:t>Understand the broad design challenge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State the broad design challenge</a:t>
            </a:r>
          </a:p>
          <a:p>
            <a:pPr lvl="1"/>
            <a:r>
              <a:rPr lang="en-US" sz="2000" dirty="0" smtClean="0"/>
              <a:t>E.g. Design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smarter home enabled by </a:t>
            </a:r>
            <a:r>
              <a:rPr lang="en-US" sz="2000" dirty="0" smtClean="0"/>
              <a:t> sensors</a:t>
            </a:r>
            <a:r>
              <a:rPr lang="en-US" sz="2000" dirty="0"/>
              <a:t>, mobile and </a:t>
            </a:r>
            <a:r>
              <a:rPr lang="en-US" sz="2000" dirty="0" smtClean="0"/>
              <a:t>connectivity technologies</a:t>
            </a:r>
            <a:r>
              <a:rPr lang="en-US" sz="2000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Identify what you already know</a:t>
            </a:r>
          </a:p>
          <a:p>
            <a:pPr lvl="1"/>
            <a:r>
              <a:rPr lang="en-US" sz="2000" dirty="0"/>
              <a:t>I know that GE has an oven with 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en-US" sz="2000" dirty="0" smtClean="0"/>
              <a:t>connectivity</a:t>
            </a:r>
          </a:p>
          <a:p>
            <a:pPr lvl="1"/>
            <a:r>
              <a:rPr lang="en-US" sz="2000" dirty="0" smtClean="0"/>
              <a:t>I know that some TV have motion sensor to turn off the TV when no user motion is detected</a:t>
            </a:r>
          </a:p>
          <a:p>
            <a:pPr lvl="1"/>
            <a:r>
              <a:rPr lang="en-US" sz="2000" dirty="0" smtClean="0"/>
              <a:t>I know that there are some devices providing information about energy consumption</a:t>
            </a:r>
          </a:p>
          <a:p>
            <a:endParaRPr lang="en-US" dirty="0"/>
          </a:p>
          <a:p>
            <a:r>
              <a:rPr lang="en-US" dirty="0" smtClean="0"/>
              <a:t>Identify what you want to know more </a:t>
            </a:r>
          </a:p>
          <a:p>
            <a:pPr lvl="1"/>
            <a:r>
              <a:rPr lang="en-US" sz="2000" dirty="0"/>
              <a:t>I </a:t>
            </a:r>
            <a:r>
              <a:rPr lang="en-US" sz="2000" dirty="0" smtClean="0"/>
              <a:t>want to know more about how different people use an oven</a:t>
            </a:r>
          </a:p>
          <a:p>
            <a:pPr lvl="1"/>
            <a:r>
              <a:rPr lang="en-US" sz="2000" dirty="0" smtClean="0"/>
              <a:t>I want to know more about the different selection criteria different people use when purchasing a TV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Activity (10 minutes)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Form a group of 5 students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Share what you already know about the broad design challenge : </a:t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dirty="0"/>
              <a:t>Design </a:t>
            </a:r>
            <a:r>
              <a:rPr lang="en-US" dirty="0" smtClean="0"/>
              <a:t>an application/device </a:t>
            </a:r>
            <a:r>
              <a:rPr lang="en-US" dirty="0"/>
              <a:t>to provide insights for managing personal </a:t>
            </a:r>
            <a:r>
              <a:rPr lang="en-US" dirty="0" smtClean="0"/>
              <a:t>health and wellbeing.</a:t>
            </a:r>
            <a:endParaRPr lang="en-US" dirty="0"/>
          </a:p>
          <a:p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Empathy </a:t>
            </a:r>
            <a:br>
              <a:rPr lang="en-US" sz="1800" dirty="0" smtClean="0"/>
            </a:br>
            <a:r>
              <a:rPr lang="en-US" dirty="0" smtClean="0"/>
              <a:t>Research </a:t>
            </a:r>
            <a:r>
              <a:rPr lang="en-US" dirty="0"/>
              <a:t>and gather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Empathy can reveal thoughts and values which are not obvious to the people who hold them</a:t>
            </a:r>
          </a:p>
          <a:p>
            <a:r>
              <a:rPr lang="en-US" dirty="0"/>
              <a:t>Good designs are built on a solid understanding of </a:t>
            </a:r>
            <a:r>
              <a:rPr lang="en-US" dirty="0" smtClean="0"/>
              <a:t>users’ beliefs </a:t>
            </a:r>
            <a:r>
              <a:rPr lang="en-US" dirty="0"/>
              <a:t>and </a:t>
            </a:r>
            <a:r>
              <a:rPr lang="en-US" dirty="0" smtClean="0"/>
              <a:t>values. </a:t>
            </a:r>
            <a:endParaRPr lang="en-US" dirty="0"/>
          </a:p>
          <a:p>
            <a:r>
              <a:rPr lang="en-US" dirty="0" smtClean="0"/>
              <a:t>Research and gathering inspiration allows designers to:</a:t>
            </a:r>
          </a:p>
          <a:p>
            <a:pPr lvl="1"/>
            <a:r>
              <a:rPr lang="en-US" dirty="0" smtClean="0"/>
              <a:t>Uncover </a:t>
            </a:r>
            <a:r>
              <a:rPr lang="en-US" dirty="0"/>
              <a:t>needs that people have which they may or may not be aware of </a:t>
            </a:r>
          </a:p>
          <a:p>
            <a:pPr lvl="1"/>
            <a:r>
              <a:rPr lang="en-US" dirty="0" smtClean="0"/>
              <a:t>Guide </a:t>
            </a:r>
            <a:r>
              <a:rPr lang="en-US" dirty="0"/>
              <a:t>innovation </a:t>
            </a:r>
            <a:r>
              <a:rPr lang="en-US" dirty="0" smtClean="0"/>
              <a:t>efforts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right users to design </a:t>
            </a:r>
            <a:r>
              <a:rPr lang="en-US" dirty="0" smtClean="0"/>
              <a:t>for</a:t>
            </a:r>
            <a:endParaRPr lang="en-US" dirty="0"/>
          </a:p>
          <a:p>
            <a:pPr lvl="1"/>
            <a:r>
              <a:rPr lang="en-US" dirty="0" smtClean="0"/>
              <a:t>Discover </a:t>
            </a:r>
            <a:r>
              <a:rPr lang="en-US" dirty="0"/>
              <a:t>the emotions that guide behaviors 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Research and gather inspiration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Primary Research: </a:t>
            </a:r>
          </a:p>
          <a:p>
            <a:pPr lvl="1"/>
            <a:r>
              <a:rPr lang="en-US" dirty="0" smtClean="0"/>
              <a:t>Observe: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what users do/say/express 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Engage: </a:t>
            </a:r>
            <a:endParaRPr lang="en-US" dirty="0" smtClean="0"/>
          </a:p>
          <a:p>
            <a:pPr lvl="2"/>
            <a:r>
              <a:rPr lang="en-US" dirty="0" smtClean="0"/>
              <a:t>what </a:t>
            </a:r>
            <a:r>
              <a:rPr lang="en-US" dirty="0"/>
              <a:t>users </a:t>
            </a:r>
            <a:r>
              <a:rPr lang="en-US" dirty="0" smtClean="0"/>
              <a:t>think/value/believe/need/feel?</a:t>
            </a:r>
          </a:p>
          <a:p>
            <a:pPr lvl="2"/>
            <a:r>
              <a:rPr lang="en-US" dirty="0"/>
              <a:t>User camera study</a:t>
            </a:r>
          </a:p>
          <a:p>
            <a:pPr lvl="2"/>
            <a:r>
              <a:rPr lang="en-US" dirty="0"/>
              <a:t>Interview for </a:t>
            </a:r>
            <a:r>
              <a:rPr lang="en-US" dirty="0" smtClean="0"/>
              <a:t>Empathy</a:t>
            </a:r>
            <a:endParaRPr lang="en-US" dirty="0"/>
          </a:p>
          <a:p>
            <a:pPr lvl="1"/>
            <a:r>
              <a:rPr lang="en-US" dirty="0"/>
              <a:t>Immerse: </a:t>
            </a:r>
            <a:endParaRPr lang="en-US" dirty="0" smtClean="0"/>
          </a:p>
          <a:p>
            <a:pPr lvl="2"/>
            <a:r>
              <a:rPr lang="en-US" dirty="0" smtClean="0"/>
              <a:t>immersion</a:t>
            </a:r>
          </a:p>
          <a:p>
            <a:pPr lvl="2"/>
            <a:r>
              <a:rPr lang="en-US" dirty="0" smtClean="0"/>
              <a:t>guided tour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600" dirty="0" smtClean="0"/>
              <a:t>What? How? Why?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tool to help you drive deeper into your observation, often used to </a:t>
            </a:r>
            <a:r>
              <a:rPr lang="en-US" dirty="0" err="1" smtClean="0"/>
              <a:t>analyse</a:t>
            </a:r>
            <a:r>
              <a:rPr lang="en-US" dirty="0" smtClean="0"/>
              <a:t> photos taken during an observation session</a:t>
            </a:r>
          </a:p>
          <a:p>
            <a:pPr lvl="1"/>
            <a:r>
              <a:rPr lang="en-US" dirty="0" smtClean="0"/>
              <a:t>Move from mere observations to more abstract examination of beliefs and emotions.</a:t>
            </a:r>
          </a:p>
          <a:p>
            <a:pPr lvl="2"/>
            <a:r>
              <a:rPr lang="en-US" dirty="0" smtClean="0"/>
              <a:t>To find the needs of the users</a:t>
            </a:r>
          </a:p>
          <a:p>
            <a:pPr lvl="2"/>
            <a:r>
              <a:rPr lang="en-US" dirty="0" smtClean="0"/>
              <a:t>To reveal assumptions that you may need to verify with users during interview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600" dirty="0" smtClean="0"/>
              <a:t>What? How? Why?</a:t>
            </a:r>
            <a:endParaRPr lang="en-US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063229"/>
            <a:ext cx="5549900" cy="34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User camera study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camera study asks users to take photos of their experiences.</a:t>
            </a:r>
          </a:p>
          <a:p>
            <a:endParaRPr lang="en-US" dirty="0"/>
          </a:p>
          <a:p>
            <a:r>
              <a:rPr lang="en-US" dirty="0" smtClean="0"/>
              <a:t>It allows designer to understand users’ lives and specific task within the context.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76"/>
            <a:ext cx="8229600" cy="3611981"/>
          </a:xfrm>
        </p:spPr>
        <p:txBody>
          <a:bodyPr numCol="1">
            <a:noAutofit/>
          </a:bodyPr>
          <a:lstStyle/>
          <a:p>
            <a:pPr lvl="0"/>
            <a:r>
              <a:rPr lang="en-US" sz="2400" dirty="0" smtClean="0"/>
              <a:t>What is design challenge &amp; design innovation? </a:t>
            </a:r>
          </a:p>
          <a:p>
            <a:r>
              <a:rPr lang="en-US" sz="2400" dirty="0" smtClean="0"/>
              <a:t>The Design Thinking Process- Empathy</a:t>
            </a:r>
          </a:p>
          <a:p>
            <a:pPr lvl="1"/>
            <a:r>
              <a:rPr lang="en-AU" sz="2000" dirty="0" smtClean="0"/>
              <a:t>Understanding the Problem</a:t>
            </a:r>
          </a:p>
          <a:p>
            <a:pPr lvl="1"/>
            <a:r>
              <a:rPr lang="en-AU" sz="2000" dirty="0" smtClean="0"/>
              <a:t>Observing Users</a:t>
            </a:r>
            <a:endParaRPr lang="en-AU" sz="1800" dirty="0" smtClean="0"/>
          </a:p>
          <a:p>
            <a:pPr marL="342900" lvl="1" indent="-342900">
              <a:buFont typeface="Arial"/>
              <a:buChar char="•"/>
            </a:pPr>
            <a:r>
              <a:rPr lang="en-AU" sz="2400" dirty="0" smtClean="0"/>
              <a:t>Design Thinking Methods for Empathy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Primary Research</a:t>
            </a:r>
          </a:p>
          <a:p>
            <a:pPr lvl="1"/>
            <a:r>
              <a:rPr lang="en-US" sz="1800" dirty="0" smtClean="0"/>
              <a:t>Observe &amp; Engage: What? How? Why?, User camera study, Interview for Empathy</a:t>
            </a:r>
          </a:p>
          <a:p>
            <a:pPr lvl="1"/>
            <a:r>
              <a:rPr lang="en-US" sz="1800" dirty="0" smtClean="0"/>
              <a:t>Immerse</a:t>
            </a:r>
            <a:r>
              <a:rPr lang="en-US" sz="1800" dirty="0"/>
              <a:t>: </a:t>
            </a:r>
            <a:r>
              <a:rPr lang="en-US" sz="1800" dirty="0" smtClean="0"/>
              <a:t>Immersion &amp; Guided Tour</a:t>
            </a:r>
          </a:p>
          <a:p>
            <a:pPr marL="342900" lvl="1" indent="-342900">
              <a:buFont typeface="Arial"/>
              <a:buChar char="•"/>
            </a:pPr>
            <a:endParaRPr lang="en-AU" sz="1400" dirty="0" smtClean="0"/>
          </a:p>
          <a:p>
            <a:pPr marL="457200" lvl="1" indent="0">
              <a:buNone/>
            </a:pPr>
            <a:endParaRPr lang="en-AU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600" dirty="0" smtClean="0"/>
              <a:t>User camera study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675"/>
            <a:ext cx="9144000" cy="27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User camera study steps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users who are related to the design challenge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the purpose of the study to the users and ask if they are willing to take photos of their experiences.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a camera to the user and instruct them about what you would like them to take.</a:t>
            </a:r>
            <a:br>
              <a:rPr lang="en-US" dirty="0" smtClean="0"/>
            </a:br>
            <a:r>
              <a:rPr lang="en-US" sz="2000" dirty="0" smtClean="0"/>
              <a:t>For </a:t>
            </a:r>
            <a:r>
              <a:rPr lang="en-US" sz="2000" dirty="0"/>
              <a:t>example:</a:t>
            </a:r>
          </a:p>
          <a:p>
            <a:pPr lvl="2"/>
            <a:r>
              <a:rPr lang="en-US" sz="2000" dirty="0"/>
              <a:t>“Please document your morning routine experience with this camera.” </a:t>
            </a:r>
          </a:p>
          <a:p>
            <a:pPr lvl="2"/>
            <a:r>
              <a:rPr lang="en-US" sz="2000" dirty="0"/>
              <a:t>“Take pictures of things that are meaningful to you in your kitchen.”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1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User camera study Steps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Afterwards, ask the users to walk you through the taken photos and explain the significance of what they captured.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Initially allow them to drive the explanation, then dig deeper with questions if needed</a:t>
            </a:r>
            <a:endParaRPr lang="en-US" sz="2800" dirty="0"/>
          </a:p>
          <a:p>
            <a:pPr lvl="1"/>
            <a:r>
              <a:rPr lang="en-US" sz="2400" dirty="0" smtClean="0"/>
              <a:t>“Why did you photograph this particular item?” </a:t>
            </a:r>
            <a:endParaRPr lang="en-US" sz="2400" dirty="0"/>
          </a:p>
          <a:p>
            <a:pPr lvl="1"/>
            <a:r>
              <a:rPr lang="en-US" sz="2400" dirty="0" smtClean="0"/>
              <a:t>“Is this part of your routine fun/enjoyable?”</a:t>
            </a:r>
            <a:endParaRPr lang="en-US" sz="2400" dirty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User camera study Steps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You can dive deeper and use the “Interview for Empathy” technique to understand more about the users.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for Empathy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Interview for Empathy is used to understand a person’s thoughts, emotions and motivations so that you can design an innovation for him or her.</a:t>
            </a:r>
          </a:p>
          <a:p>
            <a:endParaRPr lang="en-US" dirty="0"/>
          </a:p>
          <a:p>
            <a:r>
              <a:rPr lang="en-US" dirty="0" smtClean="0"/>
              <a:t>Time to interview with users is precious.</a:t>
            </a:r>
          </a:p>
          <a:p>
            <a:endParaRPr lang="en-US" dirty="0"/>
          </a:p>
          <a:p>
            <a:r>
              <a:rPr lang="en-US" dirty="0" smtClean="0"/>
              <a:t>You will need good preparation before actually interviewing the users.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Activity (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>
                <a:solidFill>
                  <a:srgbClr val="0000FF"/>
                </a:solidFill>
              </a:rPr>
              <a:t> minutes)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Watch this video for some examples of good and bad interview questions</a:t>
            </a:r>
          </a:p>
          <a:p>
            <a:endParaRPr lang="en-US" sz="3600" dirty="0">
              <a:solidFill>
                <a:srgbClr val="0000FF"/>
              </a:solidFill>
            </a:endParaRPr>
          </a:p>
          <a:p>
            <a:r>
              <a:rPr lang="en-US" sz="3600" dirty="0" smtClean="0">
                <a:hlinkClick r:id="rId3"/>
              </a:rPr>
              <a:t>Good and bad examples of interview</a:t>
            </a:r>
          </a:p>
          <a:p>
            <a:r>
              <a:rPr lang="en-US" sz="3600" dirty="0" smtClean="0">
                <a:hlinkClick r:id="rId3"/>
              </a:rPr>
              <a:t>https</a:t>
            </a:r>
            <a:r>
              <a:rPr lang="en-US" sz="3600" dirty="0">
                <a:hlinkClick r:id="rId3"/>
              </a:rPr>
              <a:t>://youtu.be/</a:t>
            </a:r>
            <a:r>
              <a:rPr lang="en-US" sz="3600" dirty="0" smtClean="0">
                <a:hlinkClick r:id="rId3"/>
              </a:rPr>
              <a:t>Cl9vMBFHIf0</a:t>
            </a:r>
            <a:endParaRPr lang="en-US" sz="3600" dirty="0" smtClean="0"/>
          </a:p>
          <a:p>
            <a:endParaRPr lang="en-US" sz="1700" dirty="0" smtClean="0"/>
          </a:p>
          <a:p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for Empathy Preparation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Brainstorm and write down all potential questions and try to group them into meaningful subject areas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importance of each subject area and try to arrange the questions to allow the conversation to flow most naturally</a:t>
            </a:r>
          </a:p>
          <a:p>
            <a:pPr marL="400050" lvl="1" indent="0">
              <a:buNone/>
            </a:pPr>
            <a:r>
              <a:rPr lang="en-US" dirty="0" smtClean="0"/>
              <a:t>		Also condense/combine questions where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for Empathy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After grouping and ordering the questions, check that you have leave room to ask plenty of questions: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“Why?”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“Tell me about the last time you__?”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other questions that directed at how the user feels.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Always rehearse the interview with your team members before interviewing the users.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for Empathy (How to)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why, even when (and especially if) you think you know the answer</a:t>
            </a:r>
          </a:p>
          <a:p>
            <a:r>
              <a:rPr lang="en-US" dirty="0" smtClean="0"/>
              <a:t>Never say “usually” when asking a question, ask about a specific instance/event</a:t>
            </a:r>
          </a:p>
          <a:p>
            <a:r>
              <a:rPr lang="en-US" dirty="0" smtClean="0"/>
              <a:t>Look for inconsistencies, these often hide interesting insights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for Empathy (How to)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Encourage users to tell stories by asking the users</a:t>
            </a:r>
          </a:p>
          <a:p>
            <a:pPr lvl="1"/>
            <a:r>
              <a:rPr lang="en-US" dirty="0" smtClean="0"/>
              <a:t>Tell me about the last time …..</a:t>
            </a:r>
          </a:p>
          <a:p>
            <a:pPr lvl="1"/>
            <a:r>
              <a:rPr lang="en-US" dirty="0" smtClean="0"/>
              <a:t>Yes, and ….</a:t>
            </a:r>
          </a:p>
          <a:p>
            <a:pPr lvl="1"/>
            <a:r>
              <a:rPr lang="en-US" dirty="0" smtClean="0"/>
              <a:t>5 Whys</a:t>
            </a:r>
          </a:p>
          <a:p>
            <a:pPr lvl="1"/>
            <a:r>
              <a:rPr lang="en-US" dirty="0" smtClean="0"/>
              <a:t>Tell me more</a:t>
            </a:r>
          </a:p>
          <a:p>
            <a:pPr lvl="1"/>
            <a:r>
              <a:rPr lang="en-US" dirty="0" smtClean="0"/>
              <a:t>What do you mean by …..</a:t>
            </a:r>
          </a:p>
          <a:p>
            <a:pPr lvl="1"/>
            <a:r>
              <a:rPr lang="en-US" dirty="0" smtClean="0"/>
              <a:t>How are you dealing with the problem now 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62010" y="4425346"/>
            <a:ext cx="398238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References: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://youtu.be/</a:t>
            </a:r>
            <a:r>
              <a:rPr lang="en-US" sz="1600" dirty="0" smtClean="0">
                <a:hlinkClick r:id="rId2"/>
              </a:rPr>
              <a:t>2RBsXQYRUUM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4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SPRINT Chapter 1??</a:t>
            </a:r>
          </a:p>
          <a:p>
            <a:r>
              <a:rPr lang="en-US" sz="2400" dirty="0" smtClean="0"/>
              <a:t>What is Design Innovation by Tim Brown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://www.designinnovation.ie/what_innovation_sec1.html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for Empathy (How to)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Pay attention to nonverbal cues, body language and emotions</a:t>
            </a:r>
          </a:p>
          <a:p>
            <a:r>
              <a:rPr lang="en-US" dirty="0" smtClean="0"/>
              <a:t>Don’t be afraid of silence, give time to users to reflect and think about what they want to say</a:t>
            </a:r>
          </a:p>
          <a:p>
            <a:r>
              <a:rPr lang="en-US" dirty="0" smtClean="0"/>
              <a:t>Don’t suggest answers to your questions</a:t>
            </a:r>
          </a:p>
          <a:p>
            <a:r>
              <a:rPr lang="en-US" dirty="0" smtClean="0"/>
              <a:t>Ask questions neutrally and don</a:t>
            </a:r>
            <a:r>
              <a:rPr lang="fr-FR" dirty="0" smtClean="0"/>
              <a:t>’</a:t>
            </a:r>
            <a:r>
              <a:rPr lang="en-US" dirty="0" smtClean="0"/>
              <a:t>t ask binary (Yes/No) questions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for Empathy (How to)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you observe and capture the interview</a:t>
            </a:r>
          </a:p>
          <a:p>
            <a:pPr lvl="1"/>
            <a:r>
              <a:rPr lang="en-US" dirty="0" smtClean="0"/>
              <a:t>Always interview in pairs and have each member of the pair capture notes of the interview</a:t>
            </a:r>
          </a:p>
          <a:p>
            <a:pPr lvl="1"/>
            <a:r>
              <a:rPr lang="en-US" dirty="0" smtClean="0"/>
              <a:t>The interviewer may not able to capture notes as detailed as the observer, so compare notes after the interview</a:t>
            </a:r>
          </a:p>
          <a:p>
            <a:pPr lvl="1"/>
            <a:r>
              <a:rPr lang="en-US" dirty="0" smtClean="0"/>
              <a:t>You may also use voice recorder/video recorder (with permission)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2800" dirty="0" smtClean="0"/>
              <a:t>Guidelines for Good </a:t>
            </a:r>
            <a:r>
              <a:rPr lang="en-US" sz="2800" dirty="0"/>
              <a:t>I</a:t>
            </a:r>
            <a:r>
              <a:rPr lang="en-US" sz="2800" dirty="0" smtClean="0"/>
              <a:t>nterview </a:t>
            </a:r>
            <a:r>
              <a:rPr lang="en-US" sz="2800" dirty="0"/>
              <a:t>Q</a:t>
            </a:r>
            <a:r>
              <a:rPr lang="en-US" sz="2800" dirty="0" smtClean="0"/>
              <a:t>uestions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Avoid closed </a:t>
            </a:r>
            <a:r>
              <a:rPr lang="en-US" sz="2400" dirty="0" smtClean="0"/>
              <a:t>questions</a:t>
            </a:r>
            <a:r>
              <a:rPr lang="en-US" sz="2400" dirty="0"/>
              <a:t>. </a:t>
            </a:r>
          </a:p>
          <a:p>
            <a:pPr lvl="1"/>
            <a:r>
              <a:rPr lang="en-US" sz="1800" dirty="0" smtClean="0"/>
              <a:t>Closed </a:t>
            </a:r>
            <a:r>
              <a:rPr lang="en-US" sz="1800" dirty="0"/>
              <a:t>questions are typically questions that yield dead-</a:t>
            </a:r>
            <a:r>
              <a:rPr lang="en-US" sz="1800" dirty="0" smtClean="0"/>
              <a:t>end answers</a:t>
            </a:r>
            <a:r>
              <a:rPr lang="en-US" sz="1800" dirty="0"/>
              <a:t>. </a:t>
            </a:r>
            <a:endParaRPr lang="en-US" sz="1800" dirty="0" smtClean="0"/>
          </a:p>
          <a:p>
            <a:pPr lvl="2"/>
            <a:r>
              <a:rPr lang="en-US" sz="1400" dirty="0"/>
              <a:t>Are you happy with ____? Do you dislike _____?</a:t>
            </a:r>
          </a:p>
          <a:p>
            <a:pPr lvl="2"/>
            <a:r>
              <a:rPr lang="en-US" sz="1400" dirty="0"/>
              <a:t>How do you think _____ should look? How often do you use ______?</a:t>
            </a:r>
          </a:p>
          <a:p>
            <a:pPr lvl="2"/>
            <a:r>
              <a:rPr lang="en-US" sz="1400" dirty="0"/>
              <a:t>Do you think _____ is better than _____?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Inevitably</a:t>
            </a:r>
            <a:r>
              <a:rPr lang="en-US" sz="2400" dirty="0"/>
              <a:t>, closed questions will come up in the natural flow of </a:t>
            </a:r>
            <a:r>
              <a:rPr lang="en-US" sz="2400" dirty="0" smtClean="0"/>
              <a:t>conversation</a:t>
            </a:r>
          </a:p>
          <a:p>
            <a:pPr lvl="1"/>
            <a:r>
              <a:rPr lang="en-US" sz="1800" dirty="0" smtClean="0"/>
              <a:t>it’s almost </a:t>
            </a:r>
            <a:r>
              <a:rPr lang="en-US" sz="1800" dirty="0"/>
              <a:t>impossible to never ask a closed </a:t>
            </a:r>
            <a:r>
              <a:rPr lang="en-US" sz="1800" dirty="0" smtClean="0"/>
              <a:t>question</a:t>
            </a:r>
            <a:endParaRPr lang="en-US" sz="1800" dirty="0"/>
          </a:p>
          <a:p>
            <a:pPr lvl="1"/>
            <a:r>
              <a:rPr lang="en-US" sz="1800" dirty="0" smtClean="0"/>
              <a:t>You </a:t>
            </a:r>
            <a:r>
              <a:rPr lang="en-US" sz="1800" dirty="0"/>
              <a:t>can recover by simply </a:t>
            </a:r>
            <a:r>
              <a:rPr lang="en-US" sz="1800" dirty="0" smtClean="0"/>
              <a:t>asking your </a:t>
            </a:r>
            <a:r>
              <a:rPr lang="en-US" sz="1800" dirty="0"/>
              <a:t>participant “Why? </a:t>
            </a:r>
            <a:r>
              <a:rPr lang="en-US" sz="1800" dirty="0" smtClean="0"/>
              <a:t>...”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2800" dirty="0" smtClean="0"/>
              <a:t>Guidelines for Good </a:t>
            </a:r>
            <a:r>
              <a:rPr lang="en-US" sz="2800" dirty="0"/>
              <a:t>I</a:t>
            </a:r>
            <a:r>
              <a:rPr lang="en-US" sz="2800" dirty="0" smtClean="0"/>
              <a:t>nterview </a:t>
            </a:r>
            <a:r>
              <a:rPr lang="en-US" sz="2800" dirty="0"/>
              <a:t>Q</a:t>
            </a:r>
            <a:r>
              <a:rPr lang="en-US" sz="2800" dirty="0" smtClean="0"/>
              <a:t>uestions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Avoid </a:t>
            </a:r>
            <a:r>
              <a:rPr lang="en-US" dirty="0"/>
              <a:t>leading </a:t>
            </a:r>
            <a:r>
              <a:rPr lang="en-US" dirty="0" smtClean="0"/>
              <a:t>questions.</a:t>
            </a:r>
          </a:p>
          <a:p>
            <a:pPr lvl="1"/>
            <a:r>
              <a:rPr lang="en-US" dirty="0" smtClean="0"/>
              <a:t>Leading </a:t>
            </a:r>
            <a:r>
              <a:rPr lang="en-US" dirty="0"/>
              <a:t>questions tend to be directional in that they close off alternative and </a:t>
            </a:r>
            <a:r>
              <a:rPr lang="en-US" dirty="0" smtClean="0"/>
              <a:t>potentially undesirable </a:t>
            </a:r>
            <a:r>
              <a:rPr lang="en-US" dirty="0"/>
              <a:t>answers. </a:t>
            </a:r>
            <a:endParaRPr lang="en-US" dirty="0" smtClean="0"/>
          </a:p>
          <a:p>
            <a:pPr lvl="1"/>
            <a:r>
              <a:rPr lang="en-US" dirty="0" smtClean="0"/>
              <a:t>Leading </a:t>
            </a:r>
            <a:r>
              <a:rPr lang="en-US" dirty="0"/>
              <a:t>questions </a:t>
            </a:r>
            <a:r>
              <a:rPr lang="en-US" dirty="0" smtClean="0"/>
              <a:t>typically </a:t>
            </a:r>
            <a:r>
              <a:rPr lang="en-US" dirty="0"/>
              <a:t>end with speech like “isn’t it?</a:t>
            </a:r>
            <a:r>
              <a:rPr lang="en-US" dirty="0" smtClean="0"/>
              <a:t>” “am I right</a:t>
            </a:r>
            <a:r>
              <a:rPr lang="en-US" dirty="0"/>
              <a:t>?” or “don’t you think?”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examples of leading questions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____ </a:t>
            </a:r>
            <a:r>
              <a:rPr lang="en-US" dirty="0"/>
              <a:t>is better than _____, don’t you think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Would </a:t>
            </a:r>
            <a:r>
              <a:rPr lang="en-US" dirty="0"/>
              <a:t>_____ be easier to click if it were bigger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it true that you are more productive when you ______?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2800" dirty="0" smtClean="0"/>
              <a:t>Guidelines for Good </a:t>
            </a:r>
            <a:r>
              <a:rPr lang="en-US" sz="2800" dirty="0"/>
              <a:t>I</a:t>
            </a:r>
            <a:r>
              <a:rPr lang="en-US" sz="2800" dirty="0" smtClean="0"/>
              <a:t>nterview </a:t>
            </a:r>
            <a:r>
              <a:rPr lang="en-US" sz="2800" dirty="0"/>
              <a:t>Q</a:t>
            </a:r>
            <a:r>
              <a:rPr lang="en-US" sz="2800" dirty="0" smtClean="0"/>
              <a:t>uestions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 </a:t>
            </a:r>
            <a:r>
              <a:rPr lang="en-US" dirty="0"/>
              <a:t>open-ended </a:t>
            </a:r>
            <a:r>
              <a:rPr lang="en-US" dirty="0" smtClean="0"/>
              <a:t>questions to promote </a:t>
            </a:r>
            <a:r>
              <a:rPr lang="en-US" dirty="0"/>
              <a:t>thoughtful answers </a:t>
            </a:r>
            <a:r>
              <a:rPr lang="en-US" dirty="0" smtClean="0"/>
              <a:t>and typically </a:t>
            </a:r>
            <a:r>
              <a:rPr lang="en-US" dirty="0"/>
              <a:t>motivate participants to share the unique aspects of their activities.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examples of open questions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you walk me though a typical </a:t>
            </a:r>
            <a:r>
              <a:rPr lang="en-US" dirty="0" smtClean="0"/>
              <a:t>work day?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you’ve completed ______, what do you with the 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benefits of ______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you thinking while you are performing ______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would you describe ______ to a friend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_____ doesn’t work, how do you work around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you have any “tips and tricks” for using _____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do you like best about _____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do you dislike about _____?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Take constant notes during interview</a:t>
            </a:r>
          </a:p>
          <a:p>
            <a:pPr lvl="1"/>
            <a:r>
              <a:rPr lang="en-AU" dirty="0" smtClean="0"/>
              <a:t>Answers to questions</a:t>
            </a:r>
          </a:p>
          <a:p>
            <a:pPr lvl="1"/>
            <a:r>
              <a:rPr lang="en-AU" dirty="0" smtClean="0"/>
              <a:t>Body-language cues</a:t>
            </a:r>
          </a:p>
          <a:p>
            <a:pPr lvl="1"/>
            <a:r>
              <a:rPr lang="en-AU" dirty="0" smtClean="0"/>
              <a:t>General observations</a:t>
            </a:r>
          </a:p>
          <a:p>
            <a:pPr lvl="1"/>
            <a:r>
              <a:rPr lang="en-AU" dirty="0" smtClean="0"/>
              <a:t>Questions for follow up</a:t>
            </a:r>
          </a:p>
          <a:p>
            <a:pPr lvl="1"/>
            <a:endParaRPr lang="en-AU" dirty="0"/>
          </a:p>
          <a:p>
            <a:r>
              <a:rPr lang="en-AU" dirty="0" smtClean="0"/>
              <a:t>Condense this into Interview Insights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7026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457200" rtl="0">
              <a:spcBef>
                <a:spcPct val="0"/>
              </a:spcBef>
            </a:pPr>
            <a:r>
              <a:rPr lang="en-US" kern="0" dirty="0" smtClean="0">
                <a:solidFill>
                  <a:sysClr val="windowText" lastClr="000000"/>
                </a:solidFill>
              </a:rPr>
              <a:t>Empathy Methods</a:t>
            </a:r>
            <a:br>
              <a:rPr lang="en-US" kern="0" dirty="0" smtClean="0">
                <a:solidFill>
                  <a:sysClr val="windowText" lastClr="000000"/>
                </a:solidFill>
              </a:rPr>
            </a:br>
            <a:r>
              <a:rPr lang="en-US" sz="3200" kern="0" dirty="0" smtClean="0">
                <a:solidFill>
                  <a:sysClr val="windowText" lastClr="000000"/>
                </a:solidFill>
              </a:rPr>
              <a:t>Interview Note</a:t>
            </a:r>
            <a:endParaRPr lang="en-US" sz="4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Interview Insights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Interview </a:t>
            </a:r>
            <a:r>
              <a:rPr lang="en-US" sz="3600" dirty="0"/>
              <a:t>Date:</a:t>
            </a:r>
            <a:endParaRPr lang="en-AU" sz="3600" dirty="0"/>
          </a:p>
          <a:p>
            <a:pPr marL="0" indent="0">
              <a:buNone/>
            </a:pPr>
            <a:r>
              <a:rPr lang="en-US" sz="3600" dirty="0"/>
              <a:t>Interview Time</a:t>
            </a:r>
            <a:r>
              <a:rPr lang="en-US" sz="3600" dirty="0" smtClean="0"/>
              <a:t>:</a:t>
            </a:r>
            <a:r>
              <a:rPr lang="en-US" sz="3600" dirty="0"/>
              <a:t> </a:t>
            </a:r>
            <a:endParaRPr lang="en-AU" sz="3600" dirty="0"/>
          </a:p>
          <a:p>
            <a:pPr marL="0" indent="0">
              <a:buNone/>
            </a:pPr>
            <a:r>
              <a:rPr lang="en-US" sz="3600" b="1" dirty="0"/>
              <a:t>Personal details</a:t>
            </a:r>
            <a:r>
              <a:rPr lang="en-US" sz="3600" dirty="0"/>
              <a:t>: </a:t>
            </a:r>
            <a:r>
              <a:rPr lang="en-US" sz="3600" i="1" dirty="0"/>
              <a:t>who did you meet (profession, age, location, </a:t>
            </a:r>
            <a:r>
              <a:rPr lang="en-US" sz="3600" i="1" dirty="0" err="1"/>
              <a:t>etc</a:t>
            </a:r>
            <a:r>
              <a:rPr lang="en-US" sz="3600" i="1" dirty="0"/>
              <a:t>)?</a:t>
            </a:r>
            <a:endParaRPr lang="en-AU" sz="3600" i="1" dirty="0"/>
          </a:p>
          <a:p>
            <a:pPr marL="0" indent="0">
              <a:buNone/>
            </a:pPr>
            <a:r>
              <a:rPr lang="en-US" sz="3600" b="1" dirty="0"/>
              <a:t>Interesting stories</a:t>
            </a:r>
            <a:r>
              <a:rPr lang="en-US" sz="3600" dirty="0"/>
              <a:t>: </a:t>
            </a:r>
            <a:r>
              <a:rPr lang="en-US" sz="3600" i="1" dirty="0"/>
              <a:t>what was the most memorable and surprising story?</a:t>
            </a:r>
            <a:endParaRPr lang="en-AU" sz="3600" i="1" dirty="0"/>
          </a:p>
          <a:p>
            <a:pPr marL="0" indent="0">
              <a:buNone/>
            </a:pPr>
            <a:r>
              <a:rPr lang="en-US" sz="3600" b="1" dirty="0"/>
              <a:t>Motivations</a:t>
            </a:r>
            <a:r>
              <a:rPr lang="en-US" sz="3600" dirty="0"/>
              <a:t>: </a:t>
            </a:r>
            <a:r>
              <a:rPr lang="en-US" sz="3600" i="1" dirty="0"/>
              <a:t>what did this participant care about the most? What motivates him/her?</a:t>
            </a:r>
            <a:endParaRPr lang="en-AU" sz="3600" i="1" dirty="0"/>
          </a:p>
          <a:p>
            <a:pPr marL="0" indent="0">
              <a:buNone/>
            </a:pPr>
            <a:r>
              <a:rPr lang="en-US" sz="3600" b="1" dirty="0"/>
              <a:t>Frustrations</a:t>
            </a:r>
            <a:r>
              <a:rPr lang="en-US" sz="3600" dirty="0"/>
              <a:t>: </a:t>
            </a:r>
            <a:r>
              <a:rPr lang="en-US" sz="3600" i="1" dirty="0"/>
              <a:t>what frustrated him/her?</a:t>
            </a:r>
            <a:endParaRPr lang="en-AU" sz="3600" i="1" dirty="0"/>
          </a:p>
          <a:p>
            <a:pPr marL="0" indent="0">
              <a:buNone/>
            </a:pPr>
            <a:r>
              <a:rPr lang="en-US" sz="3600" b="1" dirty="0"/>
              <a:t>Interactions:</a:t>
            </a:r>
            <a:r>
              <a:rPr lang="en-US" sz="3600" dirty="0"/>
              <a:t> </a:t>
            </a:r>
            <a:r>
              <a:rPr lang="en-US" sz="3600" i="1" dirty="0"/>
              <a:t>what was interesting about the way he/she interacted with his/her environment?</a:t>
            </a:r>
            <a:endParaRPr lang="en-AU" sz="3600" i="1" dirty="0"/>
          </a:p>
          <a:p>
            <a:pPr marL="0" indent="0">
              <a:buNone/>
            </a:pPr>
            <a:r>
              <a:rPr lang="en-US" sz="3600" b="1" dirty="0"/>
              <a:t>Remaining Questions</a:t>
            </a:r>
            <a:r>
              <a:rPr lang="en-US" sz="3600" dirty="0"/>
              <a:t>: </a:t>
            </a:r>
            <a:r>
              <a:rPr lang="en-US" sz="3600" i="1" dirty="0"/>
              <a:t>what questions would you like to explore in your next conversation or in other interviews?</a:t>
            </a:r>
            <a:r>
              <a:rPr lang="en-US" sz="3600" b="1" i="1" dirty="0"/>
              <a:t> </a:t>
            </a:r>
            <a:endParaRPr lang="en-AU" sz="3600" i="1" dirty="0"/>
          </a:p>
          <a:p>
            <a:pPr marL="0" indent="0">
              <a:buNone/>
            </a:pPr>
            <a:endParaRPr lang="en-US" sz="23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Reading Body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Look for non-verbal cues to identify participants emotional state</a:t>
            </a:r>
          </a:p>
          <a:p>
            <a:pPr lvl="1"/>
            <a:r>
              <a:rPr lang="en-AU" dirty="0" smtClean="0"/>
              <a:t>Are they happy/sad/excited?</a:t>
            </a:r>
          </a:p>
          <a:p>
            <a:pPr lvl="1"/>
            <a:endParaRPr lang="en-AU" dirty="0"/>
          </a:p>
          <a:p>
            <a:r>
              <a:rPr lang="en-AU" dirty="0">
                <a:sym typeface="Wingdings" panose="05000000000000000000" pitchFamily="2" charset="2"/>
              </a:rPr>
              <a:t>Use </a:t>
            </a:r>
            <a:r>
              <a:rPr lang="en-AU" dirty="0">
                <a:sym typeface="Wingdings" panose="05000000000000000000" pitchFamily="2" charset="2"/>
                <a:hlinkClick r:id="rId2"/>
              </a:rPr>
              <a:t>http://www.bodylanguagesignals.com/how-to-read-body-language-2.html</a:t>
            </a:r>
            <a:r>
              <a:rPr lang="en-AU" dirty="0">
                <a:sym typeface="Wingdings" panose="05000000000000000000" pitchFamily="2" charset="2"/>
              </a:rPr>
              <a:t> as a resource for identifying different cues/signals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 smtClean="0"/>
              <a:t>Never make assumptions based on a single cue</a:t>
            </a:r>
          </a:p>
          <a:p>
            <a:pPr lvl="1"/>
            <a:r>
              <a:rPr lang="en-AU" dirty="0" smtClean="0"/>
              <a:t>Look for several signs of similar emotional states</a:t>
            </a:r>
          </a:p>
          <a:p>
            <a:pPr lvl="1"/>
            <a:r>
              <a:rPr lang="en-AU" dirty="0" smtClean="0"/>
              <a:t>ALWAYS be aware of the context</a:t>
            </a:r>
          </a:p>
          <a:p>
            <a:pPr lvl="2"/>
            <a:r>
              <a:rPr lang="en-AU" dirty="0" smtClean="0"/>
              <a:t>E.g. if you are interviewing people about a stressful experience (e.g. moving house) then don’t be surprised if they exhibit signs of stress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Post-Interview processes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Once you have interviewed several participants it’s time to look for trends</a:t>
            </a:r>
          </a:p>
          <a:p>
            <a:endParaRPr lang="en-AU" dirty="0"/>
          </a:p>
          <a:p>
            <a:r>
              <a:rPr lang="en-AU" dirty="0" smtClean="0"/>
              <a:t>What words, or themes, were common to most/all participants?</a:t>
            </a:r>
          </a:p>
          <a:p>
            <a:pPr lvl="1"/>
            <a:r>
              <a:rPr lang="en-AU" dirty="0" smtClean="0"/>
              <a:t>What was unique to just one or two?</a:t>
            </a:r>
          </a:p>
          <a:p>
            <a:pPr lvl="1"/>
            <a:endParaRPr lang="en-AU" dirty="0"/>
          </a:p>
          <a:p>
            <a:r>
              <a:rPr lang="en-AU" dirty="0" smtClean="0"/>
              <a:t>What body-language did you observe?</a:t>
            </a:r>
          </a:p>
          <a:p>
            <a:endParaRPr lang="en-AU" dirty="0"/>
          </a:p>
          <a:p>
            <a:r>
              <a:rPr lang="en-AU" dirty="0" smtClean="0"/>
              <a:t>These trends may require further information to be uncovered</a:t>
            </a:r>
          </a:p>
          <a:p>
            <a:pPr lvl="1"/>
            <a:r>
              <a:rPr lang="en-AU" dirty="0" smtClean="0"/>
              <a:t>Follow up interviews, focus groups etc.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Immersion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Immersing yourself in the lives and communities of the people you are designing for.</a:t>
            </a:r>
          </a:p>
          <a:p>
            <a:endParaRPr lang="en-US" dirty="0"/>
          </a:p>
          <a:p>
            <a:r>
              <a:rPr lang="en-US" dirty="0" smtClean="0"/>
              <a:t>Spend a day shadowing them, have they walk you through how they make decisions, observe them as they cook, socialize, relax…whatever is relevant to your design challenge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Observe the functions and controls of </a:t>
            </a:r>
            <a:r>
              <a:rPr lang="en-US" dirty="0" smtClean="0"/>
              <a:t>5 </a:t>
            </a:r>
            <a:r>
              <a:rPr lang="en-US" dirty="0"/>
              <a:t>appliances </a:t>
            </a:r>
            <a:r>
              <a:rPr lang="en-US" dirty="0" smtClean="0"/>
              <a:t>at </a:t>
            </a:r>
            <a:r>
              <a:rPr lang="en-US" dirty="0"/>
              <a:t>home </a:t>
            </a:r>
            <a:endParaRPr lang="en-AU" dirty="0"/>
          </a:p>
          <a:p>
            <a:pPr lvl="0"/>
            <a:r>
              <a:rPr lang="en-US" dirty="0"/>
              <a:t>Observe how people using the appliances and devices at home</a:t>
            </a:r>
            <a:endParaRPr lang="en-AU" dirty="0"/>
          </a:p>
          <a:p>
            <a:pPr lvl="0"/>
            <a:r>
              <a:rPr lang="en-US" dirty="0"/>
              <a:t>Make notes, take photos, draw sketches about the observations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Guided Tour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Taking a guided tour through the home or workplace of the user can reveal their habits and values</a:t>
            </a:r>
          </a:p>
          <a:p>
            <a:r>
              <a:rPr lang="en-US" dirty="0" smtClean="0"/>
              <a:t>Ask questions about the user’s habits and space.</a:t>
            </a:r>
          </a:p>
          <a:p>
            <a:pPr lvl="1"/>
            <a:r>
              <a:rPr lang="en-US" sz="1900" dirty="0" smtClean="0"/>
              <a:t>Why does he/she do the things he/she does?</a:t>
            </a:r>
          </a:p>
          <a:p>
            <a:pPr lvl="1"/>
            <a:r>
              <a:rPr lang="en-US" sz="1900" dirty="0" smtClean="0"/>
              <a:t>Who uses the space?</a:t>
            </a:r>
          </a:p>
          <a:p>
            <a:pPr lvl="1"/>
            <a:r>
              <a:rPr lang="en-US" sz="1900" dirty="0" smtClean="0"/>
              <a:t>Where are things kept?</a:t>
            </a:r>
          </a:p>
          <a:p>
            <a:pPr lvl="1"/>
            <a:r>
              <a:rPr lang="en-US" sz="1900" dirty="0" smtClean="0"/>
              <a:t>Why are things </a:t>
            </a:r>
            <a:r>
              <a:rPr lang="en-US" sz="1900" dirty="0" err="1" smtClean="0"/>
              <a:t>organised</a:t>
            </a:r>
            <a:r>
              <a:rPr lang="en-US" sz="1900" dirty="0" smtClean="0"/>
              <a:t> the way that they are 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200" dirty="0" smtClean="0"/>
              <a:t>Research and gather inspiration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research</a:t>
            </a:r>
          </a:p>
          <a:p>
            <a:pPr lvl="1"/>
            <a:r>
              <a:rPr lang="en-US" dirty="0"/>
              <a:t>what are some recent news/innovations/solutions in the field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is the current state of R&amp;D in the field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Empathy Methods</a:t>
            </a:r>
            <a:br>
              <a:rPr lang="en-US" dirty="0" smtClean="0"/>
            </a:br>
            <a:r>
              <a:rPr lang="en-US" sz="3600" dirty="0" smtClean="0"/>
              <a:t>Secondary research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Secondary research is used to get yourself up to speed in the field related to the design challenge</a:t>
            </a:r>
          </a:p>
          <a:p>
            <a:pPr lvl="1"/>
            <a:r>
              <a:rPr lang="en-US" dirty="0" smtClean="0"/>
              <a:t>Get to know the recent news about the field using internet, newspapers, magazines, or professional journals.</a:t>
            </a:r>
          </a:p>
          <a:p>
            <a:pPr lvl="1"/>
            <a:r>
              <a:rPr lang="en-US" dirty="0" smtClean="0"/>
              <a:t>Try to understand recent innovations, understanding the edges of what’s possible.</a:t>
            </a:r>
          </a:p>
          <a:p>
            <a:pPr lvl="1"/>
            <a:r>
              <a:rPr lang="en-US" dirty="0" smtClean="0"/>
              <a:t>Get inspirations from other solutions, use it to cross-check the interviews results </a:t>
            </a:r>
            <a:br>
              <a:rPr lang="en-US" dirty="0" smtClean="0"/>
            </a:br>
            <a:r>
              <a:rPr lang="en-US" dirty="0" smtClean="0"/>
              <a:t>(interview could be highly subjective)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Watch </a:t>
            </a:r>
            <a:r>
              <a:rPr lang="en-US" dirty="0"/>
              <a:t>Video </a:t>
            </a:r>
            <a:r>
              <a:rPr lang="en-US" b="1" dirty="0"/>
              <a:t>How design thinking transformed </a:t>
            </a:r>
            <a:r>
              <a:rPr lang="en-US" b="1" dirty="0" err="1"/>
              <a:t>Airbnb</a:t>
            </a:r>
            <a:r>
              <a:rPr lang="en-US" b="1" dirty="0"/>
              <a:t> from failing startup to billion-dollar business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https://youtu.be/RUEjYswwWPY</a:t>
            </a:r>
            <a:endParaRPr lang="en-AU" dirty="0"/>
          </a:p>
          <a:p>
            <a:pPr lvl="0"/>
            <a:r>
              <a:rPr lang="en-US" b="1" dirty="0"/>
              <a:t>Write down 5 key points about design thinking is used by </a:t>
            </a:r>
            <a:r>
              <a:rPr lang="en-US" b="1" dirty="0" err="1"/>
              <a:t>Airbnb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Activity (10 minutes)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Form a group of 5 students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Share your experience and interesting findings from observing how people interaction with appliances and devices at home.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4119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design challenge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Every design process begins with a </a:t>
            </a:r>
            <a:r>
              <a:rPr lang="en-US" b="1" dirty="0" smtClean="0">
                <a:solidFill>
                  <a:srgbClr val="FF0000"/>
                </a:solidFill>
              </a:rPr>
              <a:t>broad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design challenge </a:t>
            </a:r>
            <a:endParaRPr lang="en-US" dirty="0"/>
          </a:p>
          <a:p>
            <a:pPr lvl="1"/>
            <a:r>
              <a:rPr lang="en-US" dirty="0" smtClean="0"/>
              <a:t>aims to create a </a:t>
            </a:r>
            <a:r>
              <a:rPr lang="en-US" b="1" dirty="0" smtClean="0">
                <a:solidFill>
                  <a:srgbClr val="FF0000"/>
                </a:solidFill>
              </a:rPr>
              <a:t>specific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design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Opportunities </a:t>
            </a:r>
            <a:r>
              <a:rPr lang="en-US" dirty="0"/>
              <a:t>for design </a:t>
            </a:r>
            <a:r>
              <a:rPr lang="en-US" dirty="0" smtClean="0"/>
              <a:t>innovation often </a:t>
            </a:r>
            <a:r>
              <a:rPr lang="en-US" dirty="0"/>
              <a:t>begins by noticing problems. </a:t>
            </a:r>
          </a:p>
          <a:p>
            <a:pPr lvl="1"/>
            <a:r>
              <a:rPr lang="en-US" dirty="0"/>
              <a:t>Sometimes it comes out as wishes (Dream list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I really </a:t>
            </a:r>
            <a:r>
              <a:rPr lang="en-US" dirty="0" smtClean="0">
                <a:solidFill>
                  <a:srgbClr val="FF0000"/>
                </a:solidFill>
              </a:rPr>
              <a:t>wish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I had a single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remote controller for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all appliances </a:t>
            </a:r>
            <a:r>
              <a:rPr lang="en-US" dirty="0">
                <a:solidFill>
                  <a:srgbClr val="FF0000"/>
                </a:solidFill>
              </a:rPr>
              <a:t>.”</a:t>
            </a:r>
          </a:p>
          <a:p>
            <a:pPr lvl="1"/>
            <a:r>
              <a:rPr lang="en-US" dirty="0"/>
              <a:t> Sometimes it comes out as complaints  (</a:t>
            </a:r>
            <a:r>
              <a:rPr lang="en-US" dirty="0" smtClean="0"/>
              <a:t>Gripes </a:t>
            </a:r>
            <a:r>
              <a:rPr lang="en-US" dirty="0"/>
              <a:t>list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“It annoys me that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there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are so many different remote controllers</a:t>
            </a:r>
            <a:br>
              <a:rPr lang="en-US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for different appliances at home</a:t>
            </a:r>
            <a:r>
              <a:rPr lang="en-US" dirty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857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Design Innovation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0"/>
            <a:ext cx="541651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02300" y="751226"/>
            <a:ext cx="32956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Innovation is driven by three forces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Business investigates the viability of new products or services;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Technology explores the feasibility of new products or services;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People judge the desirability and usability of new products or services.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8700" y="4444097"/>
            <a:ext cx="223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References: http</a:t>
            </a:r>
            <a:r>
              <a:rPr lang="en-US" sz="1200" dirty="0"/>
              <a:t>://</a:t>
            </a:r>
            <a:r>
              <a:rPr lang="en-US" sz="1200" dirty="0" err="1"/>
              <a:t>www.designinnovation.ie</a:t>
            </a:r>
            <a:r>
              <a:rPr lang="en-US" sz="1200" dirty="0"/>
              <a:t>/what_innovation_sec1.html</a:t>
            </a:r>
          </a:p>
        </p:txBody>
      </p:sp>
    </p:spTree>
    <p:extLst>
      <p:ext uri="{BB962C8B-B14F-4D97-AF65-F5344CB8AC3E}">
        <p14:creationId xmlns:p14="http://schemas.microsoft.com/office/powerpoint/2010/main" val="13358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411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broad design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 smarter home to provide insights for managing personal life or the household.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3" ma:contentTypeDescription="Create a new document." ma:contentTypeScope="" ma:versionID="bce65fef590ea530654b5a70b3aaf7d2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1f03c8af7986bb0706683fe4a1ab921a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200C0136-9D2C-41D0-9327-A3B4B818A424}"/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2515</TotalTime>
  <Words>2037</Words>
  <Application>Microsoft Office PowerPoint</Application>
  <PresentationFormat>On-screen Show (16:9)</PresentationFormat>
  <Paragraphs>368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Understanding Design Problems</vt:lpstr>
      <vt:lpstr>Topics</vt:lpstr>
      <vt:lpstr>Readings</vt:lpstr>
      <vt:lpstr>Before Lecture</vt:lpstr>
      <vt:lpstr>Activity (10 minutes)</vt:lpstr>
      <vt:lpstr>What is a design challenge ?</vt:lpstr>
      <vt:lpstr>Design Challenge</vt:lpstr>
      <vt:lpstr>Design Innovation</vt:lpstr>
      <vt:lpstr>Example of broad design challenge</vt:lpstr>
      <vt:lpstr>Understanding the broad design challenge  and observing users</vt:lpstr>
      <vt:lpstr>PowerPoint Presentation</vt:lpstr>
      <vt:lpstr>Empathy</vt:lpstr>
      <vt:lpstr>Empathy Understand the broad design challenge</vt:lpstr>
      <vt:lpstr>Activity (10 minutes)</vt:lpstr>
      <vt:lpstr>Empathy  Research and gather inspiration</vt:lpstr>
      <vt:lpstr>Empathy Methods  Research and gather inspiration</vt:lpstr>
      <vt:lpstr>Empathy Methods What? How? Why?</vt:lpstr>
      <vt:lpstr>Empathy Methods What? How? Why?</vt:lpstr>
      <vt:lpstr>Empathy Methods User camera study</vt:lpstr>
      <vt:lpstr>Empathy Methods User camera study</vt:lpstr>
      <vt:lpstr>Empathy Methods User camera study steps</vt:lpstr>
      <vt:lpstr>Empathy Methods User camera study Steps</vt:lpstr>
      <vt:lpstr>Empathy Methods User camera study Steps</vt:lpstr>
      <vt:lpstr>Empathy Methods Interview for Empathy</vt:lpstr>
      <vt:lpstr>Activity (5 minutes)</vt:lpstr>
      <vt:lpstr>Empathy Methods Interview for Empathy Preparation</vt:lpstr>
      <vt:lpstr>Empathy Methods Interview for Empathy</vt:lpstr>
      <vt:lpstr>Empathy Methods Interview for Empathy (How to)</vt:lpstr>
      <vt:lpstr>Empathy Methods Interview for Empathy (How to)</vt:lpstr>
      <vt:lpstr>Empathy Methods Interview for Empathy (How to)</vt:lpstr>
      <vt:lpstr>Empathy Methods Interview for Empathy (How to)</vt:lpstr>
      <vt:lpstr>Empathy Methods Guidelines for Good Interview Questions</vt:lpstr>
      <vt:lpstr>Empathy Methods Guidelines for Good Interview Questions</vt:lpstr>
      <vt:lpstr>Empathy Methods Guidelines for Good Interview Questions</vt:lpstr>
      <vt:lpstr>PowerPoint Presentation</vt:lpstr>
      <vt:lpstr>Empathy Methods Interview Insights</vt:lpstr>
      <vt:lpstr>Reading Body Language</vt:lpstr>
      <vt:lpstr>Post-Interview processes</vt:lpstr>
      <vt:lpstr>Empathy Methods Immersion</vt:lpstr>
      <vt:lpstr>Empathy Methods Guided Tour</vt:lpstr>
      <vt:lpstr>Empathy Methods Research and gather inspiration</vt:lpstr>
      <vt:lpstr>Empathy Methods Secondary research</vt:lpstr>
      <vt:lpstr>Before 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Eugene McArdle</cp:lastModifiedBy>
  <cp:revision>347</cp:revision>
  <dcterms:created xsi:type="dcterms:W3CDTF">2010-04-12T23:12:02Z</dcterms:created>
  <dcterms:modified xsi:type="dcterms:W3CDTF">2016-07-19T03:23:23Z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