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4"/>
    <p:sldMasterId id="2147483742" r:id="rId5"/>
    <p:sldMasterId id="2147483763" r:id="rId6"/>
  </p:sldMasterIdLst>
  <p:notesMasterIdLst>
    <p:notesMasterId r:id="rId46"/>
  </p:notesMasterIdLst>
  <p:sldIdLst>
    <p:sldId id="328" r:id="rId7"/>
    <p:sldId id="302" r:id="rId8"/>
    <p:sldId id="259" r:id="rId9"/>
    <p:sldId id="408" r:id="rId10"/>
    <p:sldId id="410" r:id="rId11"/>
    <p:sldId id="409" r:id="rId12"/>
    <p:sldId id="383" r:id="rId13"/>
    <p:sldId id="411" r:id="rId14"/>
    <p:sldId id="438" r:id="rId15"/>
    <p:sldId id="432" r:id="rId16"/>
    <p:sldId id="324" r:id="rId17"/>
    <p:sldId id="260" r:id="rId18"/>
    <p:sldId id="261" r:id="rId19"/>
    <p:sldId id="325" r:id="rId20"/>
    <p:sldId id="264" r:id="rId21"/>
    <p:sldId id="263" r:id="rId22"/>
    <p:sldId id="306" r:id="rId23"/>
    <p:sldId id="268" r:id="rId24"/>
    <p:sldId id="326" r:id="rId25"/>
    <p:sldId id="323" r:id="rId26"/>
    <p:sldId id="267" r:id="rId27"/>
    <p:sldId id="269" r:id="rId28"/>
    <p:sldId id="327" r:id="rId29"/>
    <p:sldId id="308" r:id="rId30"/>
    <p:sldId id="309" r:id="rId31"/>
    <p:sldId id="281" r:id="rId32"/>
    <p:sldId id="311" r:id="rId33"/>
    <p:sldId id="304" r:id="rId34"/>
    <p:sldId id="314" r:id="rId35"/>
    <p:sldId id="290" r:id="rId36"/>
    <p:sldId id="291" r:id="rId37"/>
    <p:sldId id="317" r:id="rId38"/>
    <p:sldId id="292" r:id="rId39"/>
    <p:sldId id="293" r:id="rId40"/>
    <p:sldId id="319" r:id="rId41"/>
    <p:sldId id="320" r:id="rId42"/>
    <p:sldId id="321" r:id="rId43"/>
    <p:sldId id="322" r:id="rId44"/>
    <p:sldId id="305" r:id="rId4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78658" autoAdjust="0"/>
  </p:normalViewPr>
  <p:slideViewPr>
    <p:cSldViewPr>
      <p:cViewPr varScale="1">
        <p:scale>
          <a:sx n="103" d="100"/>
          <a:sy n="103" d="100"/>
        </p:scale>
        <p:origin x="864"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dirty="0"/>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3</a:t>
            </a:fld>
            <a:endParaRPr lang="en-US" dirty="0"/>
          </a:p>
        </p:txBody>
      </p:sp>
    </p:spTree>
    <p:extLst>
      <p:ext uri="{BB962C8B-B14F-4D97-AF65-F5344CB8AC3E}">
        <p14:creationId xmlns:p14="http://schemas.microsoft.com/office/powerpoint/2010/main" val="218299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dirty="0"/>
          </a:p>
        </p:txBody>
      </p:sp>
    </p:spTree>
    <p:extLst>
      <p:ext uri="{BB962C8B-B14F-4D97-AF65-F5344CB8AC3E}">
        <p14:creationId xmlns:p14="http://schemas.microsoft.com/office/powerpoint/2010/main" val="28926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21</a:t>
            </a:fld>
            <a:endParaRPr lang="en-US" dirty="0"/>
          </a:p>
        </p:txBody>
      </p:sp>
    </p:spTree>
    <p:extLst>
      <p:ext uri="{BB962C8B-B14F-4D97-AF65-F5344CB8AC3E}">
        <p14:creationId xmlns:p14="http://schemas.microsoft.com/office/powerpoint/2010/main" val="128422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intentionally different – point out the problem!)</a:t>
            </a:r>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23</a:t>
            </a:fld>
            <a:endParaRPr lang="en-US" dirty="0"/>
          </a:p>
        </p:txBody>
      </p:sp>
    </p:spTree>
    <p:extLst>
      <p:ext uri="{BB962C8B-B14F-4D97-AF65-F5344CB8AC3E}">
        <p14:creationId xmlns:p14="http://schemas.microsoft.com/office/powerpoint/2010/main" val="345523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dirty="0"/>
          </a:p>
        </p:txBody>
      </p:sp>
    </p:spTree>
    <p:extLst>
      <p:ext uri="{BB962C8B-B14F-4D97-AF65-F5344CB8AC3E}">
        <p14:creationId xmlns:p14="http://schemas.microsoft.com/office/powerpoint/2010/main" val="283241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B5F2EB6-7F97-1F47-9A20-DAFFD31F6DA5}" type="slidenum">
              <a:rPr lang="en-US" smtClean="0"/>
              <a:pPr/>
              <a:t>8</a:t>
            </a:fld>
            <a:endParaRPr lang="en-US"/>
          </a:p>
        </p:txBody>
      </p:sp>
    </p:spTree>
    <p:extLst>
      <p:ext uri="{BB962C8B-B14F-4D97-AF65-F5344CB8AC3E}">
        <p14:creationId xmlns:p14="http://schemas.microsoft.com/office/powerpoint/2010/main" val="173477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noProof="0"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dirty="0"/>
          </a:p>
        </p:txBody>
      </p:sp>
    </p:spTree>
    <p:extLst>
      <p:ext uri="{BB962C8B-B14F-4D97-AF65-F5344CB8AC3E}">
        <p14:creationId xmlns:p14="http://schemas.microsoft.com/office/powerpoint/2010/main" val="61624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noProof="0"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dirty="0"/>
          </a:p>
        </p:txBody>
      </p:sp>
    </p:spTree>
    <p:extLst>
      <p:ext uri="{BB962C8B-B14F-4D97-AF65-F5344CB8AC3E}">
        <p14:creationId xmlns:p14="http://schemas.microsoft.com/office/powerpoint/2010/main" val="411015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13</a:t>
            </a:fld>
            <a:endParaRPr lang="en-US" dirty="0"/>
          </a:p>
        </p:txBody>
      </p:sp>
    </p:spTree>
    <p:extLst>
      <p:ext uri="{BB962C8B-B14F-4D97-AF65-F5344CB8AC3E}">
        <p14:creationId xmlns:p14="http://schemas.microsoft.com/office/powerpoint/2010/main" val="377359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14</a:t>
            </a:fld>
            <a:endParaRPr lang="en-US" dirty="0"/>
          </a:p>
        </p:txBody>
      </p:sp>
    </p:spTree>
    <p:extLst>
      <p:ext uri="{BB962C8B-B14F-4D97-AF65-F5344CB8AC3E}">
        <p14:creationId xmlns:p14="http://schemas.microsoft.com/office/powerpoint/2010/main" val="187783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dirty="0"/>
          </a:p>
        </p:txBody>
      </p:sp>
    </p:spTree>
    <p:extLst>
      <p:ext uri="{BB962C8B-B14F-4D97-AF65-F5344CB8AC3E}">
        <p14:creationId xmlns:p14="http://schemas.microsoft.com/office/powerpoint/2010/main" val="27720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dirty="0"/>
          </a:p>
        </p:txBody>
      </p:sp>
    </p:spTree>
    <p:extLst>
      <p:ext uri="{BB962C8B-B14F-4D97-AF65-F5344CB8AC3E}">
        <p14:creationId xmlns:p14="http://schemas.microsoft.com/office/powerpoint/2010/main" val="174245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dirty="0"/>
          </a:p>
        </p:txBody>
      </p:sp>
    </p:spTree>
    <p:extLst>
      <p:ext uri="{BB962C8B-B14F-4D97-AF65-F5344CB8AC3E}">
        <p14:creationId xmlns:p14="http://schemas.microsoft.com/office/powerpoint/2010/main" val="578782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7"/>
            <a:ext cx="2457451"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defRPr/>
            </a:pPr>
            <a:r>
              <a:rPr lang="en-AU">
                <a:solidFill>
                  <a:srgbClr val="FFFFFF"/>
                </a:solidFill>
              </a:rPr>
              <a:t>Minnick. Responsive Web Design with HTML and CSS, 9th Edition. © 2021 Cengage. All Rights Reserved. May not be scanned, copied or duplicated, or posted to a publicly accessible website, in whole or in part.</a:t>
            </a:r>
            <a:endParaRPr lang="en-AU" dirty="0">
              <a:solidFill>
                <a:srgbClr val="FFFFFF"/>
              </a:solidFill>
            </a:endParaRP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424861" y="208500"/>
            <a:ext cx="2422324" cy="1163100"/>
          </a:xfrm>
          <a:prstGeom prst="rect">
            <a:avLst/>
          </a:prstGeom>
        </p:spPr>
      </p:pic>
    </p:spTree>
    <p:extLst>
      <p:ext uri="{BB962C8B-B14F-4D97-AF65-F5344CB8AC3E}">
        <p14:creationId xmlns:p14="http://schemas.microsoft.com/office/powerpoint/2010/main" val="302061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6" name="Footer Placeholder 5"/>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26884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8" name="Footer Placeholder 7"/>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573016"/>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4" name="Footer Placeholder 3"/>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66450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85030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2/20/2022</a:t>
            </a:fld>
            <a:endParaRPr lang="en-US" dirty="0"/>
          </a:p>
        </p:txBody>
      </p:sp>
      <p:sp>
        <p:nvSpPr>
          <p:cNvPr id="6" name="Footer Placeholder 5"/>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40046081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2/20/2022</a:t>
            </a:fld>
            <a:endParaRPr lang="en-US" dirty="0"/>
          </a:p>
        </p:txBody>
      </p:sp>
    </p:spTree>
    <p:extLst>
      <p:ext uri="{BB962C8B-B14F-4D97-AF65-F5344CB8AC3E}">
        <p14:creationId xmlns:p14="http://schemas.microsoft.com/office/powerpoint/2010/main" val="1053239144"/>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02559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813941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63999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95514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5" y="2193424"/>
            <a:ext cx="9642852"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4"/>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defRPr/>
            </a:pPr>
            <a:r>
              <a:rPr lang="en-AU">
                <a:solidFill>
                  <a:srgbClr val="FFFFFF"/>
                </a:solidFill>
              </a:rPr>
              <a:t>Minnick. Responsive Web Design with HTML and CSS, 9th Edition. © 2021 Cengage. All Rights Reserved. May not be scanned, copied or duplicated, or posted to a publicly accessible website, in whole or in part.</a:t>
            </a:r>
            <a:endParaRPr lang="en-AU" dirty="0">
              <a:solidFill>
                <a:srgbClr val="FFFFFF"/>
              </a:solidFill>
            </a:endParaRPr>
          </a:p>
        </p:txBody>
      </p:sp>
    </p:spTree>
    <p:extLst>
      <p:ext uri="{BB962C8B-B14F-4D97-AF65-F5344CB8AC3E}">
        <p14:creationId xmlns:p14="http://schemas.microsoft.com/office/powerpoint/2010/main" val="3950379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8717260"/>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76653041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261590"/>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fontAlgn="auto">
              <a:spcBef>
                <a:spcPts val="0"/>
              </a:spcBef>
              <a:spcAft>
                <a:spcPts val="0"/>
              </a:spcAft>
              <a:defRPr/>
            </a:pPr>
            <a:r>
              <a:rPr lang="en-US">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solidFill>
                <a:srgbClr val="006298"/>
              </a:solidFill>
              <a:latin typeface="Arial" panose="020B0604020202020204" pitchFamily="34" charset="0"/>
            </a:endParaRPr>
          </a:p>
        </p:txBody>
      </p:sp>
      <p:sp>
        <p:nvSpPr>
          <p:cNvPr id="13" name="Title 12"/>
          <p:cNvSpPr>
            <a:spLocks noGrp="1"/>
          </p:cNvSpPr>
          <p:nvPr>
            <p:ph type="title"/>
          </p:nvPr>
        </p:nvSpPr>
        <p:spPr>
          <a:xfrm>
            <a:off x="838200" y="152400"/>
            <a:ext cx="10515600" cy="914400"/>
          </a:xfrm>
        </p:spPr>
        <p:txBody>
          <a:bodyPr/>
          <a:lstStyle>
            <a:lvl1pPr>
              <a:defRPr sz="3200" b="1">
                <a:solidFill>
                  <a:schemeClr val="tx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831774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fontAlgn="auto">
              <a:spcBef>
                <a:spcPts val="0"/>
              </a:spcBef>
              <a:spcAft>
                <a:spcPts val="0"/>
              </a:spcAft>
              <a:defRPr/>
            </a:pPr>
            <a:r>
              <a:rPr lang="en-US">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solidFill>
                <a:srgbClr val="006298"/>
              </a:solidFill>
              <a:latin typeface="Arial" panose="020B0604020202020204" pitchFamily="34" charset="0"/>
            </a:endParaRPr>
          </a:p>
        </p:txBody>
      </p:sp>
      <p:sp>
        <p:nvSpPr>
          <p:cNvPr id="13" name="Title 12"/>
          <p:cNvSpPr>
            <a:spLocks noGrp="1"/>
          </p:cNvSpPr>
          <p:nvPr>
            <p:ph type="title" hasCustomPrompt="1"/>
          </p:nvPr>
        </p:nvSpPr>
        <p:spPr>
          <a:xfrm>
            <a:off x="838200" y="152400"/>
            <a:ext cx="10515600" cy="10668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838201" y="4362453"/>
            <a:ext cx="105156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43304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51054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fontAlgn="auto">
              <a:spcBef>
                <a:spcPts val="0"/>
              </a:spcBef>
              <a:spcAft>
                <a:spcPts val="0"/>
              </a:spcAft>
              <a:defRPr/>
            </a:pPr>
            <a:r>
              <a:rPr lang="en-US">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solidFill>
                <a:srgbClr val="006298"/>
              </a:solidFill>
              <a:latin typeface="Arial" panose="020B0604020202020204" pitchFamily="34" charset="0"/>
            </a:endParaRP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6604000" y="1270683"/>
            <a:ext cx="510540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6604000" y="4362453"/>
            <a:ext cx="53848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65845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03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br>
              <a:rPr lang="en-US" dirty="0"/>
            </a:br>
            <a:r>
              <a:rPr lang="en-US" dirty="0"/>
              <a:t>Click to edit Master title style</a:t>
            </a:r>
          </a:p>
        </p:txBody>
      </p:sp>
      <p:sp>
        <p:nvSpPr>
          <p:cNvPr id="6" name="Text Placeholder 5"/>
          <p:cNvSpPr>
            <a:spLocks noGrp="1"/>
          </p:cNvSpPr>
          <p:nvPr>
            <p:ph type="body" sz="quarter" idx="15" hasCustomPrompt="1"/>
          </p:nvPr>
        </p:nvSpPr>
        <p:spPr>
          <a:xfrm>
            <a:off x="743578" y="1289684"/>
            <a:ext cx="10711543"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8" y="6269439"/>
            <a:ext cx="8956009"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t>
            </a: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8745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AU">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AU" dirty="0">
              <a:latin typeface="Arial" panose="020B0604020202020204" pitchFamily="34" charset="0"/>
            </a:endParaRP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4085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51054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AU">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AU" dirty="0">
              <a:latin typeface="Arial" panose="020B0604020202020204" pitchFamily="34" charset="0"/>
            </a:endParaRP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6604000" y="1270683"/>
            <a:ext cx="510540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6604000" y="4362453"/>
            <a:ext cx="53848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3261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AU">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AU" dirty="0">
              <a:latin typeface="Arial" panose="020B0604020202020204" pitchFamily="34" charset="0"/>
            </a:endParaRPr>
          </a:p>
        </p:txBody>
      </p:sp>
      <p:sp>
        <p:nvSpPr>
          <p:cNvPr id="13" name="Title 12"/>
          <p:cNvSpPr>
            <a:spLocks noGrp="1"/>
          </p:cNvSpPr>
          <p:nvPr>
            <p:ph type="title" hasCustomPrompt="1"/>
          </p:nvPr>
        </p:nvSpPr>
        <p:spPr>
          <a:xfrm>
            <a:off x="838200" y="152400"/>
            <a:ext cx="10515600" cy="10668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838201" y="4362453"/>
            <a:ext cx="105156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5310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08394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65654419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2/20/2022</a:t>
            </a:fld>
            <a:endParaRPr lang="en-US" dirty="0"/>
          </a:p>
        </p:txBody>
      </p:sp>
      <p:sp>
        <p:nvSpPr>
          <p:cNvPr id="5" name="Footer Placeholder 4"/>
          <p:cNvSpPr>
            <a:spLocks noGrp="1"/>
          </p:cNvSpPr>
          <p:nvPr>
            <p:ph type="ftr" sz="quarter" idx="11"/>
          </p:nvPr>
        </p:nvSpPr>
        <p:spPr/>
        <p:txBody>
          <a:bodyPr/>
          <a:lstStyle/>
          <a:p>
            <a:pPr defTabSz="685800" fontAlgn="auto">
              <a:spcBef>
                <a:spcPts val="0"/>
              </a:spcBef>
              <a:spcAft>
                <a:spcPts val="0"/>
              </a:spcAft>
              <a:defRPr/>
            </a:pPr>
            <a:r>
              <a:rPr lang="en-US" sz="105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sz="1050" dirty="0">
              <a:solidFill>
                <a:srgbClr val="006298"/>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881886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image" Target="../media/image1.pn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theme" Target="../theme/theme3.xml"/><Relationship Id="rId1" Type="http://schemas.openxmlformats.org/officeDocument/2006/relationships/slideLayout" Target="../slideLayouts/slideLayout26.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defRPr/>
            </a:pPr>
            <a:r>
              <a:rPr lang="en-AU">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AU" dirty="0">
              <a:latin typeface="Arial" panose="020B0604020202020204" pitchFamily="34" charset="0"/>
            </a:endParaRPr>
          </a:p>
        </p:txBody>
      </p:sp>
    </p:spTree>
    <p:extLst>
      <p:ext uri="{BB962C8B-B14F-4D97-AF65-F5344CB8AC3E}">
        <p14:creationId xmlns:p14="http://schemas.microsoft.com/office/powerpoint/2010/main" val="30244003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r>
              <a:rPr lang="en-AU">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AU" dirty="0">
              <a:latin typeface="Arial" panose="020B0604020202020204" pitchFamily="34" charset="0"/>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9750B89B-CB1C-6D49-9290-79AC8271A900}"/>
              </a:ext>
            </a:extLst>
          </p:cNvPr>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26115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60" r:id="rId17"/>
    <p:sldLayoutId id="2147483761" r:id="rId18"/>
    <p:sldLayoutId id="2147483762" r:id="rId19"/>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Lst>
          </p:cNvPr>
          <p:cNvPicPr>
            <a:picLocks noChangeAspect="1"/>
          </p:cNvPicPr>
          <p:nvPr userDrawn="1"/>
        </p:nvPicPr>
        <p:blipFill>
          <a:blip r:embed="rId3"/>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Lst>
          </p:cNvPr>
          <p:cNvPicPr>
            <a:picLocks noChangeAspect="1"/>
          </p:cNvPicPr>
          <p:nvPr userDrawn="1"/>
        </p:nvPicPr>
        <p:blipFill>
          <a:blip r:embed="rId4"/>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875770971"/>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abc.net.au/abcforkids/" TargetMode="Externa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A156C7-7041-A24F-96E3-226EBA26769E}"/>
              </a:ext>
            </a:extLst>
          </p:cNvPr>
          <p:cNvSpPr txBox="1">
            <a:spLocks/>
          </p:cNvSpPr>
          <p:nvPr/>
        </p:nvSpPr>
        <p:spPr>
          <a:xfrm>
            <a:off x="6172200" y="76200"/>
            <a:ext cx="5943600" cy="1905000"/>
          </a:xfrm>
          <a:prstGeom prst="rect">
            <a:avLst/>
          </a:prstGeom>
          <a:noFill/>
        </p:spPr>
        <p:txBody>
          <a:bodyPr wrap="square" lIns="216000" anchor="ctr" anchorCtr="0"/>
          <a:lstStyle>
            <a:lvl1pPr algn="ctr" defTabSz="914400" rtl="0" eaLnBrk="1" latinLnBrk="0" hangingPunct="1">
              <a:lnSpc>
                <a:spcPct val="90000"/>
              </a:lnSpc>
              <a:spcBef>
                <a:spcPct val="0"/>
              </a:spcBef>
              <a:buNone/>
              <a:defRPr sz="4800" b="0" i="0" kern="1200">
                <a:solidFill>
                  <a:schemeClr val="tx1"/>
                </a:solidFill>
                <a:latin typeface="Playfair Display" pitchFamily="2" charset="77"/>
                <a:ea typeface="+mj-ea"/>
                <a:cs typeface="+mj-cs"/>
              </a:defRPr>
            </a:lvl1p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0072BC"/>
                </a:solidFill>
                <a:effectLst/>
                <a:uLnTx/>
                <a:uFillTx/>
                <a:latin typeface="Playfair Display" pitchFamily="2" charset="77"/>
                <a:ea typeface="+mj-ea"/>
                <a:cs typeface="+mj-cs"/>
              </a:rPr>
              <a:t>CP1406 – Week 2</a:t>
            </a:r>
          </a:p>
          <a:p>
            <a:pPr algn="l" fontAlgn="auto">
              <a:lnSpc>
                <a:spcPct val="100000"/>
              </a:lnSpc>
              <a:spcAft>
                <a:spcPts val="600"/>
              </a:spcAft>
              <a:defRPr/>
            </a:pPr>
            <a:r>
              <a:rPr lang="en-US" sz="4000" b="1" dirty="0">
                <a:solidFill>
                  <a:srgbClr val="0072BC"/>
                </a:solidFill>
              </a:rPr>
              <a:t>Building a Webpage Template with HTML 5</a:t>
            </a:r>
            <a:endParaRPr kumimoji="0" lang="en-US" sz="4000" b="1" i="0" u="none" strike="noStrike" kern="1200" cap="none" spc="0" normalizeH="0" baseline="0" noProof="0" dirty="0">
              <a:ln>
                <a:noFill/>
              </a:ln>
              <a:solidFill>
                <a:srgbClr val="0072BC"/>
              </a:solidFill>
              <a:effectLst/>
              <a:uLnTx/>
              <a:uFillTx/>
              <a:latin typeface="Playfair Display" pitchFamily="2" charset="77"/>
              <a:ea typeface="+mj-ea"/>
              <a:cs typeface="+mj-cs"/>
            </a:endParaRPr>
          </a:p>
        </p:txBody>
      </p:sp>
    </p:spTree>
    <p:extLst>
      <p:ext uri="{BB962C8B-B14F-4D97-AF65-F5344CB8AC3E}">
        <p14:creationId xmlns:p14="http://schemas.microsoft.com/office/powerpoint/2010/main" val="7332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Who is the target audience for:</a:t>
            </a:r>
          </a:p>
          <a:p>
            <a:pPr lvl="1"/>
            <a:r>
              <a:rPr lang="en-GB" dirty="0">
                <a:hlinkClick r:id="rId2"/>
              </a:rPr>
              <a:t>http://www.abc.net.au/radio/</a:t>
            </a:r>
          </a:p>
          <a:p>
            <a:pPr lvl="1"/>
            <a:r>
              <a:rPr lang="en-GB" dirty="0">
                <a:hlinkClick r:id="rId2"/>
              </a:rPr>
              <a:t>http://www.abc.net.au/abcforkids/</a:t>
            </a:r>
            <a:r>
              <a:rPr lang="en-GB" dirty="0"/>
              <a:t> </a:t>
            </a:r>
          </a:p>
        </p:txBody>
      </p:sp>
      <p:sp>
        <p:nvSpPr>
          <p:cNvPr id="2" name="Title 1"/>
          <p:cNvSpPr>
            <a:spLocks noGrp="1"/>
          </p:cNvSpPr>
          <p:nvPr>
            <p:ph type="title"/>
          </p:nvPr>
        </p:nvSpPr>
        <p:spPr/>
        <p:txBody>
          <a:bodyPr/>
          <a:lstStyle/>
          <a:p>
            <a:r>
              <a:rPr lang="en-AU" dirty="0"/>
              <a:t>Design For Your Target Audience</a:t>
            </a:r>
            <a:endParaRPr lang="en-GB" dirty="0"/>
          </a:p>
        </p:txBody>
      </p:sp>
      <p:sp>
        <p:nvSpPr>
          <p:cNvPr id="4" name="Slide Number Placeholder 3"/>
          <p:cNvSpPr>
            <a:spLocks noGrp="1"/>
          </p:cNvSpPr>
          <p:nvPr>
            <p:ph type="sldNum" sz="quarter" idx="4294967295"/>
          </p:nvPr>
        </p:nvSpPr>
        <p:spPr>
          <a:xfrm>
            <a:off x="11507788" y="6042025"/>
            <a:ext cx="684212" cy="365125"/>
          </a:xfrm>
        </p:spPr>
        <p:txBody>
          <a:bodyPr/>
          <a:lstStyle/>
          <a:p>
            <a:fld id="{91413724-2661-5648-B649-AEE25FF738B1}" type="slidenum">
              <a:rPr lang="en-US" smtClean="0"/>
              <a:pPr/>
              <a:t>10</a:t>
            </a:fld>
            <a:endParaRPr lang="en-US"/>
          </a:p>
        </p:txBody>
      </p:sp>
      <p:pic>
        <p:nvPicPr>
          <p:cNvPr id="5" name="Picture 4" descr="Screen Shot 2015-03-18 at 11.27.24 p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819400"/>
            <a:ext cx="5676420" cy="4038601"/>
          </a:xfrm>
          <a:prstGeom prst="rect">
            <a:avLst/>
          </a:prstGeom>
        </p:spPr>
      </p:pic>
      <p:pic>
        <p:nvPicPr>
          <p:cNvPr id="6" name="Picture 5" descr="Screen Shot 2015-03-18 at 11.27.36 p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484" y="2819400"/>
            <a:ext cx="6255774" cy="4038601"/>
          </a:xfrm>
          <a:prstGeom prst="rect">
            <a:avLst/>
          </a:prstGeom>
        </p:spPr>
      </p:pic>
    </p:spTree>
    <p:extLst>
      <p:ext uri="{BB962C8B-B14F-4D97-AF65-F5344CB8AC3E}">
        <p14:creationId xmlns:p14="http://schemas.microsoft.com/office/powerpoint/2010/main" val="23678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0F70C920-0343-4830-AB07-4071B2187580}"/>
              </a:ext>
            </a:extLst>
          </p:cNvPr>
          <p:cNvGraphicFramePr>
            <a:graphicFrameLocks noGrp="1"/>
          </p:cNvGraphicFramePr>
          <p:nvPr>
            <p:ph idx="1"/>
            <p:extLst>
              <p:ext uri="{D42A27DB-BD31-4B8C-83A1-F6EECF244321}">
                <p14:modId xmlns:p14="http://schemas.microsoft.com/office/powerpoint/2010/main" val="4226105235"/>
              </p:ext>
            </p:extLst>
          </p:nvPr>
        </p:nvGraphicFramePr>
        <p:xfrm>
          <a:off x="812800" y="1219200"/>
          <a:ext cx="10540999" cy="4900324"/>
        </p:xfrm>
        <a:graphic>
          <a:graphicData uri="http://schemas.openxmlformats.org/drawingml/2006/table">
            <a:tbl>
              <a:tblPr firstRow="1"/>
              <a:tblGrid>
                <a:gridCol w="1899277">
                  <a:extLst>
                    <a:ext uri="{9D8B030D-6E8A-4147-A177-3AD203B41FA5}">
                      <a16:colId xmlns:a16="http://schemas.microsoft.com/office/drawing/2014/main" val="1417485024"/>
                    </a:ext>
                  </a:extLst>
                </a:gridCol>
                <a:gridCol w="8641722">
                  <a:extLst>
                    <a:ext uri="{9D8B030D-6E8A-4147-A177-3AD203B41FA5}">
                      <a16:colId xmlns:a16="http://schemas.microsoft.com/office/drawing/2014/main" val="3951495795"/>
                    </a:ext>
                  </a:extLst>
                </a:gridCol>
              </a:tblGrid>
              <a:tr h="1114404">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Purpose of the Website</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63500" marB="63500" anchor="ctr">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promote fitness services and gain new clients. The Forward Fitness Club mission: facilitate a healthy lifestyle and help our clients meet their fitness and nutrition goals.</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4016667674"/>
                  </a:ext>
                </a:extLst>
              </a:tr>
              <a:tr h="915948">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Target Audience</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nchor="ctr">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customers are adults between the ages of 18 and 50 within the local community.</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chemeClr val="bg2"/>
                    </a:solidFill>
                  </a:tcPr>
                </a:tc>
                <a:extLst>
                  <a:ext uri="{0D108BD9-81ED-4DB2-BD59-A6C34878D82A}">
                    <a16:rowId xmlns:a16="http://schemas.microsoft.com/office/drawing/2014/main" val="2644019865"/>
                  </a:ext>
                </a:extLst>
              </a:tr>
              <a:tr h="1434986">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Multiplatform Display</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a:t>
                      </a:r>
                      <a:r>
                        <a:rPr lang="en-AU" sz="1800" noProof="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recognises</a:t>
                      </a: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 the growth in smartphone and tablet usage and wants a single website that provides an optimal viewing experience regardless of whether visitors are using a desktop, laptop, tablet, or smartphone. </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41205304"/>
                  </a:ext>
                </a:extLst>
              </a:tr>
              <a:tr h="1434986">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Wireframe and Site Map</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The initial website will consist of five webpages arranged in a hierarchal structure with links to the home page on every page. Each webpage will include a header area, navigation area, main content area, and footer area.</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chemeClr val="bg2"/>
                    </a:solidFill>
                  </a:tcPr>
                </a:tc>
                <a:extLst>
                  <a:ext uri="{0D108BD9-81ED-4DB2-BD59-A6C34878D82A}">
                    <a16:rowId xmlns:a16="http://schemas.microsoft.com/office/drawing/2014/main" val="4189392167"/>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b="1" dirty="0"/>
              <a:t>Designing a Website - Example  </a:t>
            </a:r>
          </a:p>
        </p:txBody>
      </p:sp>
      <p:sp>
        <p:nvSpPr>
          <p:cNvPr id="14" name="Text Placeholder 13">
            <a:extLst>
              <a:ext uri="{FF2B5EF4-FFF2-40B4-BE49-F238E27FC236}">
                <a16:creationId xmlns:a16="http://schemas.microsoft.com/office/drawing/2014/main" id="{FCB8C69C-585C-434F-B64C-10510492ACE3}"/>
              </a:ext>
            </a:extLst>
          </p:cNvPr>
          <p:cNvSpPr>
            <a:spLocks noGrp="1"/>
          </p:cNvSpPr>
          <p:nvPr>
            <p:ph type="body" sz="quarter" idx="4294967295"/>
          </p:nvPr>
        </p:nvSpPr>
        <p:spPr>
          <a:xfrm>
            <a:off x="6572250" y="6016625"/>
            <a:ext cx="5619750" cy="365125"/>
          </a:xfrm>
        </p:spPr>
        <p:txBody>
          <a:bodyPr>
            <a:normAutofit lnSpcReduction="10000"/>
          </a:bodyPr>
          <a:lstStyle/>
          <a:p>
            <a:r>
              <a:rPr lang="en-US" dirty="0"/>
              <a:t>Table 2–1 Forward Fitness Club Website Plan</a:t>
            </a:r>
          </a:p>
          <a:p>
            <a:endParaRPr lang="en-US" dirty="0"/>
          </a:p>
        </p:txBody>
      </p:sp>
    </p:spTree>
    <p:extLst>
      <p:ext uri="{BB962C8B-B14F-4D97-AF65-F5344CB8AC3E}">
        <p14:creationId xmlns:p14="http://schemas.microsoft.com/office/powerpoint/2010/main" val="217278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0F70C920-0343-4830-AB07-4071B2187580}"/>
              </a:ext>
            </a:extLst>
          </p:cNvPr>
          <p:cNvGraphicFramePr>
            <a:graphicFrameLocks noGrp="1"/>
          </p:cNvGraphicFramePr>
          <p:nvPr>
            <p:ph idx="1"/>
            <p:extLst>
              <p:ext uri="{D42A27DB-BD31-4B8C-83A1-F6EECF244321}">
                <p14:modId xmlns:p14="http://schemas.microsoft.com/office/powerpoint/2010/main" val="1325002828"/>
              </p:ext>
            </p:extLst>
          </p:nvPr>
        </p:nvGraphicFramePr>
        <p:xfrm>
          <a:off x="812800" y="1219200"/>
          <a:ext cx="10540999" cy="4138324"/>
        </p:xfrm>
        <a:graphic>
          <a:graphicData uri="http://schemas.openxmlformats.org/drawingml/2006/table">
            <a:tbl>
              <a:tblPr firstRow="1"/>
              <a:tblGrid>
                <a:gridCol w="1932894">
                  <a:extLst>
                    <a:ext uri="{9D8B030D-6E8A-4147-A177-3AD203B41FA5}">
                      <a16:colId xmlns:a16="http://schemas.microsoft.com/office/drawing/2014/main" val="1417485024"/>
                    </a:ext>
                  </a:extLst>
                </a:gridCol>
                <a:gridCol w="8608105">
                  <a:extLst>
                    <a:ext uri="{9D8B030D-6E8A-4147-A177-3AD203B41FA5}">
                      <a16:colId xmlns:a16="http://schemas.microsoft.com/office/drawing/2014/main" val="3951495795"/>
                    </a:ext>
                  </a:extLst>
                </a:gridCol>
              </a:tblGrid>
              <a:tr h="939707">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Graphics</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display its fitness equipment and logo to help with local branding. Photos of the facility, members, and staff will increase visual appeal.</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3245399666"/>
                  </a:ext>
                </a:extLst>
              </a:tr>
              <a:tr h="939707">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Colour</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use black and white as the primary colours for a clean, sophisticated look.</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chemeClr val="bg2"/>
                    </a:solidFill>
                  </a:tcPr>
                </a:tc>
                <a:extLst>
                  <a:ext uri="{0D108BD9-81ED-4DB2-BD59-A6C34878D82A}">
                    <a16:rowId xmlns:a16="http://schemas.microsoft.com/office/drawing/2014/main" val="3651099108"/>
                  </a:ext>
                </a:extLst>
              </a:tr>
              <a:tr h="1319203">
                <a:tc>
                  <a:txBody>
                    <a:bodyPr/>
                    <a:lstStyle/>
                    <a:p>
                      <a:pPr marL="0" marR="0" fontAlgn="ctr">
                        <a:lnSpc>
                          <a:spcPts val="20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Typography</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make the content easy to read, the website will use a </a:t>
                      </a:r>
                      <a:r>
                        <a:rPr lang="en-US" sz="1800" dirty="0">
                          <a:solidFill>
                            <a:schemeClr val="accent4">
                              <a:lumMod val="50000"/>
                            </a:schemeClr>
                          </a:solidFill>
                          <a:effectLst/>
                          <a:latin typeface="Arial" panose="020B0604020202020204" pitchFamily="34" charset="0"/>
                          <a:ea typeface="MS Mincho" panose="02020609040205080304" pitchFamily="49" charset="-128"/>
                          <a:cs typeface="Arial" panose="020B0604020202020204" pitchFamily="34" charset="0"/>
                        </a:rPr>
                        <a:t>serif font </a:t>
                      </a: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style for paragraphs, lists, and other body content, while providing contrast by using a </a:t>
                      </a:r>
                      <a:b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br>
                      <a:r>
                        <a:rPr lang="en-US" sz="1800" dirty="0">
                          <a:solidFill>
                            <a:srgbClr val="FF0000"/>
                          </a:solidFill>
                          <a:effectLst/>
                          <a:latin typeface="Arial" panose="020B0604020202020204" pitchFamily="34" charset="0"/>
                          <a:ea typeface="MS Mincho" panose="02020609040205080304" pitchFamily="49" charset="-128"/>
                          <a:cs typeface="Arial" panose="020B0604020202020204" pitchFamily="34" charset="0"/>
                        </a:rPr>
                        <a:t>sans serif font </a:t>
                      </a: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style for navigation links and headings – </a:t>
                      </a:r>
                      <a:r>
                        <a:rPr lang="en-US" sz="1800" dirty="0">
                          <a:solidFill>
                            <a:srgbClr val="0070C0"/>
                          </a:solidFill>
                          <a:effectLst/>
                          <a:latin typeface="Arial" panose="020B0604020202020204" pitchFamily="34" charset="0"/>
                          <a:ea typeface="MS Mincho" panose="02020609040205080304" pitchFamily="49" charset="-128"/>
                          <a:cs typeface="Arial" panose="020B0604020202020204" pitchFamily="34" charset="0"/>
                        </a:rPr>
                        <a:t>more on Typography later </a:t>
                      </a:r>
                      <a:r>
                        <a:rPr lang="en-US" sz="1800" dirty="0">
                          <a:solidFill>
                            <a:srgbClr val="00B0F0"/>
                          </a:solidFill>
                          <a:effectLst/>
                          <a:latin typeface="Arial" panose="020B0604020202020204" pitchFamily="34" charset="0"/>
                          <a:ea typeface="MS Mincho" panose="02020609040205080304" pitchFamily="49" charset="-128"/>
                          <a:cs typeface="Arial" panose="020B0604020202020204" pitchFamily="34" charset="0"/>
                        </a:rPr>
                        <a:t> </a:t>
                      </a: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619868648"/>
                  </a:ext>
                </a:extLst>
              </a:tr>
              <a:tr h="939707">
                <a:tc>
                  <a:txBody>
                    <a:bodyPr/>
                    <a:lstStyle/>
                    <a:p>
                      <a:pPr marL="0" marR="0" fontAlgn="ctr">
                        <a:lnSpc>
                          <a:spcPts val="2500"/>
                        </a:lnSpc>
                        <a:spcBef>
                          <a:spcPts val="0"/>
                        </a:spcBef>
                        <a:spcAft>
                          <a:spcPts val="0"/>
                        </a:spcAft>
                      </a:pPr>
                      <a:r>
                        <a:rPr lang="en-US" sz="18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Accessibility</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Standard accessibility attributes, such as alternative text for graphics, will be used to address accessibility.</a:t>
                      </a:r>
                      <a:endParaRPr lang="en-US" sz="18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chemeClr val="bg2"/>
                    </a:solidFill>
                  </a:tcPr>
                </a:tc>
                <a:extLst>
                  <a:ext uri="{0D108BD9-81ED-4DB2-BD59-A6C34878D82A}">
                    <a16:rowId xmlns:a16="http://schemas.microsoft.com/office/drawing/2014/main" val="4221816849"/>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b="1" dirty="0"/>
              <a:t>Designing a Website  </a:t>
            </a:r>
          </a:p>
        </p:txBody>
      </p:sp>
      <p:sp>
        <p:nvSpPr>
          <p:cNvPr id="14" name="Text Placeholder 13">
            <a:extLst>
              <a:ext uri="{FF2B5EF4-FFF2-40B4-BE49-F238E27FC236}">
                <a16:creationId xmlns:a16="http://schemas.microsoft.com/office/drawing/2014/main" id="{FCB8C69C-585C-434F-B64C-10510492ACE3}"/>
              </a:ext>
            </a:extLst>
          </p:cNvPr>
          <p:cNvSpPr>
            <a:spLocks noGrp="1"/>
          </p:cNvSpPr>
          <p:nvPr>
            <p:ph type="body" sz="quarter" idx="4294967295"/>
          </p:nvPr>
        </p:nvSpPr>
        <p:spPr>
          <a:xfrm>
            <a:off x="6572250" y="5483225"/>
            <a:ext cx="5619750" cy="365125"/>
          </a:xfrm>
        </p:spPr>
        <p:txBody>
          <a:bodyPr>
            <a:normAutofit lnSpcReduction="10000"/>
          </a:bodyPr>
          <a:lstStyle/>
          <a:p>
            <a:r>
              <a:rPr lang="en-US" dirty="0"/>
              <a:t>Table 2–1 Forward Fitness Club Website Plan</a:t>
            </a:r>
          </a:p>
          <a:p>
            <a:endParaRPr lang="en-US" dirty="0"/>
          </a:p>
        </p:txBody>
      </p:sp>
    </p:spTree>
    <p:extLst>
      <p:ext uri="{BB962C8B-B14F-4D97-AF65-F5344CB8AC3E}">
        <p14:creationId xmlns:p14="http://schemas.microsoft.com/office/powerpoint/2010/main" val="390212726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Indicates how the pages in a website relate to each other</a:t>
            </a:r>
          </a:p>
          <a:p>
            <a:r>
              <a:rPr lang="en-IN" dirty="0"/>
              <a:t>Example: Forward Fitness Club website</a:t>
            </a:r>
          </a:p>
          <a:p>
            <a:pPr lvl="1"/>
            <a:r>
              <a:rPr lang="en-IN" dirty="0"/>
              <a:t>Home page: Introduces the fitness centre and its mission statement</a:t>
            </a:r>
          </a:p>
          <a:p>
            <a:pPr lvl="1"/>
            <a:r>
              <a:rPr lang="en-IN" dirty="0"/>
              <a:t>About Us page: Showcases the facility’s equipment and services </a:t>
            </a:r>
          </a:p>
          <a:p>
            <a:pPr lvl="1"/>
            <a:r>
              <a:rPr lang="en-IN" dirty="0"/>
              <a:t>Classes page: Includes a schedule of available group training and fitness classes</a:t>
            </a:r>
          </a:p>
          <a:p>
            <a:pPr lvl="1"/>
            <a:r>
              <a:rPr lang="en-IN" dirty="0"/>
              <a:t>Nutrition page: Provides nutrition tips and simple meal plans</a:t>
            </a:r>
          </a:p>
          <a:p>
            <a:pPr lvl="1"/>
            <a:r>
              <a:rPr lang="en-IN" dirty="0"/>
              <a:t>Contact Us page: Provides a phone number, email address, physical address, and form for potential clients to request additional information about the fitness centre’s services</a:t>
            </a:r>
          </a:p>
          <a:p>
            <a:pPr lvl="2"/>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Site Map</a:t>
            </a:r>
          </a:p>
        </p:txBody>
      </p:sp>
    </p:spTree>
    <p:extLst>
      <p:ext uri="{BB962C8B-B14F-4D97-AF65-F5344CB8AC3E}">
        <p14:creationId xmlns:p14="http://schemas.microsoft.com/office/powerpoint/2010/main" val="226779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Example: Forward Fitness Club website</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Site Map </a:t>
            </a:r>
          </a:p>
        </p:txBody>
      </p:sp>
      <p:pic>
        <p:nvPicPr>
          <p:cNvPr id="8" name="Content Placeholder 13" descr="Figure 2–2 depicts the site map for the Forward Fitness Club website. A total of five webpages are shown: Home, About Us, Classes, Nutrition, and Contact Us.">
            <a:extLst>
              <a:ext uri="{FF2B5EF4-FFF2-40B4-BE49-F238E27FC236}">
                <a16:creationId xmlns:a16="http://schemas.microsoft.com/office/drawing/2014/main" id="{8E03C0B4-A924-A648-A3E3-4E88FE12F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033175"/>
            <a:ext cx="6019800" cy="5824826"/>
          </a:xfrm>
          <a:prstGeom prst="rect">
            <a:avLst/>
          </a:prstGeom>
        </p:spPr>
      </p:pic>
      <p:sp>
        <p:nvSpPr>
          <p:cNvPr id="9" name="Text Placeholder 14">
            <a:extLst>
              <a:ext uri="{FF2B5EF4-FFF2-40B4-BE49-F238E27FC236}">
                <a16:creationId xmlns:a16="http://schemas.microsoft.com/office/drawing/2014/main" id="{CE0B91AE-8210-3048-904E-2EEADDD4EB12}"/>
              </a:ext>
            </a:extLst>
          </p:cNvPr>
          <p:cNvSpPr txBox="1">
            <a:spLocks/>
          </p:cNvSpPr>
          <p:nvPr/>
        </p:nvSpPr>
        <p:spPr>
          <a:xfrm>
            <a:off x="4552951" y="5872387"/>
            <a:ext cx="1657349" cy="365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en-US" dirty="0"/>
              <a:t>Figure 2–2</a:t>
            </a:r>
          </a:p>
          <a:p>
            <a:pPr fontAlgn="auto"/>
            <a:endParaRPr lang="en-US" dirty="0"/>
          </a:p>
        </p:txBody>
      </p:sp>
    </p:spTree>
    <p:extLst>
      <p:ext uri="{BB962C8B-B14F-4D97-AF65-F5344CB8AC3E}">
        <p14:creationId xmlns:p14="http://schemas.microsoft.com/office/powerpoint/2010/main" val="29454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Wireframe depicts the layout of a webpage, including its major content areas</a:t>
            </a:r>
          </a:p>
          <a:p>
            <a:endParaRPr lang="en-IN" dirty="0"/>
          </a:p>
        </p:txBody>
      </p:sp>
      <p:sp>
        <p:nvSpPr>
          <p:cNvPr id="5" name="Title 4"/>
          <p:cNvSpPr>
            <a:spLocks noGrp="1"/>
          </p:cNvSpPr>
          <p:nvPr>
            <p:ph type="title"/>
          </p:nvPr>
        </p:nvSpPr>
        <p:spPr/>
        <p:txBody>
          <a:bodyPr>
            <a:normAutofit/>
          </a:bodyPr>
          <a:lstStyle/>
          <a:p>
            <a:r>
              <a:rPr lang="en-IN" b="1" dirty="0"/>
              <a:t>Wireframe</a:t>
            </a:r>
          </a:p>
        </p:txBody>
      </p:sp>
      <p:pic>
        <p:nvPicPr>
          <p:cNvPr id="18" name="Content Placeholder 17" descr="Figure 2–3 explains the proposed wireframe for the Forward Fitness Club with major content areas shown. The primary page content follows the image banner and contains information that applies to the page, including headings, paragraphs of text, and images. The footer is located below the primary page content and contains copyright and contact information. &#10;">
            <a:extLst>
              <a:ext uri="{FF2B5EF4-FFF2-40B4-BE49-F238E27FC236}">
                <a16:creationId xmlns:a16="http://schemas.microsoft.com/office/drawing/2014/main" id="{1399B6E7-4095-493F-9709-A16751B72E3E}"/>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676399" y="1981200"/>
            <a:ext cx="6957973" cy="4256312"/>
          </a:xfrm>
        </p:spPr>
      </p:pic>
      <p:sp>
        <p:nvSpPr>
          <p:cNvPr id="14" name="Text Placeholder 13">
            <a:extLst>
              <a:ext uri="{FF2B5EF4-FFF2-40B4-BE49-F238E27FC236}">
                <a16:creationId xmlns:a16="http://schemas.microsoft.com/office/drawing/2014/main" id="{D7DB961F-FE00-46C0-8874-82EAE6D41D16}"/>
              </a:ext>
            </a:extLst>
          </p:cNvPr>
          <p:cNvSpPr>
            <a:spLocks noGrp="1"/>
          </p:cNvSpPr>
          <p:nvPr>
            <p:ph type="body" sz="quarter" idx="4294967295"/>
          </p:nvPr>
        </p:nvSpPr>
        <p:spPr>
          <a:xfrm>
            <a:off x="0" y="6389688"/>
            <a:ext cx="1371600" cy="352425"/>
          </a:xfrm>
        </p:spPr>
        <p:txBody>
          <a:bodyPr>
            <a:normAutofit fontScale="77500" lnSpcReduction="20000"/>
          </a:bodyPr>
          <a:lstStyle/>
          <a:p>
            <a:r>
              <a:rPr lang="en-US" dirty="0"/>
              <a:t>Figure 2–3</a:t>
            </a:r>
          </a:p>
        </p:txBody>
      </p:sp>
    </p:spTree>
    <p:extLst>
      <p:ext uri="{BB962C8B-B14F-4D97-AF65-F5344CB8AC3E}">
        <p14:creationId xmlns:p14="http://schemas.microsoft.com/office/powerpoint/2010/main" val="151544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Websites use several types of files</a:t>
            </a:r>
          </a:p>
          <a:p>
            <a:pPr lvl="1"/>
            <a:r>
              <a:rPr lang="en-IN" dirty="0"/>
              <a:t>HTML files, images, media such as audio and video files, CSS and JavaScript files</a:t>
            </a:r>
          </a:p>
          <a:p>
            <a:r>
              <a:rPr lang="en-IN" dirty="0"/>
              <a:t>Sites should follow a systematic method to organise files</a:t>
            </a:r>
          </a:p>
          <a:p>
            <a:pPr lvl="1"/>
            <a:r>
              <a:rPr lang="en-IN" dirty="0"/>
              <a:t>The main folder, also called the root folder, contains all files and other folders for the website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File Management</a:t>
            </a:r>
          </a:p>
        </p:txBody>
      </p:sp>
    </p:spTree>
    <p:extLst>
      <p:ext uri="{BB962C8B-B14F-4D97-AF65-F5344CB8AC3E}">
        <p14:creationId xmlns:p14="http://schemas.microsoft.com/office/powerpoint/2010/main" val="402538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B2C4B7-D805-4CF2-BEA3-697A47E7BDB9}"/>
              </a:ext>
            </a:extLst>
          </p:cNvPr>
          <p:cNvSpPr>
            <a:spLocks noGrp="1"/>
          </p:cNvSpPr>
          <p:nvPr>
            <p:ph idx="1"/>
          </p:nvPr>
        </p:nvSpPr>
        <p:spPr/>
        <p:txBody>
          <a:bodyPr/>
          <a:lstStyle/>
          <a:p>
            <a:pPr marL="0" indent="0">
              <a:buNone/>
            </a:pPr>
            <a:endParaRPr lang="en-US" dirty="0"/>
          </a:p>
        </p:txBody>
      </p:sp>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normAutofit/>
          </a:bodyPr>
          <a:lstStyle/>
          <a:p>
            <a:r>
              <a:rPr lang="en-US" dirty="0"/>
              <a:t>Create a website folder and subfolders</a:t>
            </a:r>
          </a:p>
        </p:txBody>
      </p:sp>
      <p:pic>
        <p:nvPicPr>
          <p:cNvPr id="8" name="Content Placeholder 7" descr="Figure 2–5 displays a screenshot of a folder named fitness in Window 10 saved on a USB flash drive.&#10;">
            <a:extLst>
              <a:ext uri="{FF2B5EF4-FFF2-40B4-BE49-F238E27FC236}">
                <a16:creationId xmlns:a16="http://schemas.microsoft.com/office/drawing/2014/main" id="{E959AFC4-AE1C-4EB5-A0B5-E3062AE103A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38600" y="1762125"/>
            <a:ext cx="8153400" cy="5095875"/>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4294967295"/>
          </p:nvPr>
        </p:nvSpPr>
        <p:spPr>
          <a:xfrm>
            <a:off x="9366179" y="6456059"/>
            <a:ext cx="2019300" cy="365125"/>
          </a:xfrm>
        </p:spPr>
        <p:txBody>
          <a:bodyPr>
            <a:normAutofit fontScale="92500"/>
          </a:bodyPr>
          <a:lstStyle/>
          <a:p>
            <a:r>
              <a:rPr lang="en-US" dirty="0"/>
              <a:t>Figure 2-4, 2-5</a:t>
            </a:r>
          </a:p>
          <a:p>
            <a:endParaRPr lang="en-US" dirty="0"/>
          </a:p>
        </p:txBody>
      </p:sp>
      <p:pic>
        <p:nvPicPr>
          <p:cNvPr id="7" name="Content Placeholder 15" descr="Figure 2–4 depicts a fitness folder and subfolders used to contain and organize  website files for the Forward Fitness Club.">
            <a:extLst>
              <a:ext uri="{FF2B5EF4-FFF2-40B4-BE49-F238E27FC236}">
                <a16:creationId xmlns:a16="http://schemas.microsoft.com/office/drawing/2014/main" id="{D665F70D-11C0-F540-ACD3-7DB605032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15" y="1717963"/>
            <a:ext cx="3562685" cy="3692237"/>
          </a:xfrm>
          <a:prstGeom prst="rect">
            <a:avLst/>
          </a:prstGeom>
        </p:spPr>
      </p:pic>
      <p:pic>
        <p:nvPicPr>
          <p:cNvPr id="9" name="Picture 8">
            <a:extLst>
              <a:ext uri="{FF2B5EF4-FFF2-40B4-BE49-F238E27FC236}">
                <a16:creationId xmlns:a16="http://schemas.microsoft.com/office/drawing/2014/main" id="{F27325EA-6490-0548-B50A-16311AA19C8C}"/>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705153" y="6371153"/>
            <a:ext cx="486847" cy="486847"/>
          </a:xfrm>
          <a:prstGeom prst="rect">
            <a:avLst/>
          </a:prstGeom>
        </p:spPr>
      </p:pic>
    </p:spTree>
    <p:extLst>
      <p:ext uri="{BB962C8B-B14F-4D97-AF65-F5344CB8AC3E}">
        <p14:creationId xmlns:p14="http://schemas.microsoft.com/office/powerpoint/2010/main" val="189529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444DCA4-1680-4EC2-A824-CB4E375164D3}"/>
              </a:ext>
            </a:extLst>
          </p:cNvPr>
          <p:cNvSpPr>
            <a:spLocks noGrp="1"/>
          </p:cNvSpPr>
          <p:nvPr>
            <p:ph idx="1"/>
          </p:nvPr>
        </p:nvSpPr>
        <p:spPr/>
        <p:txBody>
          <a:bodyPr/>
          <a:lstStyle/>
          <a:p>
            <a:r>
              <a:rPr lang="en-US" dirty="0"/>
              <a:t>Begin a new HTML document by adding the basic required HTML elements</a:t>
            </a:r>
          </a:p>
          <a:p>
            <a:pPr lvl="1"/>
            <a:r>
              <a:rPr lang="en-US" dirty="0"/>
              <a:t>DOCTYPE, html, head, and body elements</a:t>
            </a:r>
          </a:p>
          <a:p>
            <a:r>
              <a:rPr lang="en-US" dirty="0"/>
              <a:t>HTML 5 introduced several new semantic elements with </a:t>
            </a:r>
            <a:r>
              <a:rPr lang="en-AU" dirty="0"/>
              <a:t>standardised</a:t>
            </a:r>
            <a:r>
              <a:rPr lang="en-US" dirty="0"/>
              <a:t> names</a:t>
            </a:r>
          </a:p>
          <a:p>
            <a:pPr lvl="1"/>
            <a:r>
              <a:rPr lang="en-US" dirty="0"/>
              <a:t>Name of each tag reflects the purpose</a:t>
            </a:r>
          </a:p>
          <a:p>
            <a:pPr lvl="2"/>
            <a:r>
              <a:rPr lang="en-US" dirty="0"/>
              <a:t>header</a:t>
            </a:r>
          </a:p>
          <a:p>
            <a:pPr lvl="2"/>
            <a:r>
              <a:rPr lang="en-US" dirty="0"/>
              <a:t>nav</a:t>
            </a:r>
          </a:p>
          <a:p>
            <a:pPr lvl="2"/>
            <a:r>
              <a:rPr lang="en-US" dirty="0"/>
              <a:t>main</a:t>
            </a:r>
          </a:p>
          <a:p>
            <a:pPr lvl="2"/>
            <a:r>
              <a:rPr lang="en-US" dirty="0"/>
              <a:t>footer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Using HTML 5 Semantic Elements</a:t>
            </a:r>
          </a:p>
        </p:txBody>
      </p:sp>
    </p:spTree>
    <p:extLst>
      <p:ext uri="{BB962C8B-B14F-4D97-AF65-F5344CB8AC3E}">
        <p14:creationId xmlns:p14="http://schemas.microsoft.com/office/powerpoint/2010/main" val="412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41F058-768F-412D-99BB-FA8E395F7B8E}"/>
              </a:ext>
            </a:extLst>
          </p:cNvPr>
          <p:cNvGraphicFramePr>
            <a:graphicFrameLocks noGrp="1"/>
          </p:cNvGraphicFramePr>
          <p:nvPr>
            <p:ph idx="1"/>
            <p:extLst>
              <p:ext uri="{D42A27DB-BD31-4B8C-83A1-F6EECF244321}">
                <p14:modId xmlns:p14="http://schemas.microsoft.com/office/powerpoint/2010/main" val="1558007484"/>
              </p:ext>
            </p:extLst>
          </p:nvPr>
        </p:nvGraphicFramePr>
        <p:xfrm>
          <a:off x="812800" y="1219200"/>
          <a:ext cx="10540999" cy="4587874"/>
        </p:xfrm>
        <a:graphic>
          <a:graphicData uri="http://schemas.openxmlformats.org/drawingml/2006/table">
            <a:tbl>
              <a:tblPr firstRow="1"/>
              <a:tblGrid>
                <a:gridCol w="2362637">
                  <a:extLst>
                    <a:ext uri="{9D8B030D-6E8A-4147-A177-3AD203B41FA5}">
                      <a16:colId xmlns:a16="http://schemas.microsoft.com/office/drawing/2014/main" val="3056623115"/>
                    </a:ext>
                  </a:extLst>
                </a:gridCol>
                <a:gridCol w="8178362">
                  <a:extLst>
                    <a:ext uri="{9D8B030D-6E8A-4147-A177-3AD203B41FA5}">
                      <a16:colId xmlns:a16="http://schemas.microsoft.com/office/drawing/2014/main" val="3079119083"/>
                    </a:ext>
                  </a:extLst>
                </a:gridCol>
              </a:tblGrid>
              <a:tr h="685375">
                <a:tc>
                  <a:txBody>
                    <a:bodyPr/>
                    <a:lstStyle/>
                    <a:p>
                      <a:pPr marL="0" marR="0" fontAlgn="ctr">
                        <a:lnSpc>
                          <a:spcPct val="100000"/>
                        </a:lnSpc>
                        <a:spcBef>
                          <a:spcPts val="0"/>
                        </a:spcBef>
                        <a:spcAft>
                          <a:spcPts val="0"/>
                        </a:spcAft>
                      </a:pPr>
                      <a:r>
                        <a:rPr lang="en-US" sz="2800" b="1" kern="1200" dirty="0">
                          <a:solidFill>
                            <a:srgbClr val="FFFFFF"/>
                          </a:solidFill>
                          <a:effectLst/>
                          <a:latin typeface="+mn-lt"/>
                          <a:ea typeface="MS Mincho" panose="02020609040205080304" pitchFamily="49" charset="-128"/>
                          <a:cs typeface="FrutigerLTStd-Bold"/>
                        </a:rPr>
                        <a:t>Element</a:t>
                      </a:r>
                      <a:endParaRPr lang="en-US" sz="2800" b="1" kern="1200" dirty="0">
                        <a:solidFill>
                          <a:srgbClr val="FFFFFF"/>
                        </a:solidFill>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tc>
                  <a:txBody>
                    <a:bodyPr/>
                    <a:lstStyle/>
                    <a:p>
                      <a:pPr marL="0" marR="0" fontAlgn="ctr">
                        <a:lnSpc>
                          <a:spcPct val="100000"/>
                        </a:lnSpc>
                        <a:spcBef>
                          <a:spcPts val="0"/>
                        </a:spcBef>
                        <a:spcAft>
                          <a:spcPts val="0"/>
                        </a:spcAft>
                      </a:pPr>
                      <a:r>
                        <a:rPr lang="en-US" sz="2800" b="1" dirty="0">
                          <a:solidFill>
                            <a:srgbClr val="FFFFFF"/>
                          </a:solidFill>
                          <a:effectLst/>
                          <a:latin typeface="+mn-lt"/>
                          <a:ea typeface="MS Mincho" panose="02020609040205080304" pitchFamily="49" charset="-128"/>
                          <a:cs typeface="FrutigerLTStd-Bold"/>
                        </a:rPr>
                        <a:t>Description</a:t>
                      </a:r>
                      <a:endParaRPr lang="en-US" sz="28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extLst>
                  <a:ext uri="{0D108BD9-81ED-4DB2-BD59-A6C34878D82A}">
                    <a16:rowId xmlns:a16="http://schemas.microsoft.com/office/drawing/2014/main" val="2002345575"/>
                  </a:ext>
                </a:extLst>
              </a:tr>
              <a:tr h="1186317">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&lt;header&gt;…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&lt;/header&gt;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header information on the webpage. Header content typically consists of a business name or logo and is commonly positioned immediately after the opening &lt;body&gt; tag.</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087945361"/>
                  </a:ext>
                </a:extLst>
              </a:tr>
              <a:tr h="1529865">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&lt;nav&gt;…&lt;/nav&gt;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a navigation area within the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The </a:t>
                      </a:r>
                      <a:r>
                        <a:rPr lang="en-US" sz="1800" b="1" dirty="0">
                          <a:solidFill>
                            <a:srgbClr val="000000"/>
                          </a:solidFill>
                          <a:effectLst/>
                          <a:latin typeface="+mn-lt"/>
                          <a:ea typeface="MS Mincho" panose="02020609040205080304" pitchFamily="49" charset="-128"/>
                          <a:cs typeface="CourierStd-Bold"/>
                        </a:rPr>
                        <a:t>nav</a:t>
                      </a:r>
                      <a:r>
                        <a:rPr lang="en-US" sz="1800" dirty="0">
                          <a:solidFill>
                            <a:srgbClr val="000000"/>
                          </a:solidFill>
                          <a:effectLst/>
                          <a:latin typeface="+mn-lt"/>
                          <a:ea typeface="MS Mincho" panose="02020609040205080304" pitchFamily="49" charset="-128"/>
                          <a:cs typeface="FrutigerLTStd-Light"/>
                        </a:rPr>
                        <a:t> element contains hyperlinks to other webpages within a website and is commonly positioned immediately after the closing &lt;/header&gt; tag.</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extLst>
                  <a:ext uri="{0D108BD9-81ED-4DB2-BD59-A6C34878D82A}">
                    <a16:rowId xmlns:a16="http://schemas.microsoft.com/office/drawing/2014/main" val="760084041"/>
                  </a:ext>
                </a:extLst>
              </a:tr>
              <a:tr h="1186317">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&lt;main&gt;…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&lt;/main&gt;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the main content area of a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Contains the primary content of the webpage. Only one main element can appear on a page.</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277955233"/>
                  </a:ext>
                </a:extLst>
              </a:tr>
            </a:tbl>
          </a:graphicData>
        </a:graphic>
      </p:graphicFrame>
      <p:sp>
        <p:nvSpPr>
          <p:cNvPr id="5" name="Title 4"/>
          <p:cNvSpPr>
            <a:spLocks noGrp="1"/>
          </p:cNvSpPr>
          <p:nvPr>
            <p:ph type="title"/>
          </p:nvPr>
        </p:nvSpPr>
        <p:spPr/>
        <p:txBody>
          <a:bodyPr>
            <a:normAutofit/>
          </a:bodyPr>
          <a:lstStyle/>
          <a:p>
            <a:r>
              <a:rPr lang="en-IN" b="1" dirty="0"/>
              <a:t>Using HTML 5 Semantic Elements</a:t>
            </a:r>
          </a:p>
        </p:txBody>
      </p:sp>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4294967295"/>
          </p:nvPr>
        </p:nvSpPr>
        <p:spPr>
          <a:xfrm>
            <a:off x="10839450" y="6111875"/>
            <a:ext cx="1352550" cy="365125"/>
          </a:xfrm>
        </p:spPr>
        <p:txBody>
          <a:bodyPr>
            <a:normAutofit fontScale="85000" lnSpcReduction="10000"/>
          </a:bodyPr>
          <a:lstStyle/>
          <a:p>
            <a:r>
              <a:rPr lang="en-US" dirty="0"/>
              <a:t>Table 2-2</a:t>
            </a:r>
          </a:p>
        </p:txBody>
      </p:sp>
    </p:spTree>
    <p:extLst>
      <p:ext uri="{BB962C8B-B14F-4D97-AF65-F5344CB8AC3E}">
        <p14:creationId xmlns:p14="http://schemas.microsoft.com/office/powerpoint/2010/main" val="29225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C428CA-E4C2-460E-945A-B3F1AE4919E8}"/>
              </a:ext>
            </a:extLst>
          </p:cNvPr>
          <p:cNvSpPr>
            <a:spLocks noGrp="1"/>
          </p:cNvSpPr>
          <p:nvPr>
            <p:ph idx="1"/>
          </p:nvPr>
        </p:nvSpPr>
        <p:spPr/>
        <p:txBody>
          <a:bodyPr/>
          <a:lstStyle/>
          <a:p>
            <a:r>
              <a:rPr lang="en-US" dirty="0"/>
              <a:t>Building a website from scratch involves a lot of time and planning</a:t>
            </a:r>
          </a:p>
          <a:p>
            <a:pPr lvl="1"/>
            <a:r>
              <a:rPr lang="en-US" dirty="0"/>
              <a:t>Professional web design services are in high demand</a:t>
            </a:r>
          </a:p>
          <a:p>
            <a:r>
              <a:rPr lang="en-US" dirty="0"/>
              <a:t>Planning before building a website is useful</a:t>
            </a:r>
          </a:p>
          <a:p>
            <a:pPr lvl="1"/>
            <a:r>
              <a:rPr lang="en-US" dirty="0"/>
              <a:t>Includes meeting with clients or stakeholders to discover needs, </a:t>
            </a:r>
            <a:br>
              <a:rPr lang="en-US" dirty="0"/>
            </a:br>
            <a:r>
              <a:rPr lang="en-US" dirty="0"/>
              <a:t>the purpose of the website, and target audience</a:t>
            </a:r>
          </a:p>
        </p:txBody>
      </p:sp>
      <p:sp>
        <p:nvSpPr>
          <p:cNvPr id="3" name="Footer Placeholder 2">
            <a:extLst>
              <a:ext uri="{FF2B5EF4-FFF2-40B4-BE49-F238E27FC236}">
                <a16:creationId xmlns:a16="http://schemas.microsoft.com/office/drawing/2014/main" id="{907E56C1-B989-4DDD-A330-F1D58E183143}"/>
              </a:ext>
            </a:extLst>
          </p:cNvPr>
          <p:cNvSpPr>
            <a:spLocks noGrp="1"/>
          </p:cNvSpPr>
          <p:nvPr>
            <p:ph type="ftr" sz="quarter" idx="11"/>
          </p:nvPr>
        </p:nvSpPr>
        <p:spPr/>
        <p:txBody>
          <a:bodyPr/>
          <a:lstStyle/>
          <a:p>
            <a:pPr fontAlgn="auto">
              <a:spcBef>
                <a:spcPts val="0"/>
              </a:spcBef>
              <a:spcAft>
                <a:spcPts val="0"/>
              </a:spcAft>
              <a:defRPr/>
            </a:pPr>
            <a:r>
              <a:rPr lang="en-US" dirty="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4" name="Title 3">
            <a:extLst>
              <a:ext uri="{FF2B5EF4-FFF2-40B4-BE49-F238E27FC236}">
                <a16:creationId xmlns:a16="http://schemas.microsoft.com/office/drawing/2014/main" id="{D40472B9-0FB4-41F0-B676-1F5A44BFB40E}"/>
              </a:ext>
            </a:extLst>
          </p:cNvPr>
          <p:cNvSpPr>
            <a:spLocks noGrp="1"/>
          </p:cNvSpPr>
          <p:nvPr>
            <p:ph type="title"/>
          </p:nvPr>
        </p:nvSpPr>
        <p:spPr/>
        <p:txBody>
          <a:bodyPr>
            <a:normAutofit/>
          </a:bodyPr>
          <a:lstStyle/>
          <a:p>
            <a:r>
              <a:rPr lang="en-US" b="1" dirty="0"/>
              <a:t>Introduction</a:t>
            </a:r>
          </a:p>
        </p:txBody>
      </p:sp>
    </p:spTree>
    <p:extLst>
      <p:ext uri="{BB962C8B-B14F-4D97-AF65-F5344CB8AC3E}">
        <p14:creationId xmlns:p14="http://schemas.microsoft.com/office/powerpoint/2010/main" val="247700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F41F058-768F-412D-99BB-FA8E395F7B8E}"/>
              </a:ext>
            </a:extLst>
          </p:cNvPr>
          <p:cNvGraphicFramePr>
            <a:graphicFrameLocks noGrp="1"/>
          </p:cNvGraphicFramePr>
          <p:nvPr>
            <p:ph idx="1"/>
            <p:extLst>
              <p:ext uri="{D42A27DB-BD31-4B8C-83A1-F6EECF244321}">
                <p14:modId xmlns:p14="http://schemas.microsoft.com/office/powerpoint/2010/main" val="3132635324"/>
              </p:ext>
            </p:extLst>
          </p:nvPr>
        </p:nvGraphicFramePr>
        <p:xfrm>
          <a:off x="812800" y="1219200"/>
          <a:ext cx="10540999" cy="4267200"/>
        </p:xfrm>
        <a:graphic>
          <a:graphicData uri="http://schemas.openxmlformats.org/drawingml/2006/table">
            <a:tbl>
              <a:tblPr firstRow="1"/>
              <a:tblGrid>
                <a:gridCol w="2404090">
                  <a:extLst>
                    <a:ext uri="{9D8B030D-6E8A-4147-A177-3AD203B41FA5}">
                      <a16:colId xmlns:a16="http://schemas.microsoft.com/office/drawing/2014/main" val="3056623115"/>
                    </a:ext>
                  </a:extLst>
                </a:gridCol>
                <a:gridCol w="8136909">
                  <a:extLst>
                    <a:ext uri="{9D8B030D-6E8A-4147-A177-3AD203B41FA5}">
                      <a16:colId xmlns:a16="http://schemas.microsoft.com/office/drawing/2014/main" val="3079119083"/>
                    </a:ext>
                  </a:extLst>
                </a:gridCol>
              </a:tblGrid>
              <a:tr h="651578">
                <a:tc>
                  <a:txBody>
                    <a:bodyPr/>
                    <a:lstStyle/>
                    <a:p>
                      <a:pPr marL="0" marR="0" fontAlgn="ctr">
                        <a:lnSpc>
                          <a:spcPct val="100000"/>
                        </a:lnSpc>
                        <a:spcBef>
                          <a:spcPts val="0"/>
                        </a:spcBef>
                        <a:spcAft>
                          <a:spcPts val="0"/>
                        </a:spcAft>
                      </a:pPr>
                      <a:r>
                        <a:rPr lang="en-US" sz="2800" b="1" dirty="0">
                          <a:solidFill>
                            <a:srgbClr val="FFFFFF"/>
                          </a:solidFill>
                          <a:effectLst/>
                          <a:latin typeface="+mn-lt"/>
                          <a:ea typeface="MS Mincho" panose="02020609040205080304" pitchFamily="49" charset="-128"/>
                          <a:cs typeface="FrutigerLTStd-Bold"/>
                        </a:rPr>
                        <a:t>Element</a:t>
                      </a:r>
                      <a:endParaRPr lang="en-US" sz="28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tc>
                  <a:txBody>
                    <a:bodyPr/>
                    <a:lstStyle/>
                    <a:p>
                      <a:pPr marL="0" marR="0" fontAlgn="ctr">
                        <a:lnSpc>
                          <a:spcPct val="100000"/>
                        </a:lnSpc>
                        <a:spcBef>
                          <a:spcPts val="0"/>
                        </a:spcBef>
                        <a:spcAft>
                          <a:spcPts val="0"/>
                        </a:spcAft>
                      </a:pPr>
                      <a:r>
                        <a:rPr lang="en-US" sz="2800" b="1" dirty="0">
                          <a:solidFill>
                            <a:srgbClr val="FFFFFF"/>
                          </a:solidFill>
                          <a:effectLst/>
                          <a:latin typeface="+mn-lt"/>
                          <a:ea typeface="MS Mincho" panose="02020609040205080304" pitchFamily="49" charset="-128"/>
                          <a:cs typeface="FrutigerLTStd-Bold"/>
                        </a:rPr>
                        <a:t>Description</a:t>
                      </a:r>
                      <a:endParaRPr lang="en-US" sz="28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extLst>
                  <a:ext uri="{0D108BD9-81ED-4DB2-BD59-A6C34878D82A}">
                    <a16:rowId xmlns:a16="http://schemas.microsoft.com/office/drawing/2014/main" val="2002345575"/>
                  </a:ext>
                </a:extLst>
              </a:tr>
              <a:tr h="840434">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&lt;footer&gt;…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&lt;/footer&gt;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the footer area of a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Contains the footer content of the webpage.</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extLst>
                  <a:ext uri="{0D108BD9-81ED-4DB2-BD59-A6C34878D82A}">
                    <a16:rowId xmlns:a16="http://schemas.microsoft.com/office/drawing/2014/main" val="1884079287"/>
                  </a:ext>
                </a:extLst>
              </a:tr>
              <a:tr h="840434">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&lt;section&gt;…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&lt;/section&gt;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a section area of a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Contains a specific grouping of content on the webpage.</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537632051"/>
                  </a:ext>
                </a:extLst>
              </a:tr>
              <a:tr h="840434">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&lt;article&gt;…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&lt;/article&gt;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an article area of a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Contains content such as forum or blog posts.</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chemeClr val="bg2"/>
                    </a:solidFill>
                  </a:tcPr>
                </a:tc>
                <a:extLst>
                  <a:ext uri="{0D108BD9-81ED-4DB2-BD59-A6C34878D82A}">
                    <a16:rowId xmlns:a16="http://schemas.microsoft.com/office/drawing/2014/main" val="2755540070"/>
                  </a:ext>
                </a:extLst>
              </a:tr>
              <a:tr h="1094320">
                <a:tc>
                  <a:txBody>
                    <a:bodyPr/>
                    <a:lstStyle/>
                    <a:p>
                      <a:pPr marL="0" marR="0" fontAlgn="ctr">
                        <a:lnSpc>
                          <a:spcPct val="100000"/>
                        </a:lnSpc>
                        <a:spcBef>
                          <a:spcPts val="0"/>
                        </a:spcBef>
                        <a:spcAft>
                          <a:spcPts val="0"/>
                        </a:spcAft>
                      </a:pPr>
                      <a:r>
                        <a:rPr lang="en-US" sz="2000" dirty="0">
                          <a:solidFill>
                            <a:srgbClr val="000000"/>
                          </a:solidFill>
                          <a:effectLst/>
                          <a:latin typeface="+mn-lt"/>
                          <a:ea typeface="MS Mincho" panose="02020609040205080304" pitchFamily="49" charset="-128"/>
                          <a:cs typeface="FrutigerLTStd-Light"/>
                        </a:rPr>
                        <a:t>&lt;aside&gt;…</a:t>
                      </a:r>
                      <a:br>
                        <a:rPr lang="en-US" sz="2000" dirty="0">
                          <a:solidFill>
                            <a:srgbClr val="000000"/>
                          </a:solidFill>
                          <a:effectLst/>
                          <a:latin typeface="+mn-lt"/>
                          <a:ea typeface="MS Mincho" panose="02020609040205080304" pitchFamily="49" charset="-128"/>
                          <a:cs typeface="FrutigerLTStd-Light"/>
                        </a:rPr>
                      </a:br>
                      <a:r>
                        <a:rPr lang="en-US" sz="2000" dirty="0">
                          <a:solidFill>
                            <a:srgbClr val="000000"/>
                          </a:solidFill>
                          <a:effectLst/>
                          <a:latin typeface="+mn-lt"/>
                          <a:ea typeface="MS Mincho" panose="02020609040205080304" pitchFamily="49" charset="-128"/>
                          <a:cs typeface="FrutigerLTStd-Light"/>
                        </a:rPr>
                        <a:t>&lt;/aside&gt;</a:t>
                      </a:r>
                      <a:endParaRPr lang="en-US" sz="20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800" dirty="0">
                          <a:solidFill>
                            <a:srgbClr val="000000"/>
                          </a:solidFill>
                          <a:effectLst/>
                          <a:latin typeface="+mn-lt"/>
                          <a:ea typeface="MS Mincho" panose="02020609040205080304" pitchFamily="49" charset="-128"/>
                          <a:cs typeface="FrutigerLTStd-Light"/>
                        </a:rPr>
                        <a:t>Indicates the start and end of an aside area of a webpage. </a:t>
                      </a:r>
                      <a:br>
                        <a:rPr lang="en-US" sz="1800" dirty="0">
                          <a:solidFill>
                            <a:srgbClr val="000000"/>
                          </a:solidFill>
                          <a:effectLst/>
                          <a:latin typeface="+mn-lt"/>
                          <a:ea typeface="MS Mincho" panose="02020609040205080304" pitchFamily="49" charset="-128"/>
                          <a:cs typeface="FrutigerLTStd-Light"/>
                        </a:rPr>
                      </a:br>
                      <a:r>
                        <a:rPr lang="en-US" sz="1800" dirty="0">
                          <a:solidFill>
                            <a:srgbClr val="000000"/>
                          </a:solidFill>
                          <a:effectLst/>
                          <a:latin typeface="+mn-lt"/>
                          <a:ea typeface="MS Mincho" panose="02020609040205080304" pitchFamily="49" charset="-128"/>
                          <a:cs typeface="FrutigerLTStd-Light"/>
                        </a:rPr>
                        <a:t>Contains information about nearby content and is typically displayed as a sidebar.</a:t>
                      </a:r>
                      <a:endParaRPr lang="en-US" sz="18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1000683792"/>
                  </a:ext>
                </a:extLst>
              </a:tr>
            </a:tbl>
          </a:graphicData>
        </a:graphic>
      </p:graphicFrame>
      <p:sp>
        <p:nvSpPr>
          <p:cNvPr id="5" name="Title 4"/>
          <p:cNvSpPr>
            <a:spLocks noGrp="1"/>
          </p:cNvSpPr>
          <p:nvPr>
            <p:ph type="title"/>
          </p:nvPr>
        </p:nvSpPr>
        <p:spPr/>
        <p:txBody>
          <a:bodyPr>
            <a:normAutofit/>
          </a:bodyPr>
          <a:lstStyle/>
          <a:p>
            <a:r>
              <a:rPr lang="en-IN" b="1" dirty="0"/>
              <a:t>Using HTML 5 Semantic Elements</a:t>
            </a:r>
          </a:p>
        </p:txBody>
      </p:sp>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4294967295"/>
          </p:nvPr>
        </p:nvSpPr>
        <p:spPr>
          <a:xfrm>
            <a:off x="10839450" y="6111875"/>
            <a:ext cx="1352550" cy="365125"/>
          </a:xfrm>
        </p:spPr>
        <p:txBody>
          <a:bodyPr>
            <a:normAutofit fontScale="85000" lnSpcReduction="10000"/>
          </a:bodyPr>
          <a:lstStyle/>
          <a:p>
            <a:r>
              <a:rPr lang="en-US" dirty="0"/>
              <a:t>Table 2-2</a:t>
            </a:r>
          </a:p>
        </p:txBody>
      </p:sp>
    </p:spTree>
    <p:extLst>
      <p:ext uri="{BB962C8B-B14F-4D97-AF65-F5344CB8AC3E}">
        <p14:creationId xmlns:p14="http://schemas.microsoft.com/office/powerpoint/2010/main" val="338331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Figure 2–7 explains how to organize files in a website. The relationship between a coded webpage template with header, nav, main, and footer   elements and the conceptual wireframe design of a webpage is illustrated.&#10;&#10;">
            <a:extLst>
              <a:ext uri="{FF2B5EF4-FFF2-40B4-BE49-F238E27FC236}">
                <a16:creationId xmlns:a16="http://schemas.microsoft.com/office/drawing/2014/main" id="{BF87C8E1-4EEE-47B6-AF60-DD12DD5FAC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083067"/>
            <a:ext cx="8839200" cy="4450292"/>
          </a:xfrm>
        </p:spPr>
      </p:pic>
      <p:sp>
        <p:nvSpPr>
          <p:cNvPr id="5" name="Title 4"/>
          <p:cNvSpPr>
            <a:spLocks noGrp="1"/>
          </p:cNvSpPr>
          <p:nvPr>
            <p:ph type="title"/>
          </p:nvPr>
        </p:nvSpPr>
        <p:spPr/>
        <p:txBody>
          <a:bodyPr>
            <a:normAutofit/>
          </a:bodyPr>
          <a:lstStyle/>
          <a:p>
            <a:r>
              <a:rPr lang="en-IN" b="1" dirty="0"/>
              <a:t>Using HTML 5 Semantic Elements</a:t>
            </a:r>
          </a:p>
        </p:txBody>
      </p:sp>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4294967295"/>
          </p:nvPr>
        </p:nvSpPr>
        <p:spPr>
          <a:xfrm>
            <a:off x="10591800" y="6335395"/>
            <a:ext cx="1352550" cy="365125"/>
          </a:xfrm>
        </p:spPr>
        <p:txBody>
          <a:bodyPr>
            <a:normAutofit fontScale="77500" lnSpcReduction="20000"/>
          </a:bodyPr>
          <a:lstStyle/>
          <a:p>
            <a:r>
              <a:rPr lang="en-US" dirty="0"/>
              <a:t>Figure 2–7</a:t>
            </a:r>
          </a:p>
        </p:txBody>
      </p:sp>
    </p:spTree>
    <p:extLst>
      <p:ext uri="{BB962C8B-B14F-4D97-AF65-F5344CB8AC3E}">
        <p14:creationId xmlns:p14="http://schemas.microsoft.com/office/powerpoint/2010/main" val="413158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hallmark of a well-designed website is that its webpages have the same look and feel</a:t>
            </a:r>
          </a:p>
          <a:p>
            <a:r>
              <a:rPr lang="en-US" dirty="0"/>
              <a:t>Pages have the same layout</a:t>
            </a:r>
            <a:r>
              <a:rPr lang="en-US"/>
              <a:t>, colour </a:t>
            </a:r>
            <a:r>
              <a:rPr lang="en-US" dirty="0"/>
              <a:t>scheme, typography, and style of graphics</a:t>
            </a:r>
          </a:p>
          <a:p>
            <a:r>
              <a:rPr lang="en-US" dirty="0"/>
              <a:t>Elements work the same way on each page </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Creating a Webpage Template</a:t>
            </a:r>
          </a:p>
        </p:txBody>
      </p:sp>
    </p:spTree>
    <p:extLst>
      <p:ext uri="{BB962C8B-B14F-4D97-AF65-F5344CB8AC3E}">
        <p14:creationId xmlns:p14="http://schemas.microsoft.com/office/powerpoint/2010/main" val="231777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1219201"/>
            <a:ext cx="6781800" cy="5018311"/>
          </a:xfrm>
        </p:spPr>
        <p:txBody>
          <a:bodyPr/>
          <a:lstStyle/>
          <a:p>
            <a:r>
              <a:rPr lang="en-US" dirty="0"/>
              <a:t>Templates are used to make sure webpages in a site share a standard layout</a:t>
            </a:r>
          </a:p>
          <a:p>
            <a:pPr lvl="1"/>
            <a:r>
              <a:rPr lang="en-US" sz="2800" dirty="0"/>
              <a:t>HTML document containing elements that should appear on each page</a:t>
            </a:r>
          </a:p>
          <a:p>
            <a:pPr lvl="1"/>
            <a:r>
              <a:rPr lang="en-US" sz="2800" dirty="0"/>
              <a:t>Instead of creating a webpage from scratch, open the template document in a text editor and save it using the name of the new webpage</a:t>
            </a:r>
            <a:endParaRPr lang="en-IN" sz="2800"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fontScale="90000"/>
          </a:bodyPr>
          <a:lstStyle/>
          <a:p>
            <a:br>
              <a:rPr lang="en-IN" b="1" dirty="0"/>
            </a:br>
            <a:r>
              <a:rPr lang="en-IN" b="1" dirty="0"/>
              <a:t>	Creating a Webpage Template</a:t>
            </a:r>
          </a:p>
        </p:txBody>
      </p:sp>
    </p:spTree>
    <p:extLst>
      <p:ext uri="{BB962C8B-B14F-4D97-AF65-F5344CB8AC3E}">
        <p14:creationId xmlns:p14="http://schemas.microsoft.com/office/powerpoint/2010/main" val="10636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537113C-C370-42DE-894D-5EF3002A21C5}"/>
              </a:ext>
            </a:extLst>
          </p:cNvPr>
          <p:cNvSpPr>
            <a:spLocks noGrp="1"/>
          </p:cNvSpPr>
          <p:nvPr>
            <p:ph idx="1"/>
          </p:nvPr>
        </p:nvSpPr>
        <p:spPr/>
        <p:txBody>
          <a:bodyPr/>
          <a:lstStyle/>
          <a:p>
            <a:r>
              <a:rPr lang="en-US" dirty="0"/>
              <a:t>Create a webpage template</a:t>
            </a:r>
          </a:p>
          <a:p>
            <a:pPr lvl="1"/>
            <a:r>
              <a:rPr lang="en-US" dirty="0"/>
              <a:t>An HTML document with the HTML elements that define the webpage structure</a:t>
            </a:r>
          </a:p>
        </p:txBody>
      </p:sp>
      <p:sp>
        <p:nvSpPr>
          <p:cNvPr id="5" name="Title 4"/>
          <p:cNvSpPr>
            <a:spLocks noGrp="1"/>
          </p:cNvSpPr>
          <p:nvPr>
            <p:ph type="title"/>
          </p:nvPr>
        </p:nvSpPr>
        <p:spPr/>
        <p:txBody>
          <a:bodyPr>
            <a:normAutofit/>
          </a:bodyPr>
          <a:lstStyle/>
          <a:p>
            <a:r>
              <a:rPr lang="en-IN" b="1" dirty="0"/>
              <a:t>Creating a Webpage Template  </a:t>
            </a:r>
          </a:p>
        </p:txBody>
      </p:sp>
      <p:pic>
        <p:nvPicPr>
          <p:cNvPr id="11" name="Content Placeholder 10" descr="Figure 2–10 highlights HTML elements that define the webpage structure. Several HTML elements are shown in bold and red. ">
            <a:extLst>
              <a:ext uri="{FF2B5EF4-FFF2-40B4-BE49-F238E27FC236}">
                <a16:creationId xmlns:a16="http://schemas.microsoft.com/office/drawing/2014/main" id="{08F91844-E290-4F8E-A773-F252C40B19E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438400"/>
            <a:ext cx="8467725" cy="3951288"/>
          </a:xfrm>
        </p:spPr>
      </p:pic>
      <p:sp>
        <p:nvSpPr>
          <p:cNvPr id="9" name="Text Placeholder 8">
            <a:extLst>
              <a:ext uri="{FF2B5EF4-FFF2-40B4-BE49-F238E27FC236}">
                <a16:creationId xmlns:a16="http://schemas.microsoft.com/office/drawing/2014/main" id="{D136DECB-A835-4E06-9E2E-48CA9B3B9705}"/>
              </a:ext>
            </a:extLst>
          </p:cNvPr>
          <p:cNvSpPr>
            <a:spLocks noGrp="1"/>
          </p:cNvSpPr>
          <p:nvPr>
            <p:ph type="body" sz="quarter" idx="4294967295"/>
          </p:nvPr>
        </p:nvSpPr>
        <p:spPr>
          <a:xfrm>
            <a:off x="10487025" y="6237288"/>
            <a:ext cx="1704975" cy="409575"/>
          </a:xfrm>
        </p:spPr>
        <p:txBody>
          <a:bodyPr/>
          <a:lstStyle/>
          <a:p>
            <a:r>
              <a:rPr lang="en-US" dirty="0"/>
              <a:t>Figure 2–10</a:t>
            </a:r>
          </a:p>
        </p:txBody>
      </p:sp>
    </p:spTree>
    <p:extLst>
      <p:ext uri="{BB962C8B-B14F-4D97-AF65-F5344CB8AC3E}">
        <p14:creationId xmlns:p14="http://schemas.microsoft.com/office/powerpoint/2010/main" val="1437925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77AC1C-94E9-4071-8317-01279570CA09}"/>
              </a:ext>
            </a:extLst>
          </p:cNvPr>
          <p:cNvSpPr>
            <a:spLocks noGrp="1"/>
          </p:cNvSpPr>
          <p:nvPr>
            <p:ph idx="1"/>
          </p:nvPr>
        </p:nvSpPr>
        <p:spPr/>
        <p:txBody>
          <a:bodyPr/>
          <a:lstStyle/>
          <a:p>
            <a:r>
              <a:rPr lang="en-US" dirty="0"/>
              <a:t>Add HTML 5 semantic elements to a webpage template </a:t>
            </a:r>
          </a:p>
          <a:p>
            <a:pPr lvl="1"/>
            <a:r>
              <a:rPr lang="en-US" dirty="0"/>
              <a:t>Define content areas</a:t>
            </a:r>
          </a:p>
        </p:txBody>
      </p:sp>
      <p:sp>
        <p:nvSpPr>
          <p:cNvPr id="5" name="Title 4"/>
          <p:cNvSpPr>
            <a:spLocks noGrp="1"/>
          </p:cNvSpPr>
          <p:nvPr>
            <p:ph type="title"/>
          </p:nvPr>
        </p:nvSpPr>
        <p:spPr/>
        <p:txBody>
          <a:bodyPr>
            <a:normAutofit/>
          </a:bodyPr>
          <a:lstStyle/>
          <a:p>
            <a:r>
              <a:rPr lang="en-IN" b="1" dirty="0"/>
              <a:t>Creating a Webpage Template</a:t>
            </a:r>
          </a:p>
        </p:txBody>
      </p:sp>
      <p:pic>
        <p:nvPicPr>
          <p:cNvPr id="10" name="Content Placeholder 9" descr="Figure 2–12 illustrates HTML 5 tags added, shown in bold and red.  &#10;">
            <a:extLst>
              <a:ext uri="{FF2B5EF4-FFF2-40B4-BE49-F238E27FC236}">
                <a16:creationId xmlns:a16="http://schemas.microsoft.com/office/drawing/2014/main" id="{A2EDD14C-817E-4082-99F9-8AEF5CCD8A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274" y="2528989"/>
            <a:ext cx="7848600" cy="3859212"/>
          </a:xfrm>
        </p:spPr>
      </p:pic>
      <p:sp>
        <p:nvSpPr>
          <p:cNvPr id="8" name="Text Placeholder 7">
            <a:extLst>
              <a:ext uri="{FF2B5EF4-FFF2-40B4-BE49-F238E27FC236}">
                <a16:creationId xmlns:a16="http://schemas.microsoft.com/office/drawing/2014/main" id="{9AE2EBAE-1E2D-444A-B445-8AFE334FFE61}"/>
              </a:ext>
            </a:extLst>
          </p:cNvPr>
          <p:cNvSpPr>
            <a:spLocks noGrp="1"/>
          </p:cNvSpPr>
          <p:nvPr>
            <p:ph type="body" sz="quarter" idx="4294967295"/>
          </p:nvPr>
        </p:nvSpPr>
        <p:spPr>
          <a:xfrm>
            <a:off x="10591800" y="6245225"/>
            <a:ext cx="1600200" cy="346075"/>
          </a:xfrm>
        </p:spPr>
        <p:txBody>
          <a:bodyPr>
            <a:normAutofit fontScale="85000" lnSpcReduction="10000"/>
          </a:bodyPr>
          <a:lstStyle/>
          <a:p>
            <a:r>
              <a:rPr lang="en-US" dirty="0"/>
              <a:t>Figure 2–12</a:t>
            </a:r>
          </a:p>
          <a:p>
            <a:endParaRPr lang="en-US" dirty="0"/>
          </a:p>
        </p:txBody>
      </p:sp>
    </p:spTree>
    <p:extLst>
      <p:ext uri="{BB962C8B-B14F-4D97-AF65-F5344CB8AC3E}">
        <p14:creationId xmlns:p14="http://schemas.microsoft.com/office/powerpoint/2010/main" val="394677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Comments can provide additional information about the areas within the webpage</a:t>
            </a:r>
          </a:p>
          <a:p>
            <a:pPr lvl="1"/>
            <a:r>
              <a:rPr lang="en-IN" dirty="0"/>
              <a:t>Add a comment before a tag using the following tag:</a:t>
            </a:r>
          </a:p>
          <a:p>
            <a:pPr lvl="2"/>
            <a:r>
              <a:rPr lang="en-IN" dirty="0"/>
              <a:t>&lt;! - - Place your comment here - - &gt;</a:t>
            </a:r>
          </a:p>
          <a:p>
            <a:r>
              <a:rPr lang="en-IN" dirty="0"/>
              <a:t>Word wrap causes text lines to break at the right edge of the window and appear on a new line</a:t>
            </a:r>
          </a:p>
          <a:p>
            <a:pPr lvl="1"/>
            <a:r>
              <a:rPr lang="en-US" dirty="0"/>
              <a:t>All entered text is visible in the editor window</a:t>
            </a:r>
          </a:p>
          <a:p>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dirty="0"/>
              <a:t>Comments</a:t>
            </a:r>
          </a:p>
        </p:txBody>
      </p:sp>
    </p:spTree>
    <p:extLst>
      <p:ext uri="{BB962C8B-B14F-4D97-AF65-F5344CB8AC3E}">
        <p14:creationId xmlns:p14="http://schemas.microsoft.com/office/powerpoint/2010/main" val="3898735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Add comments to a webpage template </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Comments</a:t>
            </a:r>
          </a:p>
        </p:txBody>
      </p:sp>
      <p:pic>
        <p:nvPicPr>
          <p:cNvPr id="8" name="Content Placeholder 7" descr="Figure 2–14 displays a comment at the beginning of a document added to identify the author.&#10;">
            <a:extLst>
              <a:ext uri="{FF2B5EF4-FFF2-40B4-BE49-F238E27FC236}">
                <a16:creationId xmlns:a16="http://schemas.microsoft.com/office/drawing/2014/main" id="{2B71FBB5-1D92-439A-953E-6EAB38683E7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752600"/>
            <a:ext cx="8982075" cy="3592513"/>
          </a:xfrm>
        </p:spPr>
      </p:pic>
      <p:sp>
        <p:nvSpPr>
          <p:cNvPr id="6" name="Text Placeholder 5">
            <a:extLst>
              <a:ext uri="{FF2B5EF4-FFF2-40B4-BE49-F238E27FC236}">
                <a16:creationId xmlns:a16="http://schemas.microsoft.com/office/drawing/2014/main" id="{7F9625B4-4B5C-460F-9C12-21EFFF581212}"/>
              </a:ext>
            </a:extLst>
          </p:cNvPr>
          <p:cNvSpPr>
            <a:spLocks noGrp="1"/>
          </p:cNvSpPr>
          <p:nvPr>
            <p:ph type="body" sz="quarter" idx="4294967295"/>
          </p:nvPr>
        </p:nvSpPr>
        <p:spPr>
          <a:xfrm>
            <a:off x="10515600" y="5345113"/>
            <a:ext cx="1676400" cy="365125"/>
          </a:xfrm>
        </p:spPr>
        <p:txBody>
          <a:bodyPr>
            <a:normAutofit fontScale="92500"/>
          </a:bodyPr>
          <a:lstStyle/>
          <a:p>
            <a:r>
              <a:rPr lang="en-US" dirty="0"/>
              <a:t>Figure 2–14</a:t>
            </a:r>
          </a:p>
        </p:txBody>
      </p:sp>
    </p:spTree>
    <p:extLst>
      <p:ext uri="{BB962C8B-B14F-4D97-AF65-F5344CB8AC3E}">
        <p14:creationId xmlns:p14="http://schemas.microsoft.com/office/powerpoint/2010/main" val="936953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26F4AE-DDF7-4FF2-89D9-F8B4EAC2A4F7}"/>
              </a:ext>
            </a:extLst>
          </p:cNvPr>
          <p:cNvSpPr>
            <a:spLocks noGrp="1"/>
          </p:cNvSpPr>
          <p:nvPr>
            <p:ph idx="1"/>
          </p:nvPr>
        </p:nvSpPr>
        <p:spPr/>
        <p:txBody>
          <a:bodyPr/>
          <a:lstStyle/>
          <a:p>
            <a:r>
              <a:rPr lang="en-US" dirty="0"/>
              <a:t>Heading elements provide a title or heading before a paragraph of text or section of a page</a:t>
            </a:r>
          </a:p>
          <a:p>
            <a:pPr lvl="1"/>
            <a:r>
              <a:rPr lang="en-US" dirty="0"/>
              <a:t>Indicate that a new topic is starting and typically identify or </a:t>
            </a:r>
            <a:r>
              <a:rPr lang="en-AU" dirty="0"/>
              <a:t>summarise</a:t>
            </a:r>
            <a:r>
              <a:rPr lang="en-US" dirty="0"/>
              <a:t> the topic</a:t>
            </a:r>
          </a:p>
          <a:p>
            <a:r>
              <a:rPr lang="en-US" dirty="0"/>
              <a:t>Appear in a larger font size than normal text</a:t>
            </a:r>
          </a:p>
          <a:p>
            <a:pPr lvl="1"/>
            <a:r>
              <a:rPr lang="en-US" dirty="0"/>
              <a:t>Make it easy for users to quickly scan the page and identify its sections</a:t>
            </a:r>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lvl="0"/>
            <a:r>
              <a:rPr lang="en-US" noProof="0" dirty="0"/>
              <a:t>Minnick. Responsive Web Design with HTML and CSS, 9th Edition. © 2021 Cengage. All Rights Reserved. May not be scanned, copied or duplicated, or posted to a publicly accessible website, in whole or in part.</a:t>
            </a:r>
          </a:p>
        </p:txBody>
      </p:sp>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normAutofit/>
          </a:bodyPr>
          <a:lstStyle/>
          <a:p>
            <a:r>
              <a:rPr lang="en-US" dirty="0"/>
              <a:t>Heading Elements </a:t>
            </a:r>
          </a:p>
        </p:txBody>
      </p:sp>
      <p:pic>
        <p:nvPicPr>
          <p:cNvPr id="8" name="Content Placeholder 7" descr="Figure 2–18 displays a screenshot showing examples of heading elements on Intel’s website. The text in blue, Desktops, Laptops, and Intel® Compute Stick, are all examples of heading elements.&#10;">
            <a:extLst>
              <a:ext uri="{FF2B5EF4-FFF2-40B4-BE49-F238E27FC236}">
                <a16:creationId xmlns:a16="http://schemas.microsoft.com/office/drawing/2014/main" id="{5E572CA0-BA37-D64B-B388-FDDF23F07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577" y="3728356"/>
            <a:ext cx="5791200" cy="3116792"/>
          </a:xfrm>
          <a:prstGeom prst="rect">
            <a:avLst/>
          </a:prstGeom>
        </p:spPr>
      </p:pic>
      <p:sp>
        <p:nvSpPr>
          <p:cNvPr id="9" name="Text Placeholder 5">
            <a:extLst>
              <a:ext uri="{FF2B5EF4-FFF2-40B4-BE49-F238E27FC236}">
                <a16:creationId xmlns:a16="http://schemas.microsoft.com/office/drawing/2014/main" id="{046B21C8-EF2C-2543-81FE-42B425EBC1FF}"/>
              </a:ext>
            </a:extLst>
          </p:cNvPr>
          <p:cNvSpPr txBox="1">
            <a:spLocks/>
          </p:cNvSpPr>
          <p:nvPr/>
        </p:nvSpPr>
        <p:spPr>
          <a:xfrm>
            <a:off x="10001189" y="5649309"/>
            <a:ext cx="2190811" cy="36512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auto"/>
            <a:r>
              <a:rPr lang="en-US" dirty="0"/>
              <a:t>Figure 2–18</a:t>
            </a:r>
          </a:p>
          <a:p>
            <a:pPr fontAlgn="auto"/>
            <a:endParaRPr lang="en-US" dirty="0"/>
          </a:p>
        </p:txBody>
      </p:sp>
    </p:spTree>
    <p:extLst>
      <p:ext uri="{BB962C8B-B14F-4D97-AF65-F5344CB8AC3E}">
        <p14:creationId xmlns:p14="http://schemas.microsoft.com/office/powerpoint/2010/main" val="348241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2–19 displays the size differences among heading levels 1 through 6. ">
            <a:extLst>
              <a:ext uri="{FF2B5EF4-FFF2-40B4-BE49-F238E27FC236}">
                <a16:creationId xmlns:a16="http://schemas.microsoft.com/office/drawing/2014/main" id="{6624391D-A49C-4284-9488-64054CAFA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1" y="1618676"/>
            <a:ext cx="7891056" cy="2419924"/>
          </a:xfrm>
        </p:spPr>
      </p:pic>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fontAlgn="auto">
              <a:spcBef>
                <a:spcPts val="0"/>
              </a:spcBef>
              <a:spcAft>
                <a:spcPts val="0"/>
              </a:spcAft>
              <a:defRPr/>
            </a:pPr>
            <a:r>
              <a:rPr lang="en-US" dirty="0">
                <a:solidFill>
                  <a:srgbClr val="006298"/>
                </a:solidFill>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r>
              <a:rPr lang="en-US" b="1" dirty="0"/>
              <a:t>Heading Elements </a:t>
            </a:r>
            <a:r>
              <a:rPr lang="en-IN" dirty="0"/>
              <a:t> </a:t>
            </a:r>
            <a:endParaRPr lang="en-US" dirty="0"/>
          </a:p>
        </p:txBody>
      </p:sp>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5305426" y="4770309"/>
            <a:ext cx="1581149" cy="365125"/>
          </a:xfrm>
        </p:spPr>
        <p:txBody>
          <a:bodyPr/>
          <a:lstStyle/>
          <a:p>
            <a:r>
              <a:rPr lang="en-US" dirty="0"/>
              <a:t>Figure 2–19</a:t>
            </a:r>
          </a:p>
          <a:p>
            <a:endParaRPr lang="en-US" dirty="0"/>
          </a:p>
        </p:txBody>
      </p:sp>
    </p:spTree>
    <p:extLst>
      <p:ext uri="{BB962C8B-B14F-4D97-AF65-F5344CB8AC3E}">
        <p14:creationId xmlns:p14="http://schemas.microsoft.com/office/powerpoint/2010/main" val="19908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Activities involved in designing a website</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a:t>
            </a:r>
            <a:r>
              <a:rPr lang="en-AU" dirty="0"/>
              <a:t>colours</a:t>
            </a:r>
            <a:r>
              <a:rPr lang="en-IN" dirty="0"/>
              <a:t> to use in the site</a:t>
            </a:r>
          </a:p>
          <a:p>
            <a:pPr lvl="1"/>
            <a:r>
              <a:rPr lang="en-IN" dirty="0"/>
              <a:t>Determining whether to design for an optimal viewing experience across a range of devices – cross-platform, responsive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Designing a Website</a:t>
            </a:r>
          </a:p>
        </p:txBody>
      </p:sp>
    </p:spTree>
    <p:extLst>
      <p:ext uri="{BB962C8B-B14F-4D97-AF65-F5344CB8AC3E}">
        <p14:creationId xmlns:p14="http://schemas.microsoft.com/office/powerpoint/2010/main" val="366799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Static content that will appear on every webpage can be added to the template</a:t>
            </a:r>
          </a:p>
          <a:p>
            <a:pPr lvl="1"/>
            <a:r>
              <a:rPr lang="en-IN" dirty="0"/>
              <a:t>Business name or logo, links, and the footer information</a:t>
            </a:r>
          </a:p>
          <a:p>
            <a:r>
              <a:rPr lang="en-IN" dirty="0"/>
              <a:t>Example of content added between header tags:</a:t>
            </a:r>
          </a:p>
          <a:p>
            <a:pPr marL="457200" lvl="1" indent="0">
              <a:buNone/>
            </a:pPr>
            <a:r>
              <a:rPr lang="en-IN" dirty="0"/>
              <a:t>	&lt;header&gt; </a:t>
            </a:r>
            <a:br>
              <a:rPr lang="en-IN" dirty="0"/>
            </a:br>
            <a:r>
              <a:rPr lang="en-IN" dirty="0"/>
              <a:t>		</a:t>
            </a:r>
            <a:r>
              <a:rPr lang="en-IN" dirty="0">
                <a:solidFill>
                  <a:srgbClr val="0070C0"/>
                </a:solidFill>
              </a:rPr>
              <a:t>&lt;h1&gt;</a:t>
            </a:r>
            <a:r>
              <a:rPr lang="en-IN" dirty="0"/>
              <a:t>Forward Fitness Club</a:t>
            </a:r>
            <a:r>
              <a:rPr lang="en-IN" dirty="0">
                <a:solidFill>
                  <a:srgbClr val="0070C0"/>
                </a:solidFill>
              </a:rPr>
              <a:t>&lt;/h1&gt;</a:t>
            </a:r>
          </a:p>
          <a:p>
            <a:pPr marL="457200" lvl="1" indent="0">
              <a:buNone/>
            </a:pPr>
            <a:r>
              <a:rPr lang="en-IN" dirty="0">
                <a:solidFill>
                  <a:srgbClr val="0070C0"/>
                </a:solidFill>
              </a:rPr>
              <a:t>		&lt;h2&gt;</a:t>
            </a:r>
            <a:r>
              <a:rPr lang="en-IN" dirty="0"/>
              <a:t>Subheading…</a:t>
            </a:r>
            <a:r>
              <a:rPr lang="en-IN" dirty="0">
                <a:solidFill>
                  <a:srgbClr val="0070C0"/>
                </a:solidFill>
              </a:rPr>
              <a:t>&lt;/h2&gt;</a:t>
            </a:r>
          </a:p>
          <a:p>
            <a:pPr marL="457200" lvl="1" indent="0">
              <a:buNone/>
            </a:pPr>
            <a:r>
              <a:rPr lang="en-IN" dirty="0"/>
              <a:t>      &lt;/header&gt;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Webpage Content</a:t>
            </a:r>
          </a:p>
        </p:txBody>
      </p:sp>
    </p:spTree>
    <p:extLst>
      <p:ext uri="{BB962C8B-B14F-4D97-AF65-F5344CB8AC3E}">
        <p14:creationId xmlns:p14="http://schemas.microsoft.com/office/powerpoint/2010/main" val="151689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symbol can be added to an HTML webpage by typing its HTML entity name or entity number</a:t>
            </a:r>
          </a:p>
          <a:p>
            <a:pPr lvl="1"/>
            <a:r>
              <a:rPr lang="en-IN" dirty="0"/>
              <a:t>Inserting an HTML character entity in the code displays a </a:t>
            </a:r>
            <a:r>
              <a:rPr lang="en-IN" dirty="0">
                <a:solidFill>
                  <a:srgbClr val="0070C0"/>
                </a:solidFill>
              </a:rPr>
              <a:t>reserved HTML character </a:t>
            </a:r>
            <a:r>
              <a:rPr lang="en-IN" dirty="0"/>
              <a:t>on the webpage</a:t>
            </a:r>
          </a:p>
          <a:p>
            <a:pPr lvl="1"/>
            <a:r>
              <a:rPr lang="en-IN" dirty="0"/>
              <a:t>Entity name is an abbreviated name</a:t>
            </a:r>
          </a:p>
          <a:p>
            <a:pPr lvl="1"/>
            <a:r>
              <a:rPr lang="en-IN" dirty="0"/>
              <a:t>Entity number is a combination of the pound sign (#) and a numeric code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Using Symbol Entities</a:t>
            </a:r>
          </a:p>
        </p:txBody>
      </p:sp>
    </p:spTree>
    <p:extLst>
      <p:ext uri="{BB962C8B-B14F-4D97-AF65-F5344CB8AC3E}">
        <p14:creationId xmlns:p14="http://schemas.microsoft.com/office/powerpoint/2010/main" val="1649547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Figure 2–23 shows the Contact Us&lt;/p&gt; webpage link being added. &#10;">
            <a:extLst>
              <a:ext uri="{FF2B5EF4-FFF2-40B4-BE49-F238E27FC236}">
                <a16:creationId xmlns:a16="http://schemas.microsoft.com/office/drawing/2014/main" id="{1754A225-3BCF-4236-A88E-361987890ED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33943"/>
            <a:ext cx="7848600" cy="3284133"/>
          </a:xfrm>
        </p:spPr>
      </p:pic>
      <p:sp>
        <p:nvSpPr>
          <p:cNvPr id="2" name="Content Placeholder 1"/>
          <p:cNvSpPr>
            <a:spLocks noGrp="1"/>
          </p:cNvSpPr>
          <p:nvPr>
            <p:ph idx="1"/>
          </p:nvPr>
        </p:nvSpPr>
        <p:spPr/>
        <p:txBody>
          <a:bodyPr/>
          <a:lstStyle/>
          <a:p>
            <a:r>
              <a:rPr lang="en-US" dirty="0"/>
              <a:t>Add text and nonbreaking spaces to the nav section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Using Symbol Entities </a:t>
            </a:r>
          </a:p>
        </p:txBody>
      </p:sp>
      <p:sp>
        <p:nvSpPr>
          <p:cNvPr id="9" name="Text Placeholder 8">
            <a:extLst>
              <a:ext uri="{FF2B5EF4-FFF2-40B4-BE49-F238E27FC236}">
                <a16:creationId xmlns:a16="http://schemas.microsoft.com/office/drawing/2014/main" id="{43A50D48-700C-4505-B32B-79A4B7252FE6}"/>
              </a:ext>
            </a:extLst>
          </p:cNvPr>
          <p:cNvSpPr>
            <a:spLocks noGrp="1"/>
          </p:cNvSpPr>
          <p:nvPr>
            <p:ph type="body" sz="quarter" idx="4294967295"/>
          </p:nvPr>
        </p:nvSpPr>
        <p:spPr>
          <a:xfrm>
            <a:off x="0" y="5724525"/>
            <a:ext cx="1682750" cy="514350"/>
          </a:xfrm>
        </p:spPr>
        <p:txBody>
          <a:bodyPr/>
          <a:lstStyle/>
          <a:p>
            <a:r>
              <a:rPr lang="en-US" dirty="0"/>
              <a:t>Figure 2–23</a:t>
            </a:r>
          </a:p>
          <a:p>
            <a:endParaRPr lang="en-US" dirty="0"/>
          </a:p>
        </p:txBody>
      </p:sp>
      <p:pic>
        <p:nvPicPr>
          <p:cNvPr id="7" name="Content Placeholder 7" descr="Figure 2–25 shows the Forward Fitness Club page in a browser to display the webpage template; header, nav, and  footer content is called out.&#10;">
            <a:extLst>
              <a:ext uri="{FF2B5EF4-FFF2-40B4-BE49-F238E27FC236}">
                <a16:creationId xmlns:a16="http://schemas.microsoft.com/office/drawing/2014/main" id="{EE573D31-0E63-584E-A7A6-B65D5FA45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4266706"/>
            <a:ext cx="7510337" cy="2591294"/>
          </a:xfrm>
          <a:prstGeom prst="rect">
            <a:avLst/>
          </a:prstGeom>
        </p:spPr>
      </p:pic>
    </p:spTree>
    <p:extLst>
      <p:ext uri="{BB962C8B-B14F-4D97-AF65-F5344CB8AC3E}">
        <p14:creationId xmlns:p14="http://schemas.microsoft.com/office/powerpoint/2010/main" val="1004528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a:extLst>
              <a:ext uri="{FF2B5EF4-FFF2-40B4-BE49-F238E27FC236}">
                <a16:creationId xmlns:a16="http://schemas.microsoft.com/office/drawing/2014/main" id="{27F378AC-EB36-4862-A50C-158297ACF5F8}"/>
              </a:ext>
            </a:extLst>
          </p:cNvPr>
          <p:cNvGraphicFramePr>
            <a:graphicFrameLocks noGrp="1"/>
          </p:cNvGraphicFramePr>
          <p:nvPr>
            <p:ph idx="1"/>
            <p:extLst>
              <p:ext uri="{D42A27DB-BD31-4B8C-83A1-F6EECF244321}">
                <p14:modId xmlns:p14="http://schemas.microsoft.com/office/powerpoint/2010/main" val="724222414"/>
              </p:ext>
            </p:extLst>
          </p:nvPr>
        </p:nvGraphicFramePr>
        <p:xfrm>
          <a:off x="812800" y="1219200"/>
          <a:ext cx="10540998" cy="3250579"/>
        </p:xfrm>
        <a:graphic>
          <a:graphicData uri="http://schemas.openxmlformats.org/drawingml/2006/table">
            <a:tbl>
              <a:tblPr firstRow="1"/>
              <a:tblGrid>
                <a:gridCol w="1807759">
                  <a:extLst>
                    <a:ext uri="{9D8B030D-6E8A-4147-A177-3AD203B41FA5}">
                      <a16:colId xmlns:a16="http://schemas.microsoft.com/office/drawing/2014/main" val="2967412423"/>
                    </a:ext>
                  </a:extLst>
                </a:gridCol>
                <a:gridCol w="3462739">
                  <a:extLst>
                    <a:ext uri="{9D8B030D-6E8A-4147-A177-3AD203B41FA5}">
                      <a16:colId xmlns:a16="http://schemas.microsoft.com/office/drawing/2014/main" val="1153343150"/>
                    </a:ext>
                  </a:extLst>
                </a:gridCol>
                <a:gridCol w="2308159">
                  <a:extLst>
                    <a:ext uri="{9D8B030D-6E8A-4147-A177-3AD203B41FA5}">
                      <a16:colId xmlns:a16="http://schemas.microsoft.com/office/drawing/2014/main" val="810526201"/>
                    </a:ext>
                  </a:extLst>
                </a:gridCol>
                <a:gridCol w="2962341">
                  <a:extLst>
                    <a:ext uri="{9D8B030D-6E8A-4147-A177-3AD203B41FA5}">
                      <a16:colId xmlns:a16="http://schemas.microsoft.com/office/drawing/2014/main" val="2302351998"/>
                    </a:ext>
                  </a:extLst>
                </a:gridCol>
              </a:tblGrid>
              <a:tr h="671591">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Character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Description</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Name</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Number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extLst>
                  <a:ext uri="{0D108BD9-81ED-4DB2-BD59-A6C34878D82A}">
                    <a16:rowId xmlns:a16="http://schemas.microsoft.com/office/drawing/2014/main" val="4123184398"/>
                  </a:ext>
                </a:extLst>
              </a:tr>
              <a:tr h="332788">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Copyright symbol</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&amp;copy;</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&amp;#169;</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414401552"/>
                  </a:ext>
                </a:extLst>
              </a:tr>
              <a:tr h="350436">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Registered trademark</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&amp;reg;</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&amp;#174;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633694817"/>
                  </a:ext>
                </a:extLst>
              </a:tr>
              <a:tr h="332788">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&amp;#8364;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473743442"/>
                  </a:ext>
                </a:extLst>
              </a:tr>
              <a:tr h="332788">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Ampersand</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&amp;#38;</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325573872"/>
                  </a:ext>
                </a:extLst>
              </a:tr>
              <a:tr h="332788">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Less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&amp;lt;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35986764"/>
                  </a:ext>
                </a:extLst>
              </a:tr>
              <a:tr h="332788">
                <a:tc>
                  <a:txBody>
                    <a:bodyPr/>
                    <a:lstStyle/>
                    <a:p>
                      <a:pPr marL="0" marR="0" algn="ctr"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Greater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&amp;gt;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&amp;#62;</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1068126166"/>
                  </a:ext>
                </a:extLst>
              </a:tr>
              <a:tr h="501352">
                <a:tc>
                  <a:txBody>
                    <a:bodyPr/>
                    <a:lstStyle/>
                    <a:p>
                      <a:pPr marL="0" marR="0">
                        <a:lnSpc>
                          <a:spcPct val="100000"/>
                        </a:lnSpc>
                        <a:spcBef>
                          <a:spcPts val="0"/>
                        </a:spcBef>
                        <a:spcAft>
                          <a:spcPts val="0"/>
                        </a:spcAft>
                      </a:pPr>
                      <a:r>
                        <a:rPr lang="en-US" sz="1600" dirty="0">
                          <a:effectLst/>
                          <a:latin typeface="Arial" panose="020B0604020202020204" pitchFamily="34" charset="0"/>
                          <a:ea typeface="MS Mincho" panose="02020609040205080304" pitchFamily="49" charset="-128"/>
                          <a:cs typeface="Arial" panose="020B0604020202020204" pitchFamily="34" charset="0"/>
                        </a:rPr>
                        <a:t> </a:t>
                      </a: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Nonbreaking space</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&amp;nbsp;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984200439"/>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sz="2800" b="1" dirty="0"/>
              <a:t>Using Symbol Entities </a:t>
            </a:r>
            <a:endParaRPr lang="en-IN" sz="2800" dirty="0"/>
          </a:p>
        </p:txBody>
      </p:sp>
      <p:sp>
        <p:nvSpPr>
          <p:cNvPr id="12" name="Text Placeholder 11">
            <a:extLst>
              <a:ext uri="{FF2B5EF4-FFF2-40B4-BE49-F238E27FC236}">
                <a16:creationId xmlns:a16="http://schemas.microsoft.com/office/drawing/2014/main" id="{AA71AA21-A472-4335-9C7E-C973E6DCAB0F}"/>
              </a:ext>
            </a:extLst>
          </p:cNvPr>
          <p:cNvSpPr>
            <a:spLocks noGrp="1"/>
          </p:cNvSpPr>
          <p:nvPr>
            <p:ph type="body" sz="quarter" idx="4294967295"/>
          </p:nvPr>
        </p:nvSpPr>
        <p:spPr>
          <a:xfrm>
            <a:off x="0" y="5137150"/>
            <a:ext cx="4143375" cy="365125"/>
          </a:xfrm>
        </p:spPr>
        <p:txBody>
          <a:bodyPr>
            <a:normAutofit lnSpcReduction="10000"/>
          </a:bodyPr>
          <a:lstStyle/>
          <a:p>
            <a:r>
              <a:rPr lang="en-US" dirty="0"/>
              <a:t>Table 2–3 Common Symbol Entities</a:t>
            </a:r>
          </a:p>
          <a:p>
            <a:endParaRPr lang="en-US" dirty="0"/>
          </a:p>
        </p:txBody>
      </p:sp>
      <p:pic>
        <p:nvPicPr>
          <p:cNvPr id="6" name="Picture 5">
            <a:extLst>
              <a:ext uri="{FF2B5EF4-FFF2-40B4-BE49-F238E27FC236}">
                <a16:creationId xmlns:a16="http://schemas.microsoft.com/office/drawing/2014/main" id="{A58A9788-132C-514B-AB07-F1DE1E42F0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05153" y="6371153"/>
            <a:ext cx="486847" cy="486847"/>
          </a:xfrm>
          <a:prstGeom prst="rect">
            <a:avLst/>
          </a:prstGeom>
        </p:spPr>
      </p:pic>
    </p:spTree>
    <p:extLst>
      <p:ext uri="{BB962C8B-B14F-4D97-AF65-F5344CB8AC3E}">
        <p14:creationId xmlns:p14="http://schemas.microsoft.com/office/powerpoint/2010/main" val="71457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After creation of an HTML file, the document can be validated to verify HTML code validity </a:t>
            </a:r>
          </a:p>
          <a:p>
            <a:r>
              <a:rPr lang="en-IN" b="1" dirty="0">
                <a:solidFill>
                  <a:srgbClr val="0070C0"/>
                </a:solidFill>
              </a:rPr>
              <a:t>Validator</a:t>
            </a:r>
            <a:r>
              <a:rPr lang="en-IN" dirty="0"/>
              <a:t> checks for errors, indicates where they are located, and suggests corrections</a:t>
            </a:r>
          </a:p>
          <a:p>
            <a:pPr lvl="1"/>
            <a:r>
              <a:rPr lang="en-IN" dirty="0"/>
              <a:t>If the validator detects an </a:t>
            </a:r>
            <a:r>
              <a:rPr lang="en-IN" dirty="0">
                <a:solidFill>
                  <a:srgbClr val="FF0000"/>
                </a:solidFill>
              </a:rPr>
              <a:t>error</a:t>
            </a:r>
            <a:r>
              <a:rPr lang="en-IN" dirty="0"/>
              <a:t> in the code, it displays a </a:t>
            </a:r>
            <a:r>
              <a:rPr lang="en-IN" dirty="0">
                <a:solidFill>
                  <a:srgbClr val="FF0000"/>
                </a:solidFill>
              </a:rPr>
              <a:t>warning</a:t>
            </a:r>
            <a:endParaRPr lang="en-IN" dirty="0"/>
          </a:p>
          <a:p>
            <a:pPr lvl="1"/>
            <a:r>
              <a:rPr lang="en-IN" dirty="0"/>
              <a:t>Errors and warnings should (almost always) be fixed</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IN" b="1" dirty="0"/>
              <a:t>Validating HTML Documents</a:t>
            </a:r>
          </a:p>
        </p:txBody>
      </p:sp>
    </p:spTree>
    <p:extLst>
      <p:ext uri="{BB962C8B-B14F-4D97-AF65-F5344CB8AC3E}">
        <p14:creationId xmlns:p14="http://schemas.microsoft.com/office/powerpoint/2010/main" val="183016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Validate the webpage template</a:t>
            </a:r>
          </a:p>
          <a:p>
            <a:pPr marL="457200" lvl="1"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9" name="Title 4">
            <a:extLst>
              <a:ext uri="{FF2B5EF4-FFF2-40B4-BE49-F238E27FC236}">
                <a16:creationId xmlns:a16="http://schemas.microsoft.com/office/drawing/2014/main" id="{F6AAE12C-F20F-4ECD-A45D-94C09744B78B}"/>
              </a:ext>
            </a:extLst>
          </p:cNvPr>
          <p:cNvSpPr>
            <a:spLocks noGrp="1"/>
          </p:cNvSpPr>
          <p:nvPr>
            <p:ph type="title"/>
          </p:nvPr>
        </p:nvSpPr>
        <p:spPr/>
        <p:txBody>
          <a:bodyPr>
            <a:normAutofit/>
          </a:bodyPr>
          <a:lstStyle/>
          <a:p>
            <a:r>
              <a:rPr lang="en-IN" b="1" dirty="0"/>
              <a:t>Validating HTML Documents</a:t>
            </a:r>
          </a:p>
        </p:txBody>
      </p:sp>
      <p:pic>
        <p:nvPicPr>
          <p:cNvPr id="8" name="Content Placeholder 7" descr="Figure 2–26 displays a screenshot a a user navigating to the fitness folder to find the template.html file.">
            <a:extLst>
              <a:ext uri="{FF2B5EF4-FFF2-40B4-BE49-F238E27FC236}">
                <a16:creationId xmlns:a16="http://schemas.microsoft.com/office/drawing/2014/main" id="{FD25A842-0B28-4627-81B2-7543828E80E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62173" y="1676400"/>
            <a:ext cx="8424702" cy="4521636"/>
          </a:xfrm>
        </p:spPr>
      </p:pic>
      <p:sp>
        <p:nvSpPr>
          <p:cNvPr id="6" name="Text Placeholder 5">
            <a:extLst>
              <a:ext uri="{FF2B5EF4-FFF2-40B4-BE49-F238E27FC236}">
                <a16:creationId xmlns:a16="http://schemas.microsoft.com/office/drawing/2014/main" id="{BF3DE919-53A5-45EE-9C42-090472D20CD7}"/>
              </a:ext>
            </a:extLst>
          </p:cNvPr>
          <p:cNvSpPr>
            <a:spLocks noGrp="1"/>
          </p:cNvSpPr>
          <p:nvPr>
            <p:ph type="body" sz="quarter" idx="4294967295"/>
          </p:nvPr>
        </p:nvSpPr>
        <p:spPr>
          <a:xfrm>
            <a:off x="10125075" y="5727700"/>
            <a:ext cx="2066925" cy="292100"/>
          </a:xfrm>
        </p:spPr>
        <p:txBody>
          <a:bodyPr>
            <a:normAutofit fontScale="85000" lnSpcReduction="20000"/>
          </a:bodyPr>
          <a:lstStyle/>
          <a:p>
            <a:r>
              <a:rPr lang="en-US" dirty="0"/>
              <a:t>Figure 2–26</a:t>
            </a:r>
          </a:p>
          <a:p>
            <a:endParaRPr lang="en-US" dirty="0"/>
          </a:p>
        </p:txBody>
      </p:sp>
    </p:spTree>
    <p:extLst>
      <p:ext uri="{BB962C8B-B14F-4D97-AF65-F5344CB8AC3E}">
        <p14:creationId xmlns:p14="http://schemas.microsoft.com/office/powerpoint/2010/main" val="3869271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Validate an HTML document with </a:t>
            </a:r>
            <a:r>
              <a:rPr lang="en-US" dirty="0">
                <a:solidFill>
                  <a:srgbClr val="FF0000"/>
                </a:solidFill>
              </a:rPr>
              <a:t>errors</a:t>
            </a:r>
            <a:r>
              <a:rPr lang="en-US" dirty="0"/>
              <a:t> </a:t>
            </a:r>
            <a:endParaRPr lang="en-IN" dirty="0"/>
          </a:p>
          <a:p>
            <a:pPr lvl="1"/>
            <a:endParaRPr lang="en-IN" dirty="0"/>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9" name="Title 4">
            <a:extLst>
              <a:ext uri="{FF2B5EF4-FFF2-40B4-BE49-F238E27FC236}">
                <a16:creationId xmlns:a16="http://schemas.microsoft.com/office/drawing/2014/main" id="{A027D6B1-6BAF-4535-868A-8C9CDA732228}"/>
              </a:ext>
            </a:extLst>
          </p:cNvPr>
          <p:cNvSpPr>
            <a:spLocks noGrp="1"/>
          </p:cNvSpPr>
          <p:nvPr>
            <p:ph type="title"/>
          </p:nvPr>
        </p:nvSpPr>
        <p:spPr/>
        <p:txBody>
          <a:bodyPr>
            <a:normAutofit/>
          </a:bodyPr>
          <a:lstStyle/>
          <a:p>
            <a:r>
              <a:rPr lang="en-IN" b="1" dirty="0"/>
              <a:t>Validating HTML Documents</a:t>
            </a:r>
          </a:p>
        </p:txBody>
      </p:sp>
      <p:pic>
        <p:nvPicPr>
          <p:cNvPr id="8" name="Content Placeholder 7" descr="Figure 2–29 displays three errors indicated on Line 1.  &#10;">
            <a:extLst>
              <a:ext uri="{FF2B5EF4-FFF2-40B4-BE49-F238E27FC236}">
                <a16:creationId xmlns:a16="http://schemas.microsoft.com/office/drawing/2014/main" id="{100F79B5-B765-4520-9A14-EC908DB65C8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951038"/>
            <a:ext cx="8585200" cy="3476625"/>
          </a:xfrm>
        </p:spPr>
      </p:pic>
      <p:sp>
        <p:nvSpPr>
          <p:cNvPr id="6" name="Text Placeholder 5">
            <a:extLst>
              <a:ext uri="{FF2B5EF4-FFF2-40B4-BE49-F238E27FC236}">
                <a16:creationId xmlns:a16="http://schemas.microsoft.com/office/drawing/2014/main" id="{4F1FCB61-7EE7-4782-824E-EBBFF37EED4A}"/>
              </a:ext>
            </a:extLst>
          </p:cNvPr>
          <p:cNvSpPr>
            <a:spLocks noGrp="1"/>
          </p:cNvSpPr>
          <p:nvPr>
            <p:ph type="body" sz="quarter" idx="4294967295"/>
          </p:nvPr>
        </p:nvSpPr>
        <p:spPr>
          <a:xfrm>
            <a:off x="10591800" y="5530850"/>
            <a:ext cx="1600200" cy="412750"/>
          </a:xfrm>
        </p:spPr>
        <p:txBody>
          <a:bodyPr>
            <a:normAutofit fontScale="85000" lnSpcReduction="10000"/>
          </a:bodyPr>
          <a:lstStyle/>
          <a:p>
            <a:r>
              <a:rPr lang="en-US" dirty="0"/>
              <a:t>Figure 2–29</a:t>
            </a:r>
          </a:p>
          <a:p>
            <a:endParaRPr lang="en-US" dirty="0"/>
          </a:p>
        </p:txBody>
      </p:sp>
    </p:spTree>
    <p:extLst>
      <p:ext uri="{BB962C8B-B14F-4D97-AF65-F5344CB8AC3E}">
        <p14:creationId xmlns:p14="http://schemas.microsoft.com/office/powerpoint/2010/main" val="2417108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a home page using the webpage template (save time) and add content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Creating a Home Page Using a Webpage Template </a:t>
            </a:r>
          </a:p>
        </p:txBody>
      </p:sp>
      <p:pic>
        <p:nvPicPr>
          <p:cNvPr id="8" name="Content Placeholder 7" descr="Figure 2–31 shows paragraphs added to a page; tags are called out. ">
            <a:extLst>
              <a:ext uri="{FF2B5EF4-FFF2-40B4-BE49-F238E27FC236}">
                <a16:creationId xmlns:a16="http://schemas.microsoft.com/office/drawing/2014/main" id="{5694E41E-6D44-45EC-802C-4E414E15D20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327275"/>
            <a:ext cx="7827963" cy="3719513"/>
          </a:xfrm>
        </p:spPr>
      </p:pic>
      <p:sp>
        <p:nvSpPr>
          <p:cNvPr id="6" name="Text Placeholder 5">
            <a:extLst>
              <a:ext uri="{FF2B5EF4-FFF2-40B4-BE49-F238E27FC236}">
                <a16:creationId xmlns:a16="http://schemas.microsoft.com/office/drawing/2014/main" id="{10369F72-B5D2-4C20-A6D0-D47E6665AEC6}"/>
              </a:ext>
            </a:extLst>
          </p:cNvPr>
          <p:cNvSpPr>
            <a:spLocks noGrp="1"/>
          </p:cNvSpPr>
          <p:nvPr>
            <p:ph type="body" sz="quarter" idx="4294967295"/>
          </p:nvPr>
        </p:nvSpPr>
        <p:spPr>
          <a:xfrm>
            <a:off x="10591800" y="5876925"/>
            <a:ext cx="1600200" cy="447675"/>
          </a:xfrm>
        </p:spPr>
        <p:txBody>
          <a:bodyPr>
            <a:normAutofit fontScale="85000" lnSpcReduction="10000"/>
          </a:bodyPr>
          <a:lstStyle/>
          <a:p>
            <a:r>
              <a:rPr lang="en-US" dirty="0"/>
              <a:t>Figure 2–31</a:t>
            </a:r>
          </a:p>
          <a:p>
            <a:endParaRPr lang="en-US" dirty="0"/>
          </a:p>
        </p:txBody>
      </p:sp>
    </p:spTree>
    <p:extLst>
      <p:ext uri="{BB962C8B-B14F-4D97-AF65-F5344CB8AC3E}">
        <p14:creationId xmlns:p14="http://schemas.microsoft.com/office/powerpoint/2010/main" val="218136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Display a home page in the default browser </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lstStyle/>
          <a:p>
            <a:r>
              <a:rPr lang="en-IN" dirty="0"/>
              <a:t>Creating a Home Page Using a Webpage Template  </a:t>
            </a:r>
          </a:p>
        </p:txBody>
      </p:sp>
      <p:sp>
        <p:nvSpPr>
          <p:cNvPr id="6" name="Text Placeholder 5">
            <a:extLst>
              <a:ext uri="{FF2B5EF4-FFF2-40B4-BE49-F238E27FC236}">
                <a16:creationId xmlns:a16="http://schemas.microsoft.com/office/drawing/2014/main" id="{824F5028-AE02-41F0-ADDE-BC5A4528A422}"/>
              </a:ext>
            </a:extLst>
          </p:cNvPr>
          <p:cNvSpPr>
            <a:spLocks noGrp="1"/>
          </p:cNvSpPr>
          <p:nvPr>
            <p:ph type="body" sz="quarter" idx="4294967295"/>
          </p:nvPr>
        </p:nvSpPr>
        <p:spPr>
          <a:xfrm>
            <a:off x="10668000" y="5856288"/>
            <a:ext cx="1524000" cy="365125"/>
          </a:xfrm>
        </p:spPr>
        <p:txBody>
          <a:bodyPr>
            <a:normAutofit fontScale="85000" lnSpcReduction="10000"/>
          </a:bodyPr>
          <a:lstStyle/>
          <a:p>
            <a:r>
              <a:rPr lang="en-US" dirty="0"/>
              <a:t>Figure 2–32</a:t>
            </a:r>
          </a:p>
          <a:p>
            <a:endParaRPr lang="en-US" dirty="0"/>
          </a:p>
        </p:txBody>
      </p:sp>
      <p:pic>
        <p:nvPicPr>
          <p:cNvPr id="1028" name="Picture 4" descr="Figure 2–32 displays a screenshot of the Forward Fitness Club home page in Chrome; fundamental elements are called out.  &#10;">
            <a:extLst>
              <a:ext uri="{FF2B5EF4-FFF2-40B4-BE49-F238E27FC236}">
                <a16:creationId xmlns:a16="http://schemas.microsoft.com/office/drawing/2014/main" id="{8C4ED2F3-18F6-BD48-AC21-E0CB7513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00"/>
            <a:ext cx="9242181"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844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6CE8CC-A638-4836-AB51-7D544EC48178}"/>
              </a:ext>
            </a:extLst>
          </p:cNvPr>
          <p:cNvSpPr>
            <a:spLocks noGrp="1"/>
          </p:cNvSpPr>
          <p:nvPr>
            <p:ph idx="1"/>
          </p:nvPr>
        </p:nvSpPr>
        <p:spPr/>
        <p:txBody>
          <a:bodyPr/>
          <a:lstStyle/>
          <a:p>
            <a:r>
              <a:rPr lang="en-US" dirty="0"/>
              <a:t>In this chapter, you learned about:</a:t>
            </a:r>
          </a:p>
          <a:p>
            <a:pPr lvl="1"/>
            <a:r>
              <a:rPr lang="en-US" dirty="0"/>
              <a:t>Preparing a website by organising folders for the webpage files</a:t>
            </a:r>
          </a:p>
          <a:p>
            <a:pPr lvl="1"/>
            <a:r>
              <a:rPr lang="en-US" dirty="0"/>
              <a:t>Using HTML 5 structural elements to create a webpage template</a:t>
            </a:r>
          </a:p>
          <a:p>
            <a:pPr lvl="1"/>
            <a:r>
              <a:rPr lang="en-US" dirty="0"/>
              <a:t>Validating the template</a:t>
            </a:r>
          </a:p>
          <a:p>
            <a:pPr lvl="1"/>
            <a:r>
              <a:rPr lang="en-US" dirty="0"/>
              <a:t>Creating the home page</a:t>
            </a:r>
          </a:p>
        </p:txBody>
      </p:sp>
      <p:sp>
        <p:nvSpPr>
          <p:cNvPr id="3" name="Footer Placeholder 2">
            <a:extLst>
              <a:ext uri="{FF2B5EF4-FFF2-40B4-BE49-F238E27FC236}">
                <a16:creationId xmlns:a16="http://schemas.microsoft.com/office/drawing/2014/main" id="{D2ABB0EC-1002-4606-83CE-040AD1D9DEE2}"/>
              </a:ext>
            </a:extLst>
          </p:cNvPr>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4" name="Title 3">
            <a:extLst>
              <a:ext uri="{FF2B5EF4-FFF2-40B4-BE49-F238E27FC236}">
                <a16:creationId xmlns:a16="http://schemas.microsoft.com/office/drawing/2014/main" id="{1F33D473-6A48-44E1-89E7-8C37C916B3E4}"/>
              </a:ext>
            </a:extLst>
          </p:cNvPr>
          <p:cNvSpPr>
            <a:spLocks noGrp="1"/>
          </p:cNvSpPr>
          <p:nvPr>
            <p:ph type="title"/>
          </p:nvPr>
        </p:nvSpPr>
        <p:spPr/>
        <p:txBody>
          <a:bodyPr>
            <a:normAutofit/>
          </a:bodyPr>
          <a:lstStyle/>
          <a:p>
            <a:r>
              <a:rPr lang="en-US" dirty="0"/>
              <a:t>Chapter Summary</a:t>
            </a:r>
          </a:p>
        </p:txBody>
      </p:sp>
    </p:spTree>
    <p:extLst>
      <p:ext uri="{BB962C8B-B14F-4D97-AF65-F5344CB8AC3E}">
        <p14:creationId xmlns:p14="http://schemas.microsoft.com/office/powerpoint/2010/main" val="342487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Every site has at least one goal</a:t>
            </a:r>
          </a:p>
          <a:p>
            <a:r>
              <a:rPr lang="en-AU" dirty="0"/>
              <a:t>Designing to best achieve that is your goal as a Web designer and developer</a:t>
            </a:r>
          </a:p>
          <a:p>
            <a:r>
              <a:rPr lang="en-AU" dirty="0"/>
              <a:t>Examples</a:t>
            </a:r>
          </a:p>
          <a:p>
            <a:pPr lvl="1"/>
            <a:r>
              <a:rPr lang="en-AU" dirty="0"/>
              <a:t>sell new or existing products</a:t>
            </a:r>
          </a:p>
          <a:p>
            <a:pPr lvl="1"/>
            <a:r>
              <a:rPr lang="en-AU" dirty="0"/>
              <a:t>promote your business and develop your brand</a:t>
            </a:r>
          </a:p>
          <a:p>
            <a:pPr lvl="1"/>
            <a:r>
              <a:rPr lang="en-AU" dirty="0"/>
              <a:t>reduce printing costs or call centre overhead</a:t>
            </a:r>
          </a:p>
          <a:p>
            <a:pPr lvl="1"/>
            <a:r>
              <a:rPr lang="en-AU" i="1" dirty="0">
                <a:solidFill>
                  <a:schemeClr val="accent1"/>
                </a:solidFill>
              </a:rPr>
              <a:t>... what else?</a:t>
            </a:r>
          </a:p>
          <a:p>
            <a:pPr lvl="1"/>
            <a:endParaRPr lang="en-AU" dirty="0"/>
          </a:p>
        </p:txBody>
      </p:sp>
      <p:sp>
        <p:nvSpPr>
          <p:cNvPr id="2" name="Title 1"/>
          <p:cNvSpPr>
            <a:spLocks noGrp="1"/>
          </p:cNvSpPr>
          <p:nvPr>
            <p:ph type="title"/>
          </p:nvPr>
        </p:nvSpPr>
        <p:spPr/>
        <p:txBody>
          <a:bodyPr/>
          <a:lstStyle/>
          <a:p>
            <a:r>
              <a:rPr lang="en-AU" dirty="0"/>
              <a:t>Identify Your Goal(s) – Starting Point</a:t>
            </a:r>
          </a:p>
        </p:txBody>
      </p:sp>
      <p:sp>
        <p:nvSpPr>
          <p:cNvPr id="5" name="Slide Number Placeholder 4"/>
          <p:cNvSpPr>
            <a:spLocks noGrp="1"/>
          </p:cNvSpPr>
          <p:nvPr>
            <p:ph type="sldNum" sz="quarter" idx="4294967295"/>
          </p:nvPr>
        </p:nvSpPr>
        <p:spPr>
          <a:xfrm>
            <a:off x="11507788" y="6042025"/>
            <a:ext cx="684212" cy="365125"/>
          </a:xfrm>
        </p:spPr>
        <p:txBody>
          <a:bodyPr/>
          <a:lstStyle/>
          <a:p>
            <a:fld id="{91413724-2661-5648-B649-AEE25FF738B1}" type="slidenum">
              <a:rPr lang="en-US" smtClean="0"/>
              <a:pPr/>
              <a:t>4</a:t>
            </a:fld>
            <a:endParaRPr lang="en-US"/>
          </a:p>
        </p:txBody>
      </p:sp>
    </p:spTree>
    <p:extLst>
      <p:ext uri="{BB962C8B-B14F-4D97-AF65-F5344CB8AC3E}">
        <p14:creationId xmlns:p14="http://schemas.microsoft.com/office/powerpoint/2010/main" val="8507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Can you write a short (one- to three-sentence) mission statement that clearly states the site's goal(s)?</a:t>
            </a:r>
          </a:p>
          <a:p>
            <a:r>
              <a:rPr lang="en-US" dirty="0"/>
              <a:t>What does the client hope to gain from creating and maintaining a Web site?</a:t>
            </a:r>
          </a:p>
          <a:p>
            <a:r>
              <a:rPr lang="en-US" dirty="0"/>
              <a:t>How will the success of the site be judged?</a:t>
            </a:r>
          </a:p>
          <a:p>
            <a:pPr lvl="1"/>
            <a:r>
              <a:rPr lang="en-US" dirty="0"/>
              <a:t>This question helps check if the goal is valid</a:t>
            </a:r>
          </a:p>
          <a:p>
            <a:pPr lvl="1"/>
            <a:r>
              <a:rPr lang="en-US" dirty="0"/>
              <a:t>If you can't measure the success of the mission, </a:t>
            </a:r>
            <a:br>
              <a:rPr lang="en-US" dirty="0"/>
            </a:br>
            <a:r>
              <a:rPr lang="en-US" dirty="0"/>
              <a:t>you should change the mission until you can</a:t>
            </a:r>
          </a:p>
        </p:txBody>
      </p:sp>
      <p:sp>
        <p:nvSpPr>
          <p:cNvPr id="20483" name="Title 6"/>
          <p:cNvSpPr>
            <a:spLocks noGrp="1"/>
          </p:cNvSpPr>
          <p:nvPr>
            <p:ph type="title"/>
          </p:nvPr>
        </p:nvSpPr>
        <p:spPr/>
        <p:txBody>
          <a:bodyPr/>
          <a:lstStyle/>
          <a:p>
            <a:r>
              <a:rPr lang="en-AU" dirty="0"/>
              <a:t>Identify Your Goal(s)</a:t>
            </a:r>
            <a:endParaRPr lang="en-US" dirty="0"/>
          </a:p>
        </p:txBody>
      </p:sp>
      <p:sp>
        <p:nvSpPr>
          <p:cNvPr id="7" name="Slide Number Placeholder 4"/>
          <p:cNvSpPr>
            <a:spLocks noGrp="1"/>
          </p:cNvSpPr>
          <p:nvPr>
            <p:ph type="sldNum" sz="quarter" idx="4294967295"/>
          </p:nvPr>
        </p:nvSpPr>
        <p:spPr>
          <a:xfrm>
            <a:off x="11507788" y="6042025"/>
            <a:ext cx="684212"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C24AA50-2D1E-644A-B04C-075845259585}" type="slidenum">
              <a:rPr lang="en-US">
                <a:latin typeface="Calibri"/>
              </a:rPr>
              <a:pPr eaLnBrk="1" hangingPunct="1"/>
              <a:t>5</a:t>
            </a:fld>
            <a:endParaRPr lang="en-US" dirty="0">
              <a:latin typeface="Calibri"/>
            </a:endParaRPr>
          </a:p>
        </p:txBody>
      </p:sp>
    </p:spTree>
    <p:extLst>
      <p:ext uri="{BB962C8B-B14F-4D97-AF65-F5344CB8AC3E}">
        <p14:creationId xmlns:p14="http://schemas.microsoft.com/office/powerpoint/2010/main" val="27525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AU" dirty="0"/>
              <a:t>Training Zone is a company that has been around for over 150 years. They specialise in training people in IT and management skills. This website presents information about the company, its history, some sample articles, contact information and links. </a:t>
            </a:r>
          </a:p>
          <a:p>
            <a:pPr marL="514350" indent="-514350">
              <a:buFont typeface="+mj-lt"/>
              <a:buAutoNum type="arabicPeriod"/>
            </a:pPr>
            <a:endParaRPr lang="en-AU" dirty="0"/>
          </a:p>
          <a:p>
            <a:pPr marL="514350" indent="-514350">
              <a:buFont typeface="+mj-lt"/>
              <a:buAutoNum type="arabicPeriod"/>
            </a:pPr>
            <a:r>
              <a:rPr lang="en-AU" dirty="0"/>
              <a:t>The website is intended to increase revenue for Training Zone by promoting the services offered by the company in order to get people to sign up for these services online – increasing both new and repeat customers. </a:t>
            </a:r>
          </a:p>
        </p:txBody>
      </p:sp>
      <p:sp>
        <p:nvSpPr>
          <p:cNvPr id="2" name="Title 1"/>
          <p:cNvSpPr>
            <a:spLocks noGrp="1"/>
          </p:cNvSpPr>
          <p:nvPr>
            <p:ph type="title"/>
          </p:nvPr>
        </p:nvSpPr>
        <p:spPr/>
        <p:txBody>
          <a:bodyPr/>
          <a:lstStyle/>
          <a:p>
            <a:r>
              <a:rPr lang="en-AU" dirty="0"/>
              <a:t>Compare These Mission Statements</a:t>
            </a:r>
          </a:p>
        </p:txBody>
      </p:sp>
      <p:sp>
        <p:nvSpPr>
          <p:cNvPr id="5" name="Slide Number Placeholder 4"/>
          <p:cNvSpPr>
            <a:spLocks noGrp="1"/>
          </p:cNvSpPr>
          <p:nvPr>
            <p:ph type="sldNum" sz="quarter" idx="4294967295"/>
          </p:nvPr>
        </p:nvSpPr>
        <p:spPr>
          <a:xfrm>
            <a:off x="11507788" y="6042025"/>
            <a:ext cx="684212" cy="365125"/>
          </a:xfrm>
        </p:spPr>
        <p:txBody>
          <a:bodyPr/>
          <a:lstStyle/>
          <a:p>
            <a:fld id="{91413724-2661-5648-B649-AEE25FF738B1}" type="slidenum">
              <a:rPr lang="en-US" smtClean="0"/>
              <a:pPr/>
              <a:t>6</a:t>
            </a:fld>
            <a:endParaRPr lang="en-US"/>
          </a:p>
        </p:txBody>
      </p:sp>
    </p:spTree>
    <p:extLst>
      <p:ext uri="{BB962C8B-B14F-4D97-AF65-F5344CB8AC3E}">
        <p14:creationId xmlns:p14="http://schemas.microsoft.com/office/powerpoint/2010/main" val="37503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Determining </a:t>
            </a:r>
            <a:r>
              <a:rPr lang="en-AU" b="1" dirty="0"/>
              <a:t>who</a:t>
            </a:r>
            <a:r>
              <a:rPr lang="en-AU" dirty="0"/>
              <a:t> will visit your website is the key to understanding why you need a website, and identifying what it should include. </a:t>
            </a:r>
          </a:p>
          <a:p>
            <a:r>
              <a:rPr lang="en-AU" dirty="0"/>
              <a:t>Design your sites with those visitors in mind.</a:t>
            </a:r>
          </a:p>
          <a:p>
            <a:r>
              <a:rPr lang="en-AU" dirty="0"/>
              <a:t>If you can determine </a:t>
            </a:r>
            <a:r>
              <a:rPr lang="en-AU" b="1" dirty="0"/>
              <a:t>why </a:t>
            </a:r>
            <a:r>
              <a:rPr lang="en-AU" dirty="0"/>
              <a:t>your visitors will want to visit your site, you can identify your site’s primary purpose and goals.</a:t>
            </a:r>
          </a:p>
          <a:p>
            <a:endParaRPr lang="en-AU" dirty="0"/>
          </a:p>
          <a:p>
            <a:endParaRPr lang="en-AU" dirty="0"/>
          </a:p>
        </p:txBody>
      </p:sp>
      <p:sp>
        <p:nvSpPr>
          <p:cNvPr id="2" name="Title 1"/>
          <p:cNvSpPr>
            <a:spLocks noGrp="1"/>
          </p:cNvSpPr>
          <p:nvPr>
            <p:ph type="title"/>
          </p:nvPr>
        </p:nvSpPr>
        <p:spPr/>
        <p:txBody>
          <a:bodyPr/>
          <a:lstStyle/>
          <a:p>
            <a:r>
              <a:rPr lang="en-AU" dirty="0"/>
              <a:t>Establish Your Target Audience</a:t>
            </a:r>
          </a:p>
        </p:txBody>
      </p:sp>
      <p:sp>
        <p:nvSpPr>
          <p:cNvPr id="5" name="Slide Number Placeholder 4"/>
          <p:cNvSpPr>
            <a:spLocks noGrp="1"/>
          </p:cNvSpPr>
          <p:nvPr>
            <p:ph type="sldNum" sz="quarter" idx="4294967295"/>
          </p:nvPr>
        </p:nvSpPr>
        <p:spPr>
          <a:xfrm>
            <a:off x="11507788" y="6042025"/>
            <a:ext cx="684212" cy="365125"/>
          </a:xfrm>
        </p:spPr>
        <p:txBody>
          <a:bodyPr/>
          <a:lstStyle/>
          <a:p>
            <a:fld id="{91413724-2661-5648-B649-AEE25FF738B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5"/>
          <p:cNvSpPr>
            <a:spLocks noGrp="1"/>
          </p:cNvSpPr>
          <p:nvPr>
            <p:ph idx="1"/>
          </p:nvPr>
        </p:nvSpPr>
        <p:spPr/>
        <p:txBody>
          <a:bodyPr/>
          <a:lstStyle/>
          <a:p>
            <a:r>
              <a:rPr lang="en-US" sz="2800" dirty="0">
                <a:latin typeface="Calibri"/>
              </a:rPr>
              <a:t>Who is the target audience?</a:t>
            </a:r>
          </a:p>
          <a:p>
            <a:pPr lvl="1"/>
            <a:r>
              <a:rPr lang="en-US" sz="2800" dirty="0">
                <a:latin typeface="Calibri"/>
              </a:rPr>
              <a:t>Now how will that affect your design?</a:t>
            </a:r>
          </a:p>
          <a:p>
            <a:pPr lvl="2"/>
            <a:r>
              <a:rPr lang="en-US" sz="2800" dirty="0">
                <a:latin typeface="Calibri"/>
              </a:rPr>
              <a:t>Design specifically to suit your specific audience</a:t>
            </a:r>
          </a:p>
        </p:txBody>
      </p:sp>
      <p:sp>
        <p:nvSpPr>
          <p:cNvPr id="21507" name="Title 6"/>
          <p:cNvSpPr>
            <a:spLocks noGrp="1"/>
          </p:cNvSpPr>
          <p:nvPr>
            <p:ph type="title"/>
          </p:nvPr>
        </p:nvSpPr>
        <p:spPr/>
        <p:txBody>
          <a:bodyPr/>
          <a:lstStyle/>
          <a:p>
            <a:r>
              <a:rPr lang="en-AU" dirty="0"/>
              <a:t>Design For Your Target Audience</a:t>
            </a:r>
            <a:endParaRPr lang="en-US" dirty="0">
              <a:latin typeface="Calibri"/>
            </a:endParaRPr>
          </a:p>
        </p:txBody>
      </p:sp>
      <p:sp>
        <p:nvSpPr>
          <p:cNvPr id="6" name="Slide Number Placeholder 4"/>
          <p:cNvSpPr>
            <a:spLocks noGrp="1"/>
          </p:cNvSpPr>
          <p:nvPr>
            <p:ph type="sldNum" sz="quarter" idx="4294967295"/>
          </p:nvPr>
        </p:nvSpPr>
        <p:spPr>
          <a:xfrm>
            <a:off x="11507788" y="6042025"/>
            <a:ext cx="684212"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2638F4-006D-7C4E-BD3B-61CA5A821B0E}" type="slidenum">
              <a:rPr lang="en-US">
                <a:latin typeface="Calibri"/>
              </a:rPr>
              <a:pPr eaLnBrk="1" hangingPunct="1"/>
              <a:t>8</a:t>
            </a:fld>
            <a:endParaRPr lang="en-US" dirty="0">
              <a:latin typeface="Calibri"/>
            </a:endParaRPr>
          </a:p>
        </p:txBody>
      </p:sp>
      <p:pic>
        <p:nvPicPr>
          <p:cNvPr id="3" name="Picture 2" descr="target.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77430" y="2781299"/>
            <a:ext cx="2857500" cy="2857500"/>
          </a:xfrm>
          <a:prstGeom prst="rect">
            <a:avLst/>
          </a:prstGeom>
        </p:spPr>
      </p:pic>
      <p:sp>
        <p:nvSpPr>
          <p:cNvPr id="4" name="Right Arrow 3"/>
          <p:cNvSpPr/>
          <p:nvPr/>
        </p:nvSpPr>
        <p:spPr>
          <a:xfrm>
            <a:off x="2934473" y="3816688"/>
            <a:ext cx="4772722" cy="769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p:cNvSpPr/>
          <p:nvPr/>
        </p:nvSpPr>
        <p:spPr>
          <a:xfrm>
            <a:off x="637791" y="2881875"/>
            <a:ext cx="5928858" cy="2677656"/>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AU" sz="2800" dirty="0"/>
              <a:t>It is very important to see the connection between planning and design. E.g., If we don't design the site to suit our intended </a:t>
            </a:r>
            <a:r>
              <a:rPr lang="en-AU" sz="2800" b="1" dirty="0"/>
              <a:t>target</a:t>
            </a:r>
            <a:r>
              <a:rPr lang="en-AU" sz="2800" dirty="0"/>
              <a:t> audience then there's no point knowing the target audience.</a:t>
            </a:r>
          </a:p>
        </p:txBody>
      </p:sp>
    </p:spTree>
    <p:extLst>
      <p:ext uri="{BB962C8B-B14F-4D97-AF65-F5344CB8AC3E}">
        <p14:creationId xmlns:p14="http://schemas.microsoft.com/office/powerpoint/2010/main" val="263325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i="1" dirty="0"/>
              <a:t>"I can't give you a sure-fire formula for success, but I can give you a formula for failure: </a:t>
            </a:r>
            <a:br>
              <a:rPr lang="en-GB" sz="3600" i="1" dirty="0"/>
            </a:br>
            <a:r>
              <a:rPr lang="en-GB" sz="3600" i="1" dirty="0"/>
              <a:t>try to please everybody all the time."</a:t>
            </a:r>
          </a:p>
          <a:p>
            <a:pPr marL="0" indent="0">
              <a:buNone/>
            </a:pPr>
            <a:endParaRPr lang="en-GB" dirty="0"/>
          </a:p>
          <a:p>
            <a:pPr marL="0" indent="0">
              <a:buNone/>
            </a:pPr>
            <a:r>
              <a:rPr lang="en-GB" b="1" dirty="0"/>
              <a:t>Herbert Bayard Swope Sr.</a:t>
            </a:r>
            <a:r>
              <a:rPr lang="en-GB" dirty="0"/>
              <a:t> (1882 – 1958) </a:t>
            </a:r>
          </a:p>
          <a:p>
            <a:pPr marL="0" indent="0">
              <a:buNone/>
            </a:pPr>
            <a:r>
              <a:rPr lang="en-GB" dirty="0"/>
              <a:t>The first and three-time recipient of the </a:t>
            </a:r>
            <a:br>
              <a:rPr lang="en-GB" dirty="0"/>
            </a:br>
            <a:r>
              <a:rPr lang="en-GB" dirty="0"/>
              <a:t>Pulitzer Prize for Reporting. </a:t>
            </a:r>
          </a:p>
          <a:p>
            <a:pPr marL="0" indent="0">
              <a:buNone/>
            </a:pPr>
            <a:endParaRPr lang="en-GB" dirty="0"/>
          </a:p>
        </p:txBody>
      </p:sp>
      <p:sp>
        <p:nvSpPr>
          <p:cNvPr id="2" name="Title 1"/>
          <p:cNvSpPr>
            <a:spLocks noGrp="1"/>
          </p:cNvSpPr>
          <p:nvPr>
            <p:ph type="title"/>
          </p:nvPr>
        </p:nvSpPr>
        <p:spPr/>
        <p:txBody>
          <a:bodyPr/>
          <a:lstStyle/>
          <a:p>
            <a:r>
              <a:rPr lang="en-GB" dirty="0"/>
              <a:t>Can you design for "everybody"?</a:t>
            </a:r>
          </a:p>
        </p:txBody>
      </p:sp>
      <p:sp>
        <p:nvSpPr>
          <p:cNvPr id="4" name="Slide Number Placeholder 3"/>
          <p:cNvSpPr>
            <a:spLocks noGrp="1"/>
          </p:cNvSpPr>
          <p:nvPr>
            <p:ph type="sldNum" sz="quarter" idx="4294967295"/>
          </p:nvPr>
        </p:nvSpPr>
        <p:spPr>
          <a:xfrm>
            <a:off x="11507788" y="6042025"/>
            <a:ext cx="684212" cy="365125"/>
          </a:xfrm>
        </p:spPr>
        <p:txBody>
          <a:bodyPr/>
          <a:lstStyle/>
          <a:p>
            <a:fld id="{91413724-2661-5648-B649-AEE25FF738B1}" type="slidenum">
              <a:rPr lang="en-US" smtClean="0"/>
              <a:pPr/>
              <a:t>9</a:t>
            </a:fld>
            <a:endParaRPr lang="en-US"/>
          </a:p>
        </p:txBody>
      </p:sp>
      <p:pic>
        <p:nvPicPr>
          <p:cNvPr id="5" name="Picture 4"/>
          <p:cNvPicPr>
            <a:picLocks noChangeAspect="1"/>
          </p:cNvPicPr>
          <p:nvPr/>
        </p:nvPicPr>
        <p:blipFill>
          <a:blip r:embed="rId2"/>
          <a:stretch>
            <a:fillRect/>
          </a:stretch>
        </p:blipFill>
        <p:spPr>
          <a:xfrm>
            <a:off x="9296401" y="2687609"/>
            <a:ext cx="2895600" cy="4170392"/>
          </a:xfrm>
          <a:prstGeom prst="rect">
            <a:avLst/>
          </a:prstGeom>
        </p:spPr>
      </p:pic>
    </p:spTree>
    <p:extLst>
      <p:ext uri="{BB962C8B-B14F-4D97-AF65-F5344CB8AC3E}">
        <p14:creationId xmlns:p14="http://schemas.microsoft.com/office/powerpoint/2010/main" val="306122655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FB4CA62-7BF4-49C9-A1E4-BB20FCF03759}"/>
</file>

<file path=customXml/itemProps2.xml><?xml version="1.0" encoding="utf-8"?>
<ds:datastoreItem xmlns:ds="http://schemas.openxmlformats.org/officeDocument/2006/customXml" ds:itemID="{55C89AA7-6FB6-4AAC-B09D-04F06D5F0B7A}">
  <ds:schemaRefs>
    <ds:schemaRef ds:uri="http://schemas.microsoft.com/sharepoint/v3/contenttype/forms"/>
  </ds:schemaRefs>
</ds:datastoreItem>
</file>

<file path=customXml/itemProps3.xml><?xml version="1.0" encoding="utf-8"?>
<ds:datastoreItem xmlns:ds="http://schemas.openxmlformats.org/officeDocument/2006/customXml" ds:itemID="{56B32A21-BA2D-4F3E-88C5-EA3EBADF573A}">
  <ds:schemaRefs>
    <ds:schemaRef ds:uri="http://schemas.microsoft.com/office/2006/documentManagement/types"/>
    <ds:schemaRef ds:uri="http://purl.org/dc/terms/"/>
    <ds:schemaRef ds:uri="http://purl.org/dc/elements/1.1/"/>
    <ds:schemaRef ds:uri="http://purl.org/dc/dcmitype/"/>
    <ds:schemaRef ds:uri="0f5e39c8-e5a1-4a0d-b53f-9134be983d19"/>
    <ds:schemaRef ds:uri="http://schemas.openxmlformats.org/package/2006/metadata/core-properties"/>
    <ds:schemaRef ds:uri="http://schemas.microsoft.com/office/infopath/2007/PartnerControls"/>
    <ds:schemaRef ds:uri="http://www.w3.org/XML/1998/namespace"/>
    <ds:schemaRef ds:uri="c64b295e-e158-430a-a9fe-95bbf17b9d7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3060</Words>
  <Application>Microsoft Office PowerPoint</Application>
  <PresentationFormat>Widescreen</PresentationFormat>
  <Paragraphs>275</Paragraphs>
  <Slides>39</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arial</vt:lpstr>
      <vt:lpstr>arial</vt:lpstr>
      <vt:lpstr>Calibri</vt:lpstr>
      <vt:lpstr>Open Sans</vt:lpstr>
      <vt:lpstr>Playfair Display</vt:lpstr>
      <vt:lpstr>Summer Font</vt:lpstr>
      <vt:lpstr>Trebuchet MS</vt:lpstr>
      <vt:lpstr>Wingdings 3</vt:lpstr>
      <vt:lpstr>Office Theme</vt:lpstr>
      <vt:lpstr>Facet</vt:lpstr>
      <vt:lpstr>Custom Design</vt:lpstr>
      <vt:lpstr>PowerPoint Presentation</vt:lpstr>
      <vt:lpstr>Introduction</vt:lpstr>
      <vt:lpstr>Designing a Website</vt:lpstr>
      <vt:lpstr>Identify Your Goal(s) – Starting Point</vt:lpstr>
      <vt:lpstr>Identify Your Goal(s)</vt:lpstr>
      <vt:lpstr>Compare These Mission Statements</vt:lpstr>
      <vt:lpstr>Establish Your Target Audience</vt:lpstr>
      <vt:lpstr>Design For Your Target Audience</vt:lpstr>
      <vt:lpstr>Can you design for "everybody"?</vt:lpstr>
      <vt:lpstr>Design For Your Target Audience</vt:lpstr>
      <vt:lpstr>Designing a Website - Example  </vt:lpstr>
      <vt:lpstr>Designing a Website  </vt:lpstr>
      <vt:lpstr>Site Map</vt:lpstr>
      <vt:lpstr>Site Map </vt:lpstr>
      <vt:lpstr>Wireframe</vt:lpstr>
      <vt:lpstr>File Management</vt:lpstr>
      <vt:lpstr>Create a website folder and subfolders</vt:lpstr>
      <vt:lpstr>Using HTML 5 Semantic Elements</vt:lpstr>
      <vt:lpstr>Using HTML 5 Semantic Elements</vt:lpstr>
      <vt:lpstr>Using HTML 5 Semantic Elements</vt:lpstr>
      <vt:lpstr>Using HTML 5 Semantic Elements</vt:lpstr>
      <vt:lpstr>Creating a Webpage Template</vt:lpstr>
      <vt:lpstr>  Creating a Webpage Template</vt:lpstr>
      <vt:lpstr>Creating a Webpage Template  </vt:lpstr>
      <vt:lpstr>Creating a Webpage Template</vt:lpstr>
      <vt:lpstr>Comments</vt:lpstr>
      <vt:lpstr>Comments</vt:lpstr>
      <vt:lpstr>Heading Elements </vt:lpstr>
      <vt:lpstr>Heading Elements  </vt:lpstr>
      <vt:lpstr>Webpage Content</vt:lpstr>
      <vt:lpstr>Using Symbol Entities</vt:lpstr>
      <vt:lpstr>Using Symbol Entities </vt:lpstr>
      <vt:lpstr>Using Symbol Entities </vt:lpstr>
      <vt:lpstr>Validating HTML Documents</vt:lpstr>
      <vt:lpstr>Validating HTML Documents</vt:lpstr>
      <vt:lpstr>Validating HTML Documents</vt:lpstr>
      <vt:lpstr>Creating a Home Page Using a Webpage Template </vt:lpstr>
      <vt:lpstr>Creating a Home Page Using a Webpage Template  </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2019-11-13T01:32:44Z</dcterms:created>
  <dcterms:modified xsi:type="dcterms:W3CDTF">2022-02-20T13:38:32Z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