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2" r:id="rId4"/>
    <p:sldMasterId id="2147483749" r:id="rId5"/>
    <p:sldMasterId id="2147483769" r:id="rId6"/>
  </p:sldMasterIdLst>
  <p:notesMasterIdLst>
    <p:notesMasterId r:id="rId42"/>
  </p:notesMasterIdLst>
  <p:sldIdLst>
    <p:sldId id="428" r:id="rId7"/>
    <p:sldId id="407" r:id="rId8"/>
    <p:sldId id="421" r:id="rId9"/>
    <p:sldId id="422" r:id="rId10"/>
    <p:sldId id="423" r:id="rId11"/>
    <p:sldId id="424" r:id="rId12"/>
    <p:sldId id="409" r:id="rId13"/>
    <p:sldId id="425" r:id="rId14"/>
    <p:sldId id="410" r:id="rId15"/>
    <p:sldId id="415" r:id="rId16"/>
    <p:sldId id="358" r:id="rId17"/>
    <p:sldId id="416" r:id="rId18"/>
    <p:sldId id="375" r:id="rId19"/>
    <p:sldId id="419" r:id="rId20"/>
    <p:sldId id="404" r:id="rId21"/>
    <p:sldId id="378" r:id="rId22"/>
    <p:sldId id="383" r:id="rId23"/>
    <p:sldId id="385" r:id="rId24"/>
    <p:sldId id="426" r:id="rId25"/>
    <p:sldId id="427" r:id="rId26"/>
    <p:sldId id="280" r:id="rId27"/>
    <p:sldId id="263" r:id="rId28"/>
    <p:sldId id="265" r:id="rId29"/>
    <p:sldId id="267" r:id="rId30"/>
    <p:sldId id="270" r:id="rId31"/>
    <p:sldId id="271" r:id="rId32"/>
    <p:sldId id="278" r:id="rId33"/>
    <p:sldId id="279" r:id="rId34"/>
    <p:sldId id="412" r:id="rId35"/>
    <p:sldId id="417" r:id="rId36"/>
    <p:sldId id="418" r:id="rId37"/>
    <p:sldId id="420" r:id="rId38"/>
    <p:sldId id="413" r:id="rId39"/>
    <p:sldId id="414" r:id="rId40"/>
    <p:sldId id="338" r:id="rId4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183C7-3E31-7244-A6B4-091166CF52B5}" v="23" dt="2022-04-07T11:28:11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7" autoAdjust="0"/>
    <p:restoredTop sz="79758" autoAdjust="0"/>
  </p:normalViewPr>
  <p:slideViewPr>
    <p:cSldViewPr>
      <p:cViewPr varScale="1">
        <p:scale>
          <a:sx n="126" d="100"/>
          <a:sy n="126" d="100"/>
        </p:scale>
        <p:origin x="1312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d, Lindsay" userId="8f2e855a-579b-4a8f-b9f1-39f7b0944a86" providerId="ADAL" clId="{CCF183C7-3E31-7244-A6B4-091166CF52B5}"/>
    <pc:docChg chg="undo custSel modSld sldOrd modShowInfo">
      <pc:chgData name="Ward, Lindsay" userId="8f2e855a-579b-4a8f-b9f1-39f7b0944a86" providerId="ADAL" clId="{CCF183C7-3E31-7244-A6B4-091166CF52B5}" dt="2022-04-08T05:18:09.122" v="450" actId="1036"/>
      <pc:docMkLst>
        <pc:docMk/>
      </pc:docMkLst>
      <pc:sldChg chg="modNotesTx">
        <pc:chgData name="Ward, Lindsay" userId="8f2e855a-579b-4a8f-b9f1-39f7b0944a86" providerId="ADAL" clId="{CCF183C7-3E31-7244-A6B4-091166CF52B5}" dt="2022-04-07T08:15:07.142" v="369" actId="113"/>
        <pc:sldMkLst>
          <pc:docMk/>
          <pc:sldMk cId="522062782" sldId="265"/>
        </pc:sldMkLst>
      </pc:sldChg>
      <pc:sldChg chg="modSp mod">
        <pc:chgData name="Ward, Lindsay" userId="8f2e855a-579b-4a8f-b9f1-39f7b0944a86" providerId="ADAL" clId="{CCF183C7-3E31-7244-A6B4-091166CF52B5}" dt="2022-04-07T08:15:19.361" v="380" actId="14100"/>
        <pc:sldMkLst>
          <pc:docMk/>
          <pc:sldMk cId="2355847245" sldId="267"/>
        </pc:sldMkLst>
        <pc:spChg chg="mod">
          <ac:chgData name="Ward, Lindsay" userId="8f2e855a-579b-4a8f-b9f1-39f7b0944a86" providerId="ADAL" clId="{CCF183C7-3E31-7244-A6B4-091166CF52B5}" dt="2022-04-07T08:15:19.361" v="380" actId="14100"/>
          <ac:spMkLst>
            <pc:docMk/>
            <pc:sldMk cId="2355847245" sldId="267"/>
            <ac:spMk id="2" creationId="{00000000-0000-0000-0000-000000000000}"/>
          </ac:spMkLst>
        </pc:spChg>
      </pc:sldChg>
      <pc:sldChg chg="modAnim">
        <pc:chgData name="Ward, Lindsay" userId="8f2e855a-579b-4a8f-b9f1-39f7b0944a86" providerId="ADAL" clId="{CCF183C7-3E31-7244-A6B4-091166CF52B5}" dt="2022-04-07T08:15:59.700" v="384"/>
        <pc:sldMkLst>
          <pc:docMk/>
          <pc:sldMk cId="1015387830" sldId="271"/>
        </pc:sldMkLst>
      </pc:sldChg>
      <pc:sldChg chg="modSp mod">
        <pc:chgData name="Ward, Lindsay" userId="8f2e855a-579b-4a8f-b9f1-39f7b0944a86" providerId="ADAL" clId="{CCF183C7-3E31-7244-A6B4-091166CF52B5}" dt="2022-04-07T07:44:27.476" v="9" actId="20577"/>
        <pc:sldMkLst>
          <pc:docMk/>
          <pc:sldMk cId="1274801352" sldId="279"/>
        </pc:sldMkLst>
        <pc:spChg chg="mod">
          <ac:chgData name="Ward, Lindsay" userId="8f2e855a-579b-4a8f-b9f1-39f7b0944a86" providerId="ADAL" clId="{CCF183C7-3E31-7244-A6B4-091166CF52B5}" dt="2022-04-07T07:44:27.476" v="9" actId="20577"/>
          <ac:spMkLst>
            <pc:docMk/>
            <pc:sldMk cId="1274801352" sldId="279"/>
            <ac:spMk id="3" creationId="{00000000-0000-0000-0000-000000000000}"/>
          </ac:spMkLst>
        </pc:spChg>
      </pc:sldChg>
      <pc:sldChg chg="modSp mod">
        <pc:chgData name="Ward, Lindsay" userId="8f2e855a-579b-4a8f-b9f1-39f7b0944a86" providerId="ADAL" clId="{CCF183C7-3E31-7244-A6B4-091166CF52B5}" dt="2022-04-08T05:18:09.122" v="450" actId="1036"/>
        <pc:sldMkLst>
          <pc:docMk/>
          <pc:sldMk cId="1246788802" sldId="280"/>
        </pc:sldMkLst>
        <pc:spChg chg="mod">
          <ac:chgData name="Ward, Lindsay" userId="8f2e855a-579b-4a8f-b9f1-39f7b0944a86" providerId="ADAL" clId="{CCF183C7-3E31-7244-A6B4-091166CF52B5}" dt="2022-04-07T08:14:11.646" v="316" actId="1037"/>
          <ac:spMkLst>
            <pc:docMk/>
            <pc:sldMk cId="1246788802" sldId="280"/>
            <ac:spMk id="3" creationId="{00000000-0000-0000-0000-000000000000}"/>
          </ac:spMkLst>
        </pc:spChg>
        <pc:picChg chg="mod">
          <ac:chgData name="Ward, Lindsay" userId="8f2e855a-579b-4a8f-b9f1-39f7b0944a86" providerId="ADAL" clId="{CCF183C7-3E31-7244-A6B4-091166CF52B5}" dt="2022-04-08T05:18:09.122" v="450" actId="1036"/>
          <ac:picMkLst>
            <pc:docMk/>
            <pc:sldMk cId="1246788802" sldId="280"/>
            <ac:picMk id="4" creationId="{00000000-0000-0000-0000-000000000000}"/>
          </ac:picMkLst>
        </pc:picChg>
        <pc:picChg chg="mod">
          <ac:chgData name="Ward, Lindsay" userId="8f2e855a-579b-4a8f-b9f1-39f7b0944a86" providerId="ADAL" clId="{CCF183C7-3E31-7244-A6B4-091166CF52B5}" dt="2022-04-08T05:18:00.318" v="448" actId="1076"/>
          <ac:picMkLst>
            <pc:docMk/>
            <pc:sldMk cId="1246788802" sldId="280"/>
            <ac:picMk id="5" creationId="{00000000-0000-0000-0000-000000000000}"/>
          </ac:picMkLst>
        </pc:picChg>
        <pc:picChg chg="mod">
          <ac:chgData name="Ward, Lindsay" userId="8f2e855a-579b-4a8f-b9f1-39f7b0944a86" providerId="ADAL" clId="{CCF183C7-3E31-7244-A6B4-091166CF52B5}" dt="2022-04-08T05:18:00.318" v="448" actId="1076"/>
          <ac:picMkLst>
            <pc:docMk/>
            <pc:sldMk cId="1246788802" sldId="280"/>
            <ac:picMk id="6" creationId="{00000000-0000-0000-0000-000000000000}"/>
          </ac:picMkLst>
        </pc:picChg>
      </pc:sldChg>
      <pc:sldChg chg="modSp mod">
        <pc:chgData name="Ward, Lindsay" userId="8f2e855a-579b-4a8f-b9f1-39f7b0944a86" providerId="ADAL" clId="{CCF183C7-3E31-7244-A6B4-091166CF52B5}" dt="2022-04-07T11:28:45.473" v="444" actId="20577"/>
        <pc:sldMkLst>
          <pc:docMk/>
          <pc:sldMk cId="3788961918" sldId="338"/>
        </pc:sldMkLst>
        <pc:spChg chg="mod">
          <ac:chgData name="Ward, Lindsay" userId="8f2e855a-579b-4a8f-b9f1-39f7b0944a86" providerId="ADAL" clId="{CCF183C7-3E31-7244-A6B4-091166CF52B5}" dt="2022-04-07T11:28:45.473" v="444" actId="20577"/>
          <ac:spMkLst>
            <pc:docMk/>
            <pc:sldMk cId="3788961918" sldId="338"/>
            <ac:spMk id="2" creationId="{B763F66F-90F6-4F87-9A77-87BBB4F6AA0F}"/>
          </ac:spMkLst>
        </pc:spChg>
      </pc:sldChg>
      <pc:sldChg chg="modSp mod">
        <pc:chgData name="Ward, Lindsay" userId="8f2e855a-579b-4a8f-b9f1-39f7b0944a86" providerId="ADAL" clId="{CCF183C7-3E31-7244-A6B4-091166CF52B5}" dt="2022-04-07T08:06:05.006" v="255" actId="20577"/>
        <pc:sldMkLst>
          <pc:docMk/>
          <pc:sldMk cId="3998070091" sldId="358"/>
        </pc:sldMkLst>
        <pc:spChg chg="mod">
          <ac:chgData name="Ward, Lindsay" userId="8f2e855a-579b-4a8f-b9f1-39f7b0944a86" providerId="ADAL" clId="{CCF183C7-3E31-7244-A6B4-091166CF52B5}" dt="2022-04-07T08:06:05.006" v="255" actId="20577"/>
          <ac:spMkLst>
            <pc:docMk/>
            <pc:sldMk cId="3998070091" sldId="358"/>
            <ac:spMk id="2" creationId="{00000000-0000-0000-0000-000000000000}"/>
          </ac:spMkLst>
        </pc:spChg>
      </pc:sldChg>
      <pc:sldChg chg="modSp mod chgLayout">
        <pc:chgData name="Ward, Lindsay" userId="8f2e855a-579b-4a8f-b9f1-39f7b0944a86" providerId="ADAL" clId="{CCF183C7-3E31-7244-A6B4-091166CF52B5}" dt="2022-04-07T08:07:26.858" v="297" actId="15"/>
        <pc:sldMkLst>
          <pc:docMk/>
          <pc:sldMk cId="72043016" sldId="378"/>
        </pc:sldMkLst>
        <pc:spChg chg="mod ord">
          <ac:chgData name="Ward, Lindsay" userId="8f2e855a-579b-4a8f-b9f1-39f7b0944a86" providerId="ADAL" clId="{CCF183C7-3E31-7244-A6B4-091166CF52B5}" dt="2022-04-07T08:07:26.858" v="297" actId="15"/>
          <ac:spMkLst>
            <pc:docMk/>
            <pc:sldMk cId="72043016" sldId="378"/>
            <ac:spMk id="2" creationId="{00000000-0000-0000-0000-000000000000}"/>
          </ac:spMkLst>
        </pc:spChg>
        <pc:spChg chg="mod ord">
          <ac:chgData name="Ward, Lindsay" userId="8f2e855a-579b-4a8f-b9f1-39f7b0944a86" providerId="ADAL" clId="{CCF183C7-3E31-7244-A6B4-091166CF52B5}" dt="2022-04-07T08:07:10.612" v="293" actId="700"/>
          <ac:spMkLst>
            <pc:docMk/>
            <pc:sldMk cId="72043016" sldId="378"/>
            <ac:spMk id="3" creationId="{00000000-0000-0000-0000-000000000000}"/>
          </ac:spMkLst>
        </pc:spChg>
        <pc:spChg chg="mod ord">
          <ac:chgData name="Ward, Lindsay" userId="8f2e855a-579b-4a8f-b9f1-39f7b0944a86" providerId="ADAL" clId="{CCF183C7-3E31-7244-A6B4-091166CF52B5}" dt="2022-04-07T08:07:10.612" v="293" actId="700"/>
          <ac:spMkLst>
            <pc:docMk/>
            <pc:sldMk cId="72043016" sldId="378"/>
            <ac:spMk id="7" creationId="{E8F3C1DB-1392-4492-A7A1-A59C23A66D46}"/>
          </ac:spMkLst>
        </pc:spChg>
      </pc:sldChg>
      <pc:sldChg chg="modSp mod">
        <pc:chgData name="Ward, Lindsay" userId="8f2e855a-579b-4a8f-b9f1-39f7b0944a86" providerId="ADAL" clId="{CCF183C7-3E31-7244-A6B4-091166CF52B5}" dt="2022-04-07T08:13:06.987" v="308" actId="6549"/>
        <pc:sldMkLst>
          <pc:docMk/>
          <pc:sldMk cId="1694198254" sldId="385"/>
        </pc:sldMkLst>
        <pc:spChg chg="mod">
          <ac:chgData name="Ward, Lindsay" userId="8f2e855a-579b-4a8f-b9f1-39f7b0944a86" providerId="ADAL" clId="{CCF183C7-3E31-7244-A6B4-091166CF52B5}" dt="2022-04-07T08:13:06.987" v="308" actId="6549"/>
          <ac:spMkLst>
            <pc:docMk/>
            <pc:sldMk cId="1694198254" sldId="385"/>
            <ac:spMk id="2" creationId="{00000000-0000-0000-0000-000000000000}"/>
          </ac:spMkLst>
        </pc:spChg>
      </pc:sldChg>
      <pc:sldChg chg="modSp mod chgLayout">
        <pc:chgData name="Ward, Lindsay" userId="8f2e855a-579b-4a8f-b9f1-39f7b0944a86" providerId="ADAL" clId="{CCF183C7-3E31-7244-A6B4-091166CF52B5}" dt="2022-04-07T08:07:15.776" v="294" actId="700"/>
        <pc:sldMkLst>
          <pc:docMk/>
          <pc:sldMk cId="1827187371" sldId="404"/>
        </pc:sldMkLst>
        <pc:spChg chg="mod ord">
          <ac:chgData name="Ward, Lindsay" userId="8f2e855a-579b-4a8f-b9f1-39f7b0944a86" providerId="ADAL" clId="{CCF183C7-3E31-7244-A6B4-091166CF52B5}" dt="2022-04-07T08:07:15.776" v="294" actId="700"/>
          <ac:spMkLst>
            <pc:docMk/>
            <pc:sldMk cId="1827187371" sldId="404"/>
            <ac:spMk id="2" creationId="{00000000-0000-0000-0000-000000000000}"/>
          </ac:spMkLst>
        </pc:spChg>
        <pc:spChg chg="mod ord">
          <ac:chgData name="Ward, Lindsay" userId="8f2e855a-579b-4a8f-b9f1-39f7b0944a86" providerId="ADAL" clId="{CCF183C7-3E31-7244-A6B4-091166CF52B5}" dt="2022-04-07T08:07:15.776" v="294" actId="700"/>
          <ac:spMkLst>
            <pc:docMk/>
            <pc:sldMk cId="1827187371" sldId="404"/>
            <ac:spMk id="3" creationId="{00000000-0000-0000-0000-000000000000}"/>
          </ac:spMkLst>
        </pc:spChg>
        <pc:spChg chg="mod ord">
          <ac:chgData name="Ward, Lindsay" userId="8f2e855a-579b-4a8f-b9f1-39f7b0944a86" providerId="ADAL" clId="{CCF183C7-3E31-7244-A6B4-091166CF52B5}" dt="2022-04-07T08:07:15.776" v="294" actId="700"/>
          <ac:spMkLst>
            <pc:docMk/>
            <pc:sldMk cId="1827187371" sldId="404"/>
            <ac:spMk id="5" creationId="{00000000-0000-0000-0000-000000000000}"/>
          </ac:spMkLst>
        </pc:spChg>
      </pc:sldChg>
      <pc:sldChg chg="modSp mod">
        <pc:chgData name="Ward, Lindsay" userId="8f2e855a-579b-4a8f-b9f1-39f7b0944a86" providerId="ADAL" clId="{CCF183C7-3E31-7244-A6B4-091166CF52B5}" dt="2022-04-07T07:48:10.477" v="172" actId="20577"/>
        <pc:sldMkLst>
          <pc:docMk/>
          <pc:sldMk cId="1124797351" sldId="407"/>
        </pc:sldMkLst>
        <pc:spChg chg="mod">
          <ac:chgData name="Ward, Lindsay" userId="8f2e855a-579b-4a8f-b9f1-39f7b0944a86" providerId="ADAL" clId="{CCF183C7-3E31-7244-A6B4-091166CF52B5}" dt="2022-04-07T07:48:10.477" v="172" actId="20577"/>
          <ac:spMkLst>
            <pc:docMk/>
            <pc:sldMk cId="1124797351" sldId="407"/>
            <ac:spMk id="2" creationId="{E585A539-A0FD-41F7-BB12-D9F34777B455}"/>
          </ac:spMkLst>
        </pc:spChg>
      </pc:sldChg>
      <pc:sldChg chg="modSp mod">
        <pc:chgData name="Ward, Lindsay" userId="8f2e855a-579b-4a8f-b9f1-39f7b0944a86" providerId="ADAL" clId="{CCF183C7-3E31-7244-A6B4-091166CF52B5}" dt="2022-04-07T07:49:32.784" v="250" actId="20577"/>
        <pc:sldMkLst>
          <pc:docMk/>
          <pc:sldMk cId="455674818" sldId="409"/>
        </pc:sldMkLst>
        <pc:spChg chg="mod">
          <ac:chgData name="Ward, Lindsay" userId="8f2e855a-579b-4a8f-b9f1-39f7b0944a86" providerId="ADAL" clId="{CCF183C7-3E31-7244-A6B4-091166CF52B5}" dt="2022-04-07T07:49:32.784" v="250" actId="20577"/>
          <ac:spMkLst>
            <pc:docMk/>
            <pc:sldMk cId="455674818" sldId="409"/>
            <ac:spMk id="2" creationId="{74D26809-8A90-4B2F-85FD-E4CDC3667F6F}"/>
          </ac:spMkLst>
        </pc:spChg>
      </pc:sldChg>
      <pc:sldChg chg="ord">
        <pc:chgData name="Ward, Lindsay" userId="8f2e855a-579b-4a8f-b9f1-39f7b0944a86" providerId="ADAL" clId="{CCF183C7-3E31-7244-A6B4-091166CF52B5}" dt="2022-04-08T04:42:03.721" v="446" actId="20578"/>
        <pc:sldMkLst>
          <pc:docMk/>
          <pc:sldMk cId="490901378" sldId="410"/>
        </pc:sldMkLst>
      </pc:sldChg>
      <pc:sldChg chg="modSp mod">
        <pc:chgData name="Ward, Lindsay" userId="8f2e855a-579b-4a8f-b9f1-39f7b0944a86" providerId="ADAL" clId="{CCF183C7-3E31-7244-A6B4-091166CF52B5}" dt="2022-04-07T08:18:30.697" v="388" actId="20577"/>
        <pc:sldMkLst>
          <pc:docMk/>
          <pc:sldMk cId="2701489581" sldId="412"/>
        </pc:sldMkLst>
        <pc:spChg chg="mod">
          <ac:chgData name="Ward, Lindsay" userId="8f2e855a-579b-4a8f-b9f1-39f7b0944a86" providerId="ADAL" clId="{CCF183C7-3E31-7244-A6B4-091166CF52B5}" dt="2022-04-07T08:18:30.697" v="388" actId="20577"/>
          <ac:spMkLst>
            <pc:docMk/>
            <pc:sldMk cId="2701489581" sldId="412"/>
            <ac:spMk id="2" creationId="{C99E7022-308A-44EF-B2AF-0D08C6D972C0}"/>
          </ac:spMkLst>
        </pc:spChg>
      </pc:sldChg>
      <pc:sldChg chg="addSp modSp mod modAnim modShow">
        <pc:chgData name="Ward, Lindsay" userId="8f2e855a-579b-4a8f-b9f1-39f7b0944a86" providerId="ADAL" clId="{CCF183C7-3E31-7244-A6B4-091166CF52B5}" dt="2022-04-07T11:28:11.522" v="440" actId="113"/>
        <pc:sldMkLst>
          <pc:docMk/>
          <pc:sldMk cId="3310368192" sldId="413"/>
        </pc:sldMkLst>
        <pc:spChg chg="mod">
          <ac:chgData name="Ward, Lindsay" userId="8f2e855a-579b-4a8f-b9f1-39f7b0944a86" providerId="ADAL" clId="{CCF183C7-3E31-7244-A6B4-091166CF52B5}" dt="2022-04-07T11:27:58.202" v="438" actId="20577"/>
          <ac:spMkLst>
            <pc:docMk/>
            <pc:sldMk cId="3310368192" sldId="413"/>
            <ac:spMk id="2" creationId="{6B86AE0D-37D1-41F5-A844-120F5ED4EA96}"/>
          </ac:spMkLst>
        </pc:spChg>
        <pc:spChg chg="add mod">
          <ac:chgData name="Ward, Lindsay" userId="8f2e855a-579b-4a8f-b9f1-39f7b0944a86" providerId="ADAL" clId="{CCF183C7-3E31-7244-A6B4-091166CF52B5}" dt="2022-04-07T11:28:11.522" v="440" actId="113"/>
          <ac:spMkLst>
            <pc:docMk/>
            <pc:sldMk cId="3310368192" sldId="413"/>
            <ac:spMk id="5" creationId="{E7452103-D364-724F-AD88-F75090AEC58A}"/>
          </ac:spMkLst>
        </pc:spChg>
      </pc:sldChg>
      <pc:sldChg chg="modSp mod">
        <pc:chgData name="Ward, Lindsay" userId="8f2e855a-579b-4a8f-b9f1-39f7b0944a86" providerId="ADAL" clId="{CCF183C7-3E31-7244-A6B4-091166CF52B5}" dt="2022-04-07T11:28:22.242" v="443" actId="20577"/>
        <pc:sldMkLst>
          <pc:docMk/>
          <pc:sldMk cId="956554115" sldId="414"/>
        </pc:sldMkLst>
        <pc:spChg chg="mod">
          <ac:chgData name="Ward, Lindsay" userId="8f2e855a-579b-4a8f-b9f1-39f7b0944a86" providerId="ADAL" clId="{CCF183C7-3E31-7244-A6B4-091166CF52B5}" dt="2022-04-07T11:28:22.242" v="443" actId="20577"/>
          <ac:spMkLst>
            <pc:docMk/>
            <pc:sldMk cId="956554115" sldId="414"/>
            <ac:spMk id="2" creationId="{3A03C755-156C-4F1A-A24F-F3E27729C39C}"/>
          </ac:spMkLst>
        </pc:spChg>
      </pc:sldChg>
      <pc:sldChg chg="modSp mod ord">
        <pc:chgData name="Ward, Lindsay" userId="8f2e855a-579b-4a8f-b9f1-39f7b0944a86" providerId="ADAL" clId="{CCF183C7-3E31-7244-A6B4-091166CF52B5}" dt="2022-04-07T08:18:54.251" v="389" actId="20578"/>
        <pc:sldMkLst>
          <pc:docMk/>
          <pc:sldMk cId="512962834" sldId="418"/>
        </pc:sldMkLst>
        <pc:spChg chg="mod">
          <ac:chgData name="Ward, Lindsay" userId="8f2e855a-579b-4a8f-b9f1-39f7b0944a86" providerId="ADAL" clId="{CCF183C7-3E31-7244-A6B4-091166CF52B5}" dt="2022-04-07T07:46:13.233" v="58" actId="20577"/>
          <ac:spMkLst>
            <pc:docMk/>
            <pc:sldMk cId="512962834" sldId="418"/>
            <ac:spMk id="2" creationId="{C8ECD67D-6DA8-42A5-949E-A9A37A5DDBA0}"/>
          </ac:spMkLst>
        </pc:spChg>
      </pc:sldChg>
      <pc:sldChg chg="modSp mod">
        <pc:chgData name="Ward, Lindsay" userId="8f2e855a-579b-4a8f-b9f1-39f7b0944a86" providerId="ADAL" clId="{CCF183C7-3E31-7244-A6B4-091166CF52B5}" dt="2022-04-07T07:49:57.785" v="252" actId="1076"/>
        <pc:sldMkLst>
          <pc:docMk/>
          <pc:sldMk cId="3015045368" sldId="425"/>
        </pc:sldMkLst>
        <pc:picChg chg="mod">
          <ac:chgData name="Ward, Lindsay" userId="8f2e855a-579b-4a8f-b9f1-39f7b0944a86" providerId="ADAL" clId="{CCF183C7-3E31-7244-A6B4-091166CF52B5}" dt="2022-04-07T07:49:57.785" v="252" actId="1076"/>
          <ac:picMkLst>
            <pc:docMk/>
            <pc:sldMk cId="3015045368" sldId="425"/>
            <ac:picMk id="6" creationId="{AAC57741-FC3C-4295-BFAE-6849A2B75E42}"/>
          </ac:picMkLst>
        </pc:picChg>
      </pc:sldChg>
      <pc:sldChg chg="modSp modAnim">
        <pc:chgData name="Ward, Lindsay" userId="8f2e855a-579b-4a8f-b9f1-39f7b0944a86" providerId="ADAL" clId="{CCF183C7-3E31-7244-A6B4-091166CF52B5}" dt="2022-04-07T08:13:43.023" v="315"/>
        <pc:sldMkLst>
          <pc:docMk/>
          <pc:sldMk cId="4225394099" sldId="426"/>
        </pc:sldMkLst>
        <pc:spChg chg="mod">
          <ac:chgData name="Ward, Lindsay" userId="8f2e855a-579b-4a8f-b9f1-39f7b0944a86" providerId="ADAL" clId="{CCF183C7-3E31-7244-A6B4-091166CF52B5}" dt="2022-04-07T08:13:36.044" v="314" actId="20577"/>
          <ac:spMkLst>
            <pc:docMk/>
            <pc:sldMk cId="4225394099" sldId="426"/>
            <ac:spMk id="2" creationId="{C6D5E4B9-5F46-449B-80B6-E3350EAA7E33}"/>
          </ac:spMkLst>
        </pc:spChg>
      </pc:sldChg>
      <pc:sldChg chg="modSp">
        <pc:chgData name="Ward, Lindsay" userId="8f2e855a-579b-4a8f-b9f1-39f7b0944a86" providerId="ADAL" clId="{CCF183C7-3E31-7244-A6B4-091166CF52B5}" dt="2022-04-07T08:27:16.141" v="394" actId="20577"/>
        <pc:sldMkLst>
          <pc:docMk/>
          <pc:sldMk cId="4277014602" sldId="427"/>
        </pc:sldMkLst>
        <pc:spChg chg="mod">
          <ac:chgData name="Ward, Lindsay" userId="8f2e855a-579b-4a8f-b9f1-39f7b0944a86" providerId="ADAL" clId="{CCF183C7-3E31-7244-A6B4-091166CF52B5}" dt="2022-04-07T08:27:16.141" v="394" actId="20577"/>
          <ac:spMkLst>
            <pc:docMk/>
            <pc:sldMk cId="4277014602" sldId="427"/>
            <ac:spMk id="2" creationId="{80D059A4-77AF-42BB-88A8-787F713A91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EC876C5-7F49-4C0A-8F1E-5A42B41481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50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33AA75-CBB9-4E44-B4A4-270B67544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086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can be executed in the browser's </a:t>
            </a:r>
            <a:r>
              <a:rPr lang="en-US" b="1" dirty="0"/>
              <a:t>console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7"/>
            <a:ext cx="2457451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1" y="6356352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4861" y="208500"/>
            <a:ext cx="2422324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2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7649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9559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9528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1231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7628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6094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05917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8321928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12211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3037487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5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4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1" y="6356352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186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40983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52450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16920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00201"/>
            <a:ext cx="10541000" cy="4637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6096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32308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1054100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4362453"/>
            <a:ext cx="105156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69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87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42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085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099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2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8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8" y="6269439"/>
            <a:ext cx="8956009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5244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24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872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80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850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75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00201"/>
            <a:ext cx="10541000" cy="4637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6096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541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510540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604000" y="1270683"/>
            <a:ext cx="510540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0" y="4362453"/>
            <a:ext cx="53848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3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1054100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4362453"/>
            <a:ext cx="105156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2019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9161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66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2"/>
            <a:ext cx="15795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2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10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C02343-EFAB-41D8-BB3C-6EAB11299C48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2"/>
            <a:ext cx="15795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25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7" r:id="rId17"/>
    <p:sldLayoutId id="2147483768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065B5-90AB-4B57-8A89-04ED012EE87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" y="0"/>
            <a:ext cx="121934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FF48E4-FFEE-4CAB-B241-C11EA2D6551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37905" y="5695699"/>
            <a:ext cx="782007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1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mporiumpies.com/pies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napsvg.io/demos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2A156C7-7041-A24F-96E3-226EBA26769E}"/>
              </a:ext>
            </a:extLst>
          </p:cNvPr>
          <p:cNvSpPr txBox="1">
            <a:spLocks/>
          </p:cNvSpPr>
          <p:nvPr/>
        </p:nvSpPr>
        <p:spPr>
          <a:xfrm>
            <a:off x="6781800" y="609600"/>
            <a:ext cx="5410200" cy="1543050"/>
          </a:xfrm>
          <a:prstGeom prst="rect">
            <a:avLst/>
          </a:prstGeom>
          <a:noFill/>
        </p:spPr>
        <p:txBody>
          <a:bodyPr wrap="square" lIns="91125"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Playfair Display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2BC"/>
                </a:solidFill>
                <a:effectLst/>
                <a:uLnTx/>
                <a:uFillTx/>
                <a:latin typeface="Playfair Display" pitchFamily="2" charset="77"/>
                <a:ea typeface="+mj-ea"/>
                <a:cs typeface="+mj-cs"/>
              </a:rPr>
              <a:t>CP1406 – Week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2BC"/>
                </a:solidFill>
                <a:effectLst/>
                <a:uLnTx/>
                <a:uFillTx/>
                <a:latin typeface="Playfair Display" pitchFamily="2" charset="77"/>
                <a:ea typeface="+mj-ea"/>
                <a:cs typeface="+mj-cs"/>
              </a:rPr>
              <a:t>Creating Interactivity with CSS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13291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0–5 displays a screenshot of the emporiumpies.com/pies website.">
            <a:extLst>
              <a:ext uri="{FF2B5EF4-FFF2-40B4-BE49-F238E27FC236}">
                <a16:creationId xmlns:a16="http://schemas.microsoft.com/office/drawing/2014/main" id="{3E14F409-31EA-4B6D-BEA8-3663C25AC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36102"/>
            <a:ext cx="9175462" cy="460437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58F67-A560-4F72-9A9A-11FE0797DA8F}"/>
              </a:ext>
            </a:extLst>
          </p:cNvPr>
          <p:cNvSpPr txBox="1"/>
          <p:nvPr/>
        </p:nvSpPr>
        <p:spPr>
          <a:xfrm>
            <a:off x="838200" y="1289135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https://emporiumpies.com/pies</a:t>
            </a:r>
            <a:r>
              <a:rPr lang="en-AU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389F7D2-D86D-43C6-95A4-88354682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914401"/>
          </a:xfrm>
        </p:spPr>
        <p:txBody>
          <a:bodyPr/>
          <a:lstStyle/>
          <a:p>
            <a:r>
              <a:rPr lang="en-US" b="1" dirty="0"/>
              <a:t>Using CSS to Create Interactivity </a:t>
            </a:r>
          </a:p>
        </p:txBody>
      </p:sp>
    </p:spTree>
    <p:extLst>
      <p:ext uri="{BB962C8B-B14F-4D97-AF65-F5344CB8AC3E}">
        <p14:creationId xmlns:p14="http://schemas.microsoft.com/office/powerpoint/2010/main" val="418164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448800" cy="501831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Scripting language </a:t>
            </a:r>
            <a:r>
              <a:rPr lang="en-IN" dirty="0"/>
              <a:t>that provides various types of functionality to webpages, such as the ability to interact with the user</a:t>
            </a:r>
          </a:p>
          <a:p>
            <a:r>
              <a:rPr lang="en-IN" dirty="0">
                <a:solidFill>
                  <a:srgbClr val="0070C0"/>
                </a:solidFill>
              </a:rPr>
              <a:t>Client-side scripting language</a:t>
            </a:r>
            <a:r>
              <a:rPr lang="en-IN" dirty="0"/>
              <a:t>: browser interprets and renders the JavaScript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914401"/>
          </a:xfrm>
        </p:spPr>
        <p:txBody>
          <a:bodyPr/>
          <a:lstStyle/>
          <a:p>
            <a:r>
              <a:rPr lang="en-US" b="1" dirty="0"/>
              <a:t>Incorporating JavaScript</a:t>
            </a:r>
          </a:p>
        </p:txBody>
      </p:sp>
    </p:spTree>
    <p:extLst>
      <p:ext uri="{BB962C8B-B14F-4D97-AF65-F5344CB8AC3E}">
        <p14:creationId xmlns:p14="http://schemas.microsoft.com/office/powerpoint/2010/main" val="3998070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Figure 10–16 demonstrates how JavaScript is used to create a slide show on the home page for Boyne Mountain Resort. ">
            <a:extLst>
              <a:ext uri="{FF2B5EF4-FFF2-40B4-BE49-F238E27FC236}">
                <a16:creationId xmlns:a16="http://schemas.microsoft.com/office/drawing/2014/main" id="{BB578617-8019-4F4C-8587-A14D91B0E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78" y="761999"/>
            <a:ext cx="10652622" cy="5505448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52399"/>
            <a:ext cx="9201150" cy="1219201"/>
          </a:xfrm>
        </p:spPr>
        <p:txBody>
          <a:bodyPr/>
          <a:lstStyle/>
          <a:p>
            <a:r>
              <a:rPr lang="en-US" b="1" dirty="0"/>
              <a:t>Incorporating JavaScript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6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8" descr="Figure 10–17 displays a website with a hamburger button.">
            <a:extLst>
              <a:ext uri="{FF2B5EF4-FFF2-40B4-BE49-F238E27FC236}">
                <a16:creationId xmlns:a16="http://schemas.microsoft.com/office/drawing/2014/main" id="{1B270410-3CBB-4D4C-AC29-1694D7670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2917234"/>
            <a:ext cx="2933700" cy="3940587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0"/>
            <a:ext cx="9753600" cy="4180112"/>
          </a:xfrm>
        </p:spPr>
        <p:txBody>
          <a:bodyPr/>
          <a:lstStyle/>
          <a:p>
            <a:r>
              <a:rPr lang="en-IN" dirty="0"/>
              <a:t>Many mobile websites integrate an icon commonly called the hamburger icon for use as a menu button </a:t>
            </a:r>
          </a:p>
          <a:p>
            <a:pPr lvl="1"/>
            <a:r>
              <a:rPr lang="en-IN" dirty="0"/>
              <a:t>Consists of three, horizontal, parallel lines and uses JavaScript to display a menu and allow users to select an option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15A75F-D64F-44DC-9B91-76E66BC33FA5}"/>
              </a:ext>
            </a:extLst>
          </p:cNvPr>
          <p:cNvSpPr/>
          <p:nvPr/>
        </p:nvSpPr>
        <p:spPr>
          <a:xfrm>
            <a:off x="4114800" y="3429000"/>
            <a:ext cx="11430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n w="3810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D6CDB6-96F7-4BA7-861B-BE63BE9F1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9201150" cy="1219201"/>
          </a:xfrm>
        </p:spPr>
        <p:txBody>
          <a:bodyPr/>
          <a:lstStyle/>
          <a:p>
            <a:r>
              <a:rPr lang="en-US" b="1" dirty="0"/>
              <a:t>Incorporating JavaScript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9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0–18 shows how JavaScript is used on the Snap.svg demo page; users select the type of coffee to make and then watch the animation of the coffee maker.">
            <a:extLst>
              <a:ext uri="{FF2B5EF4-FFF2-40B4-BE49-F238E27FC236}">
                <a16:creationId xmlns:a16="http://schemas.microsoft.com/office/drawing/2014/main" id="{0F3C6A20-F8F3-4E0F-99C2-836E56955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9601200" cy="476908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52399"/>
            <a:ext cx="9201149" cy="1219201"/>
          </a:xfrm>
        </p:spPr>
        <p:txBody>
          <a:bodyPr/>
          <a:lstStyle/>
          <a:p>
            <a:r>
              <a:rPr lang="en-US" b="1" dirty="0"/>
              <a:t>Incorporating JavaScript 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09F486-EAAF-4DF1-93BB-E06A049D60A7}"/>
              </a:ext>
            </a:extLst>
          </p:cNvPr>
          <p:cNvSpPr txBox="1"/>
          <p:nvPr/>
        </p:nvSpPr>
        <p:spPr>
          <a:xfrm>
            <a:off x="838200" y="123086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http://snapsvg.io/demos/</a:t>
            </a:r>
            <a:r>
              <a:rPr lang="en-AU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024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JavaScript effectively, you should be familiar with its basic terminology</a:t>
            </a:r>
            <a:endParaRPr lang="en-IN" dirty="0"/>
          </a:p>
          <a:p>
            <a:pPr lvl="1"/>
            <a:r>
              <a:rPr lang="en-US" dirty="0"/>
              <a:t>Statement: line of programming instructions to be executed by the client (the browser)</a:t>
            </a:r>
          </a:p>
          <a:p>
            <a:pPr lvl="1"/>
            <a:r>
              <a:rPr lang="en-IN" dirty="0"/>
              <a:t>Object: programming code and data that can be treated as </a:t>
            </a:r>
            <a:r>
              <a:rPr lang="en-US" dirty="0"/>
              <a:t>its own entity</a:t>
            </a:r>
          </a:p>
          <a:p>
            <a:pPr lvl="1"/>
            <a:r>
              <a:rPr lang="en-IN" dirty="0"/>
              <a:t>Property: attribute that </a:t>
            </a:r>
            <a:r>
              <a:rPr lang="en-US" dirty="0"/>
              <a:t>describes an object’s characteristics</a:t>
            </a:r>
          </a:p>
          <a:p>
            <a:pPr lvl="1"/>
            <a:r>
              <a:rPr lang="en-IN" dirty="0"/>
              <a:t>Method: (function) action that an object can perform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Terminology</a:t>
            </a:r>
          </a:p>
        </p:txBody>
      </p:sp>
    </p:spTree>
    <p:extLst>
      <p:ext uri="{BB962C8B-B14F-4D97-AF65-F5344CB8AC3E}">
        <p14:creationId xmlns:p14="http://schemas.microsoft.com/office/powerpoint/2010/main" val="182718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JavaScript effectively, you should be familiar with its basic terminology</a:t>
            </a:r>
          </a:p>
          <a:p>
            <a:pPr lvl="1"/>
            <a:r>
              <a:rPr lang="en-IN" dirty="0"/>
              <a:t>Argument: value given to the parameter of a method</a:t>
            </a:r>
          </a:p>
          <a:p>
            <a:pPr lvl="1"/>
            <a:r>
              <a:rPr lang="en-IN" dirty="0"/>
              <a:t>Function: set of JavaScript statements that perform a specific task</a:t>
            </a:r>
          </a:p>
          <a:p>
            <a:pPr lvl="1"/>
            <a:r>
              <a:rPr lang="en-IN" dirty="0"/>
              <a:t>Variable: container that holds a value</a:t>
            </a:r>
          </a:p>
          <a:p>
            <a:pPr lvl="1"/>
            <a:r>
              <a:rPr lang="en-IN" dirty="0"/>
              <a:t>Event handler: used by JavaScript to associate an action with a function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E8F3C1DB-1392-4492-A7A1-A59C23A6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Terminology</a:t>
            </a:r>
          </a:p>
        </p:txBody>
      </p:sp>
    </p:spTree>
    <p:extLst>
      <p:ext uri="{BB962C8B-B14F-4D97-AF65-F5344CB8AC3E}">
        <p14:creationId xmlns:p14="http://schemas.microsoft.com/office/powerpoint/2010/main" val="72043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372600" cy="5018312"/>
          </a:xfrm>
        </p:spPr>
        <p:txBody>
          <a:bodyPr/>
          <a:lstStyle/>
          <a:p>
            <a:r>
              <a:rPr lang="en-IN" dirty="0"/>
              <a:t>Syntax rules and guidelines should be followed when writing JavaScript </a:t>
            </a:r>
            <a:r>
              <a:rPr lang="en-US" dirty="0"/>
              <a:t>code</a:t>
            </a:r>
            <a:endParaRPr lang="en-IN" dirty="0"/>
          </a:p>
          <a:p>
            <a:pPr lvl="1"/>
            <a:r>
              <a:rPr lang="en-IN" dirty="0"/>
              <a:t>JavaScript is case sensitive</a:t>
            </a:r>
          </a:p>
          <a:p>
            <a:pPr lvl="1"/>
            <a:r>
              <a:rPr lang="en-IN" dirty="0"/>
              <a:t>One-line comment and multiline </a:t>
            </a:r>
            <a:r>
              <a:rPr lang="en-US" dirty="0"/>
              <a:t>comments are written as follows:</a:t>
            </a:r>
          </a:p>
          <a:p>
            <a:pPr lvl="3"/>
            <a:r>
              <a:rPr lang="en-US" sz="2000" dirty="0">
                <a:solidFill>
                  <a:srgbClr val="FF0000"/>
                </a:solidFill>
              </a:rPr>
              <a:t>// Single line comment syntax</a:t>
            </a:r>
          </a:p>
          <a:p>
            <a:pPr lvl="3"/>
            <a:r>
              <a:rPr lang="en-US" sz="2000" dirty="0">
                <a:solidFill>
                  <a:srgbClr val="FF0000"/>
                </a:solidFill>
              </a:rPr>
              <a:t>/* Multiple line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comment syntax */</a:t>
            </a:r>
          </a:p>
          <a:p>
            <a:pPr lvl="1"/>
            <a:r>
              <a:rPr lang="en-IN" dirty="0"/>
              <a:t>Semicolons are used to end JavaScript statements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609600"/>
          </a:xfrm>
        </p:spPr>
        <p:txBody>
          <a:bodyPr/>
          <a:lstStyle/>
          <a:p>
            <a:r>
              <a:rPr lang="en-US" b="1" dirty="0"/>
              <a:t>Writing JavaScript Code</a:t>
            </a:r>
          </a:p>
        </p:txBody>
      </p:sp>
    </p:spTree>
    <p:extLst>
      <p:ext uri="{BB962C8B-B14F-4D97-AF65-F5344CB8AC3E}">
        <p14:creationId xmlns:p14="http://schemas.microsoft.com/office/powerpoint/2010/main" val="386809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0"/>
            <a:ext cx="9296400" cy="4865911"/>
          </a:xfrm>
          <a:noFill/>
        </p:spPr>
        <p:txBody>
          <a:bodyPr>
            <a:normAutofit/>
          </a:bodyPr>
          <a:lstStyle/>
          <a:p>
            <a:r>
              <a:rPr lang="en-IN" dirty="0"/>
              <a:t>JavaScript can be written within an HTML page or as a separate JavaScript file with the filename extension .js</a:t>
            </a:r>
            <a:endParaRPr lang="en-US" dirty="0"/>
          </a:p>
          <a:p>
            <a:r>
              <a:rPr lang="en-IN" dirty="0"/>
              <a:t>When written </a:t>
            </a:r>
            <a:r>
              <a:rPr lang="en-IN" dirty="0">
                <a:solidFill>
                  <a:srgbClr val="0070C0"/>
                </a:solidFill>
              </a:rPr>
              <a:t>within an HTML page</a:t>
            </a:r>
            <a:r>
              <a:rPr lang="en-IN" dirty="0"/>
              <a:t>, the code may be within </a:t>
            </a:r>
            <a:r>
              <a:rPr lang="en-IN" dirty="0">
                <a:solidFill>
                  <a:srgbClr val="00B050"/>
                </a:solidFill>
              </a:rPr>
              <a:t>the head element </a:t>
            </a:r>
            <a:r>
              <a:rPr lang="en-IN" dirty="0">
                <a:solidFill>
                  <a:srgbClr val="0070C0"/>
                </a:solidFill>
              </a:rPr>
              <a:t>or </a:t>
            </a:r>
            <a:r>
              <a:rPr lang="en-IN" dirty="0">
                <a:solidFill>
                  <a:srgbClr val="00B0F0"/>
                </a:solidFill>
              </a:rPr>
              <a:t>the body element</a:t>
            </a:r>
          </a:p>
          <a:p>
            <a:r>
              <a:rPr lang="en-IN" dirty="0"/>
              <a:t>When created as an </a:t>
            </a:r>
            <a:r>
              <a:rPr lang="en-IN" dirty="0">
                <a:solidFill>
                  <a:srgbClr val="7030A0"/>
                </a:solidFill>
              </a:rPr>
              <a:t>external .js file</a:t>
            </a:r>
            <a:r>
              <a:rPr lang="en-IN" dirty="0"/>
              <a:t>, a script element is placed in the head element of the HTML file to specify the external .js file as the file source, </a:t>
            </a:r>
            <a:r>
              <a:rPr lang="en-US" dirty="0"/>
              <a:t>e.g.,</a:t>
            </a:r>
          </a:p>
          <a:p>
            <a:pPr marL="457200" lvl="1" indent="0">
              <a:buNone/>
            </a:pPr>
            <a:r>
              <a:rPr lang="en-US" sz="2800" dirty="0"/>
              <a:t>&lt;script src="scripts/myfunction.js"&gt;&lt;/script&gt;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82FE37F2-90E4-4B52-A7ED-74607EF0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609600"/>
          </a:xfrm>
        </p:spPr>
        <p:txBody>
          <a:bodyPr/>
          <a:lstStyle/>
          <a:p>
            <a:r>
              <a:rPr lang="en-US" b="1" dirty="0"/>
              <a:t>Writing JavaScript Code</a:t>
            </a:r>
          </a:p>
        </p:txBody>
      </p:sp>
    </p:spTree>
    <p:extLst>
      <p:ext uri="{BB962C8B-B14F-4D97-AF65-F5344CB8AC3E}">
        <p14:creationId xmlns:p14="http://schemas.microsoft.com/office/powerpoint/2010/main" val="1694198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D5E4B9-5F46-449B-80B6-E3350EAA7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9201150" cy="4713512"/>
          </a:xfrm>
          <a:noFill/>
        </p:spPr>
        <p:txBody>
          <a:bodyPr>
            <a:normAutofit lnSpcReduction="10000"/>
          </a:bodyPr>
          <a:lstStyle/>
          <a:p>
            <a:pPr algn="l" rtl="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Embedded in HTML directly, e.g., 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&lt;a id="button"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="#"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onclick="</a:t>
            </a:r>
            <a:r>
              <a:rPr lang="en-US" b="0" i="0" u="none" strike="noStrike" dirty="0">
                <a:solidFill>
                  <a:srgbClr val="4F81BD"/>
                </a:solidFill>
                <a:effectLst/>
                <a:latin typeface="Consolas" panose="020B0609020204030204" pitchFamily="49" charset="0"/>
              </a:rPr>
              <a:t>alert('Hello World')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"&gt;Link&lt;/a&gt;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+mj-lt"/>
              <a:buAutoNum type="arabicPeriod" startAt="2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Function calls in HTML + scripts in same file or linked file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&lt;a id="button"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="#" onclick="</a:t>
            </a:r>
            <a:r>
              <a:rPr lang="en-US" b="0" i="0" u="none" strike="noStrike" dirty="0" err="1">
                <a:solidFill>
                  <a:srgbClr val="4F81BD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i="0" u="none" strike="noStrike" dirty="0">
                <a:solidFill>
                  <a:srgbClr val="4F81B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"&gt;Link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&lt;/a&gt;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+mj-lt"/>
              <a:buAutoNum type="arabicPeriod" startAt="3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Unobtrusive - HTML doesn't know anything about JS except to link to it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&lt;script 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/scripts.js"&gt;&lt;/script&gt;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EC0B6-88E3-4E6A-940C-FF170682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299E9-2B38-421B-AFCD-342C00AD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09600"/>
          </a:xfrm>
        </p:spPr>
        <p:txBody>
          <a:bodyPr/>
          <a:lstStyle/>
          <a:p>
            <a:r>
              <a:rPr lang="en-US" b="1" dirty="0"/>
              <a:t>How to include JavaScript in websites​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2253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5A539-A0FD-41F7-BB12-D9F34777B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8153400" cy="5018312"/>
          </a:xfrm>
        </p:spPr>
        <p:txBody>
          <a:bodyPr/>
          <a:lstStyle/>
          <a:p>
            <a:r>
              <a:rPr lang="en-US" dirty="0"/>
              <a:t>Most modern websites include some form of interactivity</a:t>
            </a:r>
          </a:p>
          <a:p>
            <a:r>
              <a:rPr lang="en-US" dirty="0"/>
              <a:t>Commonly integrated within a website using CSS and JavaScript, a web programming language used to enhance a website and create interactivity</a:t>
            </a:r>
          </a:p>
          <a:p>
            <a:endParaRPr lang="en-US" dirty="0"/>
          </a:p>
          <a:p>
            <a:r>
              <a:rPr lang="en-US" dirty="0"/>
              <a:t>We will just touch on what's possible with JavaScript in this subject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0F6A8-8D58-4B1F-99C7-C040D3AF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8B01D5-98BA-449D-8D39-45A3C35F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09600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24797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D059A4-77AF-42BB-88A8-787F713A9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9296400" cy="4637311"/>
          </a:xfrm>
          <a:noFill/>
        </p:spPr>
        <p:txBody>
          <a:bodyPr>
            <a:normAutofit lnSpcReduction="10000"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HTML: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lvl="1" indent="0" fontAlgn="base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&lt;script 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src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="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/scripts.js"&gt;&lt;/script&gt;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457200" lvl="1" indent="0" fontAlgn="base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457200" lvl="1" indent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&lt;a id="button"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="#"&gt;Link&lt;/a&gt;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457200" lvl="1" indent="0" fontAlgn="base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JavaScript file (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scripts.js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):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b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lvl="1" indent="0" fontAlgn="base">
              <a:buNone/>
            </a:pPr>
            <a:r>
              <a:rPr lang="en-GB" b="1" i="0" u="none" strike="noStrike" dirty="0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button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GB" b="1" i="0" u="none" strike="noStrike" dirty="0" err="1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i="0" u="none" strike="noStrike" dirty="0" err="1"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1" i="0" u="none" strike="noStrike" dirty="0" err="1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i="0" u="none" strike="noStrike" dirty="0" err="1"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1" i="0" u="none" strike="noStrike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1" i="0" u="none" strike="noStrike" dirty="0"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i="0" u="none" strike="noStrike" dirty="0"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CD172-DF50-4BBA-B013-31E41B0E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894D73-8AF4-4B44-915F-541ED1D4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118"/>
            <a:ext cx="10515600" cy="609600"/>
          </a:xfrm>
        </p:spPr>
        <p:txBody>
          <a:bodyPr/>
          <a:lstStyle/>
          <a:p>
            <a:r>
              <a:rPr lang="en-AU" b="1" dirty="0"/>
              <a:t>Unobtrusive</a:t>
            </a:r>
          </a:p>
        </p:txBody>
      </p:sp>
    </p:spTree>
    <p:extLst>
      <p:ext uri="{BB962C8B-B14F-4D97-AF65-F5344CB8AC3E}">
        <p14:creationId xmlns:p14="http://schemas.microsoft.com/office/powerpoint/2010/main" val="4277014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2791"/>
            <a:ext cx="7651383" cy="1312774"/>
          </a:xfrm>
        </p:spPr>
        <p:txBody>
          <a:bodyPr>
            <a:normAutofit/>
          </a:bodyPr>
          <a:lstStyle/>
          <a:p>
            <a:r>
              <a:rPr lang="en-AU" sz="3200" b="1" dirty="0">
                <a:solidFill>
                  <a:schemeClr val="tx1">
                    <a:lumMod val="50000"/>
                  </a:schemeClr>
                </a:solidFill>
              </a:rPr>
              <a:t>Useful commands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62000"/>
            <a:ext cx="9172995" cy="6096000"/>
          </a:xfrm>
        </p:spPr>
        <p:txBody>
          <a:bodyPr>
            <a:normAutofit/>
          </a:bodyPr>
          <a:lstStyle/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alert('Good’);</a:t>
            </a:r>
          </a:p>
          <a:p>
            <a:pPr marL="457200" lvl="1" indent="0" defTabSz="914400">
              <a:lnSpc>
                <a:spcPct val="90000"/>
              </a:lnSpc>
              <a:spcBef>
                <a:spcPts val="500"/>
              </a:spcBef>
              <a:buClrTx/>
              <a:buSzTx/>
              <a:buNone/>
            </a:pPr>
            <a:br>
              <a:rPr lang="en-A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</a:br>
            <a:endParaRPr lang="en-A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return confirm('Do you want X?'); 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return prompt('What is your name?’);</a:t>
            </a:r>
          </a:p>
          <a:p>
            <a:pPr marL="457200" lvl="1" indent="0" defTabSz="914400">
              <a:lnSpc>
                <a:spcPct val="90000"/>
              </a:lnSpc>
              <a:spcBef>
                <a:spcPts val="500"/>
              </a:spcBef>
              <a:buClrTx/>
              <a:buSzTx/>
              <a:buNone/>
            </a:pPr>
            <a:br>
              <a:rPr lang="en-A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</a:br>
            <a:br>
              <a:rPr lang="en-A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</a:br>
            <a:br>
              <a:rPr lang="en-A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</a:br>
            <a:endParaRPr lang="en-A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When you get input, use the return statement to send the value somewhere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390" y="4069172"/>
            <a:ext cx="3568750" cy="1874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390" y="2512486"/>
            <a:ext cx="3737022" cy="18614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69" y="892585"/>
            <a:ext cx="3737022" cy="186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8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596668" cy="132080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>
                    <a:lumMod val="50000"/>
                  </a:schemeClr>
                </a:solidFill>
              </a:rPr>
              <a:t>Variables and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8915400" cy="5064588"/>
          </a:xfrm>
        </p:spPr>
        <p:txBody>
          <a:bodyPr>
            <a:normAutofit lnSpcReduction="10000"/>
          </a:bodyPr>
          <a:lstStyle/>
          <a:p>
            <a:pPr marL="685800" lvl="1" indent="-228600" defTabSz="914400"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Create variables using the var keyword:</a:t>
            </a:r>
          </a:p>
          <a:p>
            <a:pPr marL="1085850" lvl="2" defTabSz="914400"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var age = 18;</a:t>
            </a:r>
          </a:p>
          <a:p>
            <a:pPr marL="685800" lvl="1" indent="-228600" defTabSz="914400"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Every variable has a type</a:t>
            </a:r>
          </a:p>
          <a:p>
            <a:pPr marL="685800" lvl="1" indent="-228600" defTabSz="914400"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JavaScript has six different types of value. </a:t>
            </a:r>
            <a:b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There are five primitive data types:</a:t>
            </a:r>
          </a:p>
          <a:p>
            <a:pPr marL="1085850" lvl="2" defTabSz="914400"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string</a:t>
            </a:r>
          </a:p>
          <a:p>
            <a:pPr marL="1085850" lvl="2" defTabSz="914400"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number</a:t>
            </a:r>
          </a:p>
          <a:p>
            <a:pPr marL="1085850" lvl="2" defTabSz="914400"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Boolean</a:t>
            </a:r>
          </a:p>
          <a:p>
            <a:pPr marL="1085850" lvl="2" defTabSz="914400"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undefined</a:t>
            </a:r>
          </a:p>
          <a:p>
            <a:pPr marL="1085850" lvl="2" defTabSz="914400"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null</a:t>
            </a:r>
          </a:p>
          <a:p>
            <a:pPr marL="685800" lvl="1" indent="-228600" defTabSz="914400"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Everything else is an object</a:t>
            </a:r>
            <a:endParaRPr lang="en-GB" sz="28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690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12"/>
            <a:ext cx="8596668" cy="132080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>
                    <a:lumMod val="50000"/>
                  </a:schemeClr>
                </a:solidFill>
              </a:rPr>
              <a:t>Properties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2" y="1239982"/>
            <a:ext cx="9438408" cy="5181600"/>
          </a:xfrm>
        </p:spPr>
        <p:txBody>
          <a:bodyPr>
            <a:normAutofit fontScale="32500" lnSpcReduction="20000"/>
          </a:bodyPr>
          <a:lstStyle/>
          <a:p>
            <a:pPr marL="285750" indent="-228600" defTabSz="914400">
              <a:lnSpc>
                <a:spcPct val="11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GB" sz="7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Objects have properties and methods</a:t>
            </a:r>
          </a:p>
          <a:p>
            <a:pPr marL="285750" indent="-228600" defTabSz="914400">
              <a:lnSpc>
                <a:spcPct val="11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GB" sz="7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(Primitive types also have these thanks to JavaScript implicitly creating wrapper objects so they appear to be objects)</a:t>
            </a:r>
            <a:br>
              <a:rPr lang="en-GB" sz="6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</a:br>
            <a:endParaRPr lang="en-GB" dirty="0"/>
          </a:p>
          <a:p>
            <a:pPr marL="0" indent="0">
              <a:buNone/>
            </a:pPr>
            <a:r>
              <a:rPr lang="en-GB" sz="4900" dirty="0">
                <a:latin typeface="Consolas"/>
                <a:cs typeface="Consolas"/>
              </a:rPr>
              <a:t>&gt;&gt; name = "Abraham  "</a:t>
            </a:r>
          </a:p>
          <a:p>
            <a:pPr marL="0" indent="0">
              <a:buNone/>
            </a:pPr>
            <a:r>
              <a:rPr lang="en-GB" sz="49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&lt;&lt; "Abraham  "</a:t>
            </a:r>
          </a:p>
          <a:p>
            <a:pPr marL="0" indent="0">
              <a:buNone/>
            </a:pPr>
            <a:r>
              <a:rPr lang="en-GB" sz="4900" dirty="0">
                <a:latin typeface="Consolas"/>
                <a:cs typeface="Consolas"/>
              </a:rPr>
              <a:t>&gt;&gt; </a:t>
            </a:r>
            <a:r>
              <a:rPr lang="en-GB" sz="4900" dirty="0" err="1">
                <a:latin typeface="Consolas"/>
                <a:cs typeface="Consolas"/>
              </a:rPr>
              <a:t>typeof</a:t>
            </a:r>
            <a:r>
              <a:rPr lang="en-GB" sz="4900" dirty="0">
                <a:latin typeface="Consolas"/>
                <a:cs typeface="Consolas"/>
              </a:rPr>
              <a:t> name</a:t>
            </a:r>
          </a:p>
          <a:p>
            <a:pPr marL="0" indent="0">
              <a:buNone/>
            </a:pPr>
            <a:r>
              <a:rPr lang="en-GB" sz="49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&lt;&lt; "string"</a:t>
            </a:r>
          </a:p>
          <a:p>
            <a:pPr marL="0" indent="0">
              <a:buNone/>
            </a:pPr>
            <a:r>
              <a:rPr lang="en-GB" sz="4900" dirty="0">
                <a:latin typeface="Consolas"/>
                <a:cs typeface="Consolas"/>
              </a:rPr>
              <a:t>&gt;&gt; </a:t>
            </a:r>
            <a:r>
              <a:rPr lang="en-GB" sz="4900" dirty="0" err="1">
                <a:latin typeface="Consolas"/>
                <a:cs typeface="Consolas"/>
              </a:rPr>
              <a:t>name.length</a:t>
            </a:r>
            <a:endParaRPr lang="en-GB" sz="49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GB" sz="49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&lt;&lt; 9</a:t>
            </a:r>
          </a:p>
          <a:p>
            <a:pPr marL="0" indent="0">
              <a:buNone/>
            </a:pPr>
            <a:r>
              <a:rPr lang="en-GB" sz="4900" dirty="0">
                <a:latin typeface="Consolas"/>
                <a:cs typeface="Consolas"/>
              </a:rPr>
              <a:t>&gt;&gt; name["length"]</a:t>
            </a:r>
          </a:p>
          <a:p>
            <a:pPr marL="0" indent="0">
              <a:buNone/>
            </a:pPr>
            <a:r>
              <a:rPr lang="en-GB" sz="49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&lt;&lt; 9</a:t>
            </a:r>
          </a:p>
          <a:p>
            <a:pPr marL="0" indent="0">
              <a:buNone/>
            </a:pPr>
            <a:r>
              <a:rPr lang="en-GB" sz="4900" dirty="0">
                <a:latin typeface="Consolas"/>
                <a:cs typeface="Consolas"/>
              </a:rPr>
              <a:t>&gt;&gt; </a:t>
            </a:r>
            <a:r>
              <a:rPr lang="en-GB" sz="4900" dirty="0" err="1">
                <a:latin typeface="Consolas"/>
                <a:cs typeface="Consolas"/>
              </a:rPr>
              <a:t>name.trim</a:t>
            </a:r>
            <a:r>
              <a:rPr lang="en-GB" sz="49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GB" sz="49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&lt;&lt; "Abraham"</a:t>
            </a:r>
          </a:p>
        </p:txBody>
      </p:sp>
      <p:sp>
        <p:nvSpPr>
          <p:cNvPr id="4" name="Rectangle 3"/>
          <p:cNvSpPr/>
          <p:nvPr/>
        </p:nvSpPr>
        <p:spPr>
          <a:xfrm>
            <a:off x="5638801" y="3030877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Consolas" charset="0"/>
                <a:ea typeface="Consolas" charset="0"/>
                <a:cs typeface="Consolas" charset="0"/>
              </a:rPr>
              <a:t>&gt;&gt;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E467F-051D-45A9-A469-D71CD7970046}"/>
              </a:ext>
            </a:extLst>
          </p:cNvPr>
          <p:cNvSpPr/>
          <p:nvPr/>
        </p:nvSpPr>
        <p:spPr>
          <a:xfrm>
            <a:off x="5638800" y="3426090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&lt;&lt; Output</a:t>
            </a:r>
          </a:p>
        </p:txBody>
      </p:sp>
    </p:spTree>
    <p:extLst>
      <p:ext uri="{BB962C8B-B14F-4D97-AF65-F5344CB8AC3E}">
        <p14:creationId xmlns:p14="http://schemas.microsoft.com/office/powerpoint/2010/main" val="522062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534400" cy="1320800"/>
          </a:xfrm>
        </p:spPr>
        <p:txBody>
          <a:bodyPr/>
          <a:lstStyle/>
          <a:p>
            <a:r>
              <a:rPr lang="en-GB" sz="3200" b="1" dirty="0">
                <a:solidFill>
                  <a:schemeClr val="tx1">
                    <a:lumMod val="50000"/>
                  </a:schemeClr>
                </a:solidFill>
              </a:rPr>
              <a:t>JavaScript is weakly (not strongly) typed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668798" cy="497668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Type coercion is the process of converting the type of a value in the background to try and make an operation work.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"6" * 2 	results in 	12	(number)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"6" + 2 	results in 	"62"	(string)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Use type constructors to convert types more safely, e.g.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Number("23”)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String(6)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55847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813"/>
            <a:ext cx="8596668" cy="132080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>
                    <a:lumMod val="50000"/>
                  </a:schemeClr>
                </a:solidFill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8915400" cy="4150187"/>
          </a:xfrm>
        </p:spPr>
        <p:txBody>
          <a:bodyPr>
            <a:normAutofit lnSpcReduction="10000"/>
          </a:bodyPr>
          <a:lstStyle/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In JavaScript, functions are considered to be just another value. 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This means that they do all the same tasks that other values and objects can do, such as be assigned to variables, changed and stored in arrays. 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You can even define a function inside another function. 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In technical terms, this means that functions are considered to be first-class objects in JavaScript.</a:t>
            </a:r>
            <a:endParaRPr lang="en-GB" sz="28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800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236"/>
            <a:ext cx="8596668" cy="132080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>
                    <a:lumMod val="50000"/>
                  </a:schemeClr>
                </a:solidFill>
              </a:rPr>
              <a:t>Creating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295401"/>
            <a:ext cx="8915400" cy="4745964"/>
          </a:xfrm>
        </p:spPr>
        <p:txBody>
          <a:bodyPr>
            <a:normAutofit fontScale="92500" lnSpcReduction="20000"/>
          </a:bodyPr>
          <a:lstStyle/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Function Literals</a:t>
            </a:r>
          </a:p>
          <a:p>
            <a:pPr>
              <a:spcBef>
                <a:spcPts val="72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spcBef>
                <a:spcPts val="72"/>
              </a:spcBef>
              <a:buClrTx/>
              <a:buSzPct val="100000"/>
              <a:buNone/>
            </a:pPr>
            <a:r>
              <a:rPr lang="en-US" sz="24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 	function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goodbye()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	</a:t>
            </a:r>
            <a:r>
              <a:rPr lang="en-US" sz="2400" dirty="0">
                <a:solidFill>
                  <a:srgbClr val="7A7A43"/>
                </a:solidFill>
                <a:latin typeface="Consolas" charset="0"/>
                <a:ea typeface="Consolas" charset="0"/>
                <a:cs typeface="Consolas" charset="0"/>
              </a:rPr>
              <a:t>alert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"Goodbye World!"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Function Expressions</a:t>
            </a:r>
            <a:br>
              <a:rPr lang="en-US" sz="2400" dirty="0"/>
            </a:br>
            <a:r>
              <a:rPr lang="en-US" sz="2400" dirty="0"/>
              <a:t>This assigns an anonymous function to a variable:</a:t>
            </a:r>
            <a:br>
              <a:rPr lang="en-US" sz="2400" dirty="0"/>
            </a:br>
            <a:endParaRPr lang="en-US" sz="2400" dirty="0"/>
          </a:p>
          <a:p>
            <a:pPr marL="0" indent="0">
              <a:buClrTx/>
              <a:buSzPct val="100000"/>
              <a:buNone/>
            </a:pPr>
            <a:r>
              <a:rPr lang="en-US" sz="24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	var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goodbye = </a:t>
            </a:r>
            <a:r>
              <a:rPr lang="en-US" sz="24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(){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>
                <a:solidFill>
                  <a:srgbClr val="7A7A43"/>
                </a:solidFill>
                <a:latin typeface="Consolas" charset="0"/>
                <a:ea typeface="Consolas" charset="0"/>
                <a:cs typeface="Consolas" charset="0"/>
              </a:rPr>
              <a:t>alert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"Goodbye World!"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};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ClrTx/>
              <a:buSzPct val="100000"/>
              <a:buNone/>
            </a:pPr>
            <a:r>
              <a:rPr lang="en-US" sz="2400" dirty="0">
                <a:ea typeface="Consolas" charset="0"/>
                <a:cs typeface="Consolas" charset="0"/>
              </a:rPr>
              <a:t>	In both cases, the function would be called like: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goodbye();</a:t>
            </a:r>
            <a:endParaRPr lang="en-GB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1538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754" y="147032"/>
            <a:ext cx="8596668" cy="132080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>
                    <a:lumMod val="50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488614"/>
            <a:ext cx="7543800" cy="4683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HTML: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&lt;input type="text" name="email" id="email" </a:t>
            </a:r>
            <a:r>
              <a:rPr lang="en-US" sz="2400" dirty="0" err="1">
                <a:latin typeface="Consolas"/>
                <a:cs typeface="Consolas"/>
              </a:rPr>
              <a:t>onBlur</a:t>
            </a:r>
            <a:r>
              <a:rPr lang="en-US" sz="2400" dirty="0">
                <a:latin typeface="Consolas"/>
                <a:cs typeface="Consolas"/>
              </a:rPr>
              <a:t>="</a:t>
            </a:r>
            <a:r>
              <a:rPr lang="en-US" sz="2400" dirty="0" err="1">
                <a:latin typeface="Consolas"/>
                <a:cs typeface="Consolas"/>
              </a:rPr>
              <a:t>changeColor</a:t>
            </a:r>
            <a:r>
              <a:rPr lang="en-US" sz="2400" dirty="0">
                <a:latin typeface="Consolas"/>
                <a:cs typeface="Consolas"/>
              </a:rPr>
              <a:t>(this)" </a:t>
            </a:r>
            <a:r>
              <a:rPr lang="en-US" sz="2400" dirty="0" err="1">
                <a:latin typeface="Consolas"/>
                <a:cs typeface="Consolas"/>
              </a:rPr>
              <a:t>onFocus</a:t>
            </a:r>
            <a:r>
              <a:rPr lang="en-US" sz="2400" dirty="0">
                <a:latin typeface="Consolas"/>
                <a:cs typeface="Consolas"/>
              </a:rPr>
              <a:t>="</a:t>
            </a:r>
            <a:r>
              <a:rPr lang="en-US" sz="2400" dirty="0" err="1">
                <a:latin typeface="Consolas"/>
                <a:cs typeface="Consolas"/>
              </a:rPr>
              <a:t>changeStyle</a:t>
            </a:r>
            <a:r>
              <a:rPr lang="en-US" sz="2400" dirty="0">
                <a:latin typeface="Consolas"/>
                <a:cs typeface="Consolas"/>
              </a:rPr>
              <a:t>(this)"&gt;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JS:</a:t>
            </a:r>
            <a:endParaRPr lang="en-GB" sz="2400" dirty="0"/>
          </a:p>
          <a:p>
            <a:pPr marL="0" indent="0">
              <a:buNone/>
            </a:pPr>
            <a:r>
              <a:rPr lang="en-GB" sz="24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function </a:t>
            </a:r>
            <a:r>
              <a:rPr lang="en-GB" sz="2400" dirty="0" err="1">
                <a:latin typeface="Consolas" charset="0"/>
                <a:ea typeface="Consolas" charset="0"/>
                <a:cs typeface="Consolas" charset="0"/>
              </a:rPr>
              <a:t>changeStyle</a:t>
            </a:r>
            <a:r>
              <a:rPr lang="en-GB" sz="2400" dirty="0">
                <a:latin typeface="Consolas" charset="0"/>
                <a:ea typeface="Consolas" charset="0"/>
                <a:cs typeface="Consolas" charset="0"/>
              </a:rPr>
              <a:t>(element) {</a:t>
            </a:r>
            <a:br>
              <a:rPr lang="en-GB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GB" sz="2400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GB" sz="2400" dirty="0" err="1">
                <a:latin typeface="Consolas" charset="0"/>
                <a:ea typeface="Consolas" charset="0"/>
                <a:cs typeface="Consolas" charset="0"/>
              </a:rPr>
              <a:t>element.</a:t>
            </a:r>
            <a:r>
              <a:rPr lang="en-GB" sz="2400" b="1" dirty="0" err="1">
                <a:solidFill>
                  <a:srgbClr val="660E7A"/>
                </a:solidFill>
                <a:latin typeface="Consolas" charset="0"/>
                <a:ea typeface="Consolas" charset="0"/>
                <a:cs typeface="Consolas" charset="0"/>
              </a:rPr>
              <a:t>style</a:t>
            </a:r>
            <a:r>
              <a:rPr lang="en-GB" sz="2400" dirty="0" err="1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GB" sz="2400" b="1" dirty="0" err="1">
                <a:solidFill>
                  <a:srgbClr val="660E7A"/>
                </a:solidFill>
                <a:latin typeface="Consolas" charset="0"/>
                <a:ea typeface="Consolas" charset="0"/>
                <a:cs typeface="Consolas" charset="0"/>
              </a:rPr>
              <a:t>color</a:t>
            </a:r>
            <a:r>
              <a:rPr lang="en-GB" sz="2400" b="1" dirty="0">
                <a:solidFill>
                  <a:srgbClr val="660E7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GB" sz="24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"#FF0000"</a:t>
            </a:r>
            <a:r>
              <a:rPr lang="en-GB" sz="2400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GB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GB" sz="2400" dirty="0">
                <a:latin typeface="Consolas" charset="0"/>
                <a:ea typeface="Consolas" charset="0"/>
                <a:cs typeface="Consolas" charset="0"/>
              </a:rPr>
              <a:t>} </a:t>
            </a:r>
            <a:br>
              <a:rPr lang="en-GB" sz="2400" dirty="0">
                <a:latin typeface="Consolas" charset="0"/>
                <a:ea typeface="Consolas" charset="0"/>
                <a:cs typeface="Consolas" charset="0"/>
              </a:rPr>
            </a:br>
            <a:endParaRPr lang="en-GB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177578" y="3022900"/>
            <a:ext cx="4484" cy="1097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752168" y="2775367"/>
            <a:ext cx="1206641" cy="4087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r>
              <a:rPr lang="en-AU" dirty="0">
                <a:solidFill>
                  <a:schemeClr val="accent1"/>
                </a:solidFill>
              </a:rPr>
              <a:t>event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82499" y="2730136"/>
            <a:ext cx="1862357" cy="4087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r>
              <a:rPr lang="en-AU" dirty="0">
                <a:solidFill>
                  <a:schemeClr val="accent3"/>
                </a:solidFill>
              </a:rPr>
              <a:t>function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175370" y="2730137"/>
            <a:ext cx="911230" cy="40879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r>
              <a:rPr lang="en-AU" sz="1100" dirty="0">
                <a:solidFill>
                  <a:srgbClr val="FFC000"/>
                </a:solidFill>
              </a:rPr>
              <a:t>parameter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34646" y="4578881"/>
            <a:ext cx="911230" cy="40879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  <a:p>
            <a:pPr algn="ctr"/>
            <a:endParaRPr lang="en-AU" sz="1200" dirty="0"/>
          </a:p>
          <a:p>
            <a:pPr algn="ctr"/>
            <a:endParaRPr lang="en-AU" sz="1200" dirty="0"/>
          </a:p>
          <a:p>
            <a:pPr algn="ctr"/>
            <a:endParaRPr lang="en-AU" sz="1200" dirty="0"/>
          </a:p>
          <a:p>
            <a:pPr algn="ctr"/>
            <a:br>
              <a:rPr lang="en-AU" sz="1200" dirty="0">
                <a:solidFill>
                  <a:schemeClr val="accent4"/>
                </a:solidFill>
              </a:rPr>
            </a:br>
            <a:r>
              <a:rPr lang="en-AU" sz="1200" dirty="0">
                <a:solidFill>
                  <a:schemeClr val="accent4"/>
                </a:solidFill>
              </a:rPr>
              <a:t>HTML attribute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42159" y="4578881"/>
            <a:ext cx="911230" cy="40879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  <a:p>
            <a:pPr algn="ctr"/>
            <a:endParaRPr lang="en-AU" sz="1400" dirty="0"/>
          </a:p>
          <a:p>
            <a:pPr algn="ctr"/>
            <a:endParaRPr lang="en-AU" sz="1400" dirty="0"/>
          </a:p>
          <a:p>
            <a:pPr algn="ctr"/>
            <a:endParaRPr lang="en-AU" sz="1400" dirty="0"/>
          </a:p>
          <a:p>
            <a:pPr algn="ctr"/>
            <a:r>
              <a:rPr lang="en-AU" sz="1400" dirty="0">
                <a:solidFill>
                  <a:srgbClr val="00B050"/>
                </a:solidFill>
              </a:rPr>
              <a:t>CSS property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5538878" y="4601606"/>
            <a:ext cx="311973" cy="1917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518900" y="5734710"/>
            <a:ext cx="2351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JavaScript properties</a:t>
            </a:r>
          </a:p>
        </p:txBody>
      </p:sp>
    </p:spTree>
    <p:extLst>
      <p:ext uri="{BB962C8B-B14F-4D97-AF65-F5344CB8AC3E}">
        <p14:creationId xmlns:p14="http://schemas.microsoft.com/office/powerpoint/2010/main" val="50140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4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596668" cy="1320800"/>
          </a:xfrm>
        </p:spPr>
        <p:txBody>
          <a:bodyPr>
            <a:normAutofit/>
          </a:bodyPr>
          <a:lstStyle/>
          <a:p>
            <a:r>
              <a:rPr lang="en-AU" sz="3200" b="1" dirty="0">
                <a:solidFill>
                  <a:schemeClr val="tx1">
                    <a:lumMod val="50000"/>
                  </a:schemeClr>
                </a:solidFill>
              </a:rPr>
              <a:t>This is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781" y="1229591"/>
            <a:ext cx="9438409" cy="4033174"/>
          </a:xfrm>
        </p:spPr>
        <p:txBody>
          <a:bodyPr>
            <a:normAutofit/>
          </a:bodyPr>
          <a:lstStyle/>
          <a:p>
            <a:pPr marL="285750" indent="-228600" defTabSz="914400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this</a:t>
            </a:r>
            <a:r>
              <a:rPr lang="en-AU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is a special keyword </a:t>
            </a:r>
          </a:p>
          <a:p>
            <a:pPr marL="285750" indent="-228600" defTabSz="914400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Inside the body of a function, this refers to the object the function is called on</a:t>
            </a:r>
          </a:p>
          <a:p>
            <a:pPr marL="285750" indent="-228600" defTabSz="914400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In HTML, this refers to the element where the code is, </a:t>
            </a:r>
            <a:br>
              <a:rPr lang="en-AU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</a:br>
            <a:r>
              <a:rPr lang="en-AU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e.g., here, </a:t>
            </a:r>
            <a:r>
              <a:rPr lang="en-AU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this</a:t>
            </a:r>
            <a:r>
              <a:rPr lang="en-AU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is the input element with id=“email”:</a:t>
            </a:r>
          </a:p>
          <a:p>
            <a:pPr marL="57150" indent="0" defTabSz="914400">
              <a:lnSpc>
                <a:spcPct val="90000"/>
              </a:lnSpc>
              <a:spcBef>
                <a:spcPts val="500"/>
              </a:spcBef>
              <a:buClrTx/>
              <a:buSzTx/>
              <a:buNone/>
            </a:pPr>
            <a:endParaRPr lang="en-US" sz="28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57150" indent="0" defTabSz="914400">
              <a:lnSpc>
                <a:spcPct val="90000"/>
              </a:lnSpc>
              <a:spcBef>
                <a:spcPts val="500"/>
              </a:spcBef>
              <a:buClrTx/>
              <a:buSzTx/>
              <a:buNone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&lt;input type="text" name="email" id="email"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onBlur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="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changeColor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(this)"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onFocus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="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changeStyle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(this)"&gt;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274801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9E7022-308A-44EF-B2AF-0D08C6D97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9525000" cy="5018312"/>
          </a:xfrm>
        </p:spPr>
        <p:txBody>
          <a:bodyPr/>
          <a:lstStyle/>
          <a:p>
            <a:r>
              <a:rPr lang="en-US" dirty="0"/>
              <a:t>DOM stands for Document Object Model</a:t>
            </a:r>
          </a:p>
          <a:p>
            <a:pPr lvl="1"/>
            <a:r>
              <a:rPr lang="en-US" dirty="0"/>
              <a:t>Every element on an HTML page is an object</a:t>
            </a:r>
          </a:p>
          <a:p>
            <a:r>
              <a:rPr lang="en-US" dirty="0"/>
              <a:t>HTML DOM consists of all the HTML elements, their attributes, and content</a:t>
            </a:r>
          </a:p>
          <a:p>
            <a:pPr lvl="1"/>
            <a:r>
              <a:rPr lang="en-US" dirty="0"/>
              <a:t>Together, all these items are the objects on the 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1830D-B95A-4515-A28B-A9032EFE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2A7CF-4920-42B2-B05F-289E91E1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09600"/>
          </a:xfrm>
        </p:spPr>
        <p:txBody>
          <a:bodyPr/>
          <a:lstStyle/>
          <a:p>
            <a:r>
              <a:rPr lang="en-US" b="1" dirty="0"/>
              <a:t>DOM Methods </a:t>
            </a:r>
          </a:p>
        </p:txBody>
      </p:sp>
    </p:spTree>
    <p:extLst>
      <p:ext uri="{BB962C8B-B14F-4D97-AF65-F5344CB8AC3E}">
        <p14:creationId xmlns:p14="http://schemas.microsoft.com/office/powerpoint/2010/main" val="270148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Figure 10-1 displays a home page with a CSS transform property; the About Us link is selected. ">
            <a:extLst>
              <a:ext uri="{FF2B5EF4-FFF2-40B4-BE49-F238E27FC236}">
                <a16:creationId xmlns:a16="http://schemas.microsoft.com/office/drawing/2014/main" id="{38A0A3DE-31F7-463D-9358-116B5567A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7" y="762000"/>
            <a:ext cx="10345152" cy="5334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1BFB2-FA75-4DF7-8B63-A71ED5AE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66BB8AA-46BD-47D7-9AE0-D66FFD80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09600"/>
          </a:xfrm>
        </p:spPr>
        <p:txBody>
          <a:bodyPr/>
          <a:lstStyle/>
          <a:p>
            <a:r>
              <a:rPr lang="en-US" b="1" dirty="0"/>
              <a:t>Introduction – CSS Transform Property</a:t>
            </a:r>
          </a:p>
        </p:txBody>
      </p:sp>
    </p:spTree>
    <p:extLst>
      <p:ext uri="{BB962C8B-B14F-4D97-AF65-F5344CB8AC3E}">
        <p14:creationId xmlns:p14="http://schemas.microsoft.com/office/powerpoint/2010/main" val="3974018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Figure 10–42 illustrates the HTML DOM tree.">
            <a:extLst>
              <a:ext uri="{FF2B5EF4-FFF2-40B4-BE49-F238E27FC236}">
                <a16:creationId xmlns:a16="http://schemas.microsoft.com/office/drawing/2014/main" id="{81A890E6-A92F-40B5-8891-D43AC40E0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64107"/>
            <a:ext cx="8839200" cy="6079594"/>
          </a:xfr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B16CA7D7-5C05-4043-A85E-882842EA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09600"/>
          </a:xfrm>
        </p:spPr>
        <p:txBody>
          <a:bodyPr/>
          <a:lstStyle/>
          <a:p>
            <a:r>
              <a:rPr lang="en-US" b="1" dirty="0"/>
              <a:t>DOM Methods </a:t>
            </a:r>
          </a:p>
        </p:txBody>
      </p:sp>
    </p:spTree>
    <p:extLst>
      <p:ext uri="{BB962C8B-B14F-4D97-AF65-F5344CB8AC3E}">
        <p14:creationId xmlns:p14="http://schemas.microsoft.com/office/powerpoint/2010/main" val="791977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ECD67D-6DA8-42A5-949E-A9A37A5D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8991600" cy="5018312"/>
          </a:xfrm>
        </p:spPr>
        <p:txBody>
          <a:bodyPr/>
          <a:lstStyle/>
          <a:p>
            <a:r>
              <a:rPr lang="en-US" dirty="0"/>
              <a:t>Each item in the DOM tree is also known as a node</a:t>
            </a:r>
          </a:p>
          <a:p>
            <a:r>
              <a:rPr lang="en-US" dirty="0"/>
              <a:t>Any of these objects can be accessed using JavaScript DOM methods</a:t>
            </a:r>
          </a:p>
          <a:p>
            <a:r>
              <a:rPr lang="en-US" dirty="0"/>
              <a:t>Using a DOM method, you can use JavaScript to manipulate an HTML element (e.g., change its attributes)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86520-8B79-4E90-AFC3-918243FB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019238F-6F1D-401C-8020-C2B7FAD5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09600"/>
          </a:xfrm>
        </p:spPr>
        <p:txBody>
          <a:bodyPr/>
          <a:lstStyle/>
          <a:p>
            <a:r>
              <a:rPr lang="en-US" b="1" dirty="0"/>
              <a:t>DOM Methods </a:t>
            </a:r>
          </a:p>
        </p:txBody>
      </p:sp>
    </p:spTree>
    <p:extLst>
      <p:ext uri="{BB962C8B-B14F-4D97-AF65-F5344CB8AC3E}">
        <p14:creationId xmlns:p14="http://schemas.microsoft.com/office/powerpoint/2010/main" val="512962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07FBAD-8AC1-418A-BBA1-69899EEEC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291354"/>
              </p:ext>
            </p:extLst>
          </p:nvPr>
        </p:nvGraphicFramePr>
        <p:xfrm>
          <a:off x="990600" y="1371600"/>
          <a:ext cx="10363200" cy="3886199"/>
        </p:xfrm>
        <a:graphic>
          <a:graphicData uri="http://schemas.openxmlformats.org/drawingml/2006/table">
            <a:tbl>
              <a:tblPr firstRow="1"/>
              <a:tblGrid>
                <a:gridCol w="3179050">
                  <a:extLst>
                    <a:ext uri="{9D8B030D-6E8A-4147-A177-3AD203B41FA5}">
                      <a16:colId xmlns:a16="http://schemas.microsoft.com/office/drawing/2014/main" val="3640310241"/>
                    </a:ext>
                  </a:extLst>
                </a:gridCol>
                <a:gridCol w="7184150">
                  <a:extLst>
                    <a:ext uri="{9D8B030D-6E8A-4147-A177-3AD203B41FA5}">
                      <a16:colId xmlns:a16="http://schemas.microsoft.com/office/drawing/2014/main" val="2273805313"/>
                    </a:ext>
                  </a:extLst>
                </a:gridCol>
              </a:tblGrid>
              <a:tr h="74684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Bold"/>
                        </a:rPr>
                        <a:t>Method</a:t>
                      </a:r>
                    </a:p>
                  </a:txBody>
                  <a:tcPr marL="50800" marR="508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Bold"/>
                        </a:rPr>
                        <a:t>Description</a:t>
                      </a:r>
                    </a:p>
                  </a:txBody>
                  <a:tcPr marL="50800" marR="508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484930"/>
                  </a:ext>
                </a:extLst>
              </a:tr>
              <a:tr h="4829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getElementsByClassName( 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Returns all HTML elements with the specified class name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442033"/>
                  </a:ext>
                </a:extLst>
              </a:tr>
              <a:tr h="8452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getElementsByName( 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Returns all HTML elements with the specified name value attribute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84360"/>
                  </a:ext>
                </a:extLst>
              </a:tr>
              <a:tr h="4829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getElementsByTagName( 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Returns all HTML elements with the specified tag name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73881"/>
                  </a:ext>
                </a:extLst>
              </a:tr>
              <a:tr h="4829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querySelector( 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Returns the first HTML element with the specified CSS selector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295511"/>
                  </a:ext>
                </a:extLst>
              </a:tr>
              <a:tr h="8452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querySelectorAll( 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Returns a list of all HTML elements with the specified CSS selector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03373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1830D-B95A-4515-A28B-A9032EFE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2AB388-833A-49E4-8647-C5E95BD490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57800" y="5434012"/>
            <a:ext cx="2057399" cy="365125"/>
          </a:xfrm>
        </p:spPr>
        <p:txBody>
          <a:bodyPr/>
          <a:lstStyle/>
          <a:p>
            <a:r>
              <a:rPr lang="en-US" b="1" dirty="0"/>
              <a:t>DOM Methods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43B4CC0-768E-4835-85DA-4DD4861F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09600"/>
          </a:xfrm>
        </p:spPr>
        <p:txBody>
          <a:bodyPr/>
          <a:lstStyle/>
          <a:p>
            <a:r>
              <a:rPr lang="en-US" b="1" dirty="0"/>
              <a:t>DOM Methods </a:t>
            </a:r>
          </a:p>
        </p:txBody>
      </p:sp>
    </p:spTree>
    <p:extLst>
      <p:ext uri="{BB962C8B-B14F-4D97-AF65-F5344CB8AC3E}">
        <p14:creationId xmlns:p14="http://schemas.microsoft.com/office/powerpoint/2010/main" val="1565642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86AE0D-37D1-41F5-A844-120F5ED4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9067800" cy="5018312"/>
          </a:xfrm>
        </p:spPr>
        <p:txBody>
          <a:bodyPr/>
          <a:lstStyle/>
          <a:p>
            <a:r>
              <a:rPr lang="en-US" dirty="0"/>
              <a:t>Common programming construct that assesses a specified condition</a:t>
            </a:r>
          </a:p>
          <a:p>
            <a:pPr lvl="1"/>
            <a:r>
              <a:rPr lang="en-US" dirty="0"/>
              <a:t>if condition is true: a specific block of code is executed</a:t>
            </a:r>
          </a:p>
          <a:p>
            <a:pPr lvl="1"/>
            <a:r>
              <a:rPr lang="en-US" dirty="0"/>
              <a:t>else: a different block of code is executed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BE94C-C890-4CFA-8B10-0C3783E7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663DA2-357D-44D7-ABC9-757F51568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09600"/>
          </a:xfrm>
        </p:spPr>
        <p:txBody>
          <a:bodyPr/>
          <a:lstStyle/>
          <a:p>
            <a:r>
              <a:rPr lang="en-US" b="1" dirty="0"/>
              <a:t>Using if/else Statements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452103-D364-724F-AD88-F75090AEC58A}"/>
              </a:ext>
            </a:extLst>
          </p:cNvPr>
          <p:cNvSpPr/>
          <p:nvPr/>
        </p:nvSpPr>
        <p:spPr>
          <a:xfrm>
            <a:off x="1676400" y="3478154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AU" b="1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AU" b="1" dirty="0" err="1">
                <a:solidFill>
                  <a:srgbClr val="DCDCAA"/>
                </a:solidFill>
                <a:latin typeface="Menlo" panose="020B0609030804020204" pitchFamily="49" charset="0"/>
              </a:rPr>
              <a:t>checkForm</a:t>
            </a:r>
            <a:r>
              <a:rPr lang="en-AU" b="1" dirty="0">
                <a:solidFill>
                  <a:srgbClr val="D4D4D4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AU" b="1" dirty="0">
                <a:solidFill>
                  <a:srgbClr val="C586C0"/>
                </a:solidFill>
                <a:latin typeface="Menlo" panose="020B0609030804020204" pitchFamily="49" charset="0"/>
              </a:rPr>
              <a:t>    </a:t>
            </a:r>
            <a:r>
              <a:rPr lang="en-AU" b="1" dirty="0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AU" b="1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AU" b="1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AU" b="1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AU" b="1" dirty="0" err="1">
                <a:solidFill>
                  <a:srgbClr val="9CDCFE"/>
                </a:solidFill>
                <a:latin typeface="Menlo" panose="020B0609030804020204" pitchFamily="49" charset="0"/>
              </a:rPr>
              <a:t>document</a:t>
            </a:r>
            <a:r>
              <a:rPr lang="en-AU" b="1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AU" b="1" dirty="0" err="1">
                <a:solidFill>
                  <a:srgbClr val="DCDCAA"/>
                </a:solidFill>
                <a:latin typeface="Menlo" panose="020B0609030804020204" pitchFamily="49" charset="0"/>
              </a:rPr>
              <a:t>getElementById</a:t>
            </a:r>
            <a:r>
              <a:rPr lang="en-AU" b="1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AU" b="1" dirty="0">
                <a:solidFill>
                  <a:srgbClr val="CE9178"/>
                </a:solidFill>
                <a:latin typeface="Menlo" panose="020B0609030804020204" pitchFamily="49" charset="0"/>
              </a:rPr>
              <a:t>"name"</a:t>
            </a:r>
            <a:r>
              <a:rPr lang="en-AU" b="1" dirty="0">
                <a:solidFill>
                  <a:srgbClr val="D4D4D4"/>
                </a:solidFill>
                <a:latin typeface="Menlo" panose="020B0609030804020204" pitchFamily="49" charset="0"/>
              </a:rPr>
              <a:t>).</a:t>
            </a:r>
            <a:r>
              <a:rPr lang="en-AU" b="1" dirty="0">
                <a:solidFill>
                  <a:srgbClr val="9CDCFE"/>
                </a:solidFill>
                <a:latin typeface="Menlo" panose="020B0609030804020204" pitchFamily="49" charset="0"/>
              </a:rPr>
              <a:t>value</a:t>
            </a:r>
            <a:r>
              <a:rPr lang="en-AU" b="1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AU" b="1" dirty="0">
                <a:solidFill>
                  <a:srgbClr val="C586C0"/>
                </a:solidFill>
                <a:latin typeface="Menlo" panose="020B0609030804020204" pitchFamily="49" charset="0"/>
              </a:rPr>
              <a:t>    if</a:t>
            </a:r>
            <a:r>
              <a:rPr lang="en-AU" b="1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AU" b="1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AU" b="1" dirty="0">
                <a:solidFill>
                  <a:srgbClr val="D4D4D4"/>
                </a:solidFill>
                <a:latin typeface="Menlo" panose="020B0609030804020204" pitchFamily="49" charset="0"/>
              </a:rPr>
              <a:t> == </a:t>
            </a:r>
            <a:r>
              <a:rPr lang="en-AU" b="1" dirty="0">
                <a:solidFill>
                  <a:srgbClr val="CE9178"/>
                </a:solidFill>
                <a:latin typeface="Menlo" panose="020B0609030804020204" pitchFamily="49" charset="0"/>
              </a:rPr>
              <a:t>"Lindsay"</a:t>
            </a:r>
            <a:r>
              <a:rPr lang="en-AU" b="1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AU" b="1" dirty="0">
                <a:solidFill>
                  <a:srgbClr val="C586C0"/>
                </a:solidFill>
                <a:latin typeface="Menlo" panose="020B0609030804020204" pitchFamily="49" charset="0"/>
              </a:rPr>
              <a:t>        return</a:t>
            </a:r>
            <a:r>
              <a:rPr lang="en-AU" b="1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AU" b="1" dirty="0">
                <a:solidFill>
                  <a:srgbClr val="569CD6"/>
                </a:solidFill>
                <a:latin typeface="Menlo" panose="020B0609030804020204" pitchFamily="49" charset="0"/>
              </a:rPr>
              <a:t>true</a:t>
            </a:r>
            <a:r>
              <a:rPr lang="en-AU" b="1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AU" b="1" dirty="0">
                <a:solidFill>
                  <a:srgbClr val="C586C0"/>
                </a:solidFill>
                <a:latin typeface="Menlo" panose="020B0609030804020204" pitchFamily="49" charset="0"/>
              </a:rPr>
              <a:t>    else</a:t>
            </a:r>
            <a:endParaRPr lang="en-AU" b="1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AU" b="1" dirty="0">
                <a:solidFill>
                  <a:srgbClr val="C586C0"/>
                </a:solidFill>
                <a:latin typeface="Menlo" panose="020B0609030804020204" pitchFamily="49" charset="0"/>
              </a:rPr>
              <a:t>        return</a:t>
            </a:r>
            <a:r>
              <a:rPr lang="en-AU" b="1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AU" b="1" dirty="0">
                <a:solidFill>
                  <a:srgbClr val="569CD6"/>
                </a:solidFill>
                <a:latin typeface="Menlo" panose="020B0609030804020204" pitchFamily="49" charset="0"/>
              </a:rPr>
              <a:t>false</a:t>
            </a:r>
            <a:r>
              <a:rPr lang="en-AU" b="1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AU" b="1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AU" b="1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AU" b="1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36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03C755-156C-4F1A-A24F-F3E27729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592"/>
            <a:ext cx="8839200" cy="5018312"/>
          </a:xfrm>
        </p:spPr>
        <p:txBody>
          <a:bodyPr/>
          <a:lstStyle/>
          <a:p>
            <a:r>
              <a:rPr lang="en-US" dirty="0"/>
              <a:t>Commonly used JavaScript library that can significantly reduce the amount of code (and time) needed to complete a web project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18C02-798D-4A57-A6A5-E0DCBAA0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1C4B70-E4D2-455A-B3A6-373ADC27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82" y="152399"/>
            <a:ext cx="10515600" cy="609600"/>
          </a:xfrm>
        </p:spPr>
        <p:txBody>
          <a:bodyPr/>
          <a:lstStyle/>
          <a:p>
            <a:r>
              <a:rPr lang="en-US" b="1" dirty="0"/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956554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63F66F-90F6-4F87-9A77-87BBB4F6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9601200" cy="5018312"/>
          </a:xfrm>
        </p:spPr>
        <p:txBody>
          <a:bodyPr/>
          <a:lstStyle/>
          <a:p>
            <a:r>
              <a:rPr lang="en-US" dirty="0"/>
              <a:t>In this chapter, you learned how to:</a:t>
            </a:r>
          </a:p>
          <a:p>
            <a:pPr lvl="1"/>
            <a:r>
              <a:rPr lang="en-US" dirty="0"/>
              <a:t>Integrate interactivity using CSS and JavaScript</a:t>
            </a:r>
          </a:p>
          <a:p>
            <a:pPr lvl="1"/>
            <a:r>
              <a:rPr lang="en-US" dirty="0"/>
              <a:t>Use the CSS transform property</a:t>
            </a:r>
          </a:p>
          <a:p>
            <a:pPr lvl="1"/>
            <a:r>
              <a:rPr lang="en-US" dirty="0"/>
              <a:t>Create a JavaScript file and write JavaScript functions</a:t>
            </a:r>
          </a:p>
          <a:p>
            <a:pPr lvl="1"/>
            <a:r>
              <a:rPr lang="en-US" dirty="0"/>
              <a:t>Use event handlers to call JavaScript functions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0A4AA-132F-404E-81BE-3214612A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1B44AF-02DD-4C6C-8F49-31C02148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09600"/>
          </a:xfrm>
        </p:spPr>
        <p:txBody>
          <a:bodyPr/>
          <a:lstStyle/>
          <a:p>
            <a:r>
              <a:rPr lang="en-US" b="1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378896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0-2 displays a home page with animated captions.">
            <a:extLst>
              <a:ext uri="{FF2B5EF4-FFF2-40B4-BE49-F238E27FC236}">
                <a16:creationId xmlns:a16="http://schemas.microsoft.com/office/drawing/2014/main" id="{754F28B6-02FE-4796-AE59-84AD64BAF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61999"/>
            <a:ext cx="10515600" cy="535542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1BFB2-FA75-4DF7-8B63-A71ED5AE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25822D84-0A5B-4D3F-8BAB-D023BFC8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09600"/>
          </a:xfrm>
        </p:spPr>
        <p:txBody>
          <a:bodyPr/>
          <a:lstStyle/>
          <a:p>
            <a:r>
              <a:rPr lang="en-US" b="1" dirty="0"/>
              <a:t>Introduction – Animated Captions</a:t>
            </a:r>
          </a:p>
        </p:txBody>
      </p:sp>
    </p:spTree>
    <p:extLst>
      <p:ext uri="{BB962C8B-B14F-4D97-AF65-F5344CB8AC3E}">
        <p14:creationId xmlns:p14="http://schemas.microsoft.com/office/powerpoint/2010/main" val="83573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0-3 displays a home page opened on a mobile device with a hamburger button.">
            <a:extLst>
              <a:ext uri="{FF2B5EF4-FFF2-40B4-BE49-F238E27FC236}">
                <a16:creationId xmlns:a16="http://schemas.microsoft.com/office/drawing/2014/main" id="{384D766F-BE2A-492B-B5F1-B4BF77588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786246"/>
            <a:ext cx="2968461" cy="5926282"/>
          </a:xfr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5E359D30-96B4-4D99-A2D8-E926E4A9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09600"/>
          </a:xfrm>
        </p:spPr>
        <p:txBody>
          <a:bodyPr/>
          <a:lstStyle/>
          <a:p>
            <a:r>
              <a:rPr lang="en-US" b="1" dirty="0"/>
              <a:t>Introduction – Hamburger Menu Icon</a:t>
            </a:r>
          </a:p>
        </p:txBody>
      </p:sp>
    </p:spTree>
    <p:extLst>
      <p:ext uri="{BB962C8B-B14F-4D97-AF65-F5344CB8AC3E}">
        <p14:creationId xmlns:p14="http://schemas.microsoft.com/office/powerpoint/2010/main" val="305214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10-4 shows a page displaying a video using Javascript.">
            <a:extLst>
              <a:ext uri="{FF2B5EF4-FFF2-40B4-BE49-F238E27FC236}">
                <a16:creationId xmlns:a16="http://schemas.microsoft.com/office/drawing/2014/main" id="{F9997B54-8904-4AF2-BE40-2AA8FCDFA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713868"/>
            <a:ext cx="10144945" cy="5626608"/>
          </a:xfr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F669567E-32BC-47B1-83F2-371A9F8E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09600"/>
          </a:xfrm>
        </p:spPr>
        <p:txBody>
          <a:bodyPr/>
          <a:lstStyle/>
          <a:p>
            <a:r>
              <a:rPr lang="en-US" b="1" dirty="0"/>
              <a:t>Introduction - JavaScript</a:t>
            </a:r>
          </a:p>
        </p:txBody>
      </p:sp>
    </p:spTree>
    <p:extLst>
      <p:ext uri="{BB962C8B-B14F-4D97-AF65-F5344CB8AC3E}">
        <p14:creationId xmlns:p14="http://schemas.microsoft.com/office/powerpoint/2010/main" val="247400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26809-8A90-4B2F-85FD-E4CDC366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8991600" cy="5018312"/>
          </a:xfrm>
        </p:spPr>
        <p:txBody>
          <a:bodyPr/>
          <a:lstStyle/>
          <a:p>
            <a:r>
              <a:rPr lang="en-US" dirty="0"/>
              <a:t>CSS began as a simple way to add colour and design a webpage. Today, it has evolved to become so much more. </a:t>
            </a:r>
          </a:p>
          <a:p>
            <a:r>
              <a:rPr lang="en-US" dirty="0"/>
              <a:t>CSS can be used to change the properties of any element on a webpage (</a:t>
            </a:r>
            <a:r>
              <a:rPr lang="en-US" dirty="0" err="1"/>
              <a:t>colour</a:t>
            </a:r>
            <a:r>
              <a:rPr lang="en-US" dirty="0"/>
              <a:t>, location, size, etc.)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3B44B-B90F-4323-9CC9-81A8377F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20ECB1-A15F-436C-9641-F35AA843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914401"/>
          </a:xfrm>
        </p:spPr>
        <p:txBody>
          <a:bodyPr/>
          <a:lstStyle/>
          <a:p>
            <a:r>
              <a:rPr lang="en-US" b="1" dirty="0"/>
              <a:t>Using CSS to Create Interactivity </a:t>
            </a:r>
          </a:p>
        </p:txBody>
      </p:sp>
    </p:spTree>
    <p:extLst>
      <p:ext uri="{BB962C8B-B14F-4D97-AF65-F5344CB8AC3E}">
        <p14:creationId xmlns:p14="http://schemas.microsoft.com/office/powerpoint/2010/main" val="45567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26809-8A90-4B2F-85FD-E4CDC366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8081184" cy="4451716"/>
          </a:xfrm>
        </p:spPr>
        <p:txBody>
          <a:bodyPr/>
          <a:lstStyle/>
          <a:p>
            <a:r>
              <a:rPr lang="en-US" dirty="0"/>
              <a:t>CSS transform property allows you to rotate, scale, skew, or translate a block element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C57741-FC3C-4295-BFAE-6849A2B75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0491"/>
            <a:ext cx="7286624" cy="4650209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AAFFB436-6742-4E8B-B2F6-E562B3FB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914401"/>
          </a:xfrm>
        </p:spPr>
        <p:txBody>
          <a:bodyPr/>
          <a:lstStyle/>
          <a:p>
            <a:r>
              <a:rPr lang="en-US" b="1" dirty="0"/>
              <a:t>Using CSS to Create Interactivity </a:t>
            </a:r>
          </a:p>
        </p:txBody>
      </p:sp>
    </p:spTree>
    <p:extLst>
      <p:ext uri="{BB962C8B-B14F-4D97-AF65-F5344CB8AC3E}">
        <p14:creationId xmlns:p14="http://schemas.microsoft.com/office/powerpoint/2010/main" val="301504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Figure 10–6 illustrates how the translate method moves an element from its original position; the scale method increases the size of the original element; the rotate method rotates the element; and the skew method skews the sides of the element.">
            <a:extLst>
              <a:ext uri="{FF2B5EF4-FFF2-40B4-BE49-F238E27FC236}">
                <a16:creationId xmlns:a16="http://schemas.microsoft.com/office/drawing/2014/main" id="{43B49BDE-1EA3-492D-94CF-849670136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792170"/>
            <a:ext cx="6934200" cy="449493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2CC4A7-5B9B-46A4-8A0E-D541F5BEED9F}"/>
              </a:ext>
            </a:extLst>
          </p:cNvPr>
          <p:cNvSpPr txBox="1"/>
          <p:nvPr/>
        </p:nvSpPr>
        <p:spPr>
          <a:xfrm>
            <a:off x="2286000" y="52578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above demonstrates, the </a:t>
            </a:r>
            <a:r>
              <a:rPr lang="en-US" b="1" dirty="0">
                <a:solidFill>
                  <a:srgbClr val="0070C0"/>
                </a:solidFill>
              </a:rPr>
              <a:t>translate</a:t>
            </a:r>
            <a:r>
              <a:rPr lang="en-US" dirty="0"/>
              <a:t> method moves the element from its original position. The </a:t>
            </a:r>
            <a:r>
              <a:rPr lang="en-US" b="1" dirty="0">
                <a:solidFill>
                  <a:srgbClr val="0070C0"/>
                </a:solidFill>
              </a:rPr>
              <a:t>scale</a:t>
            </a:r>
            <a:r>
              <a:rPr lang="en-US" dirty="0"/>
              <a:t> method increases the size of the original element. The </a:t>
            </a:r>
            <a:r>
              <a:rPr lang="en-US" b="1" dirty="0">
                <a:solidFill>
                  <a:srgbClr val="0070C0"/>
                </a:solidFill>
              </a:rPr>
              <a:t>rotate</a:t>
            </a:r>
            <a:r>
              <a:rPr lang="en-US" dirty="0"/>
              <a:t> method rotates the element 30 degrees clockwise. The </a:t>
            </a:r>
            <a:r>
              <a:rPr lang="en-US" b="1" dirty="0">
                <a:solidFill>
                  <a:srgbClr val="0070C0"/>
                </a:solidFill>
              </a:rPr>
              <a:t>skew</a:t>
            </a:r>
            <a:r>
              <a:rPr lang="en-US" dirty="0"/>
              <a:t> method skews the sides of the element.</a:t>
            </a:r>
            <a:endParaRPr lang="en-AU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1F8E8D4-40B0-44FE-9E2D-8526098A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914401"/>
          </a:xfrm>
        </p:spPr>
        <p:txBody>
          <a:bodyPr/>
          <a:lstStyle/>
          <a:p>
            <a:r>
              <a:rPr lang="en-US" b="1" dirty="0"/>
              <a:t>Using CSS to Create Interactivity </a:t>
            </a:r>
          </a:p>
        </p:txBody>
      </p:sp>
    </p:spTree>
    <p:extLst>
      <p:ext uri="{BB962C8B-B14F-4D97-AF65-F5344CB8AC3E}">
        <p14:creationId xmlns:p14="http://schemas.microsoft.com/office/powerpoint/2010/main" val="49090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0FD08A-0B3C-41EC-85D8-8C197A43EAFC}"/>
</file>

<file path=customXml/itemProps2.xml><?xml version="1.0" encoding="utf-8"?>
<ds:datastoreItem xmlns:ds="http://schemas.openxmlformats.org/officeDocument/2006/customXml" ds:itemID="{D8D22BEA-2142-4129-BD52-20682D36AE10}">
  <ds:schemaRefs>
    <ds:schemaRef ds:uri="http://purl.org/dc/dcmitype/"/>
    <ds:schemaRef ds:uri="http://purl.org/dc/elements/1.1/"/>
    <ds:schemaRef ds:uri="http://www.w3.org/XML/1998/namespace"/>
    <ds:schemaRef ds:uri="0f5e39c8-e5a1-4a0d-b53f-9134be983d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c64b295e-e158-430a-a9fe-95bbf17b9d7d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04A6ABF-29E5-4166-B740-49455CD0B7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Chapter 07</Template>
  <TotalTime>0</TotalTime>
  <Words>2331</Words>
  <Application>Microsoft Macintosh PowerPoint</Application>
  <PresentationFormat>Widescreen</PresentationFormat>
  <Paragraphs>226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50" baseType="lpstr">
      <vt:lpstr>Arial</vt:lpstr>
      <vt:lpstr>Arial</vt:lpstr>
      <vt:lpstr>Calibri</vt:lpstr>
      <vt:lpstr>Calibri Light</vt:lpstr>
      <vt:lpstr>Consolas</vt:lpstr>
      <vt:lpstr>Menlo</vt:lpstr>
      <vt:lpstr>Open Sans</vt:lpstr>
      <vt:lpstr>Playfair Display</vt:lpstr>
      <vt:lpstr>Segoe UI</vt:lpstr>
      <vt:lpstr>Summer Font</vt:lpstr>
      <vt:lpstr>Trebuchet MS</vt:lpstr>
      <vt:lpstr>Wingdings 3</vt:lpstr>
      <vt:lpstr>Office Theme</vt:lpstr>
      <vt:lpstr>Facet</vt:lpstr>
      <vt:lpstr>Custom Design</vt:lpstr>
      <vt:lpstr>PowerPoint Presentation</vt:lpstr>
      <vt:lpstr>Introduction</vt:lpstr>
      <vt:lpstr>Introduction – CSS Transform Property</vt:lpstr>
      <vt:lpstr>Introduction – Animated Captions</vt:lpstr>
      <vt:lpstr>Introduction – Hamburger Menu Icon</vt:lpstr>
      <vt:lpstr>Introduction - JavaScript</vt:lpstr>
      <vt:lpstr>Using CSS to Create Interactivity </vt:lpstr>
      <vt:lpstr>Using CSS to Create Interactivity </vt:lpstr>
      <vt:lpstr>Using CSS to Create Interactivity </vt:lpstr>
      <vt:lpstr>Using CSS to Create Interactivity </vt:lpstr>
      <vt:lpstr>Incorporating JavaScript</vt:lpstr>
      <vt:lpstr>Incorporating JavaScript </vt:lpstr>
      <vt:lpstr>Incorporating JavaScript </vt:lpstr>
      <vt:lpstr>Incorporating JavaScript  </vt:lpstr>
      <vt:lpstr>JavaScript Terminology</vt:lpstr>
      <vt:lpstr>JavaScript Terminology</vt:lpstr>
      <vt:lpstr>Writing JavaScript Code</vt:lpstr>
      <vt:lpstr>Writing JavaScript Code</vt:lpstr>
      <vt:lpstr>How to include JavaScript in websites​</vt:lpstr>
      <vt:lpstr>Unobtrusive</vt:lpstr>
      <vt:lpstr>Useful commands &amp; functions</vt:lpstr>
      <vt:lpstr>Variables and Types</vt:lpstr>
      <vt:lpstr>Properties and methods</vt:lpstr>
      <vt:lpstr>JavaScript is weakly (not strongly) typed</vt:lpstr>
      <vt:lpstr>Functions</vt:lpstr>
      <vt:lpstr>Creating functions</vt:lpstr>
      <vt:lpstr>Example</vt:lpstr>
      <vt:lpstr>This is it</vt:lpstr>
      <vt:lpstr>DOM Methods </vt:lpstr>
      <vt:lpstr>DOM Methods </vt:lpstr>
      <vt:lpstr>DOM Methods </vt:lpstr>
      <vt:lpstr>DOM Methods </vt:lpstr>
      <vt:lpstr>Using if/else Statements </vt:lpstr>
      <vt:lpstr>jQuery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2020-01-21T16:46:32Z</dcterms:created>
  <dcterms:modified xsi:type="dcterms:W3CDTF">2022-04-08T05:18:19Z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