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4"/>
    <p:sldMasterId id="2147483754" r:id="rId5"/>
    <p:sldMasterId id="2147483775" r:id="rId6"/>
  </p:sldMasterIdLst>
  <p:notesMasterIdLst>
    <p:notesMasterId r:id="rId45"/>
  </p:notesMasterIdLst>
  <p:sldIdLst>
    <p:sldId id="426" r:id="rId7"/>
    <p:sldId id="339" r:id="rId8"/>
    <p:sldId id="351" r:id="rId9"/>
    <p:sldId id="307" r:id="rId10"/>
    <p:sldId id="324" r:id="rId11"/>
    <p:sldId id="309" r:id="rId12"/>
    <p:sldId id="310" r:id="rId13"/>
    <p:sldId id="311" r:id="rId14"/>
    <p:sldId id="312" r:id="rId15"/>
    <p:sldId id="313" r:id="rId16"/>
    <p:sldId id="318" r:id="rId17"/>
    <p:sldId id="319" r:id="rId18"/>
    <p:sldId id="365" r:id="rId19"/>
    <p:sldId id="342" r:id="rId20"/>
    <p:sldId id="343" r:id="rId21"/>
    <p:sldId id="344" r:id="rId22"/>
    <p:sldId id="345" r:id="rId23"/>
    <p:sldId id="346" r:id="rId24"/>
    <p:sldId id="364" r:id="rId25"/>
    <p:sldId id="347" r:id="rId26"/>
    <p:sldId id="348" r:id="rId27"/>
    <p:sldId id="349" r:id="rId28"/>
    <p:sldId id="299" r:id="rId29"/>
    <p:sldId id="323" r:id="rId30"/>
    <p:sldId id="300" r:id="rId31"/>
    <p:sldId id="326" r:id="rId32"/>
    <p:sldId id="301" r:id="rId33"/>
    <p:sldId id="302" r:id="rId34"/>
    <p:sldId id="303" r:id="rId35"/>
    <p:sldId id="304" r:id="rId36"/>
    <p:sldId id="352" r:id="rId37"/>
    <p:sldId id="358" r:id="rId38"/>
    <p:sldId id="359" r:id="rId39"/>
    <p:sldId id="360" r:id="rId40"/>
    <p:sldId id="361" r:id="rId41"/>
    <p:sldId id="362" r:id="rId42"/>
    <p:sldId id="363" r:id="rId43"/>
    <p:sldId id="338" r:id="rId4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F9B2C-5261-BF42-B9FA-3304DFE32FB0}" v="4" dt="2022-04-19T06:20:3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9" autoAdjust="0"/>
    <p:restoredTop sz="79527" autoAdjust="0"/>
  </p:normalViewPr>
  <p:slideViewPr>
    <p:cSldViewPr>
      <p:cViewPr varScale="1">
        <p:scale>
          <a:sx n="116" d="100"/>
          <a:sy n="116" d="100"/>
        </p:scale>
        <p:origin x="61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, Lindsay" userId="8f2e855a-579b-4a8f-b9f1-39f7b0944a86" providerId="ADAL" clId="{E8AF9B2C-5261-BF42-B9FA-3304DFE32FB0}"/>
    <pc:docChg chg="undo custSel addSld delSld modSld modShowInfo">
      <pc:chgData name="Ward, Lindsay" userId="8f2e855a-579b-4a8f-b9f1-39f7b0944a86" providerId="ADAL" clId="{E8AF9B2C-5261-BF42-B9FA-3304DFE32FB0}" dt="2022-04-19T06:41:44.422" v="38" actId="2744"/>
      <pc:docMkLst>
        <pc:docMk/>
      </pc:docMkLst>
      <pc:sldChg chg="modSp mod chgLayout">
        <pc:chgData name="Ward, Lindsay" userId="8f2e855a-579b-4a8f-b9f1-39f7b0944a86" providerId="ADAL" clId="{E8AF9B2C-5261-BF42-B9FA-3304DFE32FB0}" dt="2022-04-19T06:11:33.448" v="7"/>
        <pc:sldMkLst>
          <pc:docMk/>
          <pc:sldMk cId="993345274" sldId="299"/>
        </pc:sldMkLst>
        <pc:spChg chg="mod ord">
          <ac:chgData name="Ward, Lindsay" userId="8f2e855a-579b-4a8f-b9f1-39f7b0944a86" providerId="ADAL" clId="{E8AF9B2C-5261-BF42-B9FA-3304DFE32FB0}" dt="2022-04-19T06:11:33.448" v="7"/>
          <ac:spMkLst>
            <pc:docMk/>
            <pc:sldMk cId="993345274" sldId="299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993345274" sldId="299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993345274" sldId="299"/>
            <ac:spMk id="5" creationId="{00000000-0000-0000-0000-000000000000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1410490523" sldId="300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410490523" sldId="300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410490523" sldId="300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410490523" sldId="300"/>
            <ac:spMk id="5" creationId="{00000000-0000-0000-0000-000000000000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2573040857" sldId="301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573040857" sldId="301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573040857" sldId="301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573040857" sldId="301"/>
            <ac:spMk id="5" creationId="{00000000-0000-0000-0000-000000000000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8:18.230" v="30" actId="1036"/>
        <pc:sldMkLst>
          <pc:docMk/>
          <pc:sldMk cId="2591967376" sldId="302"/>
        </pc:sldMkLst>
        <pc:spChg chg="mod ord">
          <ac:chgData name="Ward, Lindsay" userId="8f2e855a-579b-4a8f-b9f1-39f7b0944a86" providerId="ADAL" clId="{E8AF9B2C-5261-BF42-B9FA-3304DFE32FB0}" dt="2022-04-19T06:18:18.230" v="30" actId="1036"/>
          <ac:spMkLst>
            <pc:docMk/>
            <pc:sldMk cId="2591967376" sldId="302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591967376" sldId="302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591967376" sldId="302"/>
            <ac:spMk id="7" creationId="{342F2ED9-00B7-4889-B98E-B18306F89AA5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3540082460" sldId="303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540082460" sldId="303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540082460" sldId="303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540082460" sldId="303"/>
            <ac:spMk id="7" creationId="{2E32B166-78E5-4F46-AC32-E70BBB30D70A}"/>
          </ac:spMkLst>
        </pc:spChg>
      </pc:sldChg>
      <pc:sldChg chg="addSp modSp mod modClrScheme chgLayout">
        <pc:chgData name="Ward, Lindsay" userId="8f2e855a-579b-4a8f-b9f1-39f7b0944a86" providerId="ADAL" clId="{E8AF9B2C-5261-BF42-B9FA-3304DFE32FB0}" dt="2022-04-19T06:20:19.867" v="36"/>
        <pc:sldMkLst>
          <pc:docMk/>
          <pc:sldMk cId="1955962113" sldId="304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955962113" sldId="304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955962113" sldId="304"/>
            <ac:spMk id="8" creationId="{378299A0-5AFA-4631-AB30-827EEAC36434}"/>
          </ac:spMkLst>
        </pc:spChg>
        <pc:picChg chg="add mod">
          <ac:chgData name="Ward, Lindsay" userId="8f2e855a-579b-4a8f-b9f1-39f7b0944a86" providerId="ADAL" clId="{E8AF9B2C-5261-BF42-B9FA-3304DFE32FB0}" dt="2022-04-19T06:20:19.867" v="36"/>
          <ac:picMkLst>
            <pc:docMk/>
            <pc:sldMk cId="1955962113" sldId="304"/>
            <ac:picMk id="5" creationId="{D6830A3E-5EA7-BFFA-C323-E81383A42233}"/>
          </ac:picMkLst>
        </pc:picChg>
        <pc:picChg chg="mod ord">
          <ac:chgData name="Ward, Lindsay" userId="8f2e855a-579b-4a8f-b9f1-39f7b0944a86" providerId="ADAL" clId="{E8AF9B2C-5261-BF42-B9FA-3304DFE32FB0}" dt="2022-04-19T06:12:38.994" v="11" actId="14100"/>
          <ac:picMkLst>
            <pc:docMk/>
            <pc:sldMk cId="1955962113" sldId="304"/>
            <ac:picMk id="9" creationId="{20B2A60D-4CAB-4CEA-BA49-13A70225D9AB}"/>
          </ac:picMkLst>
        </pc:picChg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1760820470" sldId="307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760820470" sldId="307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760820470" sldId="307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760820470" sldId="307"/>
            <ac:spMk id="5" creationId="{00000000-0000-0000-0000-000000000000}"/>
          </ac:spMkLst>
        </pc:spChg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3656798185" sldId="307"/>
        </pc:sldMkLst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925838257" sldId="309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925838257" sldId="309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925838257" sldId="309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925838257" sldId="309"/>
            <ac:spMk id="5" creationId="{00000000-0000-0000-0000-000000000000}"/>
          </ac:spMkLst>
        </pc:spChg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2040118462" sldId="309"/>
        </pc:sldMkLst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552811305" sldId="310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552811305" sldId="310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552811305" sldId="310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552811305" sldId="310"/>
            <ac:spMk id="7" creationId="{96CD47AA-B83A-41C2-8EF2-1816FDD52BD6}"/>
          </ac:spMkLst>
        </pc:spChg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1990233671" sldId="310"/>
        </pc:sldMkLst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2744019597" sldId="311"/>
        </pc:sldMkLst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2817651553" sldId="311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17651553" sldId="311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17651553" sldId="311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17651553" sldId="311"/>
            <ac:spMk id="5" creationId="{00000000-0000-0000-0000-000000000000}"/>
          </ac:spMkLst>
        </pc:spChg>
      </pc:sldChg>
      <pc:sldChg chg="modSp add mod">
        <pc:chgData name="Ward, Lindsay" userId="8f2e855a-579b-4a8f-b9f1-39f7b0944a86" providerId="ADAL" clId="{E8AF9B2C-5261-BF42-B9FA-3304DFE32FB0}" dt="2022-04-19T06:15:07.248" v="19" actId="20577"/>
        <pc:sldMkLst>
          <pc:docMk/>
          <pc:sldMk cId="605288792" sldId="312"/>
        </pc:sldMkLst>
        <pc:spChg chg="mod">
          <ac:chgData name="Ward, Lindsay" userId="8f2e855a-579b-4a8f-b9f1-39f7b0944a86" providerId="ADAL" clId="{E8AF9B2C-5261-BF42-B9FA-3304DFE32FB0}" dt="2022-04-19T06:15:07.248" v="19" actId="20577"/>
          <ac:spMkLst>
            <pc:docMk/>
            <pc:sldMk cId="605288792" sldId="312"/>
            <ac:spMk id="2" creationId="{00000000-0000-0000-0000-000000000000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3595068819" sldId="312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595068819" sldId="312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595068819" sldId="312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595068819" sldId="312"/>
            <ac:spMk id="5" creationId="{00000000-0000-0000-0000-000000000000}"/>
          </ac:spMkLst>
        </pc:spChg>
      </pc:sldChg>
      <pc:sldChg chg="addSp modSp add mod">
        <pc:chgData name="Ward, Lindsay" userId="8f2e855a-579b-4a8f-b9f1-39f7b0944a86" providerId="ADAL" clId="{E8AF9B2C-5261-BF42-B9FA-3304DFE32FB0}" dt="2022-04-19T06:20:35.269" v="37"/>
        <pc:sldMkLst>
          <pc:docMk/>
          <pc:sldMk cId="3122074512" sldId="313"/>
        </pc:sldMkLst>
        <pc:picChg chg="add mod">
          <ac:chgData name="Ward, Lindsay" userId="8f2e855a-579b-4a8f-b9f1-39f7b0944a86" providerId="ADAL" clId="{E8AF9B2C-5261-BF42-B9FA-3304DFE32FB0}" dt="2022-04-19T06:20:35.269" v="37"/>
          <ac:picMkLst>
            <pc:docMk/>
            <pc:sldMk cId="3122074512" sldId="313"/>
            <ac:picMk id="5" creationId="{28038ED5-FAE6-F418-7AF2-F407A6EA9516}"/>
          </ac:picMkLst>
        </pc:picChg>
        <pc:picChg chg="mod">
          <ac:chgData name="Ward, Lindsay" userId="8f2e855a-579b-4a8f-b9f1-39f7b0944a86" providerId="ADAL" clId="{E8AF9B2C-5261-BF42-B9FA-3304DFE32FB0}" dt="2022-04-19T06:15:17.829" v="21" actId="14100"/>
          <ac:picMkLst>
            <pc:docMk/>
            <pc:sldMk cId="3122074512" sldId="313"/>
            <ac:picMk id="9" creationId="{9AAD27FC-C483-4EDA-9ED3-237E2D3C0654}"/>
          </ac:picMkLst>
        </pc:picChg>
      </pc:sldChg>
      <pc:sldChg chg="modSp del mod modClrScheme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3408616788" sldId="313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408616788" sldId="313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408616788" sldId="313"/>
            <ac:spMk id="8" creationId="{378AAB8D-94E5-418E-9956-102F6B469F06}"/>
          </ac:spMkLst>
        </pc:spChg>
        <pc:picChg chg="mod ord">
          <ac:chgData name="Ward, Lindsay" userId="8f2e855a-579b-4a8f-b9f1-39f7b0944a86" providerId="ADAL" clId="{E8AF9B2C-5261-BF42-B9FA-3304DFE32FB0}" dt="2022-04-19T06:12:22.911" v="9" actId="700"/>
          <ac:picMkLst>
            <pc:docMk/>
            <pc:sldMk cId="3408616788" sldId="313"/>
            <ac:picMk id="9" creationId="{9AAD27FC-C483-4EDA-9ED3-237E2D3C0654}"/>
          </ac:picMkLst>
        </pc:picChg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2240656431" sldId="318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240656431" sldId="318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240656431" sldId="318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240656431" sldId="318"/>
            <ac:spMk id="5" creationId="{00000000-0000-0000-0000-000000000000}"/>
          </ac:spMkLst>
        </pc:spChg>
      </pc:sldChg>
      <pc:sldChg chg="modSp add mod">
        <pc:chgData name="Ward, Lindsay" userId="8f2e855a-579b-4a8f-b9f1-39f7b0944a86" providerId="ADAL" clId="{E8AF9B2C-5261-BF42-B9FA-3304DFE32FB0}" dt="2022-04-19T06:15:32.706" v="22" actId="14"/>
        <pc:sldMkLst>
          <pc:docMk/>
          <pc:sldMk cId="3662247578" sldId="318"/>
        </pc:sldMkLst>
        <pc:spChg chg="mod">
          <ac:chgData name="Ward, Lindsay" userId="8f2e855a-579b-4a8f-b9f1-39f7b0944a86" providerId="ADAL" clId="{E8AF9B2C-5261-BF42-B9FA-3304DFE32FB0}" dt="2022-04-19T06:15:32.706" v="22" actId="14"/>
          <ac:spMkLst>
            <pc:docMk/>
            <pc:sldMk cId="3662247578" sldId="318"/>
            <ac:spMk id="2" creationId="{00000000-0000-0000-0000-000000000000}"/>
          </ac:spMkLst>
        </pc:spChg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584313004" sldId="319"/>
        </pc:sldMkLst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2879150901" sldId="319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79150901" sldId="319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79150901" sldId="319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79150901" sldId="319"/>
            <ac:spMk id="8" creationId="{364F182C-BE03-45CE-8890-67CA094AFF13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2615418794" sldId="320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615418794" sldId="320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615418794" sldId="320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615418794" sldId="320"/>
            <ac:spMk id="5" creationId="{00000000-0000-0000-0000-000000000000}"/>
          </ac:spMkLst>
        </pc:spChg>
      </pc:sldChg>
      <pc:sldChg chg="add del">
        <pc:chgData name="Ward, Lindsay" userId="8f2e855a-579b-4a8f-b9f1-39f7b0944a86" providerId="ADAL" clId="{E8AF9B2C-5261-BF42-B9FA-3304DFE32FB0}" dt="2022-04-19T06:17:28.690" v="25" actId="2696"/>
        <pc:sldMkLst>
          <pc:docMk/>
          <pc:sldMk cId="3535488513" sldId="320"/>
        </pc:sldMkLst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2460514270" sldId="323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460514270" sldId="323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460514270" sldId="323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460514270" sldId="323"/>
            <ac:spMk id="7" creationId="{16CE6613-4F74-4593-9B2C-F3EA6022CEC1}"/>
          </ac:spMkLst>
        </pc:spChg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570873665" sldId="324"/>
        </pc:sldMkLst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1220708744" sldId="324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220708744" sldId="324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220708744" sldId="324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220708744" sldId="324"/>
            <ac:spMk id="7" creationId="{1778A00B-9B53-41D8-A1AD-08B7B31D5D66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8:00.253" v="26" actId="20577"/>
        <pc:sldMkLst>
          <pc:docMk/>
          <pc:sldMk cId="6883712" sldId="326"/>
        </pc:sldMkLst>
        <pc:spChg chg="mod ord">
          <ac:chgData name="Ward, Lindsay" userId="8f2e855a-579b-4a8f-b9f1-39f7b0944a86" providerId="ADAL" clId="{E8AF9B2C-5261-BF42-B9FA-3304DFE32FB0}" dt="2022-04-19T06:18:00.253" v="26" actId="20577"/>
          <ac:spMkLst>
            <pc:docMk/>
            <pc:sldMk cId="6883712" sldId="326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6883712" sldId="326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6883712" sldId="326"/>
            <ac:spMk id="7" creationId="{8CDC5E6A-2F62-4B82-B854-87BD426AE025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2:22.911" v="9" actId="700"/>
        <pc:sldMkLst>
          <pc:docMk/>
          <pc:sldMk cId="3788961918" sldId="338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788961918" sldId="338"/>
            <ac:spMk id="2" creationId="{B763F66F-90F6-4F87-9A77-87BBB4F6AA0F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788961918" sldId="338"/>
            <ac:spMk id="3" creationId="{7C70A4AA-132F-404E-81BE-3214612AF475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788961918" sldId="338"/>
            <ac:spMk id="4" creationId="{7B1B44AF-02DD-4C6C-8F49-31C021484175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425642684" sldId="339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425642684" sldId="339"/>
            <ac:spMk id="2" creationId="{EE2D1488-15BB-4DE2-B435-E11A149044C8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425642684" sldId="339"/>
            <ac:spMk id="3" creationId="{2CE66EBD-EC91-4A5A-ACFD-7E54546E9A63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425642684" sldId="339"/>
            <ac:spMk id="4" creationId="{E6660D2B-C24D-4CB2-AB7D-794280E83509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1681039481" sldId="342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681039481" sldId="342"/>
            <ac:spMk id="2" creationId="{A3C12E33-D3A0-4B79-A6BF-629840DB273E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681039481" sldId="342"/>
            <ac:spMk id="3" creationId="{F19B7E9A-D893-43AB-A773-40408BBC8C56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681039481" sldId="342"/>
            <ac:spMk id="4" creationId="{5F9250C7-F45E-401C-88F7-612D0C87ED1F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480169972" sldId="343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480169972" sldId="343"/>
            <ac:spMk id="2" creationId="{68130511-3248-49AF-838B-6F6108AA9B91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480169972" sldId="343"/>
            <ac:spMk id="3" creationId="{4283C1F8-24FA-4F99-8CE7-0CD7F2DF8304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480169972" sldId="343"/>
            <ac:spMk id="4" creationId="{BEB6BE5E-017C-4392-8305-56C86C1FB918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3267901078" sldId="344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267901078" sldId="344"/>
            <ac:spMk id="2" creationId="{5A432173-890B-4781-BB27-EE4E52A5E024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267901078" sldId="344"/>
            <ac:spMk id="3" creationId="{89F73954-66AB-447B-B569-DA3AA60CDF4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267901078" sldId="344"/>
            <ac:spMk id="4" creationId="{39EDBC6E-B643-470F-8CC6-2DA3193F45AC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1992681004" sldId="345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992681004" sldId="345"/>
            <ac:spMk id="2" creationId="{B2FA4507-CB0C-40D9-A6D2-02A6AA4788FA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992681004" sldId="345"/>
            <ac:spMk id="3" creationId="{FEBF1168-1D8C-4C30-8054-CC938B2C859D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992681004" sldId="345"/>
            <ac:spMk id="4" creationId="{956D183E-A296-4C39-87CF-153A889ECB09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2880831760" sldId="346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880831760" sldId="346"/>
            <ac:spMk id="2" creationId="{5ABE2B45-4394-4322-B24D-0C7647F9A92F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880831760" sldId="346"/>
            <ac:spMk id="3" creationId="{3C49F376-B69D-4789-84F3-CC6BFB7FE06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880831760" sldId="346"/>
            <ac:spMk id="4" creationId="{C8E7C162-68ED-4BCD-9C25-6E4498C73621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1866411285" sldId="347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866411285" sldId="347"/>
            <ac:spMk id="2" creationId="{F3285599-2365-49BA-AC70-E4C1C2050835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866411285" sldId="347"/>
            <ac:spMk id="3" creationId="{1CC9A89B-1A6A-4461-B189-6EB691304224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866411285" sldId="347"/>
            <ac:spMk id="4" creationId="{1E23AB64-AF61-4881-A0DD-C850DC5F5ED1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2203959125" sldId="348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203959125" sldId="348"/>
            <ac:spMk id="2" creationId="{A73E7EFF-6B0D-4174-A626-5748E999D5A3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203959125" sldId="348"/>
            <ac:spMk id="3" creationId="{495FE3BD-A145-4D27-83CA-7261EFE91360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2203959125" sldId="348"/>
            <ac:spMk id="4" creationId="{DDADB130-3BA8-4EF7-91D7-38B06EB694BC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58986300" sldId="349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58986300" sldId="349"/>
            <ac:spMk id="2" creationId="{ABFC932B-FD72-4BF0-A06E-89FD78C52069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58986300" sldId="349"/>
            <ac:spMk id="3" creationId="{CD234B12-11D5-4D74-A924-403A740DD86E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58986300" sldId="349"/>
            <ac:spMk id="4" creationId="{947F3C5D-F7BB-4FA0-855D-88DE83BBAF09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1:38.035" v="8" actId="2696"/>
        <pc:sldMkLst>
          <pc:docMk/>
          <pc:sldMk cId="1650983825" sldId="350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650983825" sldId="350"/>
            <ac:spMk id="2" creationId="{C96BED48-64D6-4FED-B38B-DC6082DC2C6E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650983825" sldId="350"/>
            <ac:spMk id="3" creationId="{B785B43A-6CEE-4642-BD2E-85B1CCAF0C14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1650983825" sldId="350"/>
            <ac:spMk id="4" creationId="{5AC17F32-CE6A-41ED-89F9-0536605608CA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798622216" sldId="351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798622216" sldId="351"/>
            <ac:spMk id="2" creationId="{DD19FFA8-409B-4CCA-A567-97D5AD411DC2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798622216" sldId="351"/>
            <ac:spMk id="3" creationId="{501DD67E-F5BC-44EE-99AF-E266D3215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798622216" sldId="351"/>
            <ac:spMk id="4" creationId="{0CBEBF08-F940-4892-B86A-CABC175A28E2}"/>
          </ac:spMkLst>
        </pc:spChg>
      </pc:sldChg>
      <pc:sldChg chg="add">
        <pc:chgData name="Ward, Lindsay" userId="8f2e855a-579b-4a8f-b9f1-39f7b0944a86" providerId="ADAL" clId="{E8AF9B2C-5261-BF42-B9FA-3304DFE32FB0}" dt="2022-04-19T06:13:04.913" v="13"/>
        <pc:sldMkLst>
          <pc:docMk/>
          <pc:sldMk cId="1013840344" sldId="351"/>
        </pc:sldMkLst>
      </pc:sldChg>
      <pc:sldChg chg="modSp mod modClrScheme chgLayout">
        <pc:chgData name="Ward, Lindsay" userId="8f2e855a-579b-4a8f-b9f1-39f7b0944a86" providerId="ADAL" clId="{E8AF9B2C-5261-BF42-B9FA-3304DFE32FB0}" dt="2022-04-19T06:18:28.860" v="31" actId="1076"/>
        <pc:sldMkLst>
          <pc:docMk/>
          <pc:sldMk cId="1623588431" sldId="352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623588431" sldId="352"/>
            <ac:spMk id="4" creationId="{12589F42-86CA-45FE-9660-EBE7ADFB5F11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623588431" sldId="352"/>
            <ac:spMk id="5" creationId="{56B4158C-0D8D-4578-A90B-ABACB08D7B9B}"/>
          </ac:spMkLst>
        </pc:spChg>
        <pc:picChg chg="mod ord">
          <ac:chgData name="Ward, Lindsay" userId="8f2e855a-579b-4a8f-b9f1-39f7b0944a86" providerId="ADAL" clId="{E8AF9B2C-5261-BF42-B9FA-3304DFE32FB0}" dt="2022-04-19T06:18:28.860" v="31" actId="1076"/>
          <ac:picMkLst>
            <pc:docMk/>
            <pc:sldMk cId="1623588431" sldId="352"/>
            <ac:picMk id="9" creationId="{1199723D-9FAD-4A57-A079-DBB1E4FB3FF4}"/>
          </ac:picMkLst>
        </pc:pic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989303066" sldId="353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989303066" sldId="353"/>
            <ac:spMk id="2" creationId="{40B1ECF4-A6AC-4BE0-9418-34BDC6584378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989303066" sldId="353"/>
            <ac:spMk id="3" creationId="{DF11A5DE-A56D-4772-9252-FDF3A3153945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989303066" sldId="353"/>
            <ac:spMk id="4" creationId="{B19C5F8D-E6E7-4C24-93F3-EC40459AC4E7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2731404958" sldId="354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731404958" sldId="354"/>
            <ac:spMk id="2" creationId="{FD9105BB-6EA9-4DBA-B14D-0A69029E6B3A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731404958" sldId="354"/>
            <ac:spMk id="3" creationId="{E2724A6E-1651-48A5-9516-1FB9A894A60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731404958" sldId="354"/>
            <ac:spMk id="4" creationId="{2523E64F-C539-47D8-854B-F7E91AC20F95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3989880757" sldId="355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989880757" sldId="355"/>
            <ac:spMk id="2" creationId="{2694BE7F-0B35-49C4-9F65-58023A7C95DB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989880757" sldId="355"/>
            <ac:spMk id="3" creationId="{08BA8308-3EBC-4A80-A47B-5943DCA3AD41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989880757" sldId="355"/>
            <ac:spMk id="4" creationId="{BBA4AC4E-C9E6-46A7-B76E-7593A7BD0BC7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2810004705" sldId="356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10004705" sldId="356"/>
            <ac:spMk id="2" creationId="{82B8F360-73B6-4AFB-9C18-61F739C8FFD5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10004705" sldId="356"/>
            <ac:spMk id="3" creationId="{36A350D4-C0C3-44E7-8EE4-E10E5E68754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810004705" sldId="356"/>
            <ac:spMk id="4" creationId="{3FD00351-80FA-4E72-ADB2-6D2332829BFE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2404281486" sldId="357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404281486" sldId="357"/>
            <ac:spMk id="2" creationId="{83F64446-62C6-4B2F-94A4-CCC6F9741A3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404281486" sldId="357"/>
            <ac:spMk id="3" creationId="{236B71F2-AA37-4E09-931F-DE966495A939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404281486" sldId="357"/>
            <ac:spMk id="4" creationId="{6A49D362-1E58-4C0D-B821-1B43EA546812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2:22.911" v="9" actId="700"/>
        <pc:sldMkLst>
          <pc:docMk/>
          <pc:sldMk cId="655287849" sldId="358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655287849" sldId="358"/>
            <ac:spMk id="2" creationId="{CB54DF8A-8645-4F33-8D05-4D03DAD6334C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655287849" sldId="358"/>
            <ac:spMk id="3" creationId="{CB708AB8-AECB-4E2A-A548-C6A4A79571F1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655287849" sldId="358"/>
            <ac:spMk id="4" creationId="{8DF34688-FBCA-4392-A152-803D7CE5DC53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9:12.136" v="33" actId="14"/>
        <pc:sldMkLst>
          <pc:docMk/>
          <pc:sldMk cId="2929109550" sldId="359"/>
        </pc:sldMkLst>
        <pc:spChg chg="mod ord">
          <ac:chgData name="Ward, Lindsay" userId="8f2e855a-579b-4a8f-b9f1-39f7b0944a86" providerId="ADAL" clId="{E8AF9B2C-5261-BF42-B9FA-3304DFE32FB0}" dt="2022-04-19T06:19:12.136" v="33" actId="14"/>
          <ac:spMkLst>
            <pc:docMk/>
            <pc:sldMk cId="2929109550" sldId="359"/>
            <ac:spMk id="2" creationId="{39172D68-4854-4969-A19A-C3527A54F39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929109550" sldId="359"/>
            <ac:spMk id="3" creationId="{B9C4E1BD-5A65-4E6A-A37E-035C34D1A5F1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929109550" sldId="359"/>
            <ac:spMk id="4" creationId="{D9FE4D38-5F7C-403F-BBFB-7B2EA541165B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2:22.911" v="9" actId="700"/>
        <pc:sldMkLst>
          <pc:docMk/>
          <pc:sldMk cId="479967317" sldId="360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479967317" sldId="360"/>
            <ac:spMk id="2" creationId="{42823A17-220F-4387-96F4-3B84A017AB47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479967317" sldId="360"/>
            <ac:spMk id="3" creationId="{41354571-E1F0-481F-B7DF-C9893936BC73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479967317" sldId="360"/>
            <ac:spMk id="4" creationId="{1EF7E9A5-5E52-4D7F-9269-AD94DCED8CE7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2:22.911" v="9" actId="700"/>
        <pc:sldMkLst>
          <pc:docMk/>
          <pc:sldMk cId="3429946950" sldId="361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429946950" sldId="361"/>
            <ac:spMk id="2" creationId="{0E4D60DF-FEC8-4D18-A9B0-779969628F1D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429946950" sldId="361"/>
            <ac:spMk id="3" creationId="{03074D3F-E8BC-4C13-B4AB-AFABD6065496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429946950" sldId="361"/>
            <ac:spMk id="4" creationId="{B27604FC-1AFF-43D5-AFEB-065008F2358D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2:22.911" v="9" actId="700"/>
        <pc:sldMkLst>
          <pc:docMk/>
          <pc:sldMk cId="4118041683" sldId="362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4118041683" sldId="362"/>
            <ac:spMk id="2" creationId="{24C8BA06-2BC6-4B6E-B9B0-B5BC2CC514D1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4118041683" sldId="362"/>
            <ac:spMk id="3" creationId="{B1B3E828-6E1E-491D-B00E-4BD882B86548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4118041683" sldId="362"/>
            <ac:spMk id="4" creationId="{D89F63BC-8AD5-45A9-9957-EC19D1F9E071}"/>
          </ac:spMkLst>
        </pc:spChg>
      </pc:sldChg>
      <pc:sldChg chg="modSp add del mod chgLayout">
        <pc:chgData name="Ward, Lindsay" userId="8f2e855a-579b-4a8f-b9f1-39f7b0944a86" providerId="ADAL" clId="{E8AF9B2C-5261-BF42-B9FA-3304DFE32FB0}" dt="2022-04-19T06:19:43.153" v="35" actId="2696"/>
        <pc:sldMkLst>
          <pc:docMk/>
          <pc:sldMk cId="2356274439" sldId="363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356274439" sldId="363"/>
            <ac:spMk id="2" creationId="{2690A0D5-1295-41E3-AAEF-4777211BCA2E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356274439" sldId="363"/>
            <ac:spMk id="3" creationId="{C2F1B3FF-C769-4F6F-959C-C637F42C421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356274439" sldId="363"/>
            <ac:spMk id="4" creationId="{0CF3D639-5069-4B6A-AB3E-B94B87C918A7}"/>
          </ac:spMkLst>
        </pc:spChg>
      </pc:sldChg>
      <pc:sldChg chg="modSp mod chgLayout">
        <pc:chgData name="Ward, Lindsay" userId="8f2e855a-579b-4a8f-b9f1-39f7b0944a86" providerId="ADAL" clId="{E8AF9B2C-5261-BF42-B9FA-3304DFE32FB0}" dt="2022-04-19T06:11:05.635" v="6" actId="700"/>
        <pc:sldMkLst>
          <pc:docMk/>
          <pc:sldMk cId="3967953498" sldId="364"/>
        </pc:sldMkLst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967953498" sldId="364"/>
            <ac:spMk id="2" creationId="{A98CB560-0ED4-47C7-88E0-9EE79D7F6919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967953498" sldId="364"/>
            <ac:spMk id="3" creationId="{AF3F976A-D021-4996-AA9D-4C0A48C84852}"/>
          </ac:spMkLst>
        </pc:spChg>
        <pc:spChg chg="mod ord">
          <ac:chgData name="Ward, Lindsay" userId="8f2e855a-579b-4a8f-b9f1-39f7b0944a86" providerId="ADAL" clId="{E8AF9B2C-5261-BF42-B9FA-3304DFE32FB0}" dt="2022-04-19T06:11:05.635" v="6" actId="700"/>
          <ac:spMkLst>
            <pc:docMk/>
            <pc:sldMk cId="3967953498" sldId="364"/>
            <ac:spMk id="4" creationId="{A22FFC61-A0ED-4C49-A382-29289CEC9FD4}"/>
          </ac:spMkLst>
        </pc:spChg>
      </pc:sldChg>
      <pc:sldChg chg="modSp add mod">
        <pc:chgData name="Ward, Lindsay" userId="8f2e855a-579b-4a8f-b9f1-39f7b0944a86" providerId="ADAL" clId="{E8AF9B2C-5261-BF42-B9FA-3304DFE32FB0}" dt="2022-04-19T06:15:42.440" v="24" actId="6549"/>
        <pc:sldMkLst>
          <pc:docMk/>
          <pc:sldMk cId="1669998628" sldId="365"/>
        </pc:sldMkLst>
        <pc:spChg chg="mod">
          <ac:chgData name="Ward, Lindsay" userId="8f2e855a-579b-4a8f-b9f1-39f7b0944a86" providerId="ADAL" clId="{E8AF9B2C-5261-BF42-B9FA-3304DFE32FB0}" dt="2022-04-19T06:15:42.440" v="24" actId="6549"/>
          <ac:spMkLst>
            <pc:docMk/>
            <pc:sldMk cId="1669998628" sldId="365"/>
            <ac:spMk id="2" creationId="{00000000-0000-0000-0000-000000000000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3:01.247" v="12" actId="2696"/>
        <pc:sldMkLst>
          <pc:docMk/>
          <pc:sldMk cId="2505889982" sldId="365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505889982" sldId="365"/>
            <ac:spMk id="2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505889982" sldId="365"/>
            <ac:spMk id="3" creationId="{00000000-0000-0000-0000-000000000000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2505889982" sldId="365"/>
            <ac:spMk id="7" creationId="{AC95F972-769B-4E6E-8C2C-BB788A9567D7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3178863965" sldId="366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178863965" sldId="366"/>
            <ac:spMk id="2" creationId="{82B8F360-73B6-4AFB-9C18-61F739C8FFD5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178863965" sldId="366"/>
            <ac:spMk id="3" creationId="{36A350D4-C0C3-44E7-8EE4-E10E5E68754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178863965" sldId="366"/>
            <ac:spMk id="7" creationId="{417CE2F9-8F75-4EB7-A8B4-50A21CD9A731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1541809971" sldId="367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541809971" sldId="367"/>
            <ac:spMk id="3" creationId="{36A350D4-C0C3-44E7-8EE4-E10E5E68754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541809971" sldId="367"/>
            <ac:spMk id="7" creationId="{1FD4DFA1-9C4A-4A79-81D8-26482DA8C13A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1541809971" sldId="367"/>
            <ac:spMk id="8" creationId="{DABF3BF6-33E4-4B87-A616-87CBDD7A6E74}"/>
          </ac:spMkLst>
        </pc:spChg>
      </pc:sldChg>
      <pc:sldChg chg="modSp del mod chgLayout">
        <pc:chgData name="Ward, Lindsay" userId="8f2e855a-579b-4a8f-b9f1-39f7b0944a86" providerId="ADAL" clId="{E8AF9B2C-5261-BF42-B9FA-3304DFE32FB0}" dt="2022-04-19T06:19:01.944" v="32" actId="2696"/>
        <pc:sldMkLst>
          <pc:docMk/>
          <pc:sldMk cId="3515757465" sldId="368"/>
        </pc:sldMkLst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515757465" sldId="368"/>
            <ac:spMk id="3" creationId="{36A350D4-C0C3-44E7-8EE4-E10E5E687544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515757465" sldId="368"/>
            <ac:spMk id="4" creationId="{3FD00351-80FA-4E72-ADB2-6D2332829BFE}"/>
          </ac:spMkLst>
        </pc:spChg>
        <pc:spChg chg="mod ord">
          <ac:chgData name="Ward, Lindsay" userId="8f2e855a-579b-4a8f-b9f1-39f7b0944a86" providerId="ADAL" clId="{E8AF9B2C-5261-BF42-B9FA-3304DFE32FB0}" dt="2022-04-19T06:12:22.911" v="9" actId="700"/>
          <ac:spMkLst>
            <pc:docMk/>
            <pc:sldMk cId="3515757465" sldId="368"/>
            <ac:spMk id="7" creationId="{1FD4DFA1-9C4A-4A79-81D8-26482DA8C1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UTF-8 (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 Text"/>
              </a:rPr>
              <a:t>UCS Transformation Format 8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 Text"/>
              </a:rPr>
              <a:t>) is the World Wide Web's most common character encoding. Each character is represented by one to four bytes. UTF-8 is backward-compatible with ASCII and can represent any standard Unicode character.</a:t>
            </a:r>
          </a:p>
          <a:p>
            <a:r>
              <a:rPr lang="en-AU" b="0" i="0" dirty="0">
                <a:solidFill>
                  <a:srgbClr val="33475B"/>
                </a:solidFill>
                <a:effectLst/>
                <a:latin typeface="AvenirNext"/>
              </a:rPr>
              <a:t>UTF-8 stands for “Unicode Transformation Format - 8 bits.”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5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meta information goes in the head section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7"/>
            <a:ext cx="2457451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4861" y="208500"/>
            <a:ext cx="2422324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7286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0212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802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498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6912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7491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70212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253102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52566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32660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5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4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2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1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19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53162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81968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69895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71600"/>
            <a:ext cx="10541000" cy="48659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045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56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04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0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75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68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8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8" y="6269439"/>
            <a:ext cx="8956009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152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066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421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30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68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84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84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371600"/>
            <a:ext cx="10541000" cy="48659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510540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604000" y="1270683"/>
            <a:ext cx="510540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0" y="4362453"/>
            <a:ext cx="53848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219201"/>
            <a:ext cx="1054100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6340476"/>
            <a:ext cx="9855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838200" y="152400"/>
            <a:ext cx="105156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4362453"/>
            <a:ext cx="105156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6596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08442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1225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2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6B3475-F50E-49D7-A8C2-CC2ACDFADF9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3" y="6356352"/>
            <a:ext cx="157956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41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2" r:id="rId17"/>
    <p:sldLayoutId id="2147483773" r:id="rId18"/>
    <p:sldLayoutId id="21474837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04AF0-C038-45FA-95C9-CFC7E252169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" y="0"/>
            <a:ext cx="1219347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90217-39D7-42B6-A150-DC7B126E6DC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37905" y="5695699"/>
            <a:ext cx="782007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A156C7-7041-A24F-96E3-226EBA26769E}"/>
              </a:ext>
            </a:extLst>
          </p:cNvPr>
          <p:cNvSpPr txBox="1">
            <a:spLocks/>
          </p:cNvSpPr>
          <p:nvPr/>
        </p:nvSpPr>
        <p:spPr>
          <a:xfrm>
            <a:off x="6481762" y="76200"/>
            <a:ext cx="5557838" cy="2381250"/>
          </a:xfrm>
          <a:prstGeom prst="rect">
            <a:avLst/>
          </a:prstGeom>
          <a:noFill/>
        </p:spPr>
        <p:txBody>
          <a:bodyPr wrap="square" lIns="91125"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i="0" kern="1200">
                <a:solidFill>
                  <a:schemeClr val="tx1"/>
                </a:solidFill>
                <a:latin typeface="Playfair Display" pitchFamily="2" charset="77"/>
                <a:ea typeface="+mj-ea"/>
                <a:cs typeface="+mj-cs"/>
              </a:defRPr>
            </a:lvl1pPr>
          </a:lstStyle>
          <a:p>
            <a:pPr algn="l" defTabSz="685800" fontAlgn="auto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CP1406 – Week 9</a:t>
            </a:r>
          </a:p>
          <a:p>
            <a:pPr algn="l" defTabSz="685800" fontAlgn="auto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4000" b="1" dirty="0">
                <a:solidFill>
                  <a:srgbClr val="0072BC"/>
                </a:solidFill>
              </a:rPr>
              <a:t>Publish, Promote, and Maintain a Website</a:t>
            </a:r>
          </a:p>
        </p:txBody>
      </p:sp>
    </p:spTree>
    <p:extLst>
      <p:ext uri="{BB962C8B-B14F-4D97-AF65-F5344CB8AC3E}">
        <p14:creationId xmlns:p14="http://schemas.microsoft.com/office/powerpoint/2010/main" val="13291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1–39 shows the FileZilla FTP client software; important features are called out. ">
            <a:extLst>
              <a:ext uri="{FF2B5EF4-FFF2-40B4-BE49-F238E27FC236}">
                <a16:creationId xmlns:a16="http://schemas.microsoft.com/office/drawing/2014/main" id="{9AAD27FC-C483-4EDA-9ED3-237E2D3C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9" y="1066800"/>
            <a:ext cx="11321321" cy="57912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78AAB8D-94E5-418E-9956-102F6B46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FTP Clients</a:t>
            </a:r>
          </a:p>
        </p:txBody>
      </p:sp>
      <p:pic>
        <p:nvPicPr>
          <p:cNvPr id="5" name="Picture 4" descr=":)">
            <a:extLst>
              <a:ext uri="{FF2B5EF4-FFF2-40B4-BE49-F238E27FC236}">
                <a16:creationId xmlns:a16="http://schemas.microsoft.com/office/drawing/2014/main" id="{28038ED5-FAE6-F418-7AF2-F407A6EA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7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testing webpages and correcting any errors, the last step is to market the website location to attract visitors</a:t>
            </a:r>
          </a:p>
          <a:p>
            <a:r>
              <a:rPr lang="en-US" dirty="0"/>
              <a:t>Develop a comprehensive marketing plan</a:t>
            </a:r>
          </a:p>
          <a:p>
            <a:pPr lvl="1"/>
            <a:r>
              <a:rPr lang="en-US" dirty="0"/>
              <a:t>A website is a passive marketing tool; it serves no purpose if no one knows it is available on the web</a:t>
            </a:r>
          </a:p>
          <a:p>
            <a:pPr lvl="1"/>
            <a:r>
              <a:rPr lang="en-US" dirty="0"/>
              <a:t>To attract customers to your website, take appropriate steps to promote and market it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Promoting a Website </a:t>
            </a:r>
          </a:p>
        </p:txBody>
      </p:sp>
    </p:spTree>
    <p:extLst>
      <p:ext uri="{BB962C8B-B14F-4D97-AF65-F5344CB8AC3E}">
        <p14:creationId xmlns:p14="http://schemas.microsoft.com/office/powerpoint/2010/main" val="366224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Methods of website promotion and marketing</a:t>
            </a:r>
          </a:p>
          <a:p>
            <a:pPr lvl="1"/>
            <a:r>
              <a:rPr lang="en-US" dirty="0"/>
              <a:t>Register website with search engines </a:t>
            </a:r>
          </a:p>
          <a:p>
            <a:pPr lvl="1"/>
            <a:r>
              <a:rPr lang="en-US" dirty="0"/>
              <a:t>Add business website to Google, Bing, and Yahoo </a:t>
            </a:r>
          </a:p>
          <a:p>
            <a:pPr lvl="1"/>
            <a:r>
              <a:rPr lang="en-US" dirty="0"/>
              <a:t>Advertise through social networking platforms</a:t>
            </a:r>
          </a:p>
          <a:p>
            <a:pPr lvl="1"/>
            <a:r>
              <a:rPr lang="en-US" dirty="0"/>
              <a:t>Post social media on a regular basis </a:t>
            </a:r>
          </a:p>
          <a:p>
            <a:pPr lvl="1"/>
            <a:r>
              <a:rPr lang="en-US" dirty="0"/>
              <a:t>Write a guest blog</a:t>
            </a:r>
          </a:p>
          <a:p>
            <a:pPr lvl="1"/>
            <a:r>
              <a:rPr lang="en-US" dirty="0"/>
              <a:t>Create a Google Ad</a:t>
            </a:r>
          </a:p>
          <a:p>
            <a:pPr lvl="1"/>
            <a:r>
              <a:rPr lang="en-US" dirty="0"/>
              <a:t>Add website to business cards, company brochures, stationery, and email signature</a:t>
            </a:r>
          </a:p>
          <a:p>
            <a:pPr lvl="1"/>
            <a:r>
              <a:rPr lang="en-US" dirty="0"/>
              <a:t>Advertise website through email marketing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64F182C-BE03-45CE-8890-67CA094A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Promoting a Website </a:t>
            </a:r>
          </a:p>
        </p:txBody>
      </p:sp>
    </p:spTree>
    <p:extLst>
      <p:ext uri="{BB962C8B-B14F-4D97-AF65-F5344CB8AC3E}">
        <p14:creationId xmlns:p14="http://schemas.microsoft.com/office/powerpoint/2010/main" val="58431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of website promotion and marketing</a:t>
            </a:r>
            <a:endParaRPr lang="en-US" dirty="0"/>
          </a:p>
          <a:p>
            <a:pPr lvl="1"/>
            <a:r>
              <a:rPr lang="en-US" dirty="0"/>
              <a:t>Tell people you meet about your website</a:t>
            </a:r>
          </a:p>
          <a:p>
            <a:pPr lvl="1"/>
            <a:r>
              <a:rPr lang="en-US" dirty="0"/>
              <a:t>Negotiate reciprocal links in which you agree to link to a website if they agree to link to your website </a:t>
            </a:r>
          </a:p>
          <a:p>
            <a:pPr lvl="1"/>
            <a:r>
              <a:rPr lang="en-US" dirty="0"/>
              <a:t>Use newsgroups specific to your industry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C95F972-769B-4E6E-8C2C-BB788A95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Promoting a Website </a:t>
            </a:r>
          </a:p>
        </p:txBody>
      </p:sp>
    </p:spTree>
    <p:extLst>
      <p:ext uri="{BB962C8B-B14F-4D97-AF65-F5344CB8AC3E}">
        <p14:creationId xmlns:p14="http://schemas.microsoft.com/office/powerpoint/2010/main" val="1669998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2E33-D3A0-4B79-A6BF-629840DB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social network is an online community where members post and exchange social media content</a:t>
            </a:r>
          </a:p>
          <a:p>
            <a:pPr lvl="1"/>
            <a:r>
              <a:rPr lang="en-US" dirty="0"/>
              <a:t>Significant opportunity to market products to potential customers because it encourages word-of-mouth advertising</a:t>
            </a:r>
          </a:p>
          <a:p>
            <a:pPr lvl="1"/>
            <a:r>
              <a:rPr lang="en-US" dirty="0"/>
              <a:t>Allows businesses to immediately connect with customers and potential customers and instantly engage them with new product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B7E9A-D893-43AB-A773-40408BB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9250C7-F45E-401C-88F7-612D0C87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Social Media </a:t>
            </a:r>
          </a:p>
        </p:txBody>
      </p:sp>
    </p:spTree>
    <p:extLst>
      <p:ext uri="{BB962C8B-B14F-4D97-AF65-F5344CB8AC3E}">
        <p14:creationId xmlns:p14="http://schemas.microsoft.com/office/powerpoint/2010/main" val="168103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30511-3248-49AF-838B-6F6108AA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Social networking site with over two billion users</a:t>
            </a:r>
          </a:p>
          <a:p>
            <a:pPr lvl="1"/>
            <a:r>
              <a:rPr lang="en-US" dirty="0"/>
              <a:t>Users include individuals and businesses</a:t>
            </a:r>
          </a:p>
          <a:p>
            <a:r>
              <a:rPr lang="en-US" dirty="0"/>
              <a:t>Provides advertising opportunities to businesses to promote their products and services</a:t>
            </a:r>
          </a:p>
          <a:p>
            <a:pPr lvl="1"/>
            <a:r>
              <a:rPr lang="en-US" dirty="0"/>
              <a:t>A business can create a Facebook page and use it to advertise its products and services</a:t>
            </a:r>
          </a:p>
          <a:p>
            <a:pPr lvl="1"/>
            <a:r>
              <a:rPr lang="en-US" dirty="0"/>
              <a:t>Individuals can “like” a business by clicking a button to indicate that they use or approve of a product or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3C1F8-24FA-4F99-8CE7-0CD7F2D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6BE5E-017C-4392-8305-56C86C1F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48016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32173-890B-4781-BB27-EE4E52A5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social networking site used to post short comments or updates</a:t>
            </a:r>
          </a:p>
          <a:p>
            <a:pPr lvl="1"/>
            <a:r>
              <a:rPr lang="en-US" dirty="0"/>
              <a:t>Each post, known as a tweet, is limited to 280 characters</a:t>
            </a:r>
          </a:p>
          <a:p>
            <a:r>
              <a:rPr lang="en-US" dirty="0"/>
              <a:t>Customers have the option to follow a business </a:t>
            </a:r>
          </a:p>
          <a:p>
            <a:pPr lvl="1"/>
            <a:r>
              <a:rPr lang="en-US" dirty="0"/>
              <a:t>Businesses can tweet about special offers, follow and learn about special offers made by competitors, and display ads for a fee</a:t>
            </a:r>
          </a:p>
          <a:p>
            <a:r>
              <a:rPr lang="en-US" dirty="0"/>
              <a:t>Twitter provides many marketing opportunities </a:t>
            </a:r>
          </a:p>
          <a:p>
            <a:pPr lvl="1"/>
            <a:r>
              <a:rPr lang="en-US" dirty="0"/>
              <a:t>Helps with a content strategy, engaging and obtaining more customers, and measuring marketing results in real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3954-66AB-447B-B569-DA3AA60C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EDBC6E-B643-470F-8CC6-2DA3193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26790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A4507-CB0C-40D9-A6D2-02A6AA47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website where members can upload and share original videos</a:t>
            </a:r>
          </a:p>
          <a:p>
            <a:pPr lvl="1"/>
            <a:r>
              <a:rPr lang="en-US" dirty="0"/>
              <a:t>Every day, YouTube’s visitors watch several hundred hours of video and generate billions of views</a:t>
            </a:r>
          </a:p>
          <a:p>
            <a:pPr lvl="2"/>
            <a:r>
              <a:rPr lang="en-US" dirty="0"/>
              <a:t>Provides businesses a good opportunity to advertise and market their products</a:t>
            </a:r>
          </a:p>
          <a:p>
            <a:r>
              <a:rPr lang="en-US" dirty="0"/>
              <a:t>Businesses can purchase ad space on YouTube to attract its target audience</a:t>
            </a:r>
          </a:p>
          <a:p>
            <a:pPr lvl="1"/>
            <a:r>
              <a:rPr lang="en-US" dirty="0"/>
              <a:t>Can be a banner image that is displayed on the lower part of a video or a full-length commercial that plays before the selected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F1168-1D8C-4C30-8054-CC938B2C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6D183E-A296-4C39-87CF-153A889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199268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E2B45-4394-4322-B24D-0C7647F9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networking site where members can upload and share photographs, images, and video</a:t>
            </a:r>
          </a:p>
          <a:p>
            <a:pPr lvl="1"/>
            <a:r>
              <a:rPr lang="en-US" dirty="0"/>
              <a:t>Most users view and use Instagram from a mobile device</a:t>
            </a:r>
          </a:p>
          <a:p>
            <a:r>
              <a:rPr lang="en-US" dirty="0"/>
              <a:t>Creators of Instagram wanted to provide users a unique way to connect and express ideas with captivating visual photography</a:t>
            </a:r>
          </a:p>
          <a:p>
            <a:pPr lvl="1"/>
            <a:r>
              <a:rPr lang="en-US" dirty="0"/>
              <a:t>App allows users to apply filters to enhance images and video to make them look more professional</a:t>
            </a:r>
          </a:p>
          <a:p>
            <a:pPr lvl="1"/>
            <a:r>
              <a:rPr lang="en-US" dirty="0"/>
              <a:t>Many businesses use Instagram to promote brand awareness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F376-B69D-4789-84F3-CC6BFB7F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E7C162-68ED-4BCD-9C25-6E4498C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288083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CB560-0ED4-47C7-88E0-9EE79D7F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Pinterest, members browse and “pin” ideas found on the web</a:t>
            </a:r>
          </a:p>
          <a:p>
            <a:pPr lvl="1"/>
            <a:r>
              <a:rPr lang="en-US" dirty="0"/>
              <a:t>Users search for ideas for just about anything, including recipes, crafts, photography, and do-it-yourself (DIY) projects</a:t>
            </a:r>
          </a:p>
          <a:p>
            <a:pPr lvl="1"/>
            <a:r>
              <a:rPr lang="en-US" dirty="0"/>
              <a:t>Users can follow boards that interest them most and “pin” photos, links, and comments to their own board for future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F976A-D021-4996-AA9D-4C0A48C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2FFC61-A0ED-4C49-A382-29289CE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Pinterest</a:t>
            </a:r>
          </a:p>
        </p:txBody>
      </p:sp>
    </p:spTree>
    <p:extLst>
      <p:ext uri="{BB962C8B-B14F-4D97-AF65-F5344CB8AC3E}">
        <p14:creationId xmlns:p14="http://schemas.microsoft.com/office/powerpoint/2010/main" val="39679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D1488-15BB-4DE2-B435-E11A1490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created, validated, and tested a website, the next step is to </a:t>
            </a:r>
            <a:r>
              <a:rPr lang="en-US" b="1" dirty="0"/>
              <a:t>publish</a:t>
            </a:r>
            <a:r>
              <a:rPr lang="en-US" dirty="0"/>
              <a:t> it on a web server</a:t>
            </a:r>
          </a:p>
          <a:p>
            <a:r>
              <a:rPr lang="en-US" dirty="0"/>
              <a:t>You then need to take appropriate steps to </a:t>
            </a:r>
            <a:r>
              <a:rPr lang="en-US" b="1" dirty="0"/>
              <a:t>promote</a:t>
            </a:r>
            <a:r>
              <a:rPr lang="en-US" dirty="0"/>
              <a:t> the website so potential customers find it</a:t>
            </a:r>
          </a:p>
          <a:p>
            <a:r>
              <a:rPr lang="en-US" dirty="0"/>
              <a:t>After a website is designed, developed, and launched, </a:t>
            </a:r>
            <a:r>
              <a:rPr lang="en-US" b="1" dirty="0"/>
              <a:t>maintenance</a:t>
            </a:r>
            <a:r>
              <a:rPr lang="en-US" dirty="0"/>
              <a:t> of the website begins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6EBD-EC91-4A5A-ACFD-7E54546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660D2B-C24D-4CB2-AB7D-794280E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5642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85599-2365-49BA-AC70-E4C1C205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social media options for your business to explore include LinkedIn, Snapchat, TikTok, Flickr, and many more</a:t>
            </a:r>
          </a:p>
          <a:p>
            <a:pPr lvl="1"/>
            <a:r>
              <a:rPr lang="en-US" dirty="0"/>
              <a:t>The key is to determine which social media outlets are best for your business in attracting new customers</a:t>
            </a:r>
          </a:p>
          <a:p>
            <a:pPr lvl="1"/>
            <a:r>
              <a:rPr lang="en-US" dirty="0"/>
              <a:t>Business owners must also consider the time involved with keeping social media current and relevant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A89B-1A6A-4461-B189-6EB6913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23AB64-AF61-4881-A0DD-C850DC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Social Media Options </a:t>
            </a:r>
          </a:p>
        </p:txBody>
      </p:sp>
    </p:spTree>
    <p:extLst>
      <p:ext uri="{BB962C8B-B14F-4D97-AF65-F5344CB8AC3E}">
        <p14:creationId xmlns:p14="http://schemas.microsoft.com/office/powerpoint/2010/main" val="1866411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E7EFF-6B0D-4174-A626-5748E999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journal, maintained by an individual, group, or a business</a:t>
            </a:r>
          </a:p>
          <a:p>
            <a:pPr lvl="1"/>
            <a:r>
              <a:rPr lang="en-US" dirty="0"/>
              <a:t>Short for a combination of the words </a:t>
            </a:r>
            <a:r>
              <a:rPr lang="en-US" b="1" i="1" dirty="0">
                <a:solidFill>
                  <a:srgbClr val="0070C0"/>
                </a:solidFill>
              </a:rPr>
              <a:t>web</a:t>
            </a:r>
            <a:r>
              <a:rPr lang="en-US" b="1" dirty="0">
                <a:solidFill>
                  <a:srgbClr val="0070C0"/>
                </a:solidFill>
              </a:rPr>
              <a:t> and </a:t>
            </a:r>
            <a:r>
              <a:rPr lang="en-US" b="1" i="1" dirty="0">
                <a:solidFill>
                  <a:srgbClr val="0070C0"/>
                </a:solidFill>
              </a:rPr>
              <a:t>log</a:t>
            </a:r>
          </a:p>
          <a:p>
            <a:r>
              <a:rPr lang="en-US" dirty="0"/>
              <a:t>Businesses use a blog to share new information and to keep their customers engaged</a:t>
            </a:r>
          </a:p>
          <a:p>
            <a:pPr lvl="1"/>
            <a:r>
              <a:rPr lang="en-US" dirty="0"/>
              <a:t>Can also use their blog to discuss current trends or changes in the market</a:t>
            </a:r>
          </a:p>
          <a:p>
            <a:pPr lvl="1"/>
            <a:r>
              <a:rPr lang="en-US" dirty="0"/>
              <a:t>Customers can respond to each blog entry to ask questions or provide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E3BD-A145-4D27-83CA-7261EFE9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ADB130-3BA8-4EF7-91D7-38B06EB6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Blogs</a:t>
            </a:r>
          </a:p>
        </p:txBody>
      </p:sp>
    </p:spTree>
    <p:extLst>
      <p:ext uri="{BB962C8B-B14F-4D97-AF65-F5344CB8AC3E}">
        <p14:creationId xmlns:p14="http://schemas.microsoft.com/office/powerpoint/2010/main" val="220395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C932B-FD72-4BF0-A06E-89FD78C5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that use social media display social media icons and links on their website</a:t>
            </a:r>
          </a:p>
          <a:p>
            <a:pPr lvl="1"/>
            <a:r>
              <a:rPr lang="en-US" dirty="0"/>
              <a:t>Icons let customers know how to connect with the business on social media</a:t>
            </a:r>
          </a:p>
          <a:p>
            <a:pPr lvl="1"/>
            <a:r>
              <a:rPr lang="en-US" dirty="0"/>
              <a:t>When users click a social media icon, they are redirected to the social media page for the business</a:t>
            </a:r>
          </a:p>
          <a:p>
            <a:pPr lvl="1"/>
            <a:r>
              <a:rPr lang="en-US" dirty="0"/>
              <a:t>Social media links are typically included near the top or bottom of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4B12-11D5-4D74-A924-403A740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7F3C5D-F7BB-4FA0-855D-88DE83B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Adding Facebook and Twitter Links to a Website </a:t>
            </a:r>
          </a:p>
        </p:txBody>
      </p:sp>
    </p:spTree>
    <p:extLst>
      <p:ext uri="{BB962C8B-B14F-4D97-AF65-F5344CB8AC3E}">
        <p14:creationId xmlns:p14="http://schemas.microsoft.com/office/powerpoint/2010/main" val="5898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website is easy when you know the website address</a:t>
            </a:r>
          </a:p>
          <a:p>
            <a:pPr lvl="1"/>
            <a:r>
              <a:rPr lang="en-US" dirty="0"/>
              <a:t>A search engine is used to locate a website when you do not know the URL</a:t>
            </a:r>
          </a:p>
          <a:p>
            <a:r>
              <a:rPr lang="en-IN" dirty="0"/>
              <a:t>Used to find specific businesses or content on the web</a:t>
            </a:r>
          </a:p>
          <a:p>
            <a:pPr lvl="1"/>
            <a:r>
              <a:rPr lang="en-IN" dirty="0"/>
              <a:t>Online tools that search for websites based on keywords </a:t>
            </a:r>
            <a:r>
              <a:rPr lang="en-US" dirty="0"/>
              <a:t>entered by a user</a:t>
            </a:r>
          </a:p>
          <a:p>
            <a:pPr lvl="1"/>
            <a:r>
              <a:rPr lang="en-IN" dirty="0"/>
              <a:t>Use robots (i.e., bots or spiders), programs that run automated tasks on the Internet, to traverse the web in search of the keywords entered by users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99334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robots browse the web, they index and organise findings, which are stored in a database</a:t>
            </a:r>
          </a:p>
          <a:p>
            <a:pPr lvl="1"/>
            <a:r>
              <a:rPr lang="en-IN" dirty="0"/>
              <a:t>The robots view and may store webpage titles, meta tag keywords and descriptions, and h1 or other heading element content</a:t>
            </a:r>
            <a:endParaRPr lang="en-US" dirty="0"/>
          </a:p>
          <a:p>
            <a:r>
              <a:rPr lang="en-US" dirty="0"/>
              <a:t>Popular search engines include Google.com, Bing.com, Ask.com, and Yahoo.com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6CE6613-4F74-4593-9B2C-F3EA6022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46051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increasing the amount of traffic to a website by improving the ranking of the site in </a:t>
            </a:r>
            <a:r>
              <a:rPr lang="en-IN" dirty="0">
                <a:solidFill>
                  <a:srgbClr val="0070C0"/>
                </a:solidFill>
              </a:rPr>
              <a:t>search engine results pages (SERPs)</a:t>
            </a:r>
          </a:p>
          <a:p>
            <a:pPr lvl="1"/>
            <a:r>
              <a:rPr lang="en-IN" dirty="0"/>
              <a:t>Rank: position of a webpage link, as displayed on the SERP</a:t>
            </a:r>
          </a:p>
          <a:p>
            <a:pPr lvl="1"/>
            <a:r>
              <a:rPr lang="en-IN" dirty="0"/>
              <a:t>An impression is created each time a webpage link appears in a SERP of a related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Engine Optimisation</a:t>
            </a:r>
          </a:p>
        </p:txBody>
      </p:sp>
    </p:spTree>
    <p:extLst>
      <p:ext uri="{BB962C8B-B14F-4D97-AF65-F5344CB8AC3E}">
        <p14:creationId xmlns:p14="http://schemas.microsoft.com/office/powerpoint/2010/main" val="1410490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SEO involves key tasks </a:t>
            </a:r>
          </a:p>
          <a:p>
            <a:pPr lvl="1"/>
            <a:r>
              <a:rPr lang="en-IN" dirty="0"/>
              <a:t>Brainstorming keywords that describe the business</a:t>
            </a:r>
          </a:p>
          <a:p>
            <a:pPr lvl="1"/>
            <a:r>
              <a:rPr lang="en-IN" dirty="0"/>
              <a:t>Using keywords within the domain name, page titles, heading elements, and meta description tags</a:t>
            </a:r>
          </a:p>
          <a:p>
            <a:pPr lvl="1"/>
            <a:r>
              <a:rPr lang="en-IN" dirty="0"/>
              <a:t>Researching competitors and </a:t>
            </a:r>
            <a:r>
              <a:rPr lang="en-US" dirty="0"/>
              <a:t>noting their keywords</a:t>
            </a:r>
          </a:p>
          <a:p>
            <a:pPr lvl="1"/>
            <a:r>
              <a:rPr lang="en-IN" dirty="0"/>
              <a:t>Optimising images by using keywords within the alt text of the images as robots cannot read text on the images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CDC5E6A-2F62-4B82-B854-87BD426A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Engine Optimisation</a:t>
            </a:r>
          </a:p>
        </p:txBody>
      </p:sp>
    </p:spTree>
    <p:extLst>
      <p:ext uri="{BB962C8B-B14F-4D97-AF65-F5344CB8AC3E}">
        <p14:creationId xmlns:p14="http://schemas.microsoft.com/office/powerpoint/2010/main" val="6883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Meta tag name derives from the word </a:t>
            </a:r>
            <a:r>
              <a:rPr lang="en-IN" i="1" dirty="0"/>
              <a:t>metadata</a:t>
            </a:r>
          </a:p>
          <a:p>
            <a:pPr lvl="1"/>
            <a:r>
              <a:rPr lang="en-IN" dirty="0"/>
              <a:t>Information </a:t>
            </a:r>
            <a:r>
              <a:rPr lang="en-US" dirty="0"/>
              <a:t>about data</a:t>
            </a:r>
          </a:p>
          <a:p>
            <a:r>
              <a:rPr lang="en-IN" dirty="0">
                <a:solidFill>
                  <a:srgbClr val="0070C0"/>
                </a:solidFill>
              </a:rPr>
              <a:t>Unicode Transformation Format (UTF) </a:t>
            </a:r>
            <a:r>
              <a:rPr lang="en-IN" dirty="0"/>
              <a:t>is a compressed format that allows computers to </a:t>
            </a:r>
            <a:r>
              <a:rPr lang="en-US" dirty="0"/>
              <a:t>display and manipulate text</a:t>
            </a:r>
          </a:p>
          <a:p>
            <a:pPr lvl="1"/>
            <a:r>
              <a:rPr lang="en-IN" dirty="0"/>
              <a:t>The statement below declares the character encoding as UTF-8:</a:t>
            </a:r>
          </a:p>
          <a:p>
            <a:pPr marL="457200" lvl="1" indent="0">
              <a:buNone/>
            </a:pPr>
            <a:r>
              <a:rPr lang="en-US" dirty="0"/>
              <a:t>	&lt;meta charset=”utf-8”&gt;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2573040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Author, description, and keywords for the webpage are specified through use of the name and content attributes</a:t>
            </a:r>
          </a:p>
          <a:p>
            <a:pPr lvl="1"/>
            <a:r>
              <a:rPr lang="en-IN" dirty="0"/>
              <a:t>Name attribute identifies the type of information in the content attribute</a:t>
            </a:r>
          </a:p>
          <a:p>
            <a:pPr lvl="1"/>
            <a:r>
              <a:rPr lang="en-US" dirty="0"/>
              <a:t>Content attribute identifies the </a:t>
            </a:r>
            <a:r>
              <a:rPr lang="en-IN" dirty="0"/>
              <a:t>specific phrases or words that are required to appear as metadata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42F2ED9-00B7-4889-B98E-B18306F8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2591967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description meta tag </a:t>
            </a:r>
            <a:r>
              <a:rPr lang="en-US" dirty="0"/>
              <a:t>where description is the </a:t>
            </a:r>
            <a:r>
              <a:rPr lang="en-IN" dirty="0"/>
              <a:t>value for the name attribute: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&lt;meta name="description" content="Forward Fitness Club is an elite fitness center dedicated to helping our clients achieve their fitness and nutrition goals."&gt;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2E32B166-78E5-4F46-AC32-E70BBB30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 Tags</a:t>
            </a:r>
          </a:p>
        </p:txBody>
      </p:sp>
    </p:spTree>
    <p:extLst>
      <p:ext uri="{BB962C8B-B14F-4D97-AF65-F5344CB8AC3E}">
        <p14:creationId xmlns:p14="http://schemas.microsoft.com/office/powerpoint/2010/main" val="354008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9FFA8-409B-4CCA-A567-97D5AD41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website is developed, the next step is to register a domain name, determine a web hosting strategy, and publish the website </a:t>
            </a:r>
          </a:p>
          <a:p>
            <a:pPr lvl="1"/>
            <a:r>
              <a:rPr lang="en-US" dirty="0"/>
              <a:t>To do so, select and register a domain name, select a web hosting service, and then transfer the website files to the host’s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D67E-F5BC-44EE-99AF-E266D321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EBF08-F940-4892-B86A-CABC175A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Publishing a Website </a:t>
            </a:r>
          </a:p>
        </p:txBody>
      </p:sp>
    </p:spTree>
    <p:extLst>
      <p:ext uri="{BB962C8B-B14F-4D97-AF65-F5344CB8AC3E}">
        <p14:creationId xmlns:p14="http://schemas.microsoft.com/office/powerpoint/2010/main" val="1013840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Figure 11–31 displays an example of a Google SERP list; snippets are called out. ">
            <a:extLst>
              <a:ext uri="{FF2B5EF4-FFF2-40B4-BE49-F238E27FC236}">
                <a16:creationId xmlns:a16="http://schemas.microsoft.com/office/drawing/2014/main" id="{20B2A60D-4CAB-4CEA-BA49-13A70225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" y="762000"/>
            <a:ext cx="12131941" cy="60960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78299A0-5AFA-4631-AB30-827EEAC3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Meta Tags</a:t>
            </a:r>
          </a:p>
        </p:txBody>
      </p:sp>
      <p:pic>
        <p:nvPicPr>
          <p:cNvPr id="5" name="Picture 4" descr=":)">
            <a:extLst>
              <a:ext uri="{FF2B5EF4-FFF2-40B4-BE49-F238E27FC236}">
                <a16:creationId xmlns:a16="http://schemas.microsoft.com/office/drawing/2014/main" id="{D6830A3E-5EA7-BFFA-C323-E81383A42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305" y="5412541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62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4158C-0D8D-4578-A90B-ABACB08D7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that can be used for developing webpages at any level of complexity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589F42-86CA-45FE-9660-EBE7ADFB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Website Development Life Cycle </a:t>
            </a:r>
          </a:p>
        </p:txBody>
      </p:sp>
      <p:pic>
        <p:nvPicPr>
          <p:cNvPr id="9" name="Content Placeholder 8" descr="Figure 11–47 illustrates the phases of the web development life cycle: planning, analysis, design and development, testing, implementation, and maintenance. ">
            <a:extLst>
              <a:ext uri="{FF2B5EF4-FFF2-40B4-BE49-F238E27FC236}">
                <a16:creationId xmlns:a16="http://schemas.microsoft.com/office/drawing/2014/main" id="{1199723D-9FAD-4A57-A079-DBB1E4FB3F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488" y="2041525"/>
            <a:ext cx="5624512" cy="4816475"/>
          </a:xfrm>
        </p:spPr>
      </p:pic>
    </p:spTree>
    <p:extLst>
      <p:ext uri="{BB962C8B-B14F-4D97-AF65-F5344CB8AC3E}">
        <p14:creationId xmlns:p14="http://schemas.microsoft.com/office/powerpoint/2010/main" val="1623588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54DF8A-8645-4F33-8D05-4D03DAD6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help manage website maintenance, determine who is responsible for updates to content, structure, functionality, and so on</a:t>
            </a:r>
          </a:p>
          <a:p>
            <a:pPr lvl="1"/>
            <a:r>
              <a:rPr lang="en-US" dirty="0"/>
              <a:t>Limit update responsibilities to specific users</a:t>
            </a:r>
          </a:p>
          <a:p>
            <a:pPr lvl="2"/>
            <a:r>
              <a:rPr lang="en-US" dirty="0"/>
              <a:t>Be sure implementation is controlled by web developers who can verify webpages are tested thoroughly before publishing</a:t>
            </a:r>
          </a:p>
          <a:p>
            <a:r>
              <a:rPr lang="en-US" dirty="0"/>
              <a:t>Website monitoring is another key aspect of maintaining a website</a:t>
            </a:r>
          </a:p>
          <a:p>
            <a:pPr lvl="1"/>
            <a:r>
              <a:rPr lang="en-US" dirty="0"/>
              <a:t>Google Analytics and web hosting service providers offer invaluable data about website usage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8AB8-AECB-4E2A-A548-C6A4A795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34688-FBCA-4392-A152-803D7CE5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655287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72D68-4854-4969-A19A-C3527A54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web developer, review the webpages that you access with an eye on functionality and design</a:t>
            </a:r>
          </a:p>
          <a:p>
            <a:r>
              <a:rPr lang="en-US" dirty="0"/>
              <a:t>Bookmark websites you think are effective and ineffective, good and bad, and use them as references for your own web development efforts</a:t>
            </a:r>
          </a:p>
          <a:p>
            <a:r>
              <a:rPr lang="en-US" dirty="0"/>
              <a:t>Watch for trends on the web as you search for information or make online purchases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E1BD-5A65-4E6A-A37E-035C34D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FE4D38-5F7C-403F-BBFB-7B2EA541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Being an Observant Web User </a:t>
            </a:r>
          </a:p>
        </p:txBody>
      </p:sp>
    </p:spTree>
    <p:extLst>
      <p:ext uri="{BB962C8B-B14F-4D97-AF65-F5344CB8AC3E}">
        <p14:creationId xmlns:p14="http://schemas.microsoft.com/office/powerpoint/2010/main" val="2929109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23A17-220F-4387-96F4-3B84A017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project management team works together to plan, design, develop, publish, and maintain a website</a:t>
            </a:r>
          </a:p>
          <a:p>
            <a:pPr lvl="1"/>
            <a:r>
              <a:rPr lang="en-US" dirty="0"/>
              <a:t>Project manager oversees the entire project and maintains a timeline of project tasks and goals</a:t>
            </a:r>
          </a:p>
          <a:p>
            <a:pPr lvl="1"/>
            <a:r>
              <a:rPr lang="en-US" dirty="0"/>
              <a:t>Website designer creates the web design</a:t>
            </a:r>
          </a:p>
          <a:p>
            <a:pPr lvl="1"/>
            <a:r>
              <a:rPr lang="en-US" dirty="0"/>
              <a:t>Website developer develops the webpages </a:t>
            </a:r>
          </a:p>
          <a:p>
            <a:pPr lvl="1"/>
            <a:r>
              <a:rPr lang="fr-FR" dirty="0"/>
              <a:t>Content specialist develops webpage content </a:t>
            </a:r>
          </a:p>
          <a:p>
            <a:pPr lvl="1"/>
            <a:r>
              <a:rPr lang="en-US" dirty="0"/>
              <a:t>Marketing professional develops a marketing campaign </a:t>
            </a:r>
          </a:p>
          <a:p>
            <a:pPr lvl="1"/>
            <a:r>
              <a:rPr lang="en-US" dirty="0"/>
              <a:t>Server administrator maintains the web server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54571-E1F0-481F-B7DF-C9893936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7E9A5-5E52-4D7F-9269-AD94DCE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Management </a:t>
            </a:r>
          </a:p>
        </p:txBody>
      </p:sp>
    </p:spTree>
    <p:extLst>
      <p:ext uri="{BB962C8B-B14F-4D97-AF65-F5344CB8AC3E}">
        <p14:creationId xmlns:p14="http://schemas.microsoft.com/office/powerpoint/2010/main" val="479967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D60DF-FEC8-4D18-A9B0-77996962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website content is an ongoing process</a:t>
            </a:r>
          </a:p>
          <a:p>
            <a:pPr lvl="1"/>
            <a:r>
              <a:rPr lang="en-US" dirty="0"/>
              <a:t>When you have a new product or service, add an image or video to your website to showcase it</a:t>
            </a:r>
          </a:p>
          <a:p>
            <a:pPr lvl="1"/>
            <a:r>
              <a:rPr lang="en-US" dirty="0"/>
              <a:t>If your company submits press releases on a regular basis, create a page for press releases, as this shows that your business is active and busy</a:t>
            </a:r>
          </a:p>
          <a:p>
            <a:pPr lvl="1"/>
            <a:r>
              <a:rPr lang="en-US" dirty="0"/>
              <a:t>Consider a page for client testimonials to spur potential sales</a:t>
            </a:r>
          </a:p>
          <a:p>
            <a:pPr lvl="1"/>
            <a:r>
              <a:rPr lang="en-US" dirty="0"/>
              <a:t>Post social media on regular basis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4D3F-E8BC-4C13-B4AB-AFABD60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7604FC-1AFF-43D5-AFEB-065008F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Updates </a:t>
            </a:r>
          </a:p>
        </p:txBody>
      </p:sp>
    </p:spTree>
    <p:extLst>
      <p:ext uri="{BB962C8B-B14F-4D97-AF65-F5344CB8AC3E}">
        <p14:creationId xmlns:p14="http://schemas.microsoft.com/office/powerpoint/2010/main" val="342994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C8BA06-2BC6-4B6E-B9B0-B5BC2CC5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twice before downloading media to use on your website </a:t>
            </a:r>
          </a:p>
          <a:p>
            <a:pPr lvl="1"/>
            <a:r>
              <a:rPr lang="en-US" dirty="0"/>
              <a:t>The person who created the media is its owner</a:t>
            </a:r>
          </a:p>
          <a:p>
            <a:r>
              <a:rPr lang="en-US" dirty="0"/>
              <a:t>There are times when it is acceptable to use media created by another source</a:t>
            </a:r>
          </a:p>
          <a:p>
            <a:pPr lvl="1"/>
            <a:r>
              <a:rPr lang="en-US" dirty="0"/>
              <a:t>Fair use pertains to the use of copyrighted material without the need for permission from the creator</a:t>
            </a:r>
          </a:p>
          <a:p>
            <a:r>
              <a:rPr lang="en-US" dirty="0"/>
              <a:t>Creative Commons licences provide media content authors </a:t>
            </a:r>
            <a:r>
              <a:rPr lang="en-AU" dirty="0"/>
              <a:t>the</a:t>
            </a:r>
            <a:r>
              <a:rPr lang="en-US" dirty="0"/>
              <a:t> ability to share work with others, while maintaining ownership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3E828-6E1E-491D-B00E-4BD882B8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9F63BC-8AD5-45A9-9957-EC19D1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Copyright Law </a:t>
            </a:r>
          </a:p>
        </p:txBody>
      </p:sp>
    </p:spTree>
    <p:extLst>
      <p:ext uri="{BB962C8B-B14F-4D97-AF65-F5344CB8AC3E}">
        <p14:creationId xmlns:p14="http://schemas.microsoft.com/office/powerpoint/2010/main" val="4118041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0A0D5-1295-41E3-AAEF-4777211B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businesses that conduct transactions online, including large, retail websites that sell products to consumers</a:t>
            </a:r>
          </a:p>
          <a:p>
            <a:pPr lvl="1"/>
            <a:r>
              <a:rPr lang="en-US" dirty="0"/>
              <a:t>A booming business: online customers enjoy purchasing what they want, when they want it, and  store-front overhead costs are reduced</a:t>
            </a:r>
          </a:p>
          <a:p>
            <a:pPr lvl="1"/>
            <a:r>
              <a:rPr lang="en-US" dirty="0"/>
              <a:t>Also has its obstacles: identity theft and fraud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1B3FF-C769-4F6F-959C-C637F42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3D639-5069-4B6A-AB3E-B94B87C9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E-Commerce </a:t>
            </a:r>
          </a:p>
        </p:txBody>
      </p:sp>
    </p:spTree>
    <p:extLst>
      <p:ext uri="{BB962C8B-B14F-4D97-AF65-F5344CB8AC3E}">
        <p14:creationId xmlns:p14="http://schemas.microsoft.com/office/powerpoint/2010/main" val="2356274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Add social media icons and links to a webpage</a:t>
            </a:r>
          </a:p>
          <a:p>
            <a:pPr lvl="1"/>
            <a:r>
              <a:rPr lang="en-US" dirty="0"/>
              <a:t>Improve SEO for a website by improving page titles, adding description meta tags, and creating a sitemap file</a:t>
            </a:r>
          </a:p>
          <a:p>
            <a:pPr lvl="1"/>
            <a:r>
              <a:rPr lang="en-US" dirty="0"/>
              <a:t>Publish and promote a website</a:t>
            </a:r>
          </a:p>
          <a:p>
            <a:pPr lvl="1"/>
            <a:r>
              <a:rPr lang="en-US" dirty="0"/>
              <a:t>Make webpages more accessible by creating a Skip to Content link </a:t>
            </a:r>
          </a:p>
          <a:p>
            <a:pPr lvl="1"/>
            <a:r>
              <a:rPr lang="en-US" dirty="0"/>
              <a:t>Improve page loading time by minifying a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Chapter Summary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name portion of a URL</a:t>
            </a:r>
          </a:p>
          <a:p>
            <a:pPr lvl="1"/>
            <a:r>
              <a:rPr lang="en-IN" dirty="0"/>
              <a:t>Selected and registered domain names should represent the business</a:t>
            </a:r>
          </a:p>
          <a:p>
            <a:r>
              <a:rPr lang="en-IN" dirty="0"/>
              <a:t>The .com top-level domain (TLD) name is preferred for businesses</a:t>
            </a:r>
          </a:p>
          <a:p>
            <a:pPr lvl="1"/>
            <a:r>
              <a:rPr lang="en-IN" dirty="0"/>
              <a:t>An open TLD means that any person or entity can register with the </a:t>
            </a:r>
            <a:r>
              <a:rPr lang="en-US" dirty="0"/>
              <a:t>domain name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Name</a:t>
            </a:r>
          </a:p>
        </p:txBody>
      </p:sp>
    </p:spTree>
    <p:extLst>
      <p:ext uri="{BB962C8B-B14F-4D97-AF65-F5344CB8AC3E}">
        <p14:creationId xmlns:p14="http://schemas.microsoft.com/office/powerpoint/2010/main" val="3656798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determine if the domain name considered is available, one can start the search at InterNIC, www.internic.net</a:t>
            </a:r>
          </a:p>
          <a:p>
            <a:pPr lvl="1"/>
            <a:r>
              <a:rPr lang="en-IN" dirty="0"/>
              <a:t>The InterNIC website is operated by the Internet Corporation for Assigned Names and Numbers (ICANN) to provide information to the public regarding Internet domain name registration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778A00B-9B53-41D8-A1AD-08B7B31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Name</a:t>
            </a:r>
          </a:p>
        </p:txBody>
      </p:sp>
    </p:spTree>
    <p:extLst>
      <p:ext uri="{BB962C8B-B14F-4D97-AF65-F5344CB8AC3E}">
        <p14:creationId xmlns:p14="http://schemas.microsoft.com/office/powerpoint/2010/main" val="57087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Options to </a:t>
            </a:r>
            <a:r>
              <a:rPr lang="en-US" dirty="0"/>
              <a:t>find a hosting service </a:t>
            </a:r>
          </a:p>
          <a:p>
            <a:pPr lvl="1"/>
            <a:r>
              <a:rPr lang="en-IN" dirty="0"/>
              <a:t>Using a company that charges for website hosting services</a:t>
            </a:r>
          </a:p>
          <a:p>
            <a:pPr lvl="1"/>
            <a:r>
              <a:rPr lang="en-IN" dirty="0"/>
              <a:t>Setting up and maintaining one’s own web server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Hosting</a:t>
            </a:r>
          </a:p>
        </p:txBody>
      </p:sp>
    </p:spTree>
    <p:extLst>
      <p:ext uri="{BB962C8B-B14F-4D97-AF65-F5344CB8AC3E}">
        <p14:creationId xmlns:p14="http://schemas.microsoft.com/office/powerpoint/2010/main" val="20401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Several questions need to be answered once a web hosting service is selected:</a:t>
            </a:r>
          </a:p>
          <a:p>
            <a:pPr lvl="1"/>
            <a:r>
              <a:rPr lang="en-IN" dirty="0"/>
              <a:t>What is the total cost?</a:t>
            </a:r>
          </a:p>
          <a:p>
            <a:pPr lvl="1"/>
            <a:r>
              <a:rPr lang="en-IN" dirty="0"/>
              <a:t>How much space is available?</a:t>
            </a:r>
          </a:p>
          <a:p>
            <a:pPr lvl="1"/>
            <a:r>
              <a:rPr lang="en-IN" dirty="0"/>
              <a:t>How fast is the connection speed?</a:t>
            </a:r>
          </a:p>
          <a:p>
            <a:pPr lvl="1"/>
            <a:r>
              <a:rPr lang="en-IN" dirty="0"/>
              <a:t>How much total bandwidth transfer is available?</a:t>
            </a:r>
          </a:p>
          <a:p>
            <a:pPr lvl="1"/>
            <a:r>
              <a:rPr lang="en-US" dirty="0"/>
              <a:t>Is technical support provided?</a:t>
            </a:r>
          </a:p>
          <a:p>
            <a:pPr lvl="1"/>
            <a:r>
              <a:rPr lang="en-IN" dirty="0"/>
              <a:t>Are tracking services provided?</a:t>
            </a:r>
          </a:p>
          <a:p>
            <a:r>
              <a:rPr lang="en-IN" dirty="0"/>
              <a:t>After a web hosting service is selected, files need to be transferred to </a:t>
            </a:r>
            <a:r>
              <a:rPr lang="en-US" dirty="0"/>
              <a:t>the host’s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6CD47AA-B83A-41C2-8EF2-1816FDD5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Website Hosting</a:t>
            </a:r>
          </a:p>
        </p:txBody>
      </p:sp>
    </p:spTree>
    <p:extLst>
      <p:ext uri="{BB962C8B-B14F-4D97-AF65-F5344CB8AC3E}">
        <p14:creationId xmlns:p14="http://schemas.microsoft.com/office/powerpoint/2010/main" val="19902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website is published</a:t>
            </a:r>
            <a:r>
              <a:rPr lang="en-IN" dirty="0"/>
              <a:t>, the website files are transferred to a web server</a:t>
            </a:r>
          </a:p>
          <a:p>
            <a:pPr lvl="1"/>
            <a:r>
              <a:rPr lang="en-IN" dirty="0"/>
              <a:t>One way to upload files to a web server is to use a File </a:t>
            </a:r>
            <a:r>
              <a:rPr lang="pt-BR" dirty="0"/>
              <a:t>Transfer Protocol (FTP) client program</a:t>
            </a:r>
          </a:p>
          <a:p>
            <a:pPr lvl="2"/>
            <a:r>
              <a:rPr lang="en-IN" dirty="0"/>
              <a:t>An FTP client is a software that is used to transfer files from a computer to a server over the Internet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Publishing a Website</a:t>
            </a:r>
          </a:p>
        </p:txBody>
      </p:sp>
    </p:spTree>
    <p:extLst>
      <p:ext uri="{BB962C8B-B14F-4D97-AF65-F5344CB8AC3E}">
        <p14:creationId xmlns:p14="http://schemas.microsoft.com/office/powerpoint/2010/main" val="274401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other types of software, some FTP clients are free and some are for purchase</a:t>
            </a:r>
          </a:p>
          <a:p>
            <a:pPr lvl="1"/>
            <a:r>
              <a:rPr lang="en-IN" dirty="0"/>
              <a:t>FileZilla is free FTP client software is available for several OS platforms, including </a:t>
            </a:r>
            <a:r>
              <a:rPr lang="en-US" dirty="0"/>
              <a:t>Windows, macOS, and Linux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FTP Clients</a:t>
            </a:r>
          </a:p>
        </p:txBody>
      </p:sp>
    </p:spTree>
    <p:extLst>
      <p:ext uri="{BB962C8B-B14F-4D97-AF65-F5344CB8AC3E}">
        <p14:creationId xmlns:p14="http://schemas.microsoft.com/office/powerpoint/2010/main" val="60528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E038B-2E3E-41A2-8374-45DDB28719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D0412-49F1-4BEE-8B12-775C6B86ECCB}">
  <ds:schemaRefs>
    <ds:schemaRef ds:uri="http://purl.org/dc/dcmitype/"/>
    <ds:schemaRef ds:uri="http://purl.org/dc/elements/1.1/"/>
    <ds:schemaRef ds:uri="0f5e39c8-e5a1-4a0d-b53f-9134be983d1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64b295e-e158-430a-a9fe-95bbf17b9d7d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B4036EC-2937-498A-BC11-6CC8F167E609}"/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3701</Words>
  <Application>Microsoft Macintosh PowerPoint</Application>
  <PresentationFormat>Widescreen</PresentationFormat>
  <Paragraphs>226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arial</vt:lpstr>
      <vt:lpstr>arial</vt:lpstr>
      <vt:lpstr>AvenirNext</vt:lpstr>
      <vt:lpstr>Calibri</vt:lpstr>
      <vt:lpstr>Calibri Light</vt:lpstr>
      <vt:lpstr>Google Sans Text</vt:lpstr>
      <vt:lpstr>Open Sans</vt:lpstr>
      <vt:lpstr>Playfair Display</vt:lpstr>
      <vt:lpstr>Summer Font</vt:lpstr>
      <vt:lpstr>Trebuchet MS</vt:lpstr>
      <vt:lpstr>Wingdings 3</vt:lpstr>
      <vt:lpstr>Office Theme</vt:lpstr>
      <vt:lpstr>Facet</vt:lpstr>
      <vt:lpstr>Custom Design</vt:lpstr>
      <vt:lpstr>PowerPoint Presentation</vt:lpstr>
      <vt:lpstr>Introduction</vt:lpstr>
      <vt:lpstr>Publishing a Website </vt:lpstr>
      <vt:lpstr>Domain Name</vt:lpstr>
      <vt:lpstr>Domain Name</vt:lpstr>
      <vt:lpstr>Website Hosting</vt:lpstr>
      <vt:lpstr>Website Hosting</vt:lpstr>
      <vt:lpstr>Publishing a Website</vt:lpstr>
      <vt:lpstr>FTP Clients</vt:lpstr>
      <vt:lpstr>FTP Clients</vt:lpstr>
      <vt:lpstr>Promoting a Website </vt:lpstr>
      <vt:lpstr>Promoting a Website </vt:lpstr>
      <vt:lpstr>Promoting a Website </vt:lpstr>
      <vt:lpstr>Using Social Media </vt:lpstr>
      <vt:lpstr>Facebook</vt:lpstr>
      <vt:lpstr>Twitter</vt:lpstr>
      <vt:lpstr>YouTube</vt:lpstr>
      <vt:lpstr>Instagram</vt:lpstr>
      <vt:lpstr>Pinterest</vt:lpstr>
      <vt:lpstr>Other Social Media Options </vt:lpstr>
      <vt:lpstr>Blogs</vt:lpstr>
      <vt:lpstr>Adding Facebook and Twitter Links to a Website </vt:lpstr>
      <vt:lpstr>Search Engines</vt:lpstr>
      <vt:lpstr>Search Engines</vt:lpstr>
      <vt:lpstr>Search Engine Optimisation</vt:lpstr>
      <vt:lpstr>Search Engine Optimisation</vt:lpstr>
      <vt:lpstr>Meta Tags</vt:lpstr>
      <vt:lpstr>Meta Tags</vt:lpstr>
      <vt:lpstr>Meta Tags</vt:lpstr>
      <vt:lpstr>Meta Tags</vt:lpstr>
      <vt:lpstr>Website Development Life Cycle </vt:lpstr>
      <vt:lpstr>Maintenance</vt:lpstr>
      <vt:lpstr>Being an Observant Web User </vt:lpstr>
      <vt:lpstr>Project Management </vt:lpstr>
      <vt:lpstr>Content Updates </vt:lpstr>
      <vt:lpstr>Copyright Law </vt:lpstr>
      <vt:lpstr>E-Commerce 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2020-01-21T16:47:08Z</dcterms:created>
  <dcterms:modified xsi:type="dcterms:W3CDTF">2022-04-19T06:41:54Z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