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4"/>
    <p:sldMasterId id="2147483754" r:id="rId5"/>
    <p:sldMasterId id="2147483775" r:id="rId6"/>
  </p:sldMasterIdLst>
  <p:notesMasterIdLst>
    <p:notesMasterId r:id="rId55"/>
  </p:notesMasterIdLst>
  <p:sldIdLst>
    <p:sldId id="426" r:id="rId7"/>
    <p:sldId id="339" r:id="rId8"/>
    <p:sldId id="342" r:id="rId9"/>
    <p:sldId id="343" r:id="rId10"/>
    <p:sldId id="344" r:id="rId11"/>
    <p:sldId id="345" r:id="rId12"/>
    <p:sldId id="346" r:id="rId13"/>
    <p:sldId id="364" r:id="rId14"/>
    <p:sldId id="347" r:id="rId15"/>
    <p:sldId id="348" r:id="rId16"/>
    <p:sldId id="349" r:id="rId17"/>
    <p:sldId id="350" r:id="rId18"/>
    <p:sldId id="299" r:id="rId19"/>
    <p:sldId id="323" r:id="rId20"/>
    <p:sldId id="300" r:id="rId21"/>
    <p:sldId id="326" r:id="rId22"/>
    <p:sldId id="301" r:id="rId23"/>
    <p:sldId id="302" r:id="rId24"/>
    <p:sldId id="303" r:id="rId25"/>
    <p:sldId id="304" r:id="rId26"/>
    <p:sldId id="351" r:id="rId27"/>
    <p:sldId id="307" r:id="rId28"/>
    <p:sldId id="324" r:id="rId29"/>
    <p:sldId id="309" r:id="rId30"/>
    <p:sldId id="310" r:id="rId31"/>
    <p:sldId id="311" r:id="rId32"/>
    <p:sldId id="312" r:id="rId33"/>
    <p:sldId id="313" r:id="rId34"/>
    <p:sldId id="318" r:id="rId35"/>
    <p:sldId id="319" r:id="rId36"/>
    <p:sldId id="365" r:id="rId37"/>
    <p:sldId id="320" r:id="rId38"/>
    <p:sldId id="352" r:id="rId39"/>
    <p:sldId id="353" r:id="rId40"/>
    <p:sldId id="354" r:id="rId41"/>
    <p:sldId id="355" r:id="rId42"/>
    <p:sldId id="356" r:id="rId43"/>
    <p:sldId id="366" r:id="rId44"/>
    <p:sldId id="367" r:id="rId45"/>
    <p:sldId id="368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38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79431" autoAdjust="0"/>
  </p:normalViewPr>
  <p:slideViewPr>
    <p:cSldViewPr>
      <p:cViewPr varScale="1">
        <p:scale>
          <a:sx n="127" d="100"/>
          <a:sy n="127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32694FCB-E539-D64E-B133-9EFC9D956BEA}"/>
    <pc:docChg chg="modSld">
      <pc:chgData name="Ward, Lindsay" userId="8f2e855a-579b-4a8f-b9f1-39f7b0944a86" providerId="ADAL" clId="{32694FCB-E539-D64E-B133-9EFC9D956BEA}" dt="2022-04-14T05:05:42.010" v="3" actId="113"/>
      <pc:docMkLst>
        <pc:docMk/>
      </pc:docMkLst>
      <pc:sldChg chg="modSp mod">
        <pc:chgData name="Ward, Lindsay" userId="8f2e855a-579b-4a8f-b9f1-39f7b0944a86" providerId="ADAL" clId="{32694FCB-E539-D64E-B133-9EFC9D956BEA}" dt="2022-04-14T05:05:42.010" v="3" actId="113"/>
        <pc:sldMkLst>
          <pc:docMk/>
          <pc:sldMk cId="425642684" sldId="339"/>
        </pc:sldMkLst>
        <pc:spChg chg="mod">
          <ac:chgData name="Ward, Lindsay" userId="8f2e855a-579b-4a8f-b9f1-39f7b0944a86" providerId="ADAL" clId="{32694FCB-E539-D64E-B133-9EFC9D956BEA}" dt="2022-04-14T05:05:42.010" v="3" actId="113"/>
          <ac:spMkLst>
            <pc:docMk/>
            <pc:sldMk cId="425642684" sldId="339"/>
            <ac:spMk id="2" creationId="{EE2D1488-15BB-4DE2-B435-E11A149044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UTF-8 (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UCS Transformation Format 8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) is the World Wide Web's most common character encoding. Each character is represented by one to four bytes. UTF-8 is backward-compatible with ASCII and can represent any standard Unicode character.</a:t>
            </a:r>
          </a:p>
          <a:p>
            <a:r>
              <a:rPr lang="en-AU" b="0" i="0" dirty="0">
                <a:solidFill>
                  <a:srgbClr val="33475B"/>
                </a:solidFill>
                <a:effectLst/>
                <a:latin typeface="AvenirNext"/>
              </a:rPr>
              <a:t>UTF-8 stands for “Unicode Transformation Format - 8 bits.”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meta information goes in the head section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728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021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802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498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6912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7491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21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25310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5256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32660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1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5316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196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989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71600"/>
            <a:ext cx="1054100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045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04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0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75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6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5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06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21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3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6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84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71600"/>
            <a:ext cx="1054100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59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0844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1225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6B3475-F50E-49D7-A8C2-CC2ACDFADF9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4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2" r:id="rId17"/>
    <p:sldLayoutId id="2147483773" r:id="rId18"/>
    <p:sldLayoutId id="21474837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04AF0-C038-45FA-95C9-CFC7E252169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90217-39D7-42B6-A150-DC7B126E6DC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5" y="5695699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481762" y="76200"/>
            <a:ext cx="5557838" cy="23812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l" defTabSz="685800" fontAlgn="auto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CP1406 – Week 9</a:t>
            </a:r>
          </a:p>
          <a:p>
            <a:pPr algn="l" defTabSz="685800" fontAlgn="auto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Publish, Promote, and Maintain a Website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E7EFF-6B0D-4174-A626-5748E999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94" y="1219200"/>
            <a:ext cx="9506606" cy="5018311"/>
          </a:xfrm>
        </p:spPr>
        <p:txBody>
          <a:bodyPr/>
          <a:lstStyle/>
          <a:p>
            <a:r>
              <a:rPr lang="en-US" dirty="0"/>
              <a:t>Online journal, maintained by an individual, group, or a business</a:t>
            </a:r>
          </a:p>
          <a:p>
            <a:pPr lvl="1"/>
            <a:r>
              <a:rPr lang="en-US" dirty="0"/>
              <a:t>Short for a combination of the words </a:t>
            </a:r>
            <a:r>
              <a:rPr lang="en-US" b="1" i="1" dirty="0">
                <a:solidFill>
                  <a:srgbClr val="0070C0"/>
                </a:solidFill>
              </a:rPr>
              <a:t>web</a:t>
            </a:r>
            <a:r>
              <a:rPr lang="en-US" b="1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log</a:t>
            </a:r>
          </a:p>
          <a:p>
            <a:r>
              <a:rPr lang="en-US" dirty="0"/>
              <a:t>Businesses use a blog to share new information and to keep their customers engaged</a:t>
            </a:r>
          </a:p>
          <a:p>
            <a:pPr lvl="1"/>
            <a:r>
              <a:rPr lang="en-US" dirty="0"/>
              <a:t>Can also use their blog to discuss current trends or changes in the market</a:t>
            </a:r>
          </a:p>
          <a:p>
            <a:pPr lvl="1"/>
            <a:r>
              <a:rPr lang="en-US" dirty="0"/>
              <a:t>Customers can respond to each blog entry to ask questions or provide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E3BD-A145-4D27-83CA-7261EFE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DB130-3BA8-4EF7-91D7-38B06EB6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14" y="152399"/>
            <a:ext cx="10515600" cy="609600"/>
          </a:xfrm>
        </p:spPr>
        <p:txBody>
          <a:bodyPr/>
          <a:lstStyle/>
          <a:p>
            <a:r>
              <a:rPr lang="en-US" b="1" dirty="0"/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22039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C932B-FD72-4BF0-A06E-89FD78C5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20" y="1219200"/>
            <a:ext cx="9046780" cy="5018312"/>
          </a:xfrm>
        </p:spPr>
        <p:txBody>
          <a:bodyPr/>
          <a:lstStyle/>
          <a:p>
            <a:r>
              <a:rPr lang="en-US" dirty="0"/>
              <a:t>Businesses that use social media display social media icons and links on their website</a:t>
            </a:r>
          </a:p>
          <a:p>
            <a:pPr lvl="1"/>
            <a:r>
              <a:rPr lang="en-US" dirty="0"/>
              <a:t>Icons let customers know how to connect with the business on social media</a:t>
            </a:r>
          </a:p>
          <a:p>
            <a:pPr lvl="1"/>
            <a:r>
              <a:rPr lang="en-US" dirty="0"/>
              <a:t>When users click a social media icon, they are redirected to the social media page for the business</a:t>
            </a:r>
          </a:p>
          <a:p>
            <a:pPr lvl="1"/>
            <a:r>
              <a:rPr lang="en-US" dirty="0"/>
              <a:t>Social media links are typically included near the top or bottom of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4B12-11D5-4D74-A924-403A740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F3C5D-F7BB-4FA0-855D-88DE83B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40" y="134006"/>
            <a:ext cx="10515600" cy="609600"/>
          </a:xfrm>
        </p:spPr>
        <p:txBody>
          <a:bodyPr>
            <a:normAutofit/>
          </a:bodyPr>
          <a:lstStyle/>
          <a:p>
            <a:r>
              <a:rPr lang="en-US" b="1" dirty="0"/>
              <a:t>Adding Facebook and Twitter Links to a Website </a:t>
            </a:r>
          </a:p>
        </p:txBody>
      </p:sp>
    </p:spTree>
    <p:extLst>
      <p:ext uri="{BB962C8B-B14F-4D97-AF65-F5344CB8AC3E}">
        <p14:creationId xmlns:p14="http://schemas.microsoft.com/office/powerpoint/2010/main" val="5898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BED48-64D6-4FED-B38B-DC6082DC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20" y="1219201"/>
            <a:ext cx="9427780" cy="5018312"/>
          </a:xfrm>
        </p:spPr>
        <p:txBody>
          <a:bodyPr/>
          <a:lstStyle/>
          <a:p>
            <a:r>
              <a:rPr lang="en-US" dirty="0"/>
              <a:t>Finding a website is easy when you know the website address</a:t>
            </a:r>
          </a:p>
          <a:p>
            <a:pPr lvl="1"/>
            <a:r>
              <a:rPr lang="en-US" dirty="0"/>
              <a:t>A search engine is used to locate a website when you do not know the URL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5B43A-6CEE-4642-BD2E-85B1CCAF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17F32-CE6A-41ED-89F9-05366056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0" y="147144"/>
            <a:ext cx="10515600" cy="609600"/>
          </a:xfrm>
        </p:spPr>
        <p:txBody>
          <a:bodyPr/>
          <a:lstStyle/>
          <a:p>
            <a:r>
              <a:rPr lang="en-US" b="1" dirty="0"/>
              <a:t>Finding a Website </a:t>
            </a:r>
          </a:p>
        </p:txBody>
      </p:sp>
    </p:spTree>
    <p:extLst>
      <p:ext uri="{BB962C8B-B14F-4D97-AF65-F5344CB8AC3E}">
        <p14:creationId xmlns:p14="http://schemas.microsoft.com/office/powerpoint/2010/main" val="1650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077200" cy="5018312"/>
          </a:xfrm>
        </p:spPr>
        <p:txBody>
          <a:bodyPr/>
          <a:lstStyle/>
          <a:p>
            <a:r>
              <a:rPr lang="en-IN" dirty="0"/>
              <a:t>Used to find specific businesses or content on the web</a:t>
            </a:r>
          </a:p>
          <a:p>
            <a:pPr lvl="1"/>
            <a:r>
              <a:rPr lang="en-IN" dirty="0"/>
              <a:t>Online tools that search for websites based on keywords </a:t>
            </a:r>
            <a:r>
              <a:rPr lang="en-US" dirty="0"/>
              <a:t>entered by a user</a:t>
            </a:r>
          </a:p>
          <a:p>
            <a:pPr lvl="1"/>
            <a:r>
              <a:rPr lang="en-IN" dirty="0"/>
              <a:t>Use robots (i.e., bots or spiders), programs that run automated tasks on the Internet, to traverse the web in search of the keywords entered by users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6160" y="128750"/>
            <a:ext cx="10515600" cy="609600"/>
          </a:xfrm>
        </p:spPr>
        <p:txBody>
          <a:bodyPr/>
          <a:lstStyle/>
          <a:p>
            <a:r>
              <a:rPr lang="en-US" b="1" dirty="0"/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99334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5140" y="1219201"/>
            <a:ext cx="9511860" cy="5018312"/>
          </a:xfrm>
        </p:spPr>
        <p:txBody>
          <a:bodyPr/>
          <a:lstStyle/>
          <a:p>
            <a:r>
              <a:rPr lang="en-IN" dirty="0"/>
              <a:t>As robots browse the web, they index and organise findings, which are stored in a database</a:t>
            </a:r>
          </a:p>
          <a:p>
            <a:pPr lvl="1"/>
            <a:r>
              <a:rPr lang="en-IN" dirty="0"/>
              <a:t>The robots view and may store webpage titles, meta tag keywords and descriptions, and h1 or other heading element content</a:t>
            </a:r>
            <a:endParaRPr lang="en-US" dirty="0"/>
          </a:p>
          <a:p>
            <a:r>
              <a:rPr lang="en-US" dirty="0"/>
              <a:t>Popular search engines include Google.com, Bing.com, Ask.com, and Yahoo.com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6CE6613-4F74-4593-9B2C-F3EA6022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0" y="128750"/>
            <a:ext cx="10515600" cy="609600"/>
          </a:xfrm>
        </p:spPr>
        <p:txBody>
          <a:bodyPr/>
          <a:lstStyle/>
          <a:p>
            <a:r>
              <a:rPr lang="en-US" b="1" dirty="0"/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46051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371601"/>
            <a:ext cx="6858000" cy="4865911"/>
          </a:xfrm>
        </p:spPr>
        <p:txBody>
          <a:bodyPr/>
          <a:lstStyle/>
          <a:p>
            <a:r>
              <a:rPr lang="en-IN" dirty="0"/>
              <a:t>Process of increasing the amount of traffic to a website by improving the ranking of the site in </a:t>
            </a:r>
            <a:r>
              <a:rPr lang="en-IN" dirty="0">
                <a:solidFill>
                  <a:srgbClr val="0070C0"/>
                </a:solidFill>
              </a:rPr>
              <a:t>search engine results pages (SERPs)</a:t>
            </a:r>
          </a:p>
          <a:p>
            <a:pPr lvl="1"/>
            <a:r>
              <a:rPr lang="en-IN" dirty="0"/>
              <a:t>Rank: position of a webpage link, as displayed on the SERP</a:t>
            </a:r>
          </a:p>
          <a:p>
            <a:pPr lvl="1"/>
            <a:r>
              <a:rPr lang="en-IN" dirty="0"/>
              <a:t>An impression is created each time a webpage link appears in a SERP of a related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6160" y="131380"/>
            <a:ext cx="10515600" cy="609600"/>
          </a:xfrm>
        </p:spPr>
        <p:txBody>
          <a:bodyPr/>
          <a:lstStyle/>
          <a:p>
            <a:r>
              <a:rPr lang="en-US" b="1" dirty="0"/>
              <a:t>Search Engine Optimisation</a:t>
            </a:r>
          </a:p>
        </p:txBody>
      </p:sp>
    </p:spTree>
    <p:extLst>
      <p:ext uri="{BB962C8B-B14F-4D97-AF65-F5344CB8AC3E}">
        <p14:creationId xmlns:p14="http://schemas.microsoft.com/office/powerpoint/2010/main" val="141049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5140" y="1219201"/>
            <a:ext cx="9969060" cy="5018312"/>
          </a:xfrm>
        </p:spPr>
        <p:txBody>
          <a:bodyPr/>
          <a:lstStyle/>
          <a:p>
            <a:r>
              <a:rPr lang="en-IN" dirty="0"/>
              <a:t>Effective SEO involves key tasks </a:t>
            </a:r>
          </a:p>
          <a:p>
            <a:pPr lvl="1"/>
            <a:r>
              <a:rPr lang="en-IN" dirty="0"/>
              <a:t>Brainstorming key words that describe the business</a:t>
            </a:r>
          </a:p>
          <a:p>
            <a:pPr lvl="1"/>
            <a:r>
              <a:rPr lang="en-IN" dirty="0"/>
              <a:t>Using keywords within the domain name, page titles, heading elements, and meta description tags</a:t>
            </a:r>
          </a:p>
          <a:p>
            <a:pPr lvl="1"/>
            <a:r>
              <a:rPr lang="en-IN" dirty="0"/>
              <a:t>Researching competitors and </a:t>
            </a:r>
            <a:r>
              <a:rPr lang="en-US" dirty="0"/>
              <a:t>noting their keywords</a:t>
            </a:r>
          </a:p>
          <a:p>
            <a:pPr lvl="1"/>
            <a:r>
              <a:rPr lang="en-IN" dirty="0"/>
              <a:t>Optimising images by using keywords within the alt text of the images as robots cannot read text on the images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CDC5E6A-2F62-4B82-B854-87BD426A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0" y="131380"/>
            <a:ext cx="10515600" cy="609600"/>
          </a:xfrm>
        </p:spPr>
        <p:txBody>
          <a:bodyPr/>
          <a:lstStyle/>
          <a:p>
            <a:r>
              <a:rPr lang="en-US" b="1" dirty="0"/>
              <a:t>Search Engine Optimisation</a:t>
            </a:r>
          </a:p>
        </p:txBody>
      </p:sp>
    </p:spTree>
    <p:extLst>
      <p:ext uri="{BB962C8B-B14F-4D97-AF65-F5344CB8AC3E}">
        <p14:creationId xmlns:p14="http://schemas.microsoft.com/office/powerpoint/2010/main" val="688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18312"/>
          </a:xfrm>
        </p:spPr>
        <p:txBody>
          <a:bodyPr/>
          <a:lstStyle/>
          <a:p>
            <a:r>
              <a:rPr lang="en-IN" dirty="0"/>
              <a:t>Meta tag name derives from the word </a:t>
            </a:r>
            <a:r>
              <a:rPr lang="en-IN" i="1" dirty="0"/>
              <a:t>metadata</a:t>
            </a:r>
          </a:p>
          <a:p>
            <a:pPr lvl="1"/>
            <a:r>
              <a:rPr lang="en-IN" dirty="0"/>
              <a:t>Information </a:t>
            </a:r>
            <a:r>
              <a:rPr lang="en-US" dirty="0"/>
              <a:t>about data</a:t>
            </a:r>
          </a:p>
          <a:p>
            <a:r>
              <a:rPr lang="en-IN" dirty="0">
                <a:solidFill>
                  <a:srgbClr val="0070C0"/>
                </a:solidFill>
              </a:rPr>
              <a:t>Unicode Transformation Format (UTF) </a:t>
            </a:r>
            <a:r>
              <a:rPr lang="en-IN" dirty="0"/>
              <a:t>is a compressed format that allows computers to </a:t>
            </a:r>
            <a:r>
              <a:rPr lang="en-US" dirty="0"/>
              <a:t>display and manipulate text</a:t>
            </a:r>
          </a:p>
          <a:p>
            <a:pPr lvl="1"/>
            <a:r>
              <a:rPr lang="en-IN" dirty="0"/>
              <a:t>The statement below declares the character encoding as UTF-8:</a:t>
            </a:r>
          </a:p>
          <a:p>
            <a:pPr marL="457200" lvl="1" indent="0">
              <a:buNone/>
            </a:pPr>
            <a:r>
              <a:rPr lang="en-US" dirty="0"/>
              <a:t>	&lt;meta charset=”utf-8”&gt;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7690" y="120869"/>
            <a:ext cx="10515600" cy="609600"/>
          </a:xfrm>
        </p:spPr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257304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144000" cy="5018312"/>
          </a:xfrm>
        </p:spPr>
        <p:txBody>
          <a:bodyPr/>
          <a:lstStyle/>
          <a:p>
            <a:r>
              <a:rPr lang="en-IN" dirty="0"/>
              <a:t>Author, description, and keywords for the webpage are specified through use of the name and content attributes</a:t>
            </a:r>
          </a:p>
          <a:p>
            <a:pPr lvl="1"/>
            <a:r>
              <a:rPr lang="en-IN" dirty="0"/>
              <a:t>Name attribute identifies the type of information in the content attribute</a:t>
            </a:r>
          </a:p>
          <a:p>
            <a:pPr lvl="1"/>
            <a:r>
              <a:rPr lang="en-US" dirty="0"/>
              <a:t>Content attribute identifies the </a:t>
            </a:r>
            <a:r>
              <a:rPr lang="en-IN" dirty="0"/>
              <a:t>specific phrases or words that are required to appear as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42F2ED9-00B7-4889-B98E-B18306F8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120869"/>
            <a:ext cx="10515600" cy="609600"/>
          </a:xfrm>
        </p:spPr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259196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763000" cy="5018312"/>
          </a:xfrm>
        </p:spPr>
        <p:txBody>
          <a:bodyPr/>
          <a:lstStyle/>
          <a:p>
            <a:r>
              <a:rPr lang="en-IN" dirty="0"/>
              <a:t>Example of a description meta tag </a:t>
            </a:r>
            <a:r>
              <a:rPr lang="en-US" dirty="0"/>
              <a:t>where description is the </a:t>
            </a:r>
            <a:r>
              <a:rPr lang="en-IN" dirty="0"/>
              <a:t>value for the name attribute: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&lt;meta name="description" content="Forward Fitness Club is an elite fitness center dedicated to helping our clients achieve their fitness and nutrition goals."&gt;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E32B166-78E5-4F46-AC32-E70BBB3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120869"/>
            <a:ext cx="10515600" cy="609600"/>
          </a:xfrm>
        </p:spPr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354008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D1488-15BB-4DE2-B435-E11A1490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229600" cy="5018312"/>
          </a:xfrm>
        </p:spPr>
        <p:txBody>
          <a:bodyPr/>
          <a:lstStyle/>
          <a:p>
            <a:r>
              <a:rPr lang="en-US" dirty="0"/>
              <a:t>After you have created, validated, and tested a website, the next step is to </a:t>
            </a:r>
            <a:r>
              <a:rPr lang="en-US" b="1" dirty="0"/>
              <a:t>publish</a:t>
            </a:r>
            <a:r>
              <a:rPr lang="en-US" dirty="0"/>
              <a:t> it on a web server</a:t>
            </a:r>
          </a:p>
          <a:p>
            <a:r>
              <a:rPr lang="en-US" dirty="0"/>
              <a:t>You then need to take appropriate steps to </a:t>
            </a:r>
            <a:r>
              <a:rPr lang="en-US" b="1" dirty="0"/>
              <a:t>promote</a:t>
            </a:r>
            <a:r>
              <a:rPr lang="en-US" dirty="0"/>
              <a:t> the website so potential customers find it</a:t>
            </a:r>
          </a:p>
          <a:p>
            <a:r>
              <a:rPr lang="en-US" dirty="0"/>
              <a:t>After a website is designed, developed, and launched, </a:t>
            </a:r>
            <a:r>
              <a:rPr lang="en-US" b="1" dirty="0"/>
              <a:t>maintenance</a:t>
            </a:r>
            <a:r>
              <a:rPr lang="en-US" dirty="0"/>
              <a:t> of the website begins</a:t>
            </a:r>
          </a:p>
          <a:p>
            <a:pPr lvl="1"/>
            <a:r>
              <a:rPr lang="en-US" dirty="0"/>
              <a:t>A well-polished website involves a continuous maintenance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6EBD-EC91-4A5A-ACFD-7E54546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60D2B-C24D-4CB2-AB7D-794280E8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6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1–31 displays an example of a Google SERP list; snippets are called out. ">
            <a:extLst>
              <a:ext uri="{FF2B5EF4-FFF2-40B4-BE49-F238E27FC236}">
                <a16:creationId xmlns:a16="http://schemas.microsoft.com/office/drawing/2014/main" id="{20B2A60D-4CAB-4CEA-BA49-13A70225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3" y="609600"/>
            <a:ext cx="11380653" cy="573087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78299A0-5AFA-4631-AB30-827EEAC3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120869"/>
            <a:ext cx="10515600" cy="609600"/>
          </a:xfrm>
        </p:spPr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195596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9FFA8-409B-4CCA-A567-97D5AD41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20" y="1219201"/>
            <a:ext cx="9199180" cy="5018312"/>
          </a:xfrm>
        </p:spPr>
        <p:txBody>
          <a:bodyPr/>
          <a:lstStyle/>
          <a:p>
            <a:r>
              <a:rPr lang="en-US" dirty="0"/>
              <a:t>After a website is developed, the next step is to register a domain name, determine a web hosting strategy, and publish the website </a:t>
            </a:r>
          </a:p>
          <a:p>
            <a:pPr lvl="1"/>
            <a:r>
              <a:rPr lang="en-US" dirty="0"/>
              <a:t>To do so, select and register a domain name, select a web hosting service, and then transfer the website files to the host’s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D67E-F5BC-44EE-99AF-E266D321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EBF08-F940-4892-B86A-CABC175A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0" y="126124"/>
            <a:ext cx="10515600" cy="609600"/>
          </a:xfrm>
        </p:spPr>
        <p:txBody>
          <a:bodyPr/>
          <a:lstStyle/>
          <a:p>
            <a:r>
              <a:rPr lang="en-US" b="1" dirty="0"/>
              <a:t>Publishing a Website </a:t>
            </a:r>
          </a:p>
        </p:txBody>
      </p:sp>
    </p:spTree>
    <p:extLst>
      <p:ext uri="{BB962C8B-B14F-4D97-AF65-F5344CB8AC3E}">
        <p14:creationId xmlns:p14="http://schemas.microsoft.com/office/powerpoint/2010/main" val="79862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3020" y="1219201"/>
            <a:ext cx="9427780" cy="5018312"/>
          </a:xfrm>
        </p:spPr>
        <p:txBody>
          <a:bodyPr/>
          <a:lstStyle/>
          <a:p>
            <a:r>
              <a:rPr lang="en-IN" dirty="0"/>
              <a:t>Server name portion of a URL</a:t>
            </a:r>
          </a:p>
          <a:p>
            <a:pPr lvl="1"/>
            <a:r>
              <a:rPr lang="en-IN" dirty="0"/>
              <a:t>Selected and registered domain names should represent the business</a:t>
            </a:r>
          </a:p>
          <a:p>
            <a:r>
              <a:rPr lang="en-IN" dirty="0"/>
              <a:t>The .com top-level domain (TLD) name is preferred for businesses</a:t>
            </a:r>
          </a:p>
          <a:p>
            <a:pPr lvl="1"/>
            <a:r>
              <a:rPr lang="en-IN" dirty="0"/>
              <a:t>An open TLD means that any person or entity can register with the </a:t>
            </a:r>
            <a:r>
              <a:rPr lang="en-US" dirty="0"/>
              <a:t>domain name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020" y="110359"/>
            <a:ext cx="10515600" cy="609600"/>
          </a:xfrm>
        </p:spPr>
        <p:txBody>
          <a:bodyPr/>
          <a:lstStyle/>
          <a:p>
            <a:r>
              <a:rPr lang="en-US" b="1" dirty="0"/>
              <a:t>Domain Name</a:t>
            </a:r>
          </a:p>
        </p:txBody>
      </p:sp>
    </p:spTree>
    <p:extLst>
      <p:ext uri="{BB962C8B-B14F-4D97-AF65-F5344CB8AC3E}">
        <p14:creationId xmlns:p14="http://schemas.microsoft.com/office/powerpoint/2010/main" val="17608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3020" y="1219201"/>
            <a:ext cx="9199180" cy="5018312"/>
          </a:xfrm>
        </p:spPr>
        <p:txBody>
          <a:bodyPr/>
          <a:lstStyle/>
          <a:p>
            <a:r>
              <a:rPr lang="en-IN" dirty="0"/>
              <a:t>To determine if the domain name considered is available, one can start the search at InterNIC, www.internic.net</a:t>
            </a:r>
          </a:p>
          <a:p>
            <a:pPr lvl="1"/>
            <a:r>
              <a:rPr lang="en-IN" dirty="0"/>
              <a:t>The InterNIC website is operated by the Internet Corporation for Assigned Names and Numbers (ICANN) to provide information to the public regarding Internet domain name registration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78A00B-9B53-41D8-A1AD-08B7B31D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0" y="110359"/>
            <a:ext cx="10515600" cy="609600"/>
          </a:xfrm>
        </p:spPr>
        <p:txBody>
          <a:bodyPr/>
          <a:lstStyle/>
          <a:p>
            <a:r>
              <a:rPr lang="en-US" b="1" dirty="0"/>
              <a:t>Domain Name</a:t>
            </a:r>
          </a:p>
        </p:txBody>
      </p:sp>
    </p:spTree>
    <p:extLst>
      <p:ext uri="{BB962C8B-B14F-4D97-AF65-F5344CB8AC3E}">
        <p14:creationId xmlns:p14="http://schemas.microsoft.com/office/powerpoint/2010/main" val="122070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839200" cy="5018312"/>
          </a:xfrm>
        </p:spPr>
        <p:txBody>
          <a:bodyPr/>
          <a:lstStyle/>
          <a:p>
            <a:r>
              <a:rPr lang="en-IN" dirty="0"/>
              <a:t>Options to </a:t>
            </a:r>
            <a:r>
              <a:rPr lang="en-US" dirty="0"/>
              <a:t>find a hosting service </a:t>
            </a:r>
          </a:p>
          <a:p>
            <a:pPr lvl="1"/>
            <a:r>
              <a:rPr lang="en-IN" dirty="0"/>
              <a:t>Using a company that charges for website hosting services</a:t>
            </a:r>
          </a:p>
          <a:p>
            <a:pPr lvl="1"/>
            <a:r>
              <a:rPr lang="en-IN" dirty="0"/>
              <a:t>Setting up and maintaining one’s own web server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36633"/>
            <a:ext cx="10515600" cy="609600"/>
          </a:xfrm>
        </p:spPr>
        <p:txBody>
          <a:bodyPr/>
          <a:lstStyle/>
          <a:p>
            <a:r>
              <a:rPr lang="en-US" b="1" dirty="0"/>
              <a:t>Website Hosting</a:t>
            </a:r>
          </a:p>
        </p:txBody>
      </p:sp>
    </p:spTree>
    <p:extLst>
      <p:ext uri="{BB962C8B-B14F-4D97-AF65-F5344CB8AC3E}">
        <p14:creationId xmlns:p14="http://schemas.microsoft.com/office/powerpoint/2010/main" val="92583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510" y="1211320"/>
            <a:ext cx="9133490" cy="4713512"/>
          </a:xfrm>
        </p:spPr>
        <p:txBody>
          <a:bodyPr>
            <a:normAutofit/>
          </a:bodyPr>
          <a:lstStyle/>
          <a:p>
            <a:r>
              <a:rPr lang="en-IN" dirty="0"/>
              <a:t>Several questions need to be answered once a web hosting service is selected:</a:t>
            </a:r>
          </a:p>
          <a:p>
            <a:pPr lvl="1"/>
            <a:r>
              <a:rPr lang="en-IN" dirty="0"/>
              <a:t>What is the total cost?</a:t>
            </a:r>
          </a:p>
          <a:p>
            <a:pPr lvl="1"/>
            <a:r>
              <a:rPr lang="en-IN" dirty="0"/>
              <a:t>How much space is available?</a:t>
            </a:r>
          </a:p>
          <a:p>
            <a:pPr lvl="1"/>
            <a:r>
              <a:rPr lang="en-IN" dirty="0"/>
              <a:t>How fast is the connection speed?</a:t>
            </a:r>
          </a:p>
          <a:p>
            <a:pPr lvl="1"/>
            <a:r>
              <a:rPr lang="en-IN" dirty="0"/>
              <a:t>How much total bandwidth transfer is available?</a:t>
            </a:r>
          </a:p>
          <a:p>
            <a:pPr lvl="1"/>
            <a:r>
              <a:rPr lang="en-US" dirty="0"/>
              <a:t>Is technical support provided?</a:t>
            </a:r>
          </a:p>
          <a:p>
            <a:pPr lvl="1"/>
            <a:r>
              <a:rPr lang="en-IN" dirty="0"/>
              <a:t>Are tracking services provided?</a:t>
            </a:r>
          </a:p>
          <a:p>
            <a:r>
              <a:rPr lang="en-IN" dirty="0"/>
              <a:t>After a web hosting service is selected, files need to be transferred to </a:t>
            </a:r>
            <a:r>
              <a:rPr lang="en-US" dirty="0"/>
              <a:t>the host’s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6CD47AA-B83A-41C2-8EF2-1816FDD5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633"/>
            <a:ext cx="10515600" cy="609600"/>
          </a:xfrm>
        </p:spPr>
        <p:txBody>
          <a:bodyPr/>
          <a:lstStyle/>
          <a:p>
            <a:r>
              <a:rPr lang="en-US" b="1" dirty="0"/>
              <a:t>Website Hosting</a:t>
            </a:r>
          </a:p>
        </p:txBody>
      </p:sp>
    </p:spTree>
    <p:extLst>
      <p:ext uri="{BB962C8B-B14F-4D97-AF65-F5344CB8AC3E}">
        <p14:creationId xmlns:p14="http://schemas.microsoft.com/office/powerpoint/2010/main" val="55281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448800" cy="5018312"/>
          </a:xfrm>
        </p:spPr>
        <p:txBody>
          <a:bodyPr/>
          <a:lstStyle/>
          <a:p>
            <a:r>
              <a:rPr lang="en-US" dirty="0"/>
              <a:t>When a website is published</a:t>
            </a:r>
            <a:r>
              <a:rPr lang="en-IN" dirty="0"/>
              <a:t>, the website files are transferred to a web server</a:t>
            </a:r>
          </a:p>
          <a:p>
            <a:pPr lvl="1"/>
            <a:r>
              <a:rPr lang="en-IN" dirty="0"/>
              <a:t>One way to upload files to a web server is to use a File </a:t>
            </a:r>
            <a:r>
              <a:rPr lang="pt-BR" dirty="0"/>
              <a:t>Transfer Protocol (FTP) client program</a:t>
            </a:r>
          </a:p>
          <a:p>
            <a:pPr lvl="2"/>
            <a:r>
              <a:rPr lang="en-IN" dirty="0"/>
              <a:t>An FTP client is a software that is used to transfer files from a computer to a server over the Internet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Publishing a Website</a:t>
            </a:r>
          </a:p>
        </p:txBody>
      </p:sp>
    </p:spTree>
    <p:extLst>
      <p:ext uri="{BB962C8B-B14F-4D97-AF65-F5344CB8AC3E}">
        <p14:creationId xmlns:p14="http://schemas.microsoft.com/office/powerpoint/2010/main" val="281765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448800" cy="5018312"/>
          </a:xfrm>
        </p:spPr>
        <p:txBody>
          <a:bodyPr/>
          <a:lstStyle/>
          <a:p>
            <a:r>
              <a:rPr lang="en-IN" dirty="0"/>
              <a:t>Like other types of software, some FTP clients are free and some are for purchase</a:t>
            </a:r>
          </a:p>
          <a:p>
            <a:pPr lvl="1"/>
            <a:r>
              <a:rPr lang="en-IN" dirty="0"/>
              <a:t>FileZilla is a free FTP option</a:t>
            </a:r>
            <a:endParaRPr lang="en-US" dirty="0"/>
          </a:p>
          <a:p>
            <a:pPr lvl="2"/>
            <a:r>
              <a:rPr lang="en-IN" dirty="0"/>
              <a:t>FileZilla FTP client software is available for several OS platforms, including </a:t>
            </a:r>
            <a:r>
              <a:rPr lang="en-US" dirty="0"/>
              <a:t>Windows, macOS, and Linux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FTP Clients</a:t>
            </a:r>
          </a:p>
        </p:txBody>
      </p:sp>
    </p:spTree>
    <p:extLst>
      <p:ext uri="{BB962C8B-B14F-4D97-AF65-F5344CB8AC3E}">
        <p14:creationId xmlns:p14="http://schemas.microsoft.com/office/powerpoint/2010/main" val="359506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1–39 shows the FileZilla FTP client software; important features are called out. ">
            <a:extLst>
              <a:ext uri="{FF2B5EF4-FFF2-40B4-BE49-F238E27FC236}">
                <a16:creationId xmlns:a16="http://schemas.microsoft.com/office/drawing/2014/main" id="{9AAD27FC-C483-4EDA-9ED3-237E2D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6" y="683283"/>
            <a:ext cx="11001188" cy="56388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78AAB8D-94E5-418E-9956-102F6B46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FTP Clients</a:t>
            </a:r>
          </a:p>
        </p:txBody>
      </p:sp>
    </p:spTree>
    <p:extLst>
      <p:ext uri="{BB962C8B-B14F-4D97-AF65-F5344CB8AC3E}">
        <p14:creationId xmlns:p14="http://schemas.microsoft.com/office/powerpoint/2010/main" val="340861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915400" cy="5018312"/>
          </a:xfrm>
        </p:spPr>
        <p:txBody>
          <a:bodyPr/>
          <a:lstStyle/>
          <a:p>
            <a:r>
              <a:rPr lang="en-IN" dirty="0"/>
              <a:t>After testing webpages and correcting any errors, the last step is to market the website location to attract visitors</a:t>
            </a:r>
          </a:p>
          <a:p>
            <a:pPr lvl="1"/>
            <a:r>
              <a:rPr lang="en-US" dirty="0"/>
              <a:t>Develop a comprehensive marketing plan</a:t>
            </a:r>
          </a:p>
          <a:p>
            <a:pPr lvl="2"/>
            <a:r>
              <a:rPr lang="en-US" dirty="0"/>
              <a:t>A website is a passive marketing tool; it serves no purpose if no one knows it is available on the web</a:t>
            </a:r>
          </a:p>
          <a:p>
            <a:pPr lvl="2"/>
            <a:r>
              <a:rPr lang="en-US" dirty="0"/>
              <a:t>To attract customers to your website, take appropriate steps to promote and market it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22406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2E33-D3A0-4B79-A6BF-629840DB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296400" cy="5018312"/>
          </a:xfrm>
        </p:spPr>
        <p:txBody>
          <a:bodyPr/>
          <a:lstStyle/>
          <a:p>
            <a:r>
              <a:rPr lang="en-US" dirty="0"/>
              <a:t>A social network is an online community where members post and exchange social media content</a:t>
            </a:r>
          </a:p>
          <a:p>
            <a:pPr lvl="1"/>
            <a:r>
              <a:rPr lang="en-US" dirty="0"/>
              <a:t>Significant opportunity to market products to potential customers because it encourages word-of-mouth advertising</a:t>
            </a:r>
          </a:p>
          <a:p>
            <a:pPr lvl="1"/>
            <a:r>
              <a:rPr lang="en-US" dirty="0"/>
              <a:t>Allows businesses to immediately connect with customers and potential customers and instantly engage them with new product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7E9A-D893-43AB-A773-40408BB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9250C7-F45E-401C-88F7-612D0C87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90" y="157653"/>
            <a:ext cx="10515600" cy="609600"/>
          </a:xfrm>
        </p:spPr>
        <p:txBody>
          <a:bodyPr/>
          <a:lstStyle/>
          <a:p>
            <a:r>
              <a:rPr lang="en-US" b="1" dirty="0"/>
              <a:t>Using Social Media </a:t>
            </a:r>
          </a:p>
        </p:txBody>
      </p:sp>
    </p:spTree>
    <p:extLst>
      <p:ext uri="{BB962C8B-B14F-4D97-AF65-F5344CB8AC3E}">
        <p14:creationId xmlns:p14="http://schemas.microsoft.com/office/powerpoint/2010/main" val="168103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525000" cy="5018312"/>
          </a:xfrm>
        </p:spPr>
        <p:txBody>
          <a:bodyPr>
            <a:normAutofit/>
          </a:bodyPr>
          <a:lstStyle/>
          <a:p>
            <a:r>
              <a:rPr lang="en-IN" dirty="0"/>
              <a:t>Methods of website promotion and marketing</a:t>
            </a:r>
          </a:p>
          <a:p>
            <a:pPr lvl="1"/>
            <a:r>
              <a:rPr lang="en-US" dirty="0"/>
              <a:t>Register website with search engines </a:t>
            </a:r>
          </a:p>
          <a:p>
            <a:pPr lvl="1"/>
            <a:r>
              <a:rPr lang="en-US" dirty="0"/>
              <a:t>Add business website to Google, Bing, and Yahoo </a:t>
            </a:r>
          </a:p>
          <a:p>
            <a:pPr lvl="1"/>
            <a:r>
              <a:rPr lang="en-US" dirty="0"/>
              <a:t>Advertise through social networking platforms</a:t>
            </a:r>
          </a:p>
          <a:p>
            <a:pPr lvl="1"/>
            <a:r>
              <a:rPr lang="en-US" dirty="0"/>
              <a:t>Post social media on a regular basis </a:t>
            </a:r>
          </a:p>
          <a:p>
            <a:pPr lvl="1"/>
            <a:r>
              <a:rPr lang="en-US" dirty="0"/>
              <a:t>Write a guest blog</a:t>
            </a:r>
          </a:p>
          <a:p>
            <a:pPr lvl="1"/>
            <a:r>
              <a:rPr lang="en-US" dirty="0"/>
              <a:t>Create a Google Ad</a:t>
            </a:r>
          </a:p>
          <a:p>
            <a:pPr lvl="1"/>
            <a:r>
              <a:rPr lang="en-US" dirty="0"/>
              <a:t>Add website to business cards, company brochures, stationery, and email signature</a:t>
            </a:r>
          </a:p>
          <a:p>
            <a:pPr lvl="1"/>
            <a:r>
              <a:rPr lang="en-US" dirty="0"/>
              <a:t>Advertise website through email marketing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64F182C-BE03-45CE-8890-67CA094A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287915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510" y="762243"/>
            <a:ext cx="8991600" cy="5399312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IN" dirty="0"/>
              <a:t>Methods of website promotion and marketing</a:t>
            </a:r>
            <a:endParaRPr lang="en-US" dirty="0"/>
          </a:p>
          <a:p>
            <a:pPr lvl="1"/>
            <a:r>
              <a:rPr lang="en-US" dirty="0"/>
              <a:t>Tell people you meet about your website</a:t>
            </a:r>
          </a:p>
          <a:p>
            <a:pPr lvl="1"/>
            <a:r>
              <a:rPr lang="en-US" dirty="0"/>
              <a:t>Negotiate reciprocal links in which you agree to link to a website if they agree to link to your website </a:t>
            </a:r>
          </a:p>
          <a:p>
            <a:pPr lvl="1"/>
            <a:r>
              <a:rPr lang="en-US" dirty="0"/>
              <a:t>Use newsgroups specific to your industry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C95F972-769B-4E6E-8C2C-BB788A95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250588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067800" cy="5018312"/>
          </a:xfrm>
        </p:spPr>
        <p:txBody>
          <a:bodyPr/>
          <a:lstStyle/>
          <a:p>
            <a:r>
              <a:rPr lang="en-IN" dirty="0"/>
              <a:t>A website is registered with a search engine after the meta tags are entered and the website is published and marketed</a:t>
            </a:r>
          </a:p>
          <a:p>
            <a:pPr lvl="1"/>
            <a:r>
              <a:rPr lang="en-IN" dirty="0"/>
              <a:t>The two most popular search engines are </a:t>
            </a:r>
            <a:r>
              <a:rPr lang="en-US" dirty="0"/>
              <a:t>Google and Yahoo!</a:t>
            </a:r>
            <a:endParaRPr lang="en-IN" dirty="0"/>
          </a:p>
          <a:p>
            <a:pPr lvl="1"/>
            <a:r>
              <a:rPr lang="en-IN" dirty="0"/>
              <a:t>It is also a good idea to register a website with search engines that specialise in subject matter related to the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Registering with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61541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1–47 illustrates the phases of the web development life cycle: planning, analysis, design and development, testing, implementation, and maintenance. ">
            <a:extLst>
              <a:ext uri="{FF2B5EF4-FFF2-40B4-BE49-F238E27FC236}">
                <a16:creationId xmlns:a16="http://schemas.microsoft.com/office/drawing/2014/main" id="{1199723D-9FAD-4A57-A079-DBB1E4FB3FF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31566"/>
            <a:ext cx="5624768" cy="481627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4158C-0D8D-4578-A90B-ABACB08D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601200" cy="5018312"/>
          </a:xfrm>
        </p:spPr>
        <p:txBody>
          <a:bodyPr/>
          <a:lstStyle/>
          <a:p>
            <a:r>
              <a:rPr lang="en-US" dirty="0"/>
              <a:t>Process that can be used for developing webpages at any level of complexity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89F42-86CA-45FE-9660-EBE7ADF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9505950" cy="762000"/>
          </a:xfrm>
        </p:spPr>
        <p:txBody>
          <a:bodyPr>
            <a:normAutofit/>
          </a:bodyPr>
          <a:lstStyle/>
          <a:p>
            <a:r>
              <a:rPr lang="en-US" b="1" dirty="0"/>
              <a:t>Website Development Life Cycle </a:t>
            </a:r>
          </a:p>
        </p:txBody>
      </p:sp>
    </p:spTree>
    <p:extLst>
      <p:ext uri="{BB962C8B-B14F-4D97-AF65-F5344CB8AC3E}">
        <p14:creationId xmlns:p14="http://schemas.microsoft.com/office/powerpoint/2010/main" val="162358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1ECF4-A6AC-4BE0-9418-34BDC658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296400" cy="5018312"/>
          </a:xfrm>
        </p:spPr>
        <p:txBody>
          <a:bodyPr/>
          <a:lstStyle/>
          <a:p>
            <a:r>
              <a:rPr lang="en-US" dirty="0"/>
              <a:t>First phase of the web development life cycle</a:t>
            </a:r>
          </a:p>
          <a:p>
            <a:pPr lvl="1"/>
            <a:r>
              <a:rPr lang="en-US" dirty="0"/>
              <a:t>Identifying the goals or purpose of the website, who will use the website, and computing environments of most users</a:t>
            </a:r>
          </a:p>
          <a:p>
            <a:r>
              <a:rPr lang="en-US" dirty="0"/>
              <a:t>Final aspect to the website planning phase is to identify the content owners and authors</a:t>
            </a:r>
          </a:p>
          <a:p>
            <a:pPr lvl="1"/>
            <a:r>
              <a:rPr lang="en-US" dirty="0"/>
              <a:t>Who owns and authors the information on the website? </a:t>
            </a:r>
          </a:p>
          <a:p>
            <a:pPr lvl="1"/>
            <a:r>
              <a:rPr lang="en-US" dirty="0"/>
              <a:t>Who decides content placement on the website?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1A5DE-A56D-4772-9252-FDF3A31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9C5F8D-E6E7-4C24-93F3-EC40459A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Website Planning </a:t>
            </a:r>
          </a:p>
        </p:txBody>
      </p:sp>
    </p:spTree>
    <p:extLst>
      <p:ext uri="{BB962C8B-B14F-4D97-AF65-F5344CB8AC3E}">
        <p14:creationId xmlns:p14="http://schemas.microsoft.com/office/powerpoint/2010/main" val="989303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105BB-6EA9-4DBA-B14D-0A69029E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372600" cy="5018312"/>
          </a:xfrm>
        </p:spPr>
        <p:txBody>
          <a:bodyPr/>
          <a:lstStyle/>
          <a:p>
            <a:r>
              <a:rPr lang="en-US" dirty="0"/>
              <a:t>Involves decisions about the website content and functionality</a:t>
            </a:r>
          </a:p>
          <a:p>
            <a:pPr lvl="1"/>
            <a:r>
              <a:rPr lang="en-US" dirty="0"/>
              <a:t>To help define the appropriate website content and functionality, first identify the tasks that users need to perform</a:t>
            </a:r>
          </a:p>
          <a:p>
            <a:pPr lvl="2"/>
            <a:r>
              <a:rPr lang="en-US" dirty="0"/>
              <a:t>Define necessary content to facilitate those tasks and determine useful information for the users</a:t>
            </a:r>
          </a:p>
          <a:p>
            <a:pPr lvl="2"/>
            <a:r>
              <a:rPr lang="en-US" dirty="0"/>
              <a:t>Consider the processes required to support website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4A6E-1651-48A5-9516-1FB9A89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3E64F-C539-47D8-854B-F7E91AC2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10515600" cy="609600"/>
          </a:xfrm>
        </p:spPr>
        <p:txBody>
          <a:bodyPr/>
          <a:lstStyle/>
          <a:p>
            <a:r>
              <a:rPr lang="en-US" b="1" dirty="0"/>
              <a:t>Website Analysis </a:t>
            </a:r>
          </a:p>
        </p:txBody>
      </p:sp>
    </p:spTree>
    <p:extLst>
      <p:ext uri="{BB962C8B-B14F-4D97-AF65-F5344CB8AC3E}">
        <p14:creationId xmlns:p14="http://schemas.microsoft.com/office/powerpoint/2010/main" val="273140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4BE7F-0B35-49C4-9F65-58023A7C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considerations in website design </a:t>
            </a:r>
          </a:p>
          <a:p>
            <a:pPr lvl="1"/>
            <a:r>
              <a:rPr lang="en-US" dirty="0"/>
              <a:t>Defining how to </a:t>
            </a:r>
            <a:r>
              <a:rPr lang="en-US" dirty="0" err="1"/>
              <a:t>organise</a:t>
            </a:r>
            <a:r>
              <a:rPr lang="en-US" dirty="0"/>
              <a:t> web page content</a:t>
            </a:r>
          </a:p>
          <a:p>
            <a:pPr lvl="1"/>
            <a:r>
              <a:rPr lang="en-US" dirty="0"/>
              <a:t>Selecting the appropriate website structure</a:t>
            </a:r>
          </a:p>
          <a:p>
            <a:pPr lvl="1"/>
            <a:r>
              <a:rPr lang="en-US" dirty="0"/>
              <a:t>Determining how to use multimedia</a:t>
            </a:r>
          </a:p>
          <a:p>
            <a:pPr lvl="1"/>
            <a:r>
              <a:rPr lang="en-US" dirty="0"/>
              <a:t>Addressing accessibility issues</a:t>
            </a:r>
          </a:p>
          <a:p>
            <a:pPr lvl="1"/>
            <a:r>
              <a:rPr lang="en-US" dirty="0"/>
              <a:t>Designing pages for an international audience</a:t>
            </a:r>
          </a:p>
          <a:p>
            <a:pPr lvl="1"/>
            <a:r>
              <a:rPr lang="en-US" dirty="0"/>
              <a:t>Determining the best way to provide navigation on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A8308-3EBC-4A80-A47B-5943DCA3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4AC4E-C9E6-46A7-B76E-7593A7B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9772"/>
            <a:ext cx="10515600" cy="609600"/>
          </a:xfrm>
        </p:spPr>
        <p:txBody>
          <a:bodyPr/>
          <a:lstStyle/>
          <a:p>
            <a:r>
              <a:rPr lang="en-US" b="1" dirty="0"/>
              <a:t>Website Design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3989880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448800" cy="5018312"/>
          </a:xfrm>
        </p:spPr>
        <p:txBody>
          <a:bodyPr/>
          <a:lstStyle/>
          <a:p>
            <a:r>
              <a:rPr lang="en-US" dirty="0"/>
              <a:t>Basic steps to test content and functionality</a:t>
            </a:r>
          </a:p>
          <a:p>
            <a:pPr lvl="1"/>
            <a:r>
              <a:rPr lang="en-US" dirty="0"/>
              <a:t>Validating each HTML page by running it through the W3C markup validation service</a:t>
            </a:r>
          </a:p>
          <a:p>
            <a:pPr lvl="1"/>
            <a:r>
              <a:rPr lang="en-US" dirty="0"/>
              <a:t>Validating your stylesheet by running it through the W3C CSS validation service</a:t>
            </a:r>
          </a:p>
          <a:p>
            <a:pPr lvl="1"/>
            <a:r>
              <a:rPr lang="en-US" dirty="0"/>
              <a:t>Proofreading page content and titles to review for accurate spelling and grammar</a:t>
            </a:r>
          </a:p>
          <a:p>
            <a:pPr lvl="1"/>
            <a:r>
              <a:rPr lang="en-US" dirty="0"/>
              <a:t>Checking links to ensure they are not broken and are linked correctly</a:t>
            </a:r>
          </a:p>
          <a:p>
            <a:pPr lvl="1"/>
            <a:r>
              <a:rPr lang="en-US" dirty="0"/>
              <a:t>Checking graphics to confirm they appear properly and are linked correctly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Website Testing </a:t>
            </a:r>
          </a:p>
        </p:txBody>
      </p:sp>
    </p:spTree>
    <p:extLst>
      <p:ext uri="{BB962C8B-B14F-4D97-AF65-F5344CB8AC3E}">
        <p14:creationId xmlns:p14="http://schemas.microsoft.com/office/powerpoint/2010/main" val="2810004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839200" cy="5018312"/>
          </a:xfrm>
        </p:spPr>
        <p:txBody>
          <a:bodyPr>
            <a:normAutofit/>
          </a:bodyPr>
          <a:lstStyle/>
          <a:p>
            <a:r>
              <a:rPr lang="en-US" dirty="0"/>
              <a:t>Basic steps to test content and functionality (Cont.)</a:t>
            </a:r>
          </a:p>
          <a:p>
            <a:pPr lvl="1"/>
            <a:r>
              <a:rPr lang="en-US" dirty="0"/>
              <a:t>Ensuring that accessibility and </a:t>
            </a:r>
            <a:r>
              <a:rPr lang="en-US" dirty="0" err="1"/>
              <a:t>internationalisation</a:t>
            </a:r>
            <a:r>
              <a:rPr lang="en-US" dirty="0"/>
              <a:t> issues are addressed</a:t>
            </a:r>
          </a:p>
          <a:p>
            <a:pPr lvl="1"/>
            <a:r>
              <a:rPr lang="en-US" dirty="0"/>
              <a:t>Testing forms and other interactive page elements</a:t>
            </a:r>
          </a:p>
          <a:p>
            <a:pPr lvl="1"/>
            <a:r>
              <a:rPr lang="en-US" dirty="0"/>
              <a:t>Testing pages to make sure they load quickly, even over lower-speed connections</a:t>
            </a:r>
          </a:p>
          <a:p>
            <a:pPr lvl="1"/>
            <a:r>
              <a:rPr lang="en-US" dirty="0"/>
              <a:t>Printing each page to view how each page looks when printed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7CE2F9-8F75-4EB7-A8B4-50A21CD9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Website Testing </a:t>
            </a:r>
          </a:p>
        </p:txBody>
      </p:sp>
    </p:spTree>
    <p:extLst>
      <p:ext uri="{BB962C8B-B14F-4D97-AF65-F5344CB8AC3E}">
        <p14:creationId xmlns:p14="http://schemas.microsoft.com/office/powerpoint/2010/main" val="3178863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915400" cy="5018312"/>
          </a:xfrm>
        </p:spPr>
        <p:txBody>
          <a:bodyPr>
            <a:normAutofit/>
          </a:bodyPr>
          <a:lstStyle/>
          <a:p>
            <a:r>
              <a:rPr lang="en-US" dirty="0"/>
              <a:t>Usability is the measure of how well a product, such as a website, allows a user to accomplish their goals</a:t>
            </a:r>
          </a:p>
          <a:p>
            <a:pPr lvl="1"/>
            <a:r>
              <a:rPr lang="en-US" dirty="0"/>
              <a:t>Usability testing is a method by which users of a website or other product are asked to perform certain tasks in an effort to measure the website’s ease of use and the user’s perception of the experience</a:t>
            </a:r>
          </a:p>
          <a:p>
            <a:r>
              <a:rPr lang="en-US" dirty="0"/>
              <a:t>Compatibility testing is done to verify that the website works with a variety of browsers and browser versions</a:t>
            </a:r>
          </a:p>
          <a:p>
            <a:pPr lvl="1"/>
            <a:r>
              <a:rPr lang="en-US" dirty="0"/>
              <a:t>Different browsers display some aspects of webpages differently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ABF3BF6-33E4-4B87-A616-87CBDD7A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Website Testing </a:t>
            </a:r>
          </a:p>
        </p:txBody>
      </p:sp>
    </p:spTree>
    <p:extLst>
      <p:ext uri="{BB962C8B-B14F-4D97-AF65-F5344CB8AC3E}">
        <p14:creationId xmlns:p14="http://schemas.microsoft.com/office/powerpoint/2010/main" val="15418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30511-3248-49AF-838B-6F6108AA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371601"/>
            <a:ext cx="7086600" cy="4865911"/>
          </a:xfrm>
        </p:spPr>
        <p:txBody>
          <a:bodyPr/>
          <a:lstStyle/>
          <a:p>
            <a:r>
              <a:rPr lang="en-US" dirty="0"/>
              <a:t>Social networking site with over two billion users</a:t>
            </a:r>
          </a:p>
          <a:p>
            <a:pPr lvl="1"/>
            <a:r>
              <a:rPr lang="en-US" dirty="0"/>
              <a:t>Users include individuals and businesses</a:t>
            </a:r>
          </a:p>
          <a:p>
            <a:r>
              <a:rPr lang="en-US" dirty="0"/>
              <a:t>Provides advertising opportunities to businesses to promote their products and services</a:t>
            </a:r>
          </a:p>
          <a:p>
            <a:pPr lvl="1"/>
            <a:r>
              <a:rPr lang="en-US" dirty="0"/>
              <a:t>A business can create a Facebook page and use it to advertise its products and services</a:t>
            </a:r>
          </a:p>
          <a:p>
            <a:pPr lvl="1"/>
            <a:r>
              <a:rPr lang="en-US" dirty="0"/>
              <a:t>Individuals can “like” a business by clicking a button to indicate that they use or approve of a product or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3C1F8-24FA-4F99-8CE7-0CD7F2D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6BE5E-017C-4392-8305-56C86C1F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8016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610600" cy="5018312"/>
          </a:xfrm>
        </p:spPr>
        <p:txBody>
          <a:bodyPr/>
          <a:lstStyle/>
          <a:p>
            <a:r>
              <a:rPr lang="en-US" dirty="0"/>
              <a:t>Stress testing determines what happens on your website when a significant number of users access the site at the time same</a:t>
            </a:r>
          </a:p>
          <a:p>
            <a:pPr lvl="1"/>
            <a:r>
              <a:rPr lang="en-US" dirty="0"/>
              <a:t>Verifies that a website runs at an acceptable speed with many users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Website Testing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15757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64446-62C6-4B2F-94A4-CCC6F974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991600" cy="5018312"/>
          </a:xfrm>
        </p:spPr>
        <p:txBody>
          <a:bodyPr/>
          <a:lstStyle/>
          <a:p>
            <a:r>
              <a:rPr lang="en-US" dirty="0"/>
              <a:t>Once website testing is complete and any required changes have been made, the website can be implemented</a:t>
            </a:r>
          </a:p>
          <a:p>
            <a:pPr lvl="1"/>
            <a:r>
              <a:rPr lang="en-US" dirty="0"/>
              <a:t>Implementation of a website involves publishing the webpages to a web server</a:t>
            </a:r>
          </a:p>
          <a:p>
            <a:pPr lvl="2"/>
            <a:r>
              <a:rPr lang="en-US" dirty="0"/>
              <a:t>FTP software, such as FileZilla, can be used to publish webpages to a web server</a:t>
            </a:r>
          </a:p>
          <a:p>
            <a:pPr lvl="2"/>
            <a:r>
              <a:rPr lang="en-US" dirty="0"/>
              <a:t>After publishing a website, test the webpages again to confirm they have no obvious errors such as broken links or missing graphics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71F2-AA37-4E09-931F-DE96649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49D362-1E58-4C0D-B821-1B43EA54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04281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54DF8A-8645-4F33-8D05-4D03DAD6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686800" cy="5018312"/>
          </a:xfrm>
        </p:spPr>
        <p:txBody>
          <a:bodyPr>
            <a:normAutofit/>
          </a:bodyPr>
          <a:lstStyle/>
          <a:p>
            <a:r>
              <a:rPr lang="en-US" dirty="0"/>
              <a:t>To help manage website maintenance, determine who is responsible for updates to content, structure, functionality, and so on</a:t>
            </a:r>
          </a:p>
          <a:p>
            <a:pPr lvl="1"/>
            <a:r>
              <a:rPr lang="en-US" dirty="0"/>
              <a:t>Limit update responsibilities to specific users</a:t>
            </a:r>
          </a:p>
          <a:p>
            <a:pPr lvl="2"/>
            <a:r>
              <a:rPr lang="en-US" dirty="0"/>
              <a:t>Be sure implementation is controlled by web developers who can verify webpages are tested thoroughly before publishing</a:t>
            </a:r>
          </a:p>
          <a:p>
            <a:r>
              <a:rPr lang="en-US" dirty="0"/>
              <a:t>Website monitoring is another key aspect of maintaining a website</a:t>
            </a:r>
          </a:p>
          <a:p>
            <a:pPr lvl="1"/>
            <a:r>
              <a:rPr lang="en-US" dirty="0"/>
              <a:t>Google Analytics and web hosting service providers offer invaluable data about website usage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8AB8-AECB-4E2A-A548-C6A4A795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34688-FBCA-4392-A152-803D7CE5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7654"/>
            <a:ext cx="10515600" cy="609600"/>
          </a:xfrm>
        </p:spPr>
        <p:txBody>
          <a:bodyPr/>
          <a:lstStyle/>
          <a:p>
            <a:r>
              <a:rPr lang="en-US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655287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72D68-4854-4969-A19A-C3527A54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296400" cy="5018312"/>
          </a:xfrm>
        </p:spPr>
        <p:txBody>
          <a:bodyPr/>
          <a:lstStyle/>
          <a:p>
            <a:r>
              <a:rPr lang="en-US" dirty="0"/>
              <a:t>As a web developer, review the webpages that you access with an eye on functionality and design</a:t>
            </a:r>
          </a:p>
          <a:p>
            <a:pPr lvl="1"/>
            <a:r>
              <a:rPr lang="en-US" dirty="0"/>
              <a:t>Bookmark websites you think are effective and ineffective, good and bad, and use them as references for your own web development efforts</a:t>
            </a:r>
          </a:p>
          <a:p>
            <a:pPr lvl="1"/>
            <a:r>
              <a:rPr lang="en-US" dirty="0"/>
              <a:t>Watch for trends on the web as you search for information or make online purchases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E1BD-5A65-4E6A-A37E-035C34D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FE4D38-5F7C-403F-BBFB-7B2EA541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7144"/>
            <a:ext cx="10515600" cy="609600"/>
          </a:xfrm>
        </p:spPr>
        <p:txBody>
          <a:bodyPr/>
          <a:lstStyle/>
          <a:p>
            <a:r>
              <a:rPr lang="en-US" b="1" dirty="0"/>
              <a:t>Being an Observant Web User </a:t>
            </a:r>
          </a:p>
        </p:txBody>
      </p:sp>
    </p:spTree>
    <p:extLst>
      <p:ext uri="{BB962C8B-B14F-4D97-AF65-F5344CB8AC3E}">
        <p14:creationId xmlns:p14="http://schemas.microsoft.com/office/powerpoint/2010/main" val="2929109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23A17-220F-4387-96F4-3B84A017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601200" cy="5018312"/>
          </a:xfrm>
        </p:spPr>
        <p:txBody>
          <a:bodyPr/>
          <a:lstStyle/>
          <a:p>
            <a:r>
              <a:rPr lang="en-US" dirty="0"/>
              <a:t>A website project management team works together to plan, design, develop, publish, and maintain a website</a:t>
            </a:r>
          </a:p>
          <a:p>
            <a:pPr lvl="1"/>
            <a:r>
              <a:rPr lang="en-US" dirty="0"/>
              <a:t>Project manager oversees the entire project and maintains a timeline of project tasks and goals</a:t>
            </a:r>
          </a:p>
          <a:p>
            <a:pPr lvl="1"/>
            <a:r>
              <a:rPr lang="en-US" dirty="0"/>
              <a:t>Website designer creates the web design</a:t>
            </a:r>
          </a:p>
          <a:p>
            <a:pPr lvl="1"/>
            <a:r>
              <a:rPr lang="en-US" dirty="0"/>
              <a:t>Website developer develops the webpages </a:t>
            </a:r>
          </a:p>
          <a:p>
            <a:pPr lvl="1"/>
            <a:r>
              <a:rPr lang="fr-FR" dirty="0"/>
              <a:t>Content specialist develops webpage content </a:t>
            </a:r>
          </a:p>
          <a:p>
            <a:pPr lvl="1"/>
            <a:r>
              <a:rPr lang="en-US" dirty="0"/>
              <a:t>Marketing professional develops a marketing campaign </a:t>
            </a:r>
          </a:p>
          <a:p>
            <a:pPr lvl="1"/>
            <a:r>
              <a:rPr lang="en-US" dirty="0"/>
              <a:t>Server administrator maintains the web server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54571-E1F0-481F-B7DF-C9893936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7E9A5-5E52-4D7F-9269-AD94DCED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7654"/>
            <a:ext cx="10515600" cy="609600"/>
          </a:xfrm>
        </p:spPr>
        <p:txBody>
          <a:bodyPr/>
          <a:lstStyle/>
          <a:p>
            <a:r>
              <a:rPr lang="en-US" b="1" dirty="0"/>
              <a:t>Project Management </a:t>
            </a:r>
          </a:p>
        </p:txBody>
      </p:sp>
    </p:spTree>
    <p:extLst>
      <p:ext uri="{BB962C8B-B14F-4D97-AF65-F5344CB8AC3E}">
        <p14:creationId xmlns:p14="http://schemas.microsoft.com/office/powerpoint/2010/main" val="479967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D60DF-FEC8-4D18-A9B0-77996962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144000" cy="5018312"/>
          </a:xfrm>
        </p:spPr>
        <p:txBody>
          <a:bodyPr/>
          <a:lstStyle/>
          <a:p>
            <a:r>
              <a:rPr lang="en-US" dirty="0"/>
              <a:t>Updating website content is an ongoing process</a:t>
            </a:r>
          </a:p>
          <a:p>
            <a:pPr lvl="1"/>
            <a:r>
              <a:rPr lang="en-US" dirty="0"/>
              <a:t>When you have a new product or service, add an image or video to your website to showcase it</a:t>
            </a:r>
          </a:p>
          <a:p>
            <a:pPr lvl="1"/>
            <a:r>
              <a:rPr lang="en-US" dirty="0"/>
              <a:t>If your company submits press releases on a regular basis, create a page for press releases, as this shows that your business is active and busy</a:t>
            </a:r>
          </a:p>
          <a:p>
            <a:pPr lvl="1"/>
            <a:r>
              <a:rPr lang="en-US" dirty="0"/>
              <a:t>Consider a page for client testimonials to spur potential sales</a:t>
            </a:r>
          </a:p>
          <a:p>
            <a:pPr lvl="1"/>
            <a:r>
              <a:rPr lang="en-US" dirty="0"/>
              <a:t>Post social media on regular basis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4D3F-E8BC-4C13-B4AB-AFABD60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7604FC-1AFF-43D5-AFEB-065008F2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Content Updates </a:t>
            </a:r>
          </a:p>
        </p:txBody>
      </p:sp>
    </p:spTree>
    <p:extLst>
      <p:ext uri="{BB962C8B-B14F-4D97-AF65-F5344CB8AC3E}">
        <p14:creationId xmlns:p14="http://schemas.microsoft.com/office/powerpoint/2010/main" val="342994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C8BA06-2BC6-4B6E-B9B0-B5BC2CC5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448800" cy="5018312"/>
          </a:xfrm>
        </p:spPr>
        <p:txBody>
          <a:bodyPr>
            <a:normAutofit/>
          </a:bodyPr>
          <a:lstStyle/>
          <a:p>
            <a:r>
              <a:rPr lang="en-US" dirty="0"/>
              <a:t>Think twice before downloading media to use on your website </a:t>
            </a:r>
          </a:p>
          <a:p>
            <a:pPr lvl="1"/>
            <a:r>
              <a:rPr lang="en-US" dirty="0"/>
              <a:t>The person who created the media is its owner</a:t>
            </a:r>
          </a:p>
          <a:p>
            <a:r>
              <a:rPr lang="en-US" dirty="0"/>
              <a:t>There are times when it is acceptable to use media created by another source</a:t>
            </a:r>
          </a:p>
          <a:p>
            <a:pPr lvl="1"/>
            <a:r>
              <a:rPr lang="en-US" dirty="0"/>
              <a:t>Fair use pertains to the use of copyrighted material without the need for permission from the creator</a:t>
            </a:r>
          </a:p>
          <a:p>
            <a:r>
              <a:rPr lang="en-US" dirty="0"/>
              <a:t>Creative Commons licences provide media content authors </a:t>
            </a:r>
            <a:r>
              <a:rPr lang="en-AU" dirty="0"/>
              <a:t>the</a:t>
            </a:r>
            <a:r>
              <a:rPr lang="en-US" dirty="0"/>
              <a:t> ability to share work with others, while maintaining ownership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E828-6E1E-491D-B00E-4BD882B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9F63BC-8AD5-45A9-9957-EC19D1F9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Copyright Law </a:t>
            </a:r>
          </a:p>
        </p:txBody>
      </p:sp>
    </p:spTree>
    <p:extLst>
      <p:ext uri="{BB962C8B-B14F-4D97-AF65-F5344CB8AC3E}">
        <p14:creationId xmlns:p14="http://schemas.microsoft.com/office/powerpoint/2010/main" val="4118041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0A0D5-1295-41E3-AAEF-4777211B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525000" cy="5018312"/>
          </a:xfrm>
        </p:spPr>
        <p:txBody>
          <a:bodyPr/>
          <a:lstStyle/>
          <a:p>
            <a:r>
              <a:rPr lang="en-US" dirty="0"/>
              <a:t>Online businesses that conduct transactions online, including large, retail websites that sell products to consumers</a:t>
            </a:r>
          </a:p>
          <a:p>
            <a:pPr lvl="1"/>
            <a:r>
              <a:rPr lang="en-US" dirty="0"/>
              <a:t>A booming business: online customers enjoy purchasing what they want, when they want it, and  store-front overhead costs are reduced</a:t>
            </a:r>
          </a:p>
          <a:p>
            <a:pPr lvl="1"/>
            <a:r>
              <a:rPr lang="en-US" dirty="0"/>
              <a:t>Also has its obstacles: identity theft and fraud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B3FF-C769-4F6F-959C-C637F42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3D639-5069-4B6A-AB3E-B94B87C9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633"/>
            <a:ext cx="10515600" cy="609600"/>
          </a:xfrm>
        </p:spPr>
        <p:txBody>
          <a:bodyPr/>
          <a:lstStyle/>
          <a:p>
            <a:r>
              <a:rPr lang="en-US" b="1" dirty="0"/>
              <a:t>E-Commerce </a:t>
            </a:r>
          </a:p>
        </p:txBody>
      </p:sp>
    </p:spTree>
    <p:extLst>
      <p:ext uri="{BB962C8B-B14F-4D97-AF65-F5344CB8AC3E}">
        <p14:creationId xmlns:p14="http://schemas.microsoft.com/office/powerpoint/2010/main" val="2356274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24" y="1219200"/>
            <a:ext cx="9805276" cy="4791269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Add social media icons and links to a webpage</a:t>
            </a:r>
          </a:p>
          <a:p>
            <a:pPr lvl="1"/>
            <a:r>
              <a:rPr lang="en-US" dirty="0"/>
              <a:t>Improve SEO for a website by improving page titles, adding description meta tags, and creating a sitemap file</a:t>
            </a:r>
          </a:p>
          <a:p>
            <a:pPr lvl="1"/>
            <a:r>
              <a:rPr lang="en-US" dirty="0"/>
              <a:t>Publish and promote a website</a:t>
            </a:r>
          </a:p>
          <a:p>
            <a:pPr lvl="1"/>
            <a:r>
              <a:rPr lang="en-US" dirty="0"/>
              <a:t>Make webpages more accessible by creating a Skip to Content link </a:t>
            </a:r>
          </a:p>
          <a:p>
            <a:pPr lvl="1"/>
            <a:r>
              <a:rPr lang="en-US" dirty="0"/>
              <a:t>Improve page loading time by minifying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76" y="152399"/>
            <a:ext cx="10515600" cy="609600"/>
          </a:xfrm>
        </p:spPr>
        <p:txBody>
          <a:bodyPr/>
          <a:lstStyle/>
          <a:p>
            <a:r>
              <a:rPr lang="en-US" b="1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32173-890B-4781-BB27-EE4E52A5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9372600" cy="5018313"/>
          </a:xfrm>
        </p:spPr>
        <p:txBody>
          <a:bodyPr>
            <a:normAutofit/>
          </a:bodyPr>
          <a:lstStyle/>
          <a:p>
            <a:r>
              <a:rPr lang="en-US" dirty="0"/>
              <a:t>Another social networking site used to post short comments or updates</a:t>
            </a:r>
          </a:p>
          <a:p>
            <a:pPr lvl="1"/>
            <a:r>
              <a:rPr lang="en-US" dirty="0"/>
              <a:t>Each post, known as a tweet, is limited to 280 characters</a:t>
            </a:r>
          </a:p>
          <a:p>
            <a:r>
              <a:rPr lang="en-US" dirty="0"/>
              <a:t>Customers have the option to follow a business </a:t>
            </a:r>
          </a:p>
          <a:p>
            <a:pPr lvl="1"/>
            <a:r>
              <a:rPr lang="en-US" dirty="0"/>
              <a:t>Businesses can tweet about special offers, follow and learn about special offers made by competitors, and display ads for a fee</a:t>
            </a:r>
          </a:p>
          <a:p>
            <a:r>
              <a:rPr lang="en-US" dirty="0"/>
              <a:t>Twitter provides many marketing opportunities </a:t>
            </a:r>
          </a:p>
          <a:p>
            <a:pPr lvl="1"/>
            <a:r>
              <a:rPr lang="en-US" dirty="0"/>
              <a:t>Helps with a content strategy, engaging and obtaining more customers, and measuring marketing results in real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3954-66AB-447B-B569-DA3AA60C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EDBC6E-B643-470F-8CC6-2DA3193F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7144"/>
            <a:ext cx="10515600" cy="609600"/>
          </a:xfrm>
        </p:spPr>
        <p:txBody>
          <a:bodyPr/>
          <a:lstStyle/>
          <a:p>
            <a:r>
              <a:rPr lang="en-US" b="1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26790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A4507-CB0C-40D9-A6D2-02A6AA47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305800" cy="5018312"/>
          </a:xfrm>
        </p:spPr>
        <p:txBody>
          <a:bodyPr/>
          <a:lstStyle/>
          <a:p>
            <a:r>
              <a:rPr lang="en-US" dirty="0"/>
              <a:t>Social media website where members can upload and share original videos</a:t>
            </a:r>
          </a:p>
          <a:p>
            <a:pPr lvl="1"/>
            <a:r>
              <a:rPr lang="en-US" dirty="0"/>
              <a:t>Every day, YouTube’s visitors watch several hundred hours of video and generate billions of views</a:t>
            </a:r>
          </a:p>
          <a:p>
            <a:pPr lvl="2"/>
            <a:r>
              <a:rPr lang="en-US" dirty="0"/>
              <a:t>Provides businesses a good opportunity to advertise and market their products</a:t>
            </a:r>
          </a:p>
          <a:p>
            <a:r>
              <a:rPr lang="en-US" dirty="0"/>
              <a:t>Businesses can purchase ad space on YouTube to attract its target audience</a:t>
            </a:r>
          </a:p>
          <a:p>
            <a:pPr lvl="1"/>
            <a:r>
              <a:rPr lang="en-US" dirty="0"/>
              <a:t>Can be a banner image that is displayed on the lower part of a video or a full-length commercial that plays before the selected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F1168-1D8C-4C30-8054-CC938B2C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6D183E-A296-4C39-87CF-153A889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633"/>
            <a:ext cx="10515600" cy="609600"/>
          </a:xfrm>
        </p:spPr>
        <p:txBody>
          <a:bodyPr/>
          <a:lstStyle/>
          <a:p>
            <a:r>
              <a:rPr lang="en-US" b="1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99268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E2B45-4394-4322-B24D-0C7647F9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20" y="1219201"/>
            <a:ext cx="8513380" cy="5018312"/>
          </a:xfrm>
        </p:spPr>
        <p:txBody>
          <a:bodyPr>
            <a:normAutofit/>
          </a:bodyPr>
          <a:lstStyle/>
          <a:p>
            <a:r>
              <a:rPr lang="en-US" dirty="0"/>
              <a:t>Social networking site where members can upload and share photographs, images, and video</a:t>
            </a:r>
          </a:p>
          <a:p>
            <a:pPr lvl="1"/>
            <a:r>
              <a:rPr lang="en-US" dirty="0"/>
              <a:t>Most users view and use Instagram from a mobile device</a:t>
            </a:r>
          </a:p>
          <a:p>
            <a:r>
              <a:rPr lang="en-US" dirty="0"/>
              <a:t>Creators of Instagram wanted to provide users a unique way to connect and express ideas with captivating visual photography</a:t>
            </a:r>
          </a:p>
          <a:p>
            <a:pPr lvl="1"/>
            <a:r>
              <a:rPr lang="en-US" dirty="0"/>
              <a:t>App allows users to apply filters to enhance images and video to make them look more professional</a:t>
            </a:r>
          </a:p>
          <a:p>
            <a:pPr lvl="1"/>
            <a:r>
              <a:rPr lang="en-US" dirty="0"/>
              <a:t>Many businesses use Instagram to promote brand awareness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F376-B69D-4789-84F3-CC6BFB7F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7C162-68ED-4BCD-9C25-6E4498C7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0" y="136633"/>
            <a:ext cx="10515600" cy="609600"/>
          </a:xfrm>
        </p:spPr>
        <p:txBody>
          <a:bodyPr/>
          <a:lstStyle/>
          <a:p>
            <a:r>
              <a:rPr lang="en-US" b="1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28808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CB560-0ED4-47C7-88E0-9EE79D7F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991600" cy="5018312"/>
          </a:xfrm>
        </p:spPr>
        <p:txBody>
          <a:bodyPr/>
          <a:lstStyle/>
          <a:p>
            <a:r>
              <a:rPr lang="en-US" dirty="0"/>
              <a:t>On Pinterest, members browse and “pin” ideas found on the web</a:t>
            </a:r>
          </a:p>
          <a:p>
            <a:pPr lvl="1"/>
            <a:r>
              <a:rPr lang="en-US" dirty="0"/>
              <a:t>Users search for ideas for just about anything, including recipes, crafts, photography, and do-it-yourself (DIY) projects</a:t>
            </a:r>
          </a:p>
          <a:p>
            <a:pPr lvl="1"/>
            <a:r>
              <a:rPr lang="en-US" dirty="0"/>
              <a:t>Users can follow boards that interest them most and “pin” photos, links, and comments to their own board for future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F976A-D021-4996-AA9D-4C0A48C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FFC61-A0ED-4C49-A382-29289CEC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39679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85599-2365-49BA-AC70-E4C1C205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372600" cy="5018312"/>
          </a:xfrm>
        </p:spPr>
        <p:txBody>
          <a:bodyPr/>
          <a:lstStyle/>
          <a:p>
            <a:r>
              <a:rPr lang="en-US" dirty="0"/>
              <a:t>Other social media options for your business to explore include LinkedIn, Snapchat, TikTok, Flickr, and many more</a:t>
            </a:r>
          </a:p>
          <a:p>
            <a:pPr lvl="1"/>
            <a:r>
              <a:rPr lang="en-US" dirty="0"/>
              <a:t>The key is to determine which social media outlets are best for your business in attracting new customers</a:t>
            </a:r>
          </a:p>
          <a:p>
            <a:pPr lvl="1"/>
            <a:r>
              <a:rPr lang="en-US" dirty="0"/>
              <a:t>Business owners must also consider the time involved with keeping social media current and relevant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A89B-1A6A-4461-B189-6EB6913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23AB64-AF61-4881-A0DD-C850DC5F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"/>
            <a:ext cx="10515600" cy="609600"/>
          </a:xfrm>
        </p:spPr>
        <p:txBody>
          <a:bodyPr/>
          <a:lstStyle/>
          <a:p>
            <a:r>
              <a:rPr lang="en-US" b="1" dirty="0"/>
              <a:t>Other Social Media Options </a:t>
            </a:r>
          </a:p>
        </p:txBody>
      </p:sp>
    </p:spTree>
    <p:extLst>
      <p:ext uri="{BB962C8B-B14F-4D97-AF65-F5344CB8AC3E}">
        <p14:creationId xmlns:p14="http://schemas.microsoft.com/office/powerpoint/2010/main" val="186641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D0412-49F1-4BEE-8B12-775C6B86ECCB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64b295e-e158-430a-a9fe-95bbf17b9d7d"/>
    <ds:schemaRef ds:uri="http://schemas.microsoft.com/office/2006/documentManagement/types"/>
    <ds:schemaRef ds:uri="http://purl.org/dc/elements/1.1/"/>
    <ds:schemaRef ds:uri="0f5e39c8-e5a1-4a0d-b53f-9134be983d1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3CAC2C-B0BD-460F-8DD2-6284930E89B9}"/>
</file>

<file path=customXml/itemProps3.xml><?xml version="1.0" encoding="utf-8"?>
<ds:datastoreItem xmlns:ds="http://schemas.openxmlformats.org/officeDocument/2006/customXml" ds:itemID="{F15E038B-2E3E-41A2-8374-45DDB28719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4691</Words>
  <Application>Microsoft Macintosh PowerPoint</Application>
  <PresentationFormat>Widescreen</PresentationFormat>
  <Paragraphs>292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arial</vt:lpstr>
      <vt:lpstr>AvenirNext</vt:lpstr>
      <vt:lpstr>Calibri</vt:lpstr>
      <vt:lpstr>Calibri Light</vt:lpstr>
      <vt:lpstr>Google Sans Text</vt:lpstr>
      <vt:lpstr>Open Sans</vt:lpstr>
      <vt:lpstr>Playfair Display</vt:lpstr>
      <vt:lpstr>Summer Font</vt:lpstr>
      <vt:lpstr>Trebuchet MS</vt:lpstr>
      <vt:lpstr>Wingdings 3</vt:lpstr>
      <vt:lpstr>Office Theme</vt:lpstr>
      <vt:lpstr>Facet</vt:lpstr>
      <vt:lpstr>Custom Design</vt:lpstr>
      <vt:lpstr>PowerPoint Presentation</vt:lpstr>
      <vt:lpstr>Introduction</vt:lpstr>
      <vt:lpstr>Using Social Media </vt:lpstr>
      <vt:lpstr>Facebook</vt:lpstr>
      <vt:lpstr>Twitter</vt:lpstr>
      <vt:lpstr>YouTube</vt:lpstr>
      <vt:lpstr>Instagram</vt:lpstr>
      <vt:lpstr>Pinterest</vt:lpstr>
      <vt:lpstr>Other Social Media Options </vt:lpstr>
      <vt:lpstr>Blogs</vt:lpstr>
      <vt:lpstr>Adding Facebook and Twitter Links to a Website </vt:lpstr>
      <vt:lpstr>Finding a Website </vt:lpstr>
      <vt:lpstr>Search Engines</vt:lpstr>
      <vt:lpstr>Search Engines</vt:lpstr>
      <vt:lpstr>Search Engine Optimisation</vt:lpstr>
      <vt:lpstr>Search Engine Optimisation</vt:lpstr>
      <vt:lpstr>Meta Tags</vt:lpstr>
      <vt:lpstr>Meta Tags</vt:lpstr>
      <vt:lpstr>Meta Tags</vt:lpstr>
      <vt:lpstr>Meta Tags</vt:lpstr>
      <vt:lpstr>Publishing a Website </vt:lpstr>
      <vt:lpstr>Domain Name</vt:lpstr>
      <vt:lpstr>Domain Name</vt:lpstr>
      <vt:lpstr>Website Hosting</vt:lpstr>
      <vt:lpstr>Website Hosting</vt:lpstr>
      <vt:lpstr>Publishing a Website</vt:lpstr>
      <vt:lpstr>FTP Clients</vt:lpstr>
      <vt:lpstr>FTP Clients</vt:lpstr>
      <vt:lpstr>Promoting a Website </vt:lpstr>
      <vt:lpstr>Promoting a Website </vt:lpstr>
      <vt:lpstr>Promoting a Website </vt:lpstr>
      <vt:lpstr>Registering with Search Engines</vt:lpstr>
      <vt:lpstr>Website Development Life Cycle </vt:lpstr>
      <vt:lpstr>Website Planning </vt:lpstr>
      <vt:lpstr>Website Analysis </vt:lpstr>
      <vt:lpstr>Website Design and Development </vt:lpstr>
      <vt:lpstr>Website Testing </vt:lpstr>
      <vt:lpstr>Website Testing </vt:lpstr>
      <vt:lpstr>Website Testing </vt:lpstr>
      <vt:lpstr>Website Testing  </vt:lpstr>
      <vt:lpstr>Implementation</vt:lpstr>
      <vt:lpstr>Maintenance</vt:lpstr>
      <vt:lpstr>Being an Observant Web User </vt:lpstr>
      <vt:lpstr>Project Management </vt:lpstr>
      <vt:lpstr>Content Updates </vt:lpstr>
      <vt:lpstr>Copyright Law </vt:lpstr>
      <vt:lpstr>E-Commerce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2020-01-21T16:47:08Z</dcterms:created>
  <dcterms:modified xsi:type="dcterms:W3CDTF">2022-04-14T05:05:52Z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