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 id="2147483751" r:id="rId5"/>
    <p:sldMasterId id="2147483769" r:id="rId6"/>
  </p:sldMasterIdLst>
  <p:notesMasterIdLst>
    <p:notesMasterId r:id="rId43"/>
  </p:notesMasterIdLst>
  <p:sldIdLst>
    <p:sldId id="426" r:id="rId7"/>
    <p:sldId id="258" r:id="rId8"/>
    <p:sldId id="257" r:id="rId9"/>
    <p:sldId id="259" r:id="rId10"/>
    <p:sldId id="260" r:id="rId11"/>
    <p:sldId id="261" r:id="rId12"/>
    <p:sldId id="267" r:id="rId13"/>
    <p:sldId id="266" r:id="rId14"/>
    <p:sldId id="294" r:id="rId15"/>
    <p:sldId id="262" r:id="rId16"/>
    <p:sldId id="279" r:id="rId17"/>
    <p:sldId id="264" r:id="rId18"/>
    <p:sldId id="287" r:id="rId19"/>
    <p:sldId id="288" r:id="rId20"/>
    <p:sldId id="280" r:id="rId21"/>
    <p:sldId id="281" r:id="rId22"/>
    <p:sldId id="282" r:id="rId23"/>
    <p:sldId id="290" r:id="rId24"/>
    <p:sldId id="283" r:id="rId25"/>
    <p:sldId id="284" r:id="rId26"/>
    <p:sldId id="285" r:id="rId27"/>
    <p:sldId id="295" r:id="rId28"/>
    <p:sldId id="265" r:id="rId29"/>
    <p:sldId id="270" r:id="rId30"/>
    <p:sldId id="268" r:id="rId31"/>
    <p:sldId id="269" r:id="rId32"/>
    <p:sldId id="273" r:id="rId33"/>
    <p:sldId id="274" r:id="rId34"/>
    <p:sldId id="275" r:id="rId35"/>
    <p:sldId id="276" r:id="rId36"/>
    <p:sldId id="277" r:id="rId37"/>
    <p:sldId id="271" r:id="rId38"/>
    <p:sldId id="291" r:id="rId39"/>
    <p:sldId id="292" r:id="rId40"/>
    <p:sldId id="278" r:id="rId41"/>
    <p:sldId id="293" r:id="rId4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6C140-675E-1A43-A644-A5146815EF96}" v="51" dt="2022-04-22T11:41:25.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96" autoAdjust="0"/>
    <p:restoredTop sz="79428" autoAdjust="0"/>
  </p:normalViewPr>
  <p:slideViewPr>
    <p:cSldViewPr>
      <p:cViewPr varScale="1">
        <p:scale>
          <a:sx n="124" d="100"/>
          <a:sy n="124" d="100"/>
        </p:scale>
        <p:origin x="208" y="2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d, Lindsay" userId="8f2e855a-579b-4a8f-b9f1-39f7b0944a86" providerId="ADAL" clId="{8126C140-675E-1A43-A644-A5146815EF96}"/>
    <pc:docChg chg="undo custSel delSld modSld modShowInfo">
      <pc:chgData name="Ward, Lindsay" userId="8f2e855a-579b-4a8f-b9f1-39f7b0944a86" providerId="ADAL" clId="{8126C140-675E-1A43-A644-A5146815EF96}" dt="2022-04-22T11:41:44.114" v="194" actId="20577"/>
      <pc:docMkLst>
        <pc:docMk/>
      </pc:docMkLst>
      <pc:sldChg chg="modSp">
        <pc:chgData name="Ward, Lindsay" userId="8f2e855a-579b-4a8f-b9f1-39f7b0944a86" providerId="ADAL" clId="{8126C140-675E-1A43-A644-A5146815EF96}" dt="2022-04-21T22:16:07.050" v="2" actId="404"/>
        <pc:sldMkLst>
          <pc:docMk/>
          <pc:sldMk cId="0" sldId="257"/>
        </pc:sldMkLst>
        <pc:spChg chg="mod">
          <ac:chgData name="Ward, Lindsay" userId="8f2e855a-579b-4a8f-b9f1-39f7b0944a86" providerId="ADAL" clId="{8126C140-675E-1A43-A644-A5146815EF96}" dt="2022-04-21T22:16:07.050" v="2" actId="404"/>
          <ac:spMkLst>
            <pc:docMk/>
            <pc:sldMk cId="0" sldId="257"/>
            <ac:spMk id="3" creationId="{00000000-0000-0000-0000-000000000000}"/>
          </ac:spMkLst>
        </pc:spChg>
      </pc:sldChg>
      <pc:sldChg chg="modSp mod">
        <pc:chgData name="Ward, Lindsay" userId="8f2e855a-579b-4a8f-b9f1-39f7b0944a86" providerId="ADAL" clId="{8126C140-675E-1A43-A644-A5146815EF96}" dt="2022-04-21T22:16:45.457" v="5" actId="20577"/>
        <pc:sldMkLst>
          <pc:docMk/>
          <pc:sldMk cId="0" sldId="259"/>
        </pc:sldMkLst>
        <pc:spChg chg="mod">
          <ac:chgData name="Ward, Lindsay" userId="8f2e855a-579b-4a8f-b9f1-39f7b0944a86" providerId="ADAL" clId="{8126C140-675E-1A43-A644-A5146815EF96}" dt="2022-04-21T22:16:45.457" v="5" actId="20577"/>
          <ac:spMkLst>
            <pc:docMk/>
            <pc:sldMk cId="0" sldId="259"/>
            <ac:spMk id="3" creationId="{00000000-0000-0000-0000-000000000000}"/>
          </ac:spMkLst>
        </pc:spChg>
      </pc:sldChg>
      <pc:sldChg chg="modSp modAnim">
        <pc:chgData name="Ward, Lindsay" userId="8f2e855a-579b-4a8f-b9f1-39f7b0944a86" providerId="ADAL" clId="{8126C140-675E-1A43-A644-A5146815EF96}" dt="2022-04-22T09:45:55.698" v="167"/>
        <pc:sldMkLst>
          <pc:docMk/>
          <pc:sldMk cId="0" sldId="260"/>
        </pc:sldMkLst>
        <pc:spChg chg="mod">
          <ac:chgData name="Ward, Lindsay" userId="8f2e855a-579b-4a8f-b9f1-39f7b0944a86" providerId="ADAL" clId="{8126C140-675E-1A43-A644-A5146815EF96}" dt="2022-04-22T09:45:48.455" v="166" actId="20577"/>
          <ac:spMkLst>
            <pc:docMk/>
            <pc:sldMk cId="0" sldId="260"/>
            <ac:spMk id="4" creationId="{00000000-0000-0000-0000-000000000000}"/>
          </ac:spMkLst>
        </pc:spChg>
      </pc:sldChg>
      <pc:sldChg chg="modAnim">
        <pc:chgData name="Ward, Lindsay" userId="8f2e855a-579b-4a8f-b9f1-39f7b0944a86" providerId="ADAL" clId="{8126C140-675E-1A43-A644-A5146815EF96}" dt="2022-04-22T09:51:20.463" v="172"/>
        <pc:sldMkLst>
          <pc:docMk/>
          <pc:sldMk cId="0" sldId="264"/>
        </pc:sldMkLst>
      </pc:sldChg>
      <pc:sldChg chg="modSp modAnim">
        <pc:chgData name="Ward, Lindsay" userId="8f2e855a-579b-4a8f-b9f1-39f7b0944a86" providerId="ADAL" clId="{8126C140-675E-1A43-A644-A5146815EF96}" dt="2022-04-21T22:26:32" v="79" actId="20577"/>
        <pc:sldMkLst>
          <pc:docMk/>
          <pc:sldMk cId="0" sldId="265"/>
        </pc:sldMkLst>
        <pc:spChg chg="mod">
          <ac:chgData name="Ward, Lindsay" userId="8f2e855a-579b-4a8f-b9f1-39f7b0944a86" providerId="ADAL" clId="{8126C140-675E-1A43-A644-A5146815EF96}" dt="2022-04-21T22:26:32" v="79" actId="20577"/>
          <ac:spMkLst>
            <pc:docMk/>
            <pc:sldMk cId="0" sldId="265"/>
            <ac:spMk id="3" creationId="{00000000-0000-0000-0000-000000000000}"/>
          </ac:spMkLst>
        </pc:spChg>
      </pc:sldChg>
      <pc:sldChg chg="modSp">
        <pc:chgData name="Ward, Lindsay" userId="8f2e855a-579b-4a8f-b9f1-39f7b0944a86" providerId="ADAL" clId="{8126C140-675E-1A43-A644-A5146815EF96}" dt="2022-04-22T09:48:53.818" v="168" actId="6549"/>
        <pc:sldMkLst>
          <pc:docMk/>
          <pc:sldMk cId="0" sldId="266"/>
        </pc:sldMkLst>
        <pc:spChg chg="mod">
          <ac:chgData name="Ward, Lindsay" userId="8f2e855a-579b-4a8f-b9f1-39f7b0944a86" providerId="ADAL" clId="{8126C140-675E-1A43-A644-A5146815EF96}" dt="2022-04-22T09:48:53.818" v="168" actId="6549"/>
          <ac:spMkLst>
            <pc:docMk/>
            <pc:sldMk cId="0" sldId="266"/>
            <ac:spMk id="3" creationId="{00000000-0000-0000-0000-000000000000}"/>
          </ac:spMkLst>
        </pc:spChg>
      </pc:sldChg>
      <pc:sldChg chg="modSp mod">
        <pc:chgData name="Ward, Lindsay" userId="8f2e855a-579b-4a8f-b9f1-39f7b0944a86" providerId="ADAL" clId="{8126C140-675E-1A43-A644-A5146815EF96}" dt="2022-04-21T22:18:11.627" v="16" actId="20577"/>
        <pc:sldMkLst>
          <pc:docMk/>
          <pc:sldMk cId="0" sldId="267"/>
        </pc:sldMkLst>
        <pc:spChg chg="mod">
          <ac:chgData name="Ward, Lindsay" userId="8f2e855a-579b-4a8f-b9f1-39f7b0944a86" providerId="ADAL" clId="{8126C140-675E-1A43-A644-A5146815EF96}" dt="2022-04-21T22:18:11.627" v="16" actId="20577"/>
          <ac:spMkLst>
            <pc:docMk/>
            <pc:sldMk cId="0" sldId="267"/>
            <ac:spMk id="3" creationId="{00000000-0000-0000-0000-000000000000}"/>
          </ac:spMkLst>
        </pc:spChg>
      </pc:sldChg>
      <pc:sldChg chg="modSp">
        <pc:chgData name="Ward, Lindsay" userId="8f2e855a-579b-4a8f-b9f1-39f7b0944a86" providerId="ADAL" clId="{8126C140-675E-1A43-A644-A5146815EF96}" dt="2022-04-21T22:27:07.891" v="82" actId="12"/>
        <pc:sldMkLst>
          <pc:docMk/>
          <pc:sldMk cId="0" sldId="268"/>
        </pc:sldMkLst>
        <pc:spChg chg="mod">
          <ac:chgData name="Ward, Lindsay" userId="8f2e855a-579b-4a8f-b9f1-39f7b0944a86" providerId="ADAL" clId="{8126C140-675E-1A43-A644-A5146815EF96}" dt="2022-04-21T22:27:07.891" v="82" actId="12"/>
          <ac:spMkLst>
            <pc:docMk/>
            <pc:sldMk cId="0" sldId="268"/>
            <ac:spMk id="3" creationId="{00000000-0000-0000-0000-000000000000}"/>
          </ac:spMkLst>
        </pc:spChg>
      </pc:sldChg>
      <pc:sldChg chg="modSp mod">
        <pc:chgData name="Ward, Lindsay" userId="8f2e855a-579b-4a8f-b9f1-39f7b0944a86" providerId="ADAL" clId="{8126C140-675E-1A43-A644-A5146815EF96}" dt="2022-04-21T22:28:19.792" v="86" actId="33524"/>
        <pc:sldMkLst>
          <pc:docMk/>
          <pc:sldMk cId="0" sldId="269"/>
        </pc:sldMkLst>
        <pc:spChg chg="mod">
          <ac:chgData name="Ward, Lindsay" userId="8f2e855a-579b-4a8f-b9f1-39f7b0944a86" providerId="ADAL" clId="{8126C140-675E-1A43-A644-A5146815EF96}" dt="2022-04-21T22:28:19.792" v="86" actId="33524"/>
          <ac:spMkLst>
            <pc:docMk/>
            <pc:sldMk cId="0" sldId="269"/>
            <ac:spMk id="3" creationId="{00000000-0000-0000-0000-000000000000}"/>
          </ac:spMkLst>
        </pc:spChg>
      </pc:sldChg>
      <pc:sldChg chg="mod modShow">
        <pc:chgData name="Ward, Lindsay" userId="8f2e855a-579b-4a8f-b9f1-39f7b0944a86" providerId="ADAL" clId="{8126C140-675E-1A43-A644-A5146815EF96}" dt="2022-04-21T22:26:51.351" v="80" actId="729"/>
        <pc:sldMkLst>
          <pc:docMk/>
          <pc:sldMk cId="3281170216" sldId="270"/>
        </pc:sldMkLst>
      </pc:sldChg>
      <pc:sldChg chg="modAnim">
        <pc:chgData name="Ward, Lindsay" userId="8f2e855a-579b-4a8f-b9f1-39f7b0944a86" providerId="ADAL" clId="{8126C140-675E-1A43-A644-A5146815EF96}" dt="2022-04-22T11:40:56.591" v="186"/>
        <pc:sldMkLst>
          <pc:docMk/>
          <pc:sldMk cId="3399190400" sldId="273"/>
        </pc:sldMkLst>
      </pc:sldChg>
      <pc:sldChg chg="modAnim">
        <pc:chgData name="Ward, Lindsay" userId="8f2e855a-579b-4a8f-b9f1-39f7b0944a86" providerId="ADAL" clId="{8126C140-675E-1A43-A644-A5146815EF96}" dt="2022-04-22T11:41:25.224" v="190"/>
        <pc:sldMkLst>
          <pc:docMk/>
          <pc:sldMk cId="4036015791" sldId="274"/>
        </pc:sldMkLst>
      </pc:sldChg>
      <pc:sldChg chg="modSp mod">
        <pc:chgData name="Ward, Lindsay" userId="8f2e855a-579b-4a8f-b9f1-39f7b0944a86" providerId="ADAL" clId="{8126C140-675E-1A43-A644-A5146815EF96}" dt="2022-04-22T11:41:44.114" v="194" actId="20577"/>
        <pc:sldMkLst>
          <pc:docMk/>
          <pc:sldMk cId="3783612682" sldId="275"/>
        </pc:sldMkLst>
        <pc:spChg chg="mod">
          <ac:chgData name="Ward, Lindsay" userId="8f2e855a-579b-4a8f-b9f1-39f7b0944a86" providerId="ADAL" clId="{8126C140-675E-1A43-A644-A5146815EF96}" dt="2022-04-22T11:41:44.114" v="194" actId="20577"/>
          <ac:spMkLst>
            <pc:docMk/>
            <pc:sldMk cId="3783612682" sldId="275"/>
            <ac:spMk id="2" creationId="{00000000-0000-0000-0000-000000000000}"/>
          </ac:spMkLst>
        </pc:spChg>
      </pc:sldChg>
      <pc:sldChg chg="modSp mod">
        <pc:chgData name="Ward, Lindsay" userId="8f2e855a-579b-4a8f-b9f1-39f7b0944a86" providerId="ADAL" clId="{8126C140-675E-1A43-A644-A5146815EF96}" dt="2022-04-21T22:31:42.791" v="159" actId="14100"/>
        <pc:sldMkLst>
          <pc:docMk/>
          <pc:sldMk cId="3066230652" sldId="278"/>
        </pc:sldMkLst>
        <pc:spChg chg="mod">
          <ac:chgData name="Ward, Lindsay" userId="8f2e855a-579b-4a8f-b9f1-39f7b0944a86" providerId="ADAL" clId="{8126C140-675E-1A43-A644-A5146815EF96}" dt="2022-04-21T22:31:29.635" v="157" actId="20577"/>
          <ac:spMkLst>
            <pc:docMk/>
            <pc:sldMk cId="3066230652" sldId="278"/>
            <ac:spMk id="3" creationId="{00000000-0000-0000-0000-000000000000}"/>
          </ac:spMkLst>
        </pc:spChg>
        <pc:spChg chg="mod">
          <ac:chgData name="Ward, Lindsay" userId="8f2e855a-579b-4a8f-b9f1-39f7b0944a86" providerId="ADAL" clId="{8126C140-675E-1A43-A644-A5146815EF96}" dt="2022-04-21T22:31:42.791" v="159" actId="14100"/>
          <ac:spMkLst>
            <pc:docMk/>
            <pc:sldMk cId="3066230652" sldId="278"/>
            <ac:spMk id="4" creationId="{00000000-0000-0000-0000-000000000000}"/>
          </ac:spMkLst>
        </pc:spChg>
      </pc:sldChg>
      <pc:sldChg chg="modSp modAnim">
        <pc:chgData name="Ward, Lindsay" userId="8f2e855a-579b-4a8f-b9f1-39f7b0944a86" providerId="ADAL" clId="{8126C140-675E-1A43-A644-A5146815EF96}" dt="2022-04-22T09:51:01.756" v="171"/>
        <pc:sldMkLst>
          <pc:docMk/>
          <pc:sldMk cId="0" sldId="279"/>
        </pc:sldMkLst>
        <pc:spChg chg="mod">
          <ac:chgData name="Ward, Lindsay" userId="8f2e855a-579b-4a8f-b9f1-39f7b0944a86" providerId="ADAL" clId="{8126C140-675E-1A43-A644-A5146815EF96}" dt="2022-04-21T22:20:54.842" v="31" actId="20577"/>
          <ac:spMkLst>
            <pc:docMk/>
            <pc:sldMk cId="0" sldId="279"/>
            <ac:spMk id="3" creationId="{00000000-0000-0000-0000-000000000000}"/>
          </ac:spMkLst>
        </pc:spChg>
      </pc:sldChg>
      <pc:sldChg chg="modSp mod">
        <pc:chgData name="Ward, Lindsay" userId="8f2e855a-579b-4a8f-b9f1-39f7b0944a86" providerId="ADAL" clId="{8126C140-675E-1A43-A644-A5146815EF96}" dt="2022-04-21T22:22:09.544" v="34" actId="20577"/>
        <pc:sldMkLst>
          <pc:docMk/>
          <pc:sldMk cId="3335138411" sldId="280"/>
        </pc:sldMkLst>
        <pc:spChg chg="mod">
          <ac:chgData name="Ward, Lindsay" userId="8f2e855a-579b-4a8f-b9f1-39f7b0944a86" providerId="ADAL" clId="{8126C140-675E-1A43-A644-A5146815EF96}" dt="2022-04-21T22:22:09.544" v="34" actId="20577"/>
          <ac:spMkLst>
            <pc:docMk/>
            <pc:sldMk cId="3335138411" sldId="280"/>
            <ac:spMk id="3" creationId="{00000000-0000-0000-0000-000000000000}"/>
          </ac:spMkLst>
        </pc:spChg>
      </pc:sldChg>
      <pc:sldChg chg="addSp delSp modSp mod addAnim delAnim modAnim">
        <pc:chgData name="Ward, Lindsay" userId="8f2e855a-579b-4a8f-b9f1-39f7b0944a86" providerId="ADAL" clId="{8126C140-675E-1A43-A644-A5146815EF96}" dt="2022-04-22T09:53:46.885" v="182" actId="20577"/>
        <pc:sldMkLst>
          <pc:docMk/>
          <pc:sldMk cId="123428712" sldId="281"/>
        </pc:sldMkLst>
        <pc:spChg chg="add del mod">
          <ac:chgData name="Ward, Lindsay" userId="8f2e855a-579b-4a8f-b9f1-39f7b0944a86" providerId="ADAL" clId="{8126C140-675E-1A43-A644-A5146815EF96}" dt="2022-04-22T09:53:46.885" v="182" actId="20577"/>
          <ac:spMkLst>
            <pc:docMk/>
            <pc:sldMk cId="123428712" sldId="281"/>
            <ac:spMk id="3" creationId="{00000000-0000-0000-0000-000000000000}"/>
          </ac:spMkLst>
        </pc:spChg>
        <pc:spChg chg="add del mod">
          <ac:chgData name="Ward, Lindsay" userId="8f2e855a-579b-4a8f-b9f1-39f7b0944a86" providerId="ADAL" clId="{8126C140-675E-1A43-A644-A5146815EF96}" dt="2022-04-22T09:53:35.704" v="180" actId="478"/>
          <ac:spMkLst>
            <pc:docMk/>
            <pc:sldMk cId="123428712" sldId="281"/>
            <ac:spMk id="5" creationId="{66E3EE19-007E-FCF8-63EB-2CA184268CD0}"/>
          </ac:spMkLst>
        </pc:spChg>
      </pc:sldChg>
      <pc:sldChg chg="addSp delSp modSp mod">
        <pc:chgData name="Ward, Lindsay" userId="8f2e855a-579b-4a8f-b9f1-39f7b0944a86" providerId="ADAL" clId="{8126C140-675E-1A43-A644-A5146815EF96}" dt="2022-04-21T22:23:41.532" v="47" actId="108"/>
        <pc:sldMkLst>
          <pc:docMk/>
          <pc:sldMk cId="63025609" sldId="283"/>
        </pc:sldMkLst>
        <pc:spChg chg="add del mod">
          <ac:chgData name="Ward, Lindsay" userId="8f2e855a-579b-4a8f-b9f1-39f7b0944a86" providerId="ADAL" clId="{8126C140-675E-1A43-A644-A5146815EF96}" dt="2022-04-21T22:23:20.454" v="36" actId="478"/>
          <ac:spMkLst>
            <pc:docMk/>
            <pc:sldMk cId="63025609" sldId="283"/>
            <ac:spMk id="3" creationId="{6B9FADB9-B4B0-FCEF-ADF4-23E249C5E7B9}"/>
          </ac:spMkLst>
        </pc:spChg>
        <pc:spChg chg="add del mod">
          <ac:chgData name="Ward, Lindsay" userId="8f2e855a-579b-4a8f-b9f1-39f7b0944a86" providerId="ADAL" clId="{8126C140-675E-1A43-A644-A5146815EF96}" dt="2022-04-21T22:23:20.454" v="36" actId="478"/>
          <ac:spMkLst>
            <pc:docMk/>
            <pc:sldMk cId="63025609" sldId="283"/>
            <ac:spMk id="5" creationId="{255DCBA3-B7B2-F131-13D8-863768CE82F2}"/>
          </ac:spMkLst>
        </pc:spChg>
        <pc:spChg chg="add del">
          <ac:chgData name="Ward, Lindsay" userId="8f2e855a-579b-4a8f-b9f1-39f7b0944a86" providerId="ADAL" clId="{8126C140-675E-1A43-A644-A5146815EF96}" dt="2022-04-21T22:23:20.454" v="36" actId="478"/>
          <ac:spMkLst>
            <pc:docMk/>
            <pc:sldMk cId="63025609" sldId="283"/>
            <ac:spMk id="6" creationId="{00000000-0000-0000-0000-000000000000}"/>
          </ac:spMkLst>
        </pc:spChg>
        <pc:spChg chg="add del mod">
          <ac:chgData name="Ward, Lindsay" userId="8f2e855a-579b-4a8f-b9f1-39f7b0944a86" providerId="ADAL" clId="{8126C140-675E-1A43-A644-A5146815EF96}" dt="2022-04-21T22:23:41.532" v="47" actId="108"/>
          <ac:spMkLst>
            <pc:docMk/>
            <pc:sldMk cId="63025609" sldId="283"/>
            <ac:spMk id="7" creationId="{00000000-0000-0000-0000-000000000000}"/>
          </ac:spMkLst>
        </pc:spChg>
      </pc:sldChg>
      <pc:sldChg chg="modSp mod">
        <pc:chgData name="Ward, Lindsay" userId="8f2e855a-579b-4a8f-b9f1-39f7b0944a86" providerId="ADAL" clId="{8126C140-675E-1A43-A644-A5146815EF96}" dt="2022-04-21T22:25:49.411" v="74" actId="114"/>
        <pc:sldMkLst>
          <pc:docMk/>
          <pc:sldMk cId="2538353326" sldId="284"/>
        </pc:sldMkLst>
        <pc:spChg chg="mod">
          <ac:chgData name="Ward, Lindsay" userId="8f2e855a-579b-4a8f-b9f1-39f7b0944a86" providerId="ADAL" clId="{8126C140-675E-1A43-A644-A5146815EF96}" dt="2022-04-21T22:25:49.411" v="74" actId="114"/>
          <ac:spMkLst>
            <pc:docMk/>
            <pc:sldMk cId="2538353326" sldId="284"/>
            <ac:spMk id="3" creationId="{00000000-0000-0000-0000-000000000000}"/>
          </ac:spMkLst>
        </pc:spChg>
      </pc:sldChg>
      <pc:sldChg chg="modSp mod">
        <pc:chgData name="Ward, Lindsay" userId="8f2e855a-579b-4a8f-b9f1-39f7b0944a86" providerId="ADAL" clId="{8126C140-675E-1A43-A644-A5146815EF96}" dt="2022-04-21T22:24:33.970" v="57" actId="20577"/>
        <pc:sldMkLst>
          <pc:docMk/>
          <pc:sldMk cId="1730492299" sldId="285"/>
        </pc:sldMkLst>
        <pc:spChg chg="mod">
          <ac:chgData name="Ward, Lindsay" userId="8f2e855a-579b-4a8f-b9f1-39f7b0944a86" providerId="ADAL" clId="{8126C140-675E-1A43-A644-A5146815EF96}" dt="2022-04-21T22:24:33.970" v="57" actId="20577"/>
          <ac:spMkLst>
            <pc:docMk/>
            <pc:sldMk cId="1730492299" sldId="285"/>
            <ac:spMk id="9" creationId="{00000000-0000-0000-0000-000000000000}"/>
          </ac:spMkLst>
        </pc:spChg>
      </pc:sldChg>
      <pc:sldChg chg="modSp del mod">
        <pc:chgData name="Ward, Lindsay" userId="8f2e855a-579b-4a8f-b9f1-39f7b0944a86" providerId="ADAL" clId="{8126C140-675E-1A43-A644-A5146815EF96}" dt="2022-04-21T22:25:31.952" v="68" actId="2696"/>
        <pc:sldMkLst>
          <pc:docMk/>
          <pc:sldMk cId="3399800864" sldId="286"/>
        </pc:sldMkLst>
        <pc:spChg chg="mod">
          <ac:chgData name="Ward, Lindsay" userId="8f2e855a-579b-4a8f-b9f1-39f7b0944a86" providerId="ADAL" clId="{8126C140-675E-1A43-A644-A5146815EF96}" dt="2022-04-21T22:25:29.793" v="67" actId="21"/>
          <ac:spMkLst>
            <pc:docMk/>
            <pc:sldMk cId="3399800864" sldId="286"/>
            <ac:spMk id="5" creationId="{00000000-0000-0000-0000-000000000000}"/>
          </ac:spMkLst>
        </pc:spChg>
      </pc:sldChg>
      <pc:sldChg chg="modSp mod">
        <pc:chgData name="Ward, Lindsay" userId="8f2e855a-579b-4a8f-b9f1-39f7b0944a86" providerId="ADAL" clId="{8126C140-675E-1A43-A644-A5146815EF96}" dt="2022-04-22T09:52:12.770" v="177" actId="14100"/>
        <pc:sldMkLst>
          <pc:docMk/>
          <pc:sldMk cId="1991267165" sldId="287"/>
        </pc:sldMkLst>
        <pc:picChg chg="mod">
          <ac:chgData name="Ward, Lindsay" userId="8f2e855a-579b-4a8f-b9f1-39f7b0944a86" providerId="ADAL" clId="{8126C140-675E-1A43-A644-A5146815EF96}" dt="2022-04-22T09:52:12.770" v="177" actId="14100"/>
          <ac:picMkLst>
            <pc:docMk/>
            <pc:sldMk cId="1991267165" sldId="287"/>
            <ac:picMk id="5" creationId="{00000000-0000-0000-0000-000000000000}"/>
          </ac:picMkLst>
        </pc:picChg>
      </pc:sldChg>
      <pc:sldChg chg="modSp mod">
        <pc:chgData name="Ward, Lindsay" userId="8f2e855a-579b-4a8f-b9f1-39f7b0944a86" providerId="ADAL" clId="{8126C140-675E-1A43-A644-A5146815EF96}" dt="2022-04-22T09:51:50.183" v="174" actId="14100"/>
        <pc:sldMkLst>
          <pc:docMk/>
          <pc:sldMk cId="1081396265" sldId="288"/>
        </pc:sldMkLst>
        <pc:picChg chg="mod">
          <ac:chgData name="Ward, Lindsay" userId="8f2e855a-579b-4a8f-b9f1-39f7b0944a86" providerId="ADAL" clId="{8126C140-675E-1A43-A644-A5146815EF96}" dt="2022-04-22T09:51:50.183" v="174" actId="14100"/>
          <ac:picMkLst>
            <pc:docMk/>
            <pc:sldMk cId="1081396265" sldId="288"/>
            <ac:picMk id="4" creationId="{00000000-0000-0000-0000-000000000000}"/>
          </ac:picMkLst>
        </pc:picChg>
      </pc:sldChg>
      <pc:sldChg chg="modSp mod">
        <pc:chgData name="Ward, Lindsay" userId="8f2e855a-579b-4a8f-b9f1-39f7b0944a86" providerId="ADAL" clId="{8126C140-675E-1A43-A644-A5146815EF96}" dt="2022-04-21T22:29:22.509" v="87" actId="20577"/>
        <pc:sldMkLst>
          <pc:docMk/>
          <pc:sldMk cId="2870369616" sldId="291"/>
        </pc:sldMkLst>
        <pc:spChg chg="mod">
          <ac:chgData name="Ward, Lindsay" userId="8f2e855a-579b-4a8f-b9f1-39f7b0944a86" providerId="ADAL" clId="{8126C140-675E-1A43-A644-A5146815EF96}" dt="2022-04-21T22:29:22.509" v="87" actId="20577"/>
          <ac:spMkLst>
            <pc:docMk/>
            <pc:sldMk cId="2870369616" sldId="291"/>
            <ac:spMk id="3" creationId="{00000000-0000-0000-0000-000000000000}"/>
          </ac:spMkLst>
        </pc:spChg>
      </pc:sldChg>
      <pc:sldChg chg="modSp mod">
        <pc:chgData name="Ward, Lindsay" userId="8f2e855a-579b-4a8f-b9f1-39f7b0944a86" providerId="ADAL" clId="{8126C140-675E-1A43-A644-A5146815EF96}" dt="2022-04-21T22:30:56.307" v="155" actId="27636"/>
        <pc:sldMkLst>
          <pc:docMk/>
          <pc:sldMk cId="3978331752" sldId="292"/>
        </pc:sldMkLst>
        <pc:spChg chg="mod">
          <ac:chgData name="Ward, Lindsay" userId="8f2e855a-579b-4a8f-b9f1-39f7b0944a86" providerId="ADAL" clId="{8126C140-675E-1A43-A644-A5146815EF96}" dt="2022-04-21T22:30:56.307" v="155" actId="27636"/>
          <ac:spMkLst>
            <pc:docMk/>
            <pc:sldMk cId="3978331752" sldId="292"/>
            <ac:spMk id="3" creationId="{00000000-0000-0000-0000-000000000000}"/>
          </ac:spMkLst>
        </pc:spChg>
      </pc:sldChg>
      <pc:sldChg chg="mod modShow">
        <pc:chgData name="Ward, Lindsay" userId="8f2e855a-579b-4a8f-b9f1-39f7b0944a86" providerId="ADAL" clId="{8126C140-675E-1A43-A644-A5146815EF96}" dt="2022-04-21T22:32:24.348" v="160" actId="729"/>
        <pc:sldMkLst>
          <pc:docMk/>
          <pc:sldMk cId="2766023468" sldId="293"/>
        </pc:sldMkLst>
      </pc:sldChg>
      <pc:sldChg chg="modSp mod modAnim">
        <pc:chgData name="Ward, Lindsay" userId="8f2e855a-579b-4a8f-b9f1-39f7b0944a86" providerId="ADAL" clId="{8126C140-675E-1A43-A644-A5146815EF96}" dt="2022-04-22T09:49:27.714" v="169" actId="20577"/>
        <pc:sldMkLst>
          <pc:docMk/>
          <pc:sldMk cId="1261194968" sldId="294"/>
        </pc:sldMkLst>
        <pc:spChg chg="mod">
          <ac:chgData name="Ward, Lindsay" userId="8f2e855a-579b-4a8f-b9f1-39f7b0944a86" providerId="ADAL" clId="{8126C140-675E-1A43-A644-A5146815EF96}" dt="2022-04-21T22:18:50.496" v="17" actId="20577"/>
          <ac:spMkLst>
            <pc:docMk/>
            <pc:sldMk cId="1261194968" sldId="294"/>
            <ac:spMk id="7" creationId="{00000000-0000-0000-0000-000000000000}"/>
          </ac:spMkLst>
        </pc:spChg>
        <pc:spChg chg="mod">
          <ac:chgData name="Ward, Lindsay" userId="8f2e855a-579b-4a8f-b9f1-39f7b0944a86" providerId="ADAL" clId="{8126C140-675E-1A43-A644-A5146815EF96}" dt="2022-04-22T09:49:27.714" v="169" actId="20577"/>
          <ac:spMkLst>
            <pc:docMk/>
            <pc:sldMk cId="1261194968" sldId="294"/>
            <ac:spMk id="8" creationId="{00000000-0000-0000-0000-000000000000}"/>
          </ac:spMkLst>
        </pc:spChg>
      </pc:sldChg>
      <pc:sldChg chg="modSp mod">
        <pc:chgData name="Ward, Lindsay" userId="8f2e855a-579b-4a8f-b9f1-39f7b0944a86" providerId="ADAL" clId="{8126C140-675E-1A43-A644-A5146815EF96}" dt="2022-04-21T22:25:11.863" v="66" actId="20577"/>
        <pc:sldMkLst>
          <pc:docMk/>
          <pc:sldMk cId="1716896551" sldId="295"/>
        </pc:sldMkLst>
        <pc:spChg chg="mod">
          <ac:chgData name="Ward, Lindsay" userId="8f2e855a-579b-4a8f-b9f1-39f7b0944a86" providerId="ADAL" clId="{8126C140-675E-1A43-A644-A5146815EF96}" dt="2022-04-21T22:25:11.863" v="66" actId="20577"/>
          <ac:spMkLst>
            <pc:docMk/>
            <pc:sldMk cId="1716896551" sldId="29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F33AA75-CBB9-4E44-B4A4-270B6754413A}" type="slidenum">
              <a:rPr lang="en-US"/>
              <a:pPr>
                <a:defRPr/>
              </a:pPr>
              <a:t>‹#›</a:t>
            </a:fld>
            <a:endParaRPr lang="en-US" dirty="0"/>
          </a:p>
        </p:txBody>
      </p:sp>
    </p:spTree>
    <p:extLst>
      <p:ext uri="{BB962C8B-B14F-4D97-AF65-F5344CB8AC3E}">
        <p14:creationId xmlns:p14="http://schemas.microsoft.com/office/powerpoint/2010/main" val="525853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DF33AA75-CBB9-4E44-B4A4-270B6754413A}" type="slidenum">
              <a:rPr lang="en-US" smtClean="0"/>
              <a:pPr>
                <a:defRPr/>
              </a:pPr>
              <a:t>2</a:t>
            </a:fld>
            <a:endParaRPr lang="en-US" dirty="0"/>
          </a:p>
        </p:txBody>
      </p:sp>
    </p:spTree>
    <p:extLst>
      <p:ext uri="{BB962C8B-B14F-4D97-AF65-F5344CB8AC3E}">
        <p14:creationId xmlns:p14="http://schemas.microsoft.com/office/powerpoint/2010/main" val="1136073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35</a:t>
            </a:fld>
            <a:endParaRPr lang="en-US"/>
          </a:p>
        </p:txBody>
      </p:sp>
    </p:spTree>
    <p:extLst>
      <p:ext uri="{BB962C8B-B14F-4D97-AF65-F5344CB8AC3E}">
        <p14:creationId xmlns:p14="http://schemas.microsoft.com/office/powerpoint/2010/main" val="426294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Screen readers can speak the abbreviation</a:t>
            </a:r>
            <a:r>
              <a:rPr lang="en-GB" baseline="0" dirty="0"/>
              <a:t> and definition title text</a:t>
            </a:r>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36</a:t>
            </a:fld>
            <a:endParaRPr lang="en-US"/>
          </a:p>
        </p:txBody>
      </p:sp>
    </p:spTree>
    <p:extLst>
      <p:ext uri="{BB962C8B-B14F-4D97-AF65-F5344CB8AC3E}">
        <p14:creationId xmlns:p14="http://schemas.microsoft.com/office/powerpoint/2010/main" val="4086376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It matters little that something is easy if it's not what you want. It's also no good if the system can hypothetically do what you want, but you can't make it happen because the user interface is too difficult.</a:t>
            </a:r>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4</a:t>
            </a:fld>
            <a:endParaRPr lang="en-US"/>
          </a:p>
        </p:txBody>
      </p:sp>
    </p:spTree>
    <p:extLst>
      <p:ext uri="{BB962C8B-B14F-4D97-AF65-F5344CB8AC3E}">
        <p14:creationId xmlns:p14="http://schemas.microsoft.com/office/powerpoint/2010/main" val="2576287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5</a:t>
            </a:fld>
            <a:endParaRPr lang="en-US"/>
          </a:p>
        </p:txBody>
      </p:sp>
    </p:spTree>
    <p:extLst>
      <p:ext uri="{BB962C8B-B14F-4D97-AF65-F5344CB8AC3E}">
        <p14:creationId xmlns:p14="http://schemas.microsoft.com/office/powerpoint/2010/main" val="270020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Increase any one of V, C, or L</a:t>
            </a:r>
          </a:p>
        </p:txBody>
      </p:sp>
      <p:sp>
        <p:nvSpPr>
          <p:cNvPr id="4" name="Slide Number Placeholder 3"/>
          <p:cNvSpPr>
            <a:spLocks noGrp="1"/>
          </p:cNvSpPr>
          <p:nvPr>
            <p:ph type="sldNum" sz="quarter" idx="10"/>
          </p:nvPr>
        </p:nvSpPr>
        <p:spPr/>
        <p:txBody>
          <a:bodyPr/>
          <a:lstStyle/>
          <a:p>
            <a:fld id="{728DCCEE-510F-864F-9779-C1FD39804190}" type="slidenum">
              <a:rPr lang="en-US" smtClean="0"/>
              <a:t>8</a:t>
            </a:fld>
            <a:endParaRPr lang="en-US"/>
          </a:p>
        </p:txBody>
      </p:sp>
    </p:spTree>
    <p:extLst>
      <p:ext uri="{BB962C8B-B14F-4D97-AF65-F5344CB8AC3E}">
        <p14:creationId xmlns:p14="http://schemas.microsoft.com/office/powerpoint/2010/main" val="42255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Don't want people thinking they have to say nice things, don't</a:t>
            </a:r>
            <a:r>
              <a:rPr lang="en-GB" baseline="0" dirty="0"/>
              <a:t> want them to be embarrassed… </a:t>
            </a:r>
          </a:p>
          <a:p>
            <a:r>
              <a:rPr lang="en-GB" baseline="0" dirty="0"/>
              <a:t>We want authentic (</a:t>
            </a:r>
            <a:r>
              <a:rPr lang="en-GB" baseline="0" dirty="0" err="1"/>
              <a:t>unskewed</a:t>
            </a:r>
            <a:r>
              <a:rPr lang="en-GB" baseline="0" dirty="0"/>
              <a:t>) feedback.</a:t>
            </a:r>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16</a:t>
            </a:fld>
            <a:endParaRPr lang="en-US"/>
          </a:p>
        </p:txBody>
      </p:sp>
    </p:spTree>
    <p:extLst>
      <p:ext uri="{BB962C8B-B14F-4D97-AF65-F5344CB8AC3E}">
        <p14:creationId xmlns:p14="http://schemas.microsoft.com/office/powerpoint/2010/main" val="209879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Adjust these</a:t>
            </a:r>
            <a:r>
              <a:rPr lang="en-AU" baseline="0" dirty="0"/>
              <a:t> tests to suit the topic of the major project</a:t>
            </a:r>
            <a:endParaRPr lang="en-AU" dirty="0"/>
          </a:p>
        </p:txBody>
      </p:sp>
      <p:sp>
        <p:nvSpPr>
          <p:cNvPr id="4" name="Slide Number Placeholder 3"/>
          <p:cNvSpPr>
            <a:spLocks noGrp="1"/>
          </p:cNvSpPr>
          <p:nvPr>
            <p:ph type="sldNum" sz="quarter" idx="10"/>
          </p:nvPr>
        </p:nvSpPr>
        <p:spPr/>
        <p:txBody>
          <a:bodyPr/>
          <a:lstStyle/>
          <a:p>
            <a:fld id="{728DCCEE-510F-864F-9779-C1FD39804190}" type="slidenum">
              <a:rPr lang="en-US" smtClean="0"/>
              <a:t>24</a:t>
            </a:fld>
            <a:endParaRPr lang="en-US"/>
          </a:p>
        </p:txBody>
      </p:sp>
    </p:spTree>
    <p:extLst>
      <p:ext uri="{BB962C8B-B14F-4D97-AF65-F5344CB8AC3E}">
        <p14:creationId xmlns:p14="http://schemas.microsoft.com/office/powerpoint/2010/main" val="110470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DF33AA75-CBB9-4E44-B4A4-270B6754413A}" type="slidenum">
              <a:rPr lang="en-US" smtClean="0"/>
              <a:pPr>
                <a:defRPr/>
              </a:pPr>
              <a:t>30</a:t>
            </a:fld>
            <a:endParaRPr lang="en-US" dirty="0"/>
          </a:p>
        </p:txBody>
      </p:sp>
    </p:spTree>
    <p:extLst>
      <p:ext uri="{BB962C8B-B14F-4D97-AF65-F5344CB8AC3E}">
        <p14:creationId xmlns:p14="http://schemas.microsoft.com/office/powerpoint/2010/main" val="175885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can't test with disabled users:</a:t>
            </a:r>
            <a:r>
              <a:rPr lang="en-US" baseline="0" dirty="0"/>
              <a:t> </a:t>
            </a:r>
          </a:p>
          <a:p>
            <a:r>
              <a:rPr lang="en-US" dirty="0"/>
              <a:t>squint or use a low-brightness setting</a:t>
            </a:r>
            <a:r>
              <a:rPr lang="en-US" baseline="0" dirty="0"/>
              <a:t> on your screen</a:t>
            </a:r>
            <a:r>
              <a:rPr lang="en-US" dirty="0"/>
              <a:t>, use your left (non-dominant) hand on the mouse, use the keyboard</a:t>
            </a:r>
            <a:r>
              <a:rPr lang="en-US" baseline="0" dirty="0"/>
              <a:t> (no mouse), install and use an assistive technology (screen reader, etc.)…</a:t>
            </a:r>
            <a:endParaRPr lang="en-US" dirty="0"/>
          </a:p>
        </p:txBody>
      </p:sp>
      <p:sp>
        <p:nvSpPr>
          <p:cNvPr id="4" name="Slide Number Placeholder 3"/>
          <p:cNvSpPr>
            <a:spLocks noGrp="1"/>
          </p:cNvSpPr>
          <p:nvPr>
            <p:ph type="sldNum" sz="quarter" idx="10"/>
          </p:nvPr>
        </p:nvSpPr>
        <p:spPr/>
        <p:txBody>
          <a:bodyPr/>
          <a:lstStyle/>
          <a:p>
            <a:fld id="{728DCCEE-510F-864F-9779-C1FD39804190}" type="slidenum">
              <a:rPr lang="en-US" smtClean="0"/>
              <a:t>32</a:t>
            </a:fld>
            <a:endParaRPr lang="en-US"/>
          </a:p>
        </p:txBody>
      </p:sp>
    </p:spTree>
    <p:extLst>
      <p:ext uri="{BB962C8B-B14F-4D97-AF65-F5344CB8AC3E}">
        <p14:creationId xmlns:p14="http://schemas.microsoft.com/office/powerpoint/2010/main" val="437570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8DCCEE-510F-864F-9779-C1FD39804190}" type="slidenum">
              <a:rPr lang="en-US" smtClean="0"/>
              <a:t>34</a:t>
            </a:fld>
            <a:endParaRPr lang="en-US"/>
          </a:p>
        </p:txBody>
      </p:sp>
    </p:spTree>
    <p:extLst>
      <p:ext uri="{BB962C8B-B14F-4D97-AF65-F5344CB8AC3E}">
        <p14:creationId xmlns:p14="http://schemas.microsoft.com/office/powerpoint/2010/main" val="1619266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7"/>
            <a:ext cx="2457451"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2"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1"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a:solidFill>
                  <a:srgbClr val="FFFFFF"/>
                </a:solidFill>
              </a:rPr>
              <a:t>Minnick. Responsive Web Design with HTML and CSS, 9th Edition. © 2021 Cengage. All Rights Reserved. May not be scanned, copied or duplicated, or posted to a publicly accessible website, in whole or in part.</a:t>
            </a:r>
            <a:endParaRPr lang="en-US" dirty="0">
              <a:solidFill>
                <a:srgbClr val="FFFFFF"/>
              </a:solidFill>
            </a:endParaRP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424861" y="208500"/>
            <a:ext cx="2422324" cy="1163100"/>
          </a:xfrm>
          <a:prstGeom prst="rect">
            <a:avLst/>
          </a:prstGeom>
        </p:spPr>
      </p:pic>
    </p:spTree>
    <p:extLst>
      <p:ext uri="{BB962C8B-B14F-4D97-AF65-F5344CB8AC3E}">
        <p14:creationId xmlns:p14="http://schemas.microsoft.com/office/powerpoint/2010/main" val="17780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6" name="Footer Placeholder 5"/>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1598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8" name="Footer Placeholder 7"/>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325549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4" name="Footer Placeholder 3"/>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3814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3" name="Footer Placeholder 2"/>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2598219"/>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4/22/22</a:t>
            </a:fld>
            <a:endParaRPr lang="en-US" dirty="0"/>
          </a:p>
        </p:txBody>
      </p:sp>
      <p:sp>
        <p:nvSpPr>
          <p:cNvPr id="6" name="Footer Placeholder 5"/>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85127662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4/22/22</a:t>
            </a:fld>
            <a:endParaRPr lang="en-US" dirty="0"/>
          </a:p>
        </p:txBody>
      </p:sp>
    </p:spTree>
    <p:extLst>
      <p:ext uri="{BB962C8B-B14F-4D97-AF65-F5344CB8AC3E}">
        <p14:creationId xmlns:p14="http://schemas.microsoft.com/office/powerpoint/2010/main" val="3256439574"/>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362186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8812794"/>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27887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684148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5" y="2193424"/>
            <a:ext cx="9642852"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4"/>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2"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1"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a:solidFill>
                  <a:srgbClr val="FFFFFF"/>
                </a:solidFill>
              </a:rPr>
              <a:t>Minnick. Responsive Web Design with HTML and CSS, 9th Edition. © 2021 Cengage. All Rights Reserved. May not be scanned, copied or duplicated, or posted to a publicly accessible website, in whole or in part.</a:t>
            </a:r>
            <a:endParaRPr lang="en-US" dirty="0">
              <a:solidFill>
                <a:srgbClr val="FFFFFF"/>
              </a:solidFill>
            </a:endParaRPr>
          </a:p>
        </p:txBody>
      </p:sp>
    </p:spTree>
    <p:extLst>
      <p:ext uri="{BB962C8B-B14F-4D97-AF65-F5344CB8AC3E}">
        <p14:creationId xmlns:p14="http://schemas.microsoft.com/office/powerpoint/2010/main" val="3532419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3879054"/>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829459726"/>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6908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210864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6196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03590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0225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31876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819998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8184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8" y="1289684"/>
            <a:ext cx="10711543"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8" y="6269439"/>
            <a:ext cx="8956009"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a:t>
            </a: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855152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8133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25613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19340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6276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371600"/>
            <a:ext cx="10541000" cy="48659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p:nvPr>
        </p:nvSpPr>
        <p:spPr>
          <a:xfrm>
            <a:off x="838200" y="457200"/>
            <a:ext cx="10515600" cy="609600"/>
          </a:xfrm>
        </p:spPr>
        <p:txBody>
          <a:bodyPr/>
          <a:lstStyle>
            <a:lvl1pPr>
              <a:defRPr sz="3200">
                <a:solidFill>
                  <a:schemeClr val="tx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8598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51054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6604000" y="1270683"/>
            <a:ext cx="510540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6604000" y="4362453"/>
            <a:ext cx="53848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39835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838201" y="4362453"/>
            <a:ext cx="105156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19461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75315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71124308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669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76843" y="6356352"/>
            <a:ext cx="1579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Tree>
    <p:extLst>
      <p:ext uri="{BB962C8B-B14F-4D97-AF65-F5344CB8AC3E}">
        <p14:creationId xmlns:p14="http://schemas.microsoft.com/office/powerpoint/2010/main" val="382238834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FB3DF713-B7FB-4AAC-86B1-16E238AE860B}"/>
              </a:ext>
            </a:extLst>
          </p:cNvPr>
          <p:cNvPicPr>
            <a:picLocks noChangeAspect="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76843" y="6356352"/>
            <a:ext cx="1579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91764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4/22/22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a:extLst>
              <a:ext uri="{FF2B5EF4-FFF2-40B4-BE49-F238E27FC236}">
                <a16:creationId xmlns:a16="http://schemas.microsoft.com/office/drawing/2014/main" id="{875A7AA6-5B04-4BC3-9434-48DBA3BB0DEF}"/>
              </a:ext>
            </a:extLst>
          </p:cNvPr>
          <p:cNvPicPr>
            <a:picLocks noChangeAspect="1"/>
          </p:cNvPicPr>
          <p:nvPr userDrawn="1"/>
        </p:nvPicPr>
        <p:blipFill>
          <a:blip r:embed="rId13"/>
          <a:stretch>
            <a:fillRect/>
          </a:stretch>
        </p:blipFill>
        <p:spPr>
          <a:xfrm>
            <a:off x="5" y="0"/>
            <a:ext cx="12193471" cy="6858000"/>
          </a:xfrm>
          <a:prstGeom prst="rect">
            <a:avLst/>
          </a:prstGeom>
        </p:spPr>
      </p:pic>
      <p:pic>
        <p:nvPicPr>
          <p:cNvPr id="8" name="Picture 7">
            <a:extLst>
              <a:ext uri="{FF2B5EF4-FFF2-40B4-BE49-F238E27FC236}">
                <a16:creationId xmlns:a16="http://schemas.microsoft.com/office/drawing/2014/main" id="{569009C8-CB31-4C70-90C6-1EE7E5E8FA3B}"/>
              </a:ext>
            </a:extLst>
          </p:cNvPr>
          <p:cNvPicPr>
            <a:picLocks noChangeAspect="1"/>
          </p:cNvPicPr>
          <p:nvPr userDrawn="1"/>
        </p:nvPicPr>
        <p:blipFill>
          <a:blip r:embed="rId14"/>
          <a:stretch>
            <a:fillRect/>
          </a:stretch>
        </p:blipFill>
        <p:spPr>
          <a:xfrm>
            <a:off x="11137906" y="5695701"/>
            <a:ext cx="782007" cy="885681"/>
          </a:xfrm>
          <a:prstGeom prst="rect">
            <a:avLst/>
          </a:prstGeom>
        </p:spPr>
      </p:pic>
    </p:spTree>
    <p:extLst>
      <p:ext uri="{BB962C8B-B14F-4D97-AF65-F5344CB8AC3E}">
        <p14:creationId xmlns:p14="http://schemas.microsoft.com/office/powerpoint/2010/main" val="264800702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useit.com/alertbox/20030825.html"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www.w3.org/WAI"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wave.webaim.org/" TargetMode="External"/><Relationship Id="rId2" Type="http://schemas.openxmlformats.org/officeDocument/2006/relationships/hyperlink" Target="http://www.w3.org/WAI/ER/tools/"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A156C7-7041-A24F-96E3-226EBA26769E}"/>
              </a:ext>
            </a:extLst>
          </p:cNvPr>
          <p:cNvSpPr txBox="1">
            <a:spLocks/>
          </p:cNvSpPr>
          <p:nvPr/>
        </p:nvSpPr>
        <p:spPr>
          <a:xfrm>
            <a:off x="7239000" y="76200"/>
            <a:ext cx="4724400" cy="2624138"/>
          </a:xfrm>
          <a:prstGeom prst="rect">
            <a:avLst/>
          </a:prstGeom>
          <a:noFill/>
        </p:spPr>
        <p:txBody>
          <a:bodyPr wrap="square" lIns="68344" anchor="ctr" anchorCtr="0"/>
          <a:lstStyle>
            <a:lvl1pPr algn="ctr" defTabSz="914400" rtl="0" eaLnBrk="1" latinLnBrk="0" hangingPunct="1">
              <a:lnSpc>
                <a:spcPct val="90000"/>
              </a:lnSpc>
              <a:spcBef>
                <a:spcPct val="0"/>
              </a:spcBef>
              <a:buNone/>
              <a:defRPr sz="4800" b="0" i="0" kern="1200">
                <a:solidFill>
                  <a:schemeClr val="tx1"/>
                </a:solidFill>
                <a:latin typeface="Playfair Display" pitchFamily="2" charset="77"/>
                <a:ea typeface="+mj-ea"/>
                <a:cs typeface="+mj-cs"/>
              </a:defRPr>
            </a:lvl1pPr>
          </a:lstStyle>
          <a:p>
            <a:pPr algn="l" defTabSz="514350" fontAlgn="auto">
              <a:lnSpc>
                <a:spcPct val="100000"/>
              </a:lnSpc>
              <a:spcAft>
                <a:spcPts val="338"/>
              </a:spcAft>
              <a:defRPr/>
            </a:pPr>
            <a:r>
              <a:rPr lang="en-US" sz="4000" b="1" dirty="0">
                <a:solidFill>
                  <a:srgbClr val="0072BC"/>
                </a:solidFill>
              </a:rPr>
              <a:t>CP1406 – Week 10</a:t>
            </a:r>
          </a:p>
          <a:p>
            <a:pPr algn="l" defTabSz="514350" fontAlgn="auto">
              <a:lnSpc>
                <a:spcPct val="100000"/>
              </a:lnSpc>
              <a:spcAft>
                <a:spcPts val="338"/>
              </a:spcAft>
              <a:defRPr/>
            </a:pPr>
            <a:r>
              <a:rPr lang="en-US" sz="4000" b="1" dirty="0">
                <a:solidFill>
                  <a:srgbClr val="0072BC"/>
                </a:solidFill>
              </a:rPr>
              <a:t>Usability and Accessibility</a:t>
            </a:r>
          </a:p>
        </p:txBody>
      </p:sp>
    </p:spTree>
    <p:extLst>
      <p:ext uri="{BB962C8B-B14F-4D97-AF65-F5344CB8AC3E}">
        <p14:creationId xmlns:p14="http://schemas.microsoft.com/office/powerpoint/2010/main" val="13291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4349"/>
            <a:ext cx="8305801" cy="1320800"/>
          </a:xfrm>
        </p:spPr>
        <p:txBody>
          <a:bodyPr/>
          <a:lstStyle/>
          <a:p>
            <a:r>
              <a:rPr lang="en-US" sz="3200" b="1" dirty="0">
                <a:solidFill>
                  <a:schemeClr val="tx1">
                    <a:lumMod val="50000"/>
                  </a:schemeClr>
                </a:solidFill>
              </a:rPr>
              <a:t>Improve Usability by User Testing</a:t>
            </a:r>
            <a:endParaRPr lang="en-AU" sz="3200" b="1" dirty="0">
              <a:solidFill>
                <a:schemeClr val="tx1">
                  <a:lumMod val="50000"/>
                </a:schemeClr>
              </a:solidFill>
            </a:endParaRPr>
          </a:p>
        </p:txBody>
      </p:sp>
      <p:sp>
        <p:nvSpPr>
          <p:cNvPr id="3" name="Content Placeholder 2"/>
          <p:cNvSpPr>
            <a:spLocks noGrp="1"/>
          </p:cNvSpPr>
          <p:nvPr>
            <p:ph idx="1"/>
          </p:nvPr>
        </p:nvSpPr>
        <p:spPr>
          <a:xfrm>
            <a:off x="533400" y="1371600"/>
            <a:ext cx="8925233" cy="3793922"/>
          </a:xfrm>
        </p:spPr>
        <p:txBody>
          <a:bodyPr>
            <a:noAutofit/>
          </a:bodyPr>
          <a:lstStyle/>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Get some </a:t>
            </a:r>
            <a:r>
              <a:rPr lang="en-US" sz="2400" b="1" dirty="0">
                <a:solidFill>
                  <a:srgbClr val="0070C0"/>
                </a:solidFill>
                <a:latin typeface="Arial" panose="020B0604020202020204" pitchFamily="34" charset="0"/>
              </a:rPr>
              <a:t>representative users</a:t>
            </a:r>
            <a:r>
              <a:rPr lang="en-US" sz="2400" dirty="0">
                <a:solidFill>
                  <a:schemeClr val="bg2">
                    <a:lumMod val="10000"/>
                  </a:schemeClr>
                </a:solidFill>
                <a:latin typeface="Arial" panose="020B0604020202020204" pitchFamily="34" charset="0"/>
              </a:rPr>
              <a:t>, such as customers or employees (who work outside your department)</a:t>
            </a:r>
          </a:p>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Ask the users to perform </a:t>
            </a:r>
            <a:r>
              <a:rPr lang="en-US" sz="2400" b="1" dirty="0">
                <a:solidFill>
                  <a:srgbClr val="0070C0"/>
                </a:solidFill>
                <a:latin typeface="Arial" panose="020B0604020202020204" pitchFamily="34" charset="0"/>
              </a:rPr>
              <a:t>representative tasks </a:t>
            </a:r>
            <a:r>
              <a:rPr lang="en-US" sz="2400" dirty="0">
                <a:solidFill>
                  <a:schemeClr val="bg2">
                    <a:lumMod val="10000"/>
                  </a:schemeClr>
                </a:solidFill>
                <a:latin typeface="Arial" panose="020B0604020202020204" pitchFamily="34" charset="0"/>
              </a:rPr>
              <a:t>with the design</a:t>
            </a:r>
          </a:p>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Have them test a </a:t>
            </a:r>
            <a:r>
              <a:rPr lang="en-US" sz="2400" b="1" dirty="0">
                <a:solidFill>
                  <a:srgbClr val="0070C0"/>
                </a:solidFill>
                <a:latin typeface="Arial" panose="020B0604020202020204" pitchFamily="34" charset="0"/>
              </a:rPr>
              <a:t>specific area </a:t>
            </a:r>
            <a:r>
              <a:rPr lang="en-US" sz="2400" dirty="0">
                <a:solidFill>
                  <a:schemeClr val="bg2">
                    <a:lumMod val="10000"/>
                  </a:schemeClr>
                </a:solidFill>
                <a:latin typeface="Arial" panose="020B0604020202020204" pitchFamily="34" charset="0"/>
              </a:rPr>
              <a:t>of the site</a:t>
            </a:r>
          </a:p>
          <a:p>
            <a:pPr marL="400050" indent="-228600" defTabSz="914400">
              <a:lnSpc>
                <a:spcPct val="110000"/>
              </a:lnSpc>
              <a:buClrTx/>
              <a:buSzTx/>
              <a:buFont typeface="Arial" panose="020B0604020202020204" pitchFamily="34" charset="0"/>
              <a:buChar char="•"/>
            </a:pPr>
            <a:r>
              <a:rPr lang="en-US" sz="2400" b="1" dirty="0">
                <a:solidFill>
                  <a:srgbClr val="0070C0"/>
                </a:solidFill>
                <a:latin typeface="Arial" panose="020B0604020202020204" pitchFamily="34" charset="0"/>
              </a:rPr>
              <a:t>Give them specific tasks</a:t>
            </a:r>
            <a:r>
              <a:rPr lang="en-US" sz="2400" dirty="0">
                <a:solidFill>
                  <a:schemeClr val="bg2">
                    <a:lumMod val="10000"/>
                  </a:schemeClr>
                </a:solidFill>
                <a:latin typeface="Arial" panose="020B0604020202020204" pitchFamily="34" charset="0"/>
              </a:rPr>
              <a:t>, and give all users the same task so you have something to compare</a:t>
            </a:r>
            <a:br>
              <a:rPr lang="en-US" sz="2400" dirty="0">
                <a:solidFill>
                  <a:schemeClr val="bg2">
                    <a:lumMod val="10000"/>
                  </a:schemeClr>
                </a:solidFill>
                <a:latin typeface="Arial" panose="020B0604020202020204" pitchFamily="34" charset="0"/>
              </a:rPr>
            </a:br>
            <a:endParaRPr lang="en-US" sz="2400" dirty="0">
              <a:solidFill>
                <a:schemeClr val="bg2">
                  <a:lumMod val="10000"/>
                </a:schemeClr>
              </a:solidFill>
              <a:latin typeface="Arial" panose="020B0604020202020204" pitchFamily="34" charset="0"/>
            </a:endParaRPr>
          </a:p>
          <a:p>
            <a:pPr marL="400050" lvl="1" indent="-228600" defTabSz="914400">
              <a:lnSpc>
                <a:spcPct val="110000"/>
              </a:lnSpc>
              <a:buClrTx/>
              <a:buSzTx/>
              <a:buFont typeface="Arial" panose="020B0604020202020204" pitchFamily="34" charset="0"/>
              <a:buChar char="•"/>
            </a:pPr>
            <a:r>
              <a:rPr lang="en-AU" sz="2800" dirty="0">
                <a:solidFill>
                  <a:schemeClr val="accent4">
                    <a:lumMod val="75000"/>
                  </a:schemeClr>
                </a:solidFill>
                <a:latin typeface="Arial" panose="020B0604020202020204" pitchFamily="34" charset="0"/>
              </a:rPr>
              <a:t>Who Are "Representative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Iterative Design &amp; Testing</a:t>
            </a:r>
          </a:p>
        </p:txBody>
      </p:sp>
      <p:sp>
        <p:nvSpPr>
          <p:cNvPr id="3" name="Content Placeholder 2"/>
          <p:cNvSpPr>
            <a:spLocks noGrp="1"/>
          </p:cNvSpPr>
          <p:nvPr>
            <p:ph idx="1"/>
          </p:nvPr>
        </p:nvSpPr>
        <p:spPr>
          <a:xfrm>
            <a:off x="520700" y="1384300"/>
            <a:ext cx="9766300" cy="5410200"/>
          </a:xfrm>
        </p:spPr>
        <p:txBody>
          <a:bodyPr>
            <a:noAutofit/>
          </a:bodyPr>
          <a:lstStyle/>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You don't want a big, expensive study </a:t>
            </a:r>
          </a:p>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It is a better use of resources to run many small tests and revise the design between each one</a:t>
            </a:r>
          </a:p>
          <a:p>
            <a:pPr marL="800100" lvl="1" indent="-228600" defTabSz="914400">
              <a:lnSpc>
                <a:spcPct val="110000"/>
              </a:lnSpc>
              <a:buClrTx/>
              <a:buSzTx/>
              <a:buFont typeface="Arial" panose="020B0604020202020204" pitchFamily="34" charset="0"/>
              <a:buChar char="•"/>
            </a:pPr>
            <a:r>
              <a:rPr lang="en-US" sz="2200" dirty="0">
                <a:solidFill>
                  <a:schemeClr val="bg2">
                    <a:lumMod val="10000"/>
                  </a:schemeClr>
                </a:solidFill>
                <a:latin typeface="Arial" panose="020B0604020202020204" pitchFamily="34" charset="0"/>
              </a:rPr>
              <a:t>you can fix the usability flaws as you identify them </a:t>
            </a:r>
          </a:p>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Testing </a:t>
            </a:r>
            <a:r>
              <a:rPr lang="en-US" sz="2400" b="1" dirty="0">
                <a:solidFill>
                  <a:schemeClr val="bg2">
                    <a:lumMod val="10000"/>
                  </a:schemeClr>
                </a:solidFill>
                <a:latin typeface="Arial" panose="020B0604020202020204" pitchFamily="34" charset="0"/>
              </a:rPr>
              <a:t>5 users </a:t>
            </a:r>
            <a:r>
              <a:rPr lang="en-US" sz="2400" dirty="0">
                <a:solidFill>
                  <a:schemeClr val="bg2">
                    <a:lumMod val="10000"/>
                  </a:schemeClr>
                </a:solidFill>
                <a:latin typeface="Arial" panose="020B0604020202020204" pitchFamily="34" charset="0"/>
              </a:rPr>
              <a:t>is typically enough to identify a design's most important usability problems</a:t>
            </a:r>
          </a:p>
          <a:p>
            <a:pPr marL="400050" indent="-228600" defTabSz="914400">
              <a:lnSpc>
                <a:spcPct val="110000"/>
              </a:lnSpc>
              <a:buClrTx/>
              <a:buSzTx/>
              <a:buFont typeface="Arial" panose="020B0604020202020204" pitchFamily="34" charset="0"/>
              <a:buChar char="•"/>
            </a:pPr>
            <a:r>
              <a:rPr lang="en-US" sz="2400" b="1" dirty="0">
                <a:solidFill>
                  <a:schemeClr val="bg2">
                    <a:lumMod val="10000"/>
                  </a:schemeClr>
                </a:solidFill>
                <a:latin typeface="Arial" panose="020B0604020202020204" pitchFamily="34" charset="0"/>
              </a:rPr>
              <a:t>Iterative design </a:t>
            </a:r>
            <a:r>
              <a:rPr lang="en-US" sz="2400" dirty="0">
                <a:solidFill>
                  <a:schemeClr val="bg2">
                    <a:lumMod val="10000"/>
                  </a:schemeClr>
                </a:solidFill>
                <a:latin typeface="Arial" panose="020B0604020202020204" pitchFamily="34" charset="0"/>
              </a:rPr>
              <a:t>is the best way to increase the quality of the user experience</a:t>
            </a:r>
          </a:p>
          <a:p>
            <a:pPr marL="800100" lvl="2" defTabSz="914400">
              <a:lnSpc>
                <a:spcPct val="110000"/>
              </a:lnSpc>
              <a:buClrTx/>
              <a:buSzTx/>
              <a:buFont typeface="Arial" panose="020B0604020202020204" pitchFamily="34" charset="0"/>
              <a:buChar char="•"/>
            </a:pPr>
            <a:r>
              <a:rPr lang="en-US" sz="2000" b="1" dirty="0">
                <a:solidFill>
                  <a:schemeClr val="bg2">
                    <a:lumMod val="10000"/>
                  </a:schemeClr>
                </a:solidFill>
                <a:latin typeface="Arial" panose="020B0604020202020204" pitchFamily="34" charset="0"/>
              </a:rPr>
              <a:t>The more versions and interface ideas you test with users, the better</a:t>
            </a:r>
            <a:endParaRPr lang="en-AU" sz="2000" b="1" dirty="0">
              <a:solidFill>
                <a:schemeClr val="bg2">
                  <a:lumMod val="10000"/>
                </a:schemeClr>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Iterative Design &amp; Testing</a:t>
            </a:r>
          </a:p>
        </p:txBody>
      </p:sp>
      <p:sp>
        <p:nvSpPr>
          <p:cNvPr id="3" name="Content Placeholder 2"/>
          <p:cNvSpPr>
            <a:spLocks noGrp="1"/>
          </p:cNvSpPr>
          <p:nvPr>
            <p:ph idx="1"/>
          </p:nvPr>
        </p:nvSpPr>
        <p:spPr>
          <a:xfrm>
            <a:off x="520700" y="1384301"/>
            <a:ext cx="9385300" cy="4033174"/>
          </a:xfrm>
        </p:spPr>
        <p:txBody>
          <a:bodyPr>
            <a:normAutofit/>
          </a:bodyPr>
          <a:lstStyle/>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Observe what the users do, where they succeed, and where they have difficulties with the user interface. </a:t>
            </a:r>
          </a:p>
          <a:p>
            <a:pPr marL="800100" lvl="2"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Shut up and let the users do the talking. </a:t>
            </a:r>
          </a:p>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If possible, record the user's mouse movements and faces, so you can review the footage later</a:t>
            </a:r>
          </a:p>
          <a:p>
            <a:pPr marL="800100" lvl="2"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Systems exist for tracking eye movement for where users look on a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chemeClr val="tx1">
                    <a:lumMod val="50000"/>
                  </a:schemeClr>
                </a:solidFill>
              </a:rPr>
              <a:t>Don't help, or make them uncomfortable</a:t>
            </a:r>
          </a:p>
        </p:txBody>
      </p:sp>
      <p:pic>
        <p:nvPicPr>
          <p:cNvPr id="5" name="Content Placeholder 4"/>
          <p:cNvPicPr>
            <a:picLocks noGrp="1" noChangeAspect="1"/>
          </p:cNvPicPr>
          <p:nvPr>
            <p:ph idx="1"/>
          </p:nvPr>
        </p:nvPicPr>
        <p:blipFill>
          <a:blip r:embed="rId2"/>
          <a:stretch>
            <a:fillRect/>
          </a:stretch>
        </p:blipFill>
        <p:spPr>
          <a:xfrm>
            <a:off x="0" y="1214120"/>
            <a:ext cx="7696200" cy="5643880"/>
          </a:xfrm>
        </p:spPr>
      </p:pic>
    </p:spTree>
    <p:extLst>
      <p:ext uri="{BB962C8B-B14F-4D97-AF65-F5344CB8AC3E}">
        <p14:creationId xmlns:p14="http://schemas.microsoft.com/office/powerpoint/2010/main" val="199126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chemeClr val="tx1">
                    <a:lumMod val="50000"/>
                  </a:schemeClr>
                </a:solidFill>
              </a:rPr>
              <a:t>Try to make it as natural as possible</a:t>
            </a:r>
          </a:p>
        </p:txBody>
      </p:sp>
      <p:pic>
        <p:nvPicPr>
          <p:cNvPr id="4" name="Content Placeholder 3"/>
          <p:cNvPicPr>
            <a:picLocks noGrp="1" noChangeAspect="1"/>
          </p:cNvPicPr>
          <p:nvPr>
            <p:ph idx="1"/>
          </p:nvPr>
        </p:nvPicPr>
        <p:blipFill>
          <a:blip r:embed="rId2"/>
          <a:stretch>
            <a:fillRect/>
          </a:stretch>
        </p:blipFill>
        <p:spPr>
          <a:xfrm>
            <a:off x="-1" y="1219201"/>
            <a:ext cx="8448955" cy="5638800"/>
          </a:xfrm>
        </p:spPr>
      </p:pic>
    </p:spTree>
    <p:extLst>
      <p:ext uri="{BB962C8B-B14F-4D97-AF65-F5344CB8AC3E}">
        <p14:creationId xmlns:p14="http://schemas.microsoft.com/office/powerpoint/2010/main" val="108139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Performing The Test</a:t>
            </a:r>
          </a:p>
        </p:txBody>
      </p:sp>
      <p:sp>
        <p:nvSpPr>
          <p:cNvPr id="3" name="Content Placeholder 2"/>
          <p:cNvSpPr>
            <a:spLocks noGrp="1"/>
          </p:cNvSpPr>
          <p:nvPr>
            <p:ph idx="1"/>
          </p:nvPr>
        </p:nvSpPr>
        <p:spPr>
          <a:xfrm>
            <a:off x="520700" y="1422400"/>
            <a:ext cx="9004300" cy="4593564"/>
          </a:xfrm>
        </p:spPr>
        <p:txBody>
          <a:bodyPr>
            <a:normAutofit fontScale="92500" lnSpcReduction="20000"/>
          </a:bodyPr>
          <a:lstStyle/>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Encourage the user to "</a:t>
            </a:r>
            <a:r>
              <a:rPr lang="en-US" sz="2800" b="1" dirty="0">
                <a:solidFill>
                  <a:srgbClr val="0070C0"/>
                </a:solidFill>
                <a:latin typeface="Arial" panose="020B0604020202020204" pitchFamily="34" charset="0"/>
              </a:rPr>
              <a:t>think-aloud</a:t>
            </a:r>
            <a:r>
              <a:rPr lang="en-US" sz="2800" dirty="0">
                <a:solidFill>
                  <a:schemeClr val="bg2">
                    <a:lumMod val="10000"/>
                  </a:schemeClr>
                </a:solidFill>
                <a:latin typeface="Arial" panose="020B0604020202020204" pitchFamily="34" charset="0"/>
              </a:rPr>
              <a:t>", - tell you what they are thinking as they are performing the process... no matter how silly it seems to them</a:t>
            </a:r>
          </a:p>
          <a:p>
            <a:pPr marL="400050" indent="-228600" defTabSz="914400">
              <a:lnSpc>
                <a:spcPct val="110000"/>
              </a:lnSpc>
              <a:buClrTx/>
              <a:buSzTx/>
              <a:buFont typeface="Arial" panose="020B0604020202020204" pitchFamily="34" charset="0"/>
              <a:buChar char="•"/>
            </a:pPr>
            <a:endParaRPr lang="en-US" sz="2800" dirty="0">
              <a:solidFill>
                <a:schemeClr val="bg2">
                  <a:lumMod val="10000"/>
                </a:schemeClr>
              </a:solidFill>
              <a:latin typeface="Arial" panose="020B0604020202020204" pitchFamily="34" charset="0"/>
            </a:endParaRPr>
          </a:p>
          <a:p>
            <a:pPr marL="400050" indent="-228600" defTabSz="914400">
              <a:lnSpc>
                <a:spcPct val="110000"/>
              </a:lnSpc>
              <a:buClrTx/>
              <a:buSzTx/>
              <a:buFont typeface="Arial" panose="020B0604020202020204" pitchFamily="34" charset="0"/>
              <a:buChar char="•"/>
            </a:pPr>
            <a:r>
              <a:rPr lang="en-US" sz="2800" b="1" i="1" dirty="0">
                <a:solidFill>
                  <a:schemeClr val="bg2">
                    <a:lumMod val="10000"/>
                  </a:schemeClr>
                </a:solidFill>
                <a:latin typeface="Arial" panose="020B0604020202020204" pitchFamily="34" charset="0"/>
              </a:rPr>
              <a:t>Facilitator ... </a:t>
            </a:r>
            <a:br>
              <a:rPr lang="en-US" sz="2800" i="1" dirty="0">
                <a:solidFill>
                  <a:schemeClr val="bg2">
                    <a:lumMod val="10000"/>
                  </a:schemeClr>
                </a:solidFill>
                <a:latin typeface="Arial" panose="020B0604020202020204" pitchFamily="34" charset="0"/>
              </a:rPr>
            </a:br>
            <a:r>
              <a:rPr lang="en-US" sz="2800" i="1" dirty="0">
                <a:solidFill>
                  <a:schemeClr val="bg2">
                    <a:lumMod val="10000"/>
                  </a:schemeClr>
                </a:solidFill>
                <a:latin typeface="Arial" panose="020B0604020202020204" pitchFamily="34" charset="0"/>
              </a:rPr>
              <a:t>"As you are working, please think out loud and describe what you are looking for, what questions you have, anything that surprises you, etc. </a:t>
            </a:r>
            <a:br>
              <a:rPr lang="en-US" sz="2800" i="1" dirty="0">
                <a:solidFill>
                  <a:schemeClr val="bg2">
                    <a:lumMod val="10000"/>
                  </a:schemeClr>
                </a:solidFill>
                <a:latin typeface="Arial" panose="020B0604020202020204" pitchFamily="34" charset="0"/>
              </a:rPr>
            </a:br>
            <a:r>
              <a:rPr lang="en-US" sz="2800" i="1" dirty="0">
                <a:solidFill>
                  <a:schemeClr val="bg2">
                    <a:lumMod val="10000"/>
                  </a:schemeClr>
                </a:solidFill>
                <a:latin typeface="Arial" panose="020B0604020202020204" pitchFamily="34" charset="0"/>
              </a:rPr>
              <a:t>I won't normally answer these questions for you, but they will help us to understand how to make the site more user friendly"</a:t>
            </a:r>
          </a:p>
        </p:txBody>
      </p:sp>
    </p:spTree>
    <p:extLst>
      <p:ext uri="{BB962C8B-B14F-4D97-AF65-F5344CB8AC3E}">
        <p14:creationId xmlns:p14="http://schemas.microsoft.com/office/powerpoint/2010/main" val="333513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Performing The Test</a:t>
            </a:r>
          </a:p>
        </p:txBody>
      </p:sp>
      <p:sp>
        <p:nvSpPr>
          <p:cNvPr id="3" name="Content Placeholder 2"/>
          <p:cNvSpPr>
            <a:spLocks noGrp="1"/>
          </p:cNvSpPr>
          <p:nvPr>
            <p:ph idx="1"/>
          </p:nvPr>
        </p:nvSpPr>
        <p:spPr>
          <a:xfrm>
            <a:off x="520700" y="1371600"/>
            <a:ext cx="9080500" cy="3779174"/>
          </a:xfrm>
        </p:spPr>
        <p:txBody>
          <a:bodyPr>
            <a:noAutofit/>
          </a:bodyPr>
          <a:lstStyle/>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Help users </a:t>
            </a:r>
            <a:r>
              <a:rPr lang="en-US" sz="2800" b="1" dirty="0">
                <a:solidFill>
                  <a:schemeClr val="bg2">
                    <a:lumMod val="10000"/>
                  </a:schemeClr>
                </a:solidFill>
                <a:latin typeface="Arial" panose="020B0604020202020204" pitchFamily="34" charset="0"/>
              </a:rPr>
              <a:t>only</a:t>
            </a:r>
            <a:r>
              <a:rPr lang="en-US" sz="2800" dirty="0">
                <a:solidFill>
                  <a:schemeClr val="bg2">
                    <a:lumMod val="10000"/>
                  </a:schemeClr>
                </a:solidFill>
                <a:latin typeface="Arial" panose="020B0604020202020204" pitchFamily="34" charset="0"/>
              </a:rPr>
              <a:t> if they become totally stuck and unable to proceed, and you see they are wasting the limited test time you have.</a:t>
            </a:r>
            <a:br>
              <a:rPr lang="en-US" sz="2800" dirty="0">
                <a:solidFill>
                  <a:schemeClr val="bg2">
                    <a:lumMod val="10000"/>
                  </a:schemeClr>
                </a:solidFill>
                <a:latin typeface="Arial" panose="020B0604020202020204" pitchFamily="34" charset="0"/>
              </a:rPr>
            </a:br>
            <a:br>
              <a:rPr lang="en-US" sz="2800" dirty="0">
                <a:solidFill>
                  <a:schemeClr val="bg2">
                    <a:lumMod val="10000"/>
                  </a:schemeClr>
                </a:solidFill>
                <a:latin typeface="Arial" panose="020B0604020202020204" pitchFamily="34" charset="0"/>
              </a:rPr>
            </a:br>
            <a:r>
              <a:rPr lang="en-US" sz="2800" dirty="0">
                <a:solidFill>
                  <a:srgbClr val="C00000"/>
                </a:solidFill>
                <a:latin typeface="Arial" panose="020B0604020202020204" pitchFamily="34" charset="0"/>
              </a:rPr>
              <a:t>But </a:t>
            </a:r>
            <a:r>
              <a:rPr lang="en-US" sz="2800" b="1" dirty="0">
                <a:solidFill>
                  <a:srgbClr val="FF0000"/>
                </a:solidFill>
                <a:latin typeface="Arial" panose="020B0604020202020204" pitchFamily="34" charset="0"/>
              </a:rPr>
              <a:t>don't</a:t>
            </a:r>
            <a:r>
              <a:rPr lang="en-US" sz="2800" dirty="0">
                <a:solidFill>
                  <a:srgbClr val="C00000"/>
                </a:solidFill>
                <a:latin typeface="Arial" panose="020B0604020202020204" pitchFamily="34" charset="0"/>
              </a:rPr>
              <a:t> jump in and give them hints, </a:t>
            </a:r>
            <a:br>
              <a:rPr lang="en-US" sz="2800" dirty="0">
                <a:solidFill>
                  <a:srgbClr val="C00000"/>
                </a:solidFill>
                <a:latin typeface="Arial" panose="020B0604020202020204" pitchFamily="34" charset="0"/>
              </a:rPr>
            </a:br>
            <a:r>
              <a:rPr lang="en-US" sz="2800" dirty="0">
                <a:solidFill>
                  <a:srgbClr val="C00000"/>
                </a:solidFill>
                <a:latin typeface="Arial" panose="020B0604020202020204" pitchFamily="34" charset="0"/>
              </a:rPr>
              <a:t>or explain how the site is meant to work.</a:t>
            </a:r>
            <a:br>
              <a:rPr lang="en-US" sz="2800" dirty="0">
                <a:solidFill>
                  <a:srgbClr val="C00000"/>
                </a:solidFill>
                <a:latin typeface="Arial" panose="020B0604020202020204" pitchFamily="34" charset="0"/>
              </a:rPr>
            </a:br>
            <a:endParaRPr lang="en-US" sz="2800" dirty="0">
              <a:solidFill>
                <a:srgbClr val="C00000"/>
              </a:solidFill>
              <a:latin typeface="Arial" panose="020B0604020202020204" pitchFamily="34" charset="0"/>
            </a:endParaRPr>
          </a:p>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Remember to explain to your users that </a:t>
            </a:r>
            <a:br>
              <a:rPr lang="en-US" sz="2800" dirty="0">
                <a:solidFill>
                  <a:schemeClr val="bg2">
                    <a:lumMod val="10000"/>
                  </a:schemeClr>
                </a:solidFill>
                <a:latin typeface="Arial" panose="020B0604020202020204" pitchFamily="34" charset="0"/>
              </a:rPr>
            </a:br>
            <a:r>
              <a:rPr lang="en-US" sz="2800" b="1" dirty="0">
                <a:solidFill>
                  <a:schemeClr val="accent4">
                    <a:lumMod val="75000"/>
                  </a:schemeClr>
                </a:solidFill>
                <a:latin typeface="Arial" panose="020B0604020202020204" pitchFamily="34" charset="0"/>
              </a:rPr>
              <a:t>you are testing the website, not them</a:t>
            </a:r>
          </a:p>
        </p:txBody>
      </p:sp>
    </p:spTree>
    <p:extLst>
      <p:ext uri="{BB962C8B-B14F-4D97-AF65-F5344CB8AC3E}">
        <p14:creationId xmlns:p14="http://schemas.microsoft.com/office/powerpoint/2010/main" val="12342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Performing The Test</a:t>
            </a:r>
          </a:p>
        </p:txBody>
      </p:sp>
      <p:sp>
        <p:nvSpPr>
          <p:cNvPr id="3" name="Content Placeholder 2"/>
          <p:cNvSpPr>
            <a:spLocks noGrp="1"/>
          </p:cNvSpPr>
          <p:nvPr>
            <p:ph idx="1"/>
          </p:nvPr>
        </p:nvSpPr>
        <p:spPr>
          <a:xfrm>
            <a:off x="522987" y="1371600"/>
            <a:ext cx="9383013" cy="4876799"/>
          </a:xfrm>
        </p:spPr>
        <p:txBody>
          <a:bodyPr>
            <a:normAutofit/>
          </a:bodyPr>
          <a:lstStyle/>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Test across </a:t>
            </a:r>
            <a:r>
              <a:rPr lang="en-US" sz="2800" b="1" dirty="0">
                <a:solidFill>
                  <a:srgbClr val="7030A0"/>
                </a:solidFill>
                <a:latin typeface="Arial" panose="020B0604020202020204" pitchFamily="34" charset="0"/>
              </a:rPr>
              <a:t>different browsers </a:t>
            </a:r>
            <a:r>
              <a:rPr lang="en-US" sz="2800" dirty="0">
                <a:solidFill>
                  <a:schemeClr val="bg2">
                    <a:lumMod val="10000"/>
                  </a:schemeClr>
                </a:solidFill>
                <a:latin typeface="Arial" panose="020B0604020202020204" pitchFamily="34" charset="0"/>
              </a:rPr>
              <a:t>and make sure you clear all the settings between tests like the history, cookies</a:t>
            </a:r>
          </a:p>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Use post-test questionnaires to capture quantifiable feedback about their experience.</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Typically, this is the </a:t>
            </a:r>
            <a:r>
              <a:rPr lang="en-US" sz="2800" i="1" dirty="0">
                <a:solidFill>
                  <a:srgbClr val="FF0000"/>
                </a:solidFill>
                <a:latin typeface="Arial" panose="020B0604020202020204" pitchFamily="34" charset="0"/>
              </a:rPr>
              <a:t>least useful </a:t>
            </a:r>
            <a:r>
              <a:rPr lang="en-US" sz="2800" dirty="0">
                <a:solidFill>
                  <a:schemeClr val="bg2">
                    <a:lumMod val="10000"/>
                  </a:schemeClr>
                </a:solidFill>
                <a:latin typeface="Arial" panose="020B0604020202020204" pitchFamily="34" charset="0"/>
              </a:rPr>
              <a:t>part of the text as people tend to give answers to "please you", rather than honest feedback. </a:t>
            </a:r>
          </a:p>
        </p:txBody>
      </p:sp>
    </p:spTree>
    <p:extLst>
      <p:ext uri="{BB962C8B-B14F-4D97-AF65-F5344CB8AC3E}">
        <p14:creationId xmlns:p14="http://schemas.microsoft.com/office/powerpoint/2010/main" val="50673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3309091" cy="1143000"/>
          </a:xfrm>
        </p:spPr>
        <p:txBody>
          <a:bodyPr/>
          <a:lstStyle/>
          <a:p>
            <a:r>
              <a:rPr lang="en-GB" sz="3200" b="1" dirty="0">
                <a:solidFill>
                  <a:schemeClr val="tx1">
                    <a:lumMod val="50000"/>
                  </a:schemeClr>
                </a:solidFill>
              </a:rPr>
              <a:t>Sample Form</a:t>
            </a:r>
          </a:p>
        </p:txBody>
      </p:sp>
      <p:pic>
        <p:nvPicPr>
          <p:cNvPr id="4" name="Picture 3" descr="usability_feedback.pdf"/>
          <p:cNvPicPr>
            <a:picLocks noChangeAspect="1"/>
          </p:cNvPicPr>
          <p:nvPr/>
        </p:nvPicPr>
        <p:blipFill rotWithShape="1">
          <a:blip r:embed="rId2">
            <a:extLst>
              <a:ext uri="{28A0092B-C50C-407E-A947-70E740481C1C}">
                <a14:useLocalDpi xmlns:a14="http://schemas.microsoft.com/office/drawing/2010/main" val="0"/>
              </a:ext>
            </a:extLst>
          </a:blip>
          <a:srcRect t="6098" b="2489"/>
          <a:stretch/>
        </p:blipFill>
        <p:spPr>
          <a:xfrm>
            <a:off x="3445245" y="0"/>
            <a:ext cx="5301510" cy="6858000"/>
          </a:xfrm>
          <a:prstGeom prst="rect">
            <a:avLst/>
          </a:prstGeom>
        </p:spPr>
      </p:pic>
    </p:spTree>
    <p:extLst>
      <p:ext uri="{BB962C8B-B14F-4D97-AF65-F5344CB8AC3E}">
        <p14:creationId xmlns:p14="http://schemas.microsoft.com/office/powerpoint/2010/main" val="186821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b="1" dirty="0">
                <a:solidFill>
                  <a:schemeClr val="tx1">
                    <a:lumMod val="50000"/>
                  </a:schemeClr>
                </a:solidFill>
              </a:rPr>
              <a:t>Task Type 1 – First Impressions</a:t>
            </a:r>
          </a:p>
        </p:txBody>
      </p:sp>
      <p:sp>
        <p:nvSpPr>
          <p:cNvPr id="7" name="Content Placeholder 2"/>
          <p:cNvSpPr>
            <a:spLocks noGrp="1"/>
          </p:cNvSpPr>
          <p:nvPr>
            <p:ph idx="1"/>
          </p:nvPr>
        </p:nvSpPr>
        <p:spPr>
          <a:xfrm>
            <a:off x="522987" y="1358900"/>
            <a:ext cx="8925813" cy="5194300"/>
          </a:xfrm>
        </p:spPr>
        <p:txBody>
          <a:bodyPr>
            <a:normAutofit/>
          </a:bodyPr>
          <a:lstStyle/>
          <a:p>
            <a:pPr marL="400050" indent="-228600" defTabSz="914400">
              <a:lnSpc>
                <a:spcPct val="110000"/>
              </a:lnSpc>
              <a:buClrTx/>
              <a:buSzTx/>
              <a:buFont typeface="Arial" panose="020B0604020202020204" pitchFamily="34" charset="0"/>
              <a:buChar char="•"/>
            </a:pPr>
            <a:r>
              <a:rPr lang="en-US" sz="2800" b="1" dirty="0">
                <a:solidFill>
                  <a:schemeClr val="bg2">
                    <a:lumMod val="10000"/>
                  </a:schemeClr>
                </a:solidFill>
                <a:latin typeface="Arial" panose="020B0604020202020204" pitchFamily="34" charset="0"/>
              </a:rPr>
              <a:t>Give them limited free time to explore the site, </a:t>
            </a:r>
            <a:br>
              <a:rPr lang="en-US" sz="2800" b="1"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(2-3 minutes) then stop and ask basic questions like: </a:t>
            </a:r>
          </a:p>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what does this site sell?</a:t>
            </a:r>
          </a:p>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who is this site designed for?</a:t>
            </a:r>
          </a:p>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at first glance do you feel this site would have what you are looking for?</a:t>
            </a:r>
            <a:r>
              <a:rPr lang="en-US" sz="2000" dirty="0"/>
              <a:t> </a:t>
            </a:r>
            <a:endParaRPr lang="en-US" sz="2800" dirty="0">
              <a:solidFill>
                <a:schemeClr val="bg2">
                  <a:lumMod val="10000"/>
                </a:schemeClr>
              </a:solidFill>
              <a:latin typeface="Arial" panose="020B0604020202020204" pitchFamily="34" charset="0"/>
            </a:endParaRPr>
          </a:p>
          <a:p>
            <a:pPr marL="400050" indent="-228600" defTabSz="914400">
              <a:lnSpc>
                <a:spcPct val="11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do you trust the website? </a:t>
            </a:r>
          </a:p>
        </p:txBody>
      </p:sp>
    </p:spTree>
    <p:extLst>
      <p:ext uri="{BB962C8B-B14F-4D97-AF65-F5344CB8AC3E}">
        <p14:creationId xmlns:p14="http://schemas.microsoft.com/office/powerpoint/2010/main" val="6302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19174"/>
            <a:ext cx="7803979" cy="5210227"/>
          </a:xfrm>
        </p:spPr>
        <p:txBody>
          <a:bodyPr>
            <a:normAutofit/>
          </a:bodyPr>
          <a:lstStyle/>
          <a:p>
            <a:pPr marL="57150" indent="-228600" defTabSz="914400">
              <a:lnSpc>
                <a:spcPct val="90000"/>
              </a:lnSpc>
              <a:buClrTx/>
              <a:buSzTx/>
              <a:buFont typeface="Arial" panose="020B0604020202020204" pitchFamily="34" charset="0"/>
              <a:buChar char="•"/>
            </a:pPr>
            <a:r>
              <a:rPr lang="en-AU" sz="2800" dirty="0">
                <a:solidFill>
                  <a:schemeClr val="bg2">
                    <a:lumMod val="10000"/>
                  </a:schemeClr>
                </a:solidFill>
                <a:latin typeface="Arial" panose="020B0604020202020204" pitchFamily="34" charset="0"/>
              </a:rPr>
              <a:t>Some of this lecture content comes from:</a:t>
            </a:r>
          </a:p>
          <a:p>
            <a:pPr marL="400050" indent="-228600" defTabSz="914400">
              <a:lnSpc>
                <a:spcPct val="90000"/>
              </a:lnSpc>
              <a:buClrTx/>
              <a:buSzTx/>
              <a:buFont typeface="Arial" panose="020B0604020202020204" pitchFamily="34" charset="0"/>
              <a:buChar char="•"/>
            </a:pPr>
            <a:r>
              <a:rPr lang="en-AU" sz="2800" dirty="0" err="1">
                <a:solidFill>
                  <a:schemeClr val="bg2">
                    <a:lumMod val="10000"/>
                  </a:schemeClr>
                </a:solidFill>
                <a:latin typeface="Arial" panose="020B0604020202020204" pitchFamily="34" charset="0"/>
              </a:rPr>
              <a:t>Jakob</a:t>
            </a:r>
            <a:r>
              <a:rPr lang="en-AU" sz="2800" dirty="0">
                <a:solidFill>
                  <a:schemeClr val="bg2">
                    <a:lumMod val="10000"/>
                  </a:schemeClr>
                </a:solidFill>
                <a:latin typeface="Arial" panose="020B0604020202020204" pitchFamily="34" charset="0"/>
              </a:rPr>
              <a:t> Nielsen </a:t>
            </a:r>
          </a:p>
          <a:p>
            <a:pPr marL="800100" lvl="1" indent="-228600"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"the world's leading expert on Web usability" (U.S. News &amp; World Report)</a:t>
            </a:r>
            <a:endParaRPr lang="en-AU" sz="2800" dirty="0">
              <a:solidFill>
                <a:schemeClr val="bg2">
                  <a:lumMod val="10000"/>
                </a:schemeClr>
              </a:solidFill>
              <a:latin typeface="Arial" panose="020B0604020202020204" pitchFamily="34" charset="0"/>
            </a:endParaRPr>
          </a:p>
          <a:p>
            <a:pPr marL="800100" lvl="1" indent="-228600" defTabSz="914400">
              <a:lnSpc>
                <a:spcPct val="90000"/>
              </a:lnSpc>
              <a:buClrTx/>
              <a:buSzTx/>
              <a:buFont typeface="Arial" panose="020B0604020202020204" pitchFamily="34" charset="0"/>
              <a:buChar char="•"/>
            </a:pPr>
            <a:r>
              <a:rPr lang="en-AU" sz="2800" dirty="0" err="1">
                <a:solidFill>
                  <a:schemeClr val="bg2">
                    <a:lumMod val="10000"/>
                  </a:schemeClr>
                </a:solidFill>
                <a:latin typeface="Arial" panose="020B0604020202020204" pitchFamily="34" charset="0"/>
              </a:rPr>
              <a:t>useit.com</a:t>
            </a:r>
            <a:r>
              <a:rPr lang="en-AU" sz="2800" dirty="0">
                <a:solidFill>
                  <a:schemeClr val="bg2">
                    <a:lumMod val="10000"/>
                  </a:schemeClr>
                </a:solidFill>
                <a:latin typeface="Arial" panose="020B0604020202020204" pitchFamily="34" charset="0"/>
              </a:rPr>
              <a:t> </a:t>
            </a:r>
          </a:p>
          <a:p>
            <a:pPr marL="400050" indent="-228600"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Usability is a quality attribute that assesses how easy user interfaces are to use. </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The word "usability" also refers to methods for improving ease-of-use during the design process.</a:t>
            </a:r>
          </a:p>
          <a:p>
            <a:pPr marL="400050" indent="-228600" defTabSz="914400">
              <a:lnSpc>
                <a:spcPct val="90000"/>
              </a:lnSpc>
              <a:buClrTx/>
              <a:buSzTx/>
              <a:buFont typeface="Arial" panose="020B0604020202020204" pitchFamily="34" charset="0"/>
              <a:buChar char="•"/>
            </a:pPr>
            <a:r>
              <a:rPr lang="en-US" sz="2800" dirty="0">
                <a:solidFill>
                  <a:srgbClr val="0070C0"/>
                </a:solidFill>
                <a:latin typeface="Arial" panose="020B0604020202020204" pitchFamily="34" charset="0"/>
                <a:hlinkClick r:id="rId3">
                  <a:extLst>
                    <a:ext uri="{A12FA001-AC4F-418D-AE19-62706E023703}">
                      <ahyp:hlinkClr xmlns:ahyp="http://schemas.microsoft.com/office/drawing/2018/hyperlinkcolor" val="tx"/>
                    </a:ext>
                  </a:extLst>
                </a:hlinkClick>
              </a:rPr>
              <a:t>http://www.useit.com/alertbox/20030825.html</a:t>
            </a:r>
            <a:r>
              <a:rPr lang="en-US" sz="2800" dirty="0">
                <a:solidFill>
                  <a:schemeClr val="bg2">
                    <a:lumMod val="10000"/>
                  </a:schemeClr>
                </a:solidFill>
                <a:latin typeface="Arial" panose="020B0604020202020204" pitchFamily="34" charset="0"/>
              </a:rPr>
              <a:t> </a:t>
            </a:r>
            <a:endParaRPr lang="en-AU" sz="2800" dirty="0">
              <a:solidFill>
                <a:schemeClr val="bg2">
                  <a:lumMod val="10000"/>
                </a:schemeClr>
              </a:solidFill>
              <a:latin typeface="Arial" panose="020B0604020202020204" pitchFamily="34" charset="0"/>
            </a:endParaRPr>
          </a:p>
        </p:txBody>
      </p:sp>
      <p:pic>
        <p:nvPicPr>
          <p:cNvPr id="4" name="Picture 3"/>
          <p:cNvPicPr>
            <a:picLocks noChangeAspect="1"/>
          </p:cNvPicPr>
          <p:nvPr/>
        </p:nvPicPr>
        <p:blipFill>
          <a:blip r:embed="rId4"/>
          <a:stretch>
            <a:fillRect/>
          </a:stretch>
        </p:blipFill>
        <p:spPr>
          <a:xfrm>
            <a:off x="9061887" y="1419174"/>
            <a:ext cx="2452779" cy="2967861"/>
          </a:xfrm>
          <a:prstGeom prst="rect">
            <a:avLst/>
          </a:prstGeom>
        </p:spPr>
      </p:pic>
      <p:sp>
        <p:nvSpPr>
          <p:cNvPr id="7" name="Title 1">
            <a:extLst>
              <a:ext uri="{FF2B5EF4-FFF2-40B4-BE49-F238E27FC236}">
                <a16:creationId xmlns:a16="http://schemas.microsoft.com/office/drawing/2014/main" id="{9319C5FB-F471-4649-B773-848258AD3C26}"/>
              </a:ext>
            </a:extLst>
          </p:cNvPr>
          <p:cNvSpPr>
            <a:spLocks noGrp="1"/>
          </p:cNvSpPr>
          <p:nvPr>
            <p:ph type="title"/>
          </p:nvPr>
        </p:nvSpPr>
        <p:spPr>
          <a:xfrm>
            <a:off x="677334" y="609600"/>
            <a:ext cx="8596668" cy="1320800"/>
          </a:xfrm>
        </p:spPr>
        <p:txBody>
          <a:bodyPr/>
          <a:lstStyle/>
          <a:p>
            <a:r>
              <a:rPr lang="en-US" sz="3200" b="1" dirty="0">
                <a:solidFill>
                  <a:schemeClr val="tx1">
                    <a:lumMod val="50000"/>
                  </a:schemeClr>
                </a:solidFill>
              </a:rPr>
              <a:t>Usability  </a:t>
            </a:r>
            <a:endParaRPr lang="en-AU" sz="3200" b="1" dirty="0">
              <a:solidFill>
                <a:schemeClr val="tx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Task Type 2 – Specific Item</a:t>
            </a:r>
          </a:p>
        </p:txBody>
      </p:sp>
      <p:sp>
        <p:nvSpPr>
          <p:cNvPr id="3" name="Content Placeholder 2"/>
          <p:cNvSpPr>
            <a:spLocks noGrp="1"/>
          </p:cNvSpPr>
          <p:nvPr>
            <p:ph idx="1"/>
          </p:nvPr>
        </p:nvSpPr>
        <p:spPr>
          <a:xfrm>
            <a:off x="609600" y="1371600"/>
            <a:ext cx="9753600" cy="5105400"/>
          </a:xfrm>
        </p:spPr>
        <p:txBody>
          <a:bodyPr>
            <a:normAutofit lnSpcReduction="10000"/>
          </a:bodyPr>
          <a:lstStyle/>
          <a:p>
            <a:pPr indent="0">
              <a:buNone/>
            </a:pPr>
            <a:r>
              <a:rPr lang="en-US" sz="2800" b="1" dirty="0">
                <a:solidFill>
                  <a:schemeClr val="bg2">
                    <a:lumMod val="10000"/>
                  </a:schemeClr>
                </a:solidFill>
                <a:latin typeface="Arial" panose="020B0604020202020204" pitchFamily="34" charset="0"/>
              </a:rPr>
              <a:t>Ask the user to search for a specific item, or a specific type of item by giving them a realistic scenario</a:t>
            </a:r>
          </a:p>
          <a:p>
            <a:pPr indent="0">
              <a:buNone/>
            </a:pPr>
            <a:endParaRPr lang="en-US" sz="2800" i="1" dirty="0">
              <a:solidFill>
                <a:schemeClr val="bg2">
                  <a:lumMod val="10000"/>
                </a:schemeClr>
              </a:solidFill>
              <a:latin typeface="Arial" panose="020B0604020202020204" pitchFamily="34" charset="0"/>
            </a:endParaRPr>
          </a:p>
          <a:p>
            <a:pPr indent="0">
              <a:spcBef>
                <a:spcPts val="0"/>
              </a:spcBef>
              <a:buNone/>
            </a:pPr>
            <a:r>
              <a:rPr lang="en-US" sz="2800" b="1" i="1" dirty="0">
                <a:solidFill>
                  <a:schemeClr val="bg2">
                    <a:lumMod val="10000"/>
                  </a:schemeClr>
                </a:solidFill>
                <a:latin typeface="Arial" panose="020B0604020202020204" pitchFamily="34" charset="0"/>
              </a:rPr>
              <a:t>Example </a:t>
            </a:r>
            <a:r>
              <a:rPr lang="en-US" sz="2800" i="1" dirty="0">
                <a:solidFill>
                  <a:schemeClr val="bg2">
                    <a:lumMod val="10000"/>
                  </a:schemeClr>
                </a:solidFill>
                <a:latin typeface="Arial" panose="020B0604020202020204" pitchFamily="34" charset="0"/>
              </a:rPr>
              <a:t>- You live on Horn Island with postcode 4875 in the Torres Strait. Your electric jug has just died. You want to buy a new stainless steel cordless jug and have it shipped to you. </a:t>
            </a:r>
            <a:r>
              <a:rPr lang="en-US" sz="2800" i="1" dirty="0">
                <a:solidFill>
                  <a:schemeClr val="tx1"/>
                </a:solidFill>
                <a:latin typeface="Arial" panose="020B0604020202020204" pitchFamily="34" charset="0"/>
              </a:rPr>
              <a:t>Find the cheapest item and how much it will cost including postage.</a:t>
            </a:r>
          </a:p>
          <a:p>
            <a:pPr indent="0">
              <a:spcBef>
                <a:spcPts val="0"/>
              </a:spcBef>
              <a:buNone/>
            </a:pPr>
            <a:endParaRPr lang="en-US" sz="2800" i="1" dirty="0">
              <a:solidFill>
                <a:schemeClr val="tx1"/>
              </a:solidFill>
              <a:latin typeface="Arial" panose="020B0604020202020204" pitchFamily="34" charset="0"/>
            </a:endParaRPr>
          </a:p>
          <a:p>
            <a:pPr indent="0">
              <a:spcBef>
                <a:spcPts val="0"/>
              </a:spcBef>
              <a:buNone/>
            </a:pPr>
            <a:r>
              <a:rPr lang="en-US" sz="2800" dirty="0"/>
              <a:t>When you write these tasks </a:t>
            </a:r>
            <a:r>
              <a:rPr lang="en-US" sz="2800" b="1" dirty="0"/>
              <a:t>describe the goals </a:t>
            </a:r>
            <a:r>
              <a:rPr lang="en-US" sz="2800" dirty="0"/>
              <a:t>but </a:t>
            </a:r>
            <a:r>
              <a:rPr lang="en-US" sz="2800" b="1" dirty="0"/>
              <a:t>not the steps</a:t>
            </a:r>
            <a:r>
              <a:rPr lang="en-US" sz="2800" dirty="0"/>
              <a:t>, for example don't say "search using the term electric kettle" or "click on returns"</a:t>
            </a:r>
          </a:p>
        </p:txBody>
      </p:sp>
    </p:spTree>
    <p:extLst>
      <p:ext uri="{BB962C8B-B14F-4D97-AF65-F5344CB8AC3E}">
        <p14:creationId xmlns:p14="http://schemas.microsoft.com/office/powerpoint/2010/main" val="2538353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200" b="1" dirty="0">
                <a:solidFill>
                  <a:schemeClr val="tx1">
                    <a:lumMod val="50000"/>
                  </a:schemeClr>
                </a:solidFill>
              </a:rPr>
              <a:t>Task Type 3 – Open Ended</a:t>
            </a:r>
          </a:p>
        </p:txBody>
      </p:sp>
      <p:sp>
        <p:nvSpPr>
          <p:cNvPr id="9" name="Content Placeholder 2"/>
          <p:cNvSpPr>
            <a:spLocks noGrp="1"/>
          </p:cNvSpPr>
          <p:nvPr>
            <p:ph idx="1"/>
          </p:nvPr>
        </p:nvSpPr>
        <p:spPr>
          <a:xfrm>
            <a:off x="601134" y="1371600"/>
            <a:ext cx="8847666" cy="5026487"/>
          </a:xfrm>
        </p:spPr>
        <p:txBody>
          <a:bodyPr>
            <a:normAutofit/>
          </a:bodyPr>
          <a:lstStyle/>
          <a:p>
            <a:pPr indent="0">
              <a:spcBef>
                <a:spcPts val="0"/>
              </a:spcBef>
              <a:buNone/>
            </a:pPr>
            <a:r>
              <a:rPr lang="en-US" sz="2800" b="1" dirty="0"/>
              <a:t>Give the user a vague problem to solve for themselves, allowing them to use their own preferences to find the answer.</a:t>
            </a:r>
          </a:p>
          <a:p>
            <a:pPr indent="0">
              <a:spcBef>
                <a:spcPts val="0"/>
              </a:spcBef>
              <a:buNone/>
            </a:pPr>
            <a:endParaRPr lang="en-US" sz="2800" b="1" dirty="0"/>
          </a:p>
          <a:p>
            <a:pPr indent="0">
              <a:spcBef>
                <a:spcPts val="0"/>
              </a:spcBef>
              <a:buNone/>
            </a:pPr>
            <a:r>
              <a:rPr lang="en-US" sz="2800" b="1" i="1" dirty="0"/>
              <a:t>Example -</a:t>
            </a:r>
            <a:r>
              <a:rPr lang="en-US" sz="2800" i="1" dirty="0"/>
              <a:t> </a:t>
            </a:r>
            <a:r>
              <a:rPr lang="en-US" sz="2800" i="1" dirty="0">
                <a:solidFill>
                  <a:schemeClr val="bg2">
                    <a:lumMod val="10000"/>
                  </a:schemeClr>
                </a:solidFill>
                <a:latin typeface="Arial" panose="020B0604020202020204" pitchFamily="34" charset="0"/>
              </a:rPr>
              <a:t>Your 4-year-old daughter has been given a $50 gift card for her birthday.  </a:t>
            </a:r>
            <a:br>
              <a:rPr lang="en-US" sz="2800" i="1" dirty="0"/>
            </a:br>
            <a:br>
              <a:rPr lang="en-US" sz="2800" i="1" dirty="0"/>
            </a:br>
            <a:r>
              <a:rPr lang="en-US" sz="2800" i="1" dirty="0">
                <a:solidFill>
                  <a:srgbClr val="0070C0"/>
                </a:solidFill>
              </a:rPr>
              <a:t>Find and purchase an educational toy that will come as close to this $50 amount including postage.</a:t>
            </a:r>
            <a:endParaRPr lang="en-AU" sz="2400" i="1" dirty="0">
              <a:solidFill>
                <a:srgbClr val="0070C0"/>
              </a:solidFill>
            </a:endParaRPr>
          </a:p>
        </p:txBody>
      </p:sp>
    </p:spTree>
    <p:extLst>
      <p:ext uri="{BB962C8B-B14F-4D97-AF65-F5344CB8AC3E}">
        <p14:creationId xmlns:p14="http://schemas.microsoft.com/office/powerpoint/2010/main" val="1730492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Use realistic data</a:t>
            </a:r>
          </a:p>
        </p:txBody>
      </p:sp>
      <p:sp>
        <p:nvSpPr>
          <p:cNvPr id="3" name="Content Placeholder 2"/>
          <p:cNvSpPr>
            <a:spLocks noGrp="1"/>
          </p:cNvSpPr>
          <p:nvPr>
            <p:ph idx="1"/>
          </p:nvPr>
        </p:nvSpPr>
        <p:spPr>
          <a:xfrm>
            <a:off x="533400" y="1437813"/>
            <a:ext cx="9448800" cy="4759787"/>
          </a:xfrm>
        </p:spPr>
        <p:txBody>
          <a:bodyPr>
            <a:normAutofit/>
          </a:bodyPr>
          <a:lstStyle/>
          <a:p>
            <a:pPr marL="400050" indent="-228600" defTabSz="914400">
              <a:lnSpc>
                <a:spcPct val="90000"/>
              </a:lnSpc>
              <a:buClrTx/>
              <a:buSzTx/>
              <a:buFont typeface="Arial" panose="020B0604020202020204" pitchFamily="34" charset="0"/>
              <a:buChar char="•"/>
            </a:pPr>
            <a:r>
              <a:rPr lang="en-AU" sz="2800" dirty="0">
                <a:solidFill>
                  <a:schemeClr val="bg2">
                    <a:lumMod val="10000"/>
                  </a:schemeClr>
                </a:solidFill>
                <a:latin typeface="Arial" panose="020B0604020202020204" pitchFamily="34" charset="0"/>
              </a:rPr>
              <a:t>If you expect your user to purchase items, determine in advance </a:t>
            </a:r>
            <a:r>
              <a:rPr lang="en-AU" sz="2800" b="1" dirty="0">
                <a:solidFill>
                  <a:schemeClr val="bg2">
                    <a:lumMod val="10000"/>
                  </a:schemeClr>
                </a:solidFill>
                <a:latin typeface="Arial" panose="020B0604020202020204" pitchFamily="34" charset="0"/>
              </a:rPr>
              <a:t>how they will do this </a:t>
            </a:r>
            <a:r>
              <a:rPr lang="en-AU" sz="2800" dirty="0">
                <a:solidFill>
                  <a:schemeClr val="bg2">
                    <a:lumMod val="10000"/>
                  </a:schemeClr>
                </a:solidFill>
                <a:latin typeface="Arial" panose="020B0604020202020204" pitchFamily="34" charset="0"/>
              </a:rPr>
              <a:t>(will you provide them with a credit card, or build in a "testing" credit card number which you will disable later).</a:t>
            </a:r>
          </a:p>
          <a:p>
            <a:pPr marL="400050" indent="-228600" defTabSz="914400">
              <a:lnSpc>
                <a:spcPct val="90000"/>
              </a:lnSpc>
              <a:buClrTx/>
              <a:buSzTx/>
              <a:buFont typeface="Arial" panose="020B0604020202020204" pitchFamily="34" charset="0"/>
              <a:buChar char="•"/>
            </a:pPr>
            <a:r>
              <a:rPr lang="en-AU" sz="2800" dirty="0">
                <a:solidFill>
                  <a:schemeClr val="bg2">
                    <a:lumMod val="10000"/>
                  </a:schemeClr>
                </a:solidFill>
                <a:latin typeface="Arial" panose="020B0604020202020204" pitchFamily="34" charset="0"/>
              </a:rPr>
              <a:t>Also establish if they are to provide dummy details or their real details. </a:t>
            </a:r>
          </a:p>
          <a:p>
            <a:pPr marL="400050" lvl="1" indent="-228600" defTabSz="914400">
              <a:lnSpc>
                <a:spcPct val="90000"/>
              </a:lnSpc>
              <a:buClrTx/>
              <a:buSzTx/>
              <a:buFont typeface="Arial" panose="020B0604020202020204" pitchFamily="34" charset="0"/>
              <a:buChar char="•"/>
            </a:pPr>
            <a:r>
              <a:rPr lang="en-AU" sz="2800" b="1" dirty="0">
                <a:solidFill>
                  <a:schemeClr val="bg2">
                    <a:lumMod val="10000"/>
                  </a:schemeClr>
                </a:solidFill>
                <a:latin typeface="Arial" panose="020B0604020202020204" pitchFamily="34" charset="0"/>
              </a:rPr>
              <a:t>Using their real details is better</a:t>
            </a:r>
            <a:r>
              <a:rPr lang="en-AU" sz="2800" dirty="0">
                <a:solidFill>
                  <a:schemeClr val="bg2">
                    <a:lumMod val="10000"/>
                  </a:schemeClr>
                </a:solidFill>
                <a:latin typeface="Arial" panose="020B0604020202020204" pitchFamily="34" charset="0"/>
              </a:rPr>
              <a:t>, as people make mistakes when they try to enter rubbish.</a:t>
            </a:r>
          </a:p>
          <a:p>
            <a:pPr marL="400050" lvl="1" indent="-228600" defTabSz="914400">
              <a:lnSpc>
                <a:spcPct val="90000"/>
              </a:lnSpc>
              <a:buClrTx/>
              <a:buSzTx/>
              <a:buFont typeface="Arial" panose="020B0604020202020204" pitchFamily="34" charset="0"/>
              <a:buChar char="•"/>
            </a:pPr>
            <a:r>
              <a:rPr lang="en-AU" sz="2800" dirty="0">
                <a:solidFill>
                  <a:schemeClr val="bg2">
                    <a:lumMod val="10000"/>
                  </a:schemeClr>
                </a:solidFill>
                <a:latin typeface="Arial" panose="020B0604020202020204" pitchFamily="34" charset="0"/>
              </a:rPr>
              <a:t>Fake but realistic details are better than blah blah </a:t>
            </a:r>
            <a:r>
              <a:rPr lang="en-AU" sz="2800" dirty="0" err="1">
                <a:solidFill>
                  <a:schemeClr val="bg2">
                    <a:lumMod val="10000"/>
                  </a:schemeClr>
                </a:solidFill>
                <a:latin typeface="Arial" panose="020B0604020202020204" pitchFamily="34" charset="0"/>
              </a:rPr>
              <a:t>aorsietnasrt</a:t>
            </a:r>
            <a:r>
              <a:rPr lang="en-AU" sz="2800" dirty="0">
                <a:solidFill>
                  <a:schemeClr val="bg2">
                    <a:lumMod val="10000"/>
                  </a:schemeClr>
                </a:solidFill>
                <a:latin typeface="Arial" panose="020B0604020202020204" pitchFamily="34" charset="0"/>
              </a:rPr>
              <a:t> whatever stuff</a:t>
            </a:r>
          </a:p>
        </p:txBody>
      </p:sp>
    </p:spTree>
    <p:extLst>
      <p:ext uri="{BB962C8B-B14F-4D97-AF65-F5344CB8AC3E}">
        <p14:creationId xmlns:p14="http://schemas.microsoft.com/office/powerpoint/2010/main" val="1716896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When To Test?</a:t>
            </a:r>
          </a:p>
        </p:txBody>
      </p:sp>
      <p:sp>
        <p:nvSpPr>
          <p:cNvPr id="3" name="Content Placeholder 2"/>
          <p:cNvSpPr>
            <a:spLocks noGrp="1"/>
          </p:cNvSpPr>
          <p:nvPr>
            <p:ph idx="1"/>
          </p:nvPr>
        </p:nvSpPr>
        <p:spPr>
          <a:xfrm>
            <a:off x="508000" y="1447800"/>
            <a:ext cx="9791700" cy="4876799"/>
          </a:xfrm>
        </p:spPr>
        <p:txBody>
          <a:bodyPr>
            <a:noAutofit/>
          </a:bodyPr>
          <a:lstStyle/>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Before starting the new design, test the old design </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Test your competitors' designs to get cheap data on a range of alternative interfaces that have similar features to your own.</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Conduct a field study to see how users behave in their natural environment.</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Make quick (paper?) prototypes of new design ideas and test them.</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Refine the design ideas that test well through multiple iterations, testing each iteration.</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Implement final design, test it again. </a:t>
            </a:r>
            <a:endParaRPr lang="en-AU" sz="2400" dirty="0">
              <a:solidFill>
                <a:schemeClr val="bg2">
                  <a:lumMod val="10000"/>
                </a:schemeClr>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Let's Test:</a:t>
            </a:r>
          </a:p>
        </p:txBody>
      </p:sp>
      <p:sp>
        <p:nvSpPr>
          <p:cNvPr id="3" name="Content Placeholder 2"/>
          <p:cNvSpPr>
            <a:spLocks noGrp="1"/>
          </p:cNvSpPr>
          <p:nvPr>
            <p:ph idx="1"/>
          </p:nvPr>
        </p:nvSpPr>
        <p:spPr>
          <a:xfrm>
            <a:off x="677334" y="1600201"/>
            <a:ext cx="7803979" cy="3880773"/>
          </a:xfrm>
        </p:spPr>
        <p:txBody>
          <a:bodyPr>
            <a:normAutofit fontScale="92500" lnSpcReduction="10000"/>
          </a:bodyPr>
          <a:lstStyle/>
          <a:p>
            <a:pPr marL="0" indent="0" defTabSz="914400">
              <a:lnSpc>
                <a:spcPct val="90000"/>
              </a:lnSpc>
              <a:buClrTx/>
              <a:buSzTx/>
              <a:buNone/>
            </a:pPr>
            <a:r>
              <a:rPr lang="en-US" sz="2800" b="1" i="1" dirty="0">
                <a:solidFill>
                  <a:schemeClr val="bg2">
                    <a:lumMod val="10000"/>
                  </a:schemeClr>
                </a:solidFill>
                <a:latin typeface="Arial" panose="020B0604020202020204" pitchFamily="34" charset="0"/>
              </a:rPr>
              <a:t>Volunteer Group(s) </a:t>
            </a:r>
          </a:p>
          <a:p>
            <a:pPr marL="57150" indent="-228600" defTabSz="914400">
              <a:lnSpc>
                <a:spcPct val="90000"/>
              </a:lnSpc>
              <a:buClrTx/>
              <a:buSzTx/>
              <a:buFont typeface="Arial" panose="020B0604020202020204" pitchFamily="34" charset="0"/>
              <a:buChar char="•"/>
            </a:pPr>
            <a:endParaRPr lang="en-US" sz="2800" dirty="0">
              <a:solidFill>
                <a:schemeClr val="bg2">
                  <a:lumMod val="10000"/>
                </a:schemeClr>
              </a:solidFill>
              <a:latin typeface="Arial" panose="020B0604020202020204" pitchFamily="34" charset="0"/>
            </a:endParaRPr>
          </a:p>
          <a:p>
            <a:pPr marL="0" indent="0" defTabSz="914400">
              <a:lnSpc>
                <a:spcPct val="90000"/>
              </a:lnSpc>
              <a:buClrTx/>
              <a:buSzTx/>
              <a:buNone/>
            </a:pPr>
            <a:r>
              <a:rPr lang="en-US" sz="2800" dirty="0">
                <a:solidFill>
                  <a:schemeClr val="bg2">
                    <a:lumMod val="10000"/>
                  </a:schemeClr>
                </a:solidFill>
                <a:latin typeface="Arial" panose="020B0604020202020204" pitchFamily="34" charset="0"/>
              </a:rPr>
              <a:t>Tasks for project site (examples):</a:t>
            </a:r>
          </a:p>
          <a:p>
            <a:pPr marL="800100" indent="-457200" defTabSz="914400">
              <a:lnSpc>
                <a:spcPct val="90000"/>
              </a:lnSpc>
              <a:buClrTx/>
              <a:buSzTx/>
              <a:buFont typeface="+mj-lt"/>
              <a:buAutoNum type="arabicPeriod"/>
            </a:pPr>
            <a:r>
              <a:rPr lang="en-US" sz="2800" dirty="0">
                <a:solidFill>
                  <a:schemeClr val="bg2">
                    <a:lumMod val="10000"/>
                  </a:schemeClr>
                </a:solidFill>
                <a:latin typeface="Arial" panose="020B0604020202020204" pitchFamily="34" charset="0"/>
              </a:rPr>
              <a:t>Buy tickets to next concert</a:t>
            </a:r>
          </a:p>
          <a:p>
            <a:pPr marL="800100" indent="-457200" defTabSz="914400">
              <a:lnSpc>
                <a:spcPct val="90000"/>
              </a:lnSpc>
              <a:buClrTx/>
              <a:buSzTx/>
              <a:buFont typeface="+mj-lt"/>
              <a:buAutoNum type="arabicPeriod"/>
            </a:pPr>
            <a:r>
              <a:rPr lang="en-US" sz="2800" dirty="0">
                <a:solidFill>
                  <a:schemeClr val="bg2">
                    <a:lumMod val="10000"/>
                  </a:schemeClr>
                </a:solidFill>
                <a:latin typeface="Arial" panose="020B0604020202020204" pitchFamily="34" charset="0"/>
              </a:rPr>
              <a:t>Become a supporter</a:t>
            </a:r>
          </a:p>
          <a:p>
            <a:pPr marL="800100" indent="-457200" defTabSz="914400">
              <a:lnSpc>
                <a:spcPct val="90000"/>
              </a:lnSpc>
              <a:buClrTx/>
              <a:buSzTx/>
              <a:buFont typeface="+mj-lt"/>
              <a:buAutoNum type="arabicPeriod"/>
            </a:pPr>
            <a:r>
              <a:rPr lang="en-US" sz="2800" dirty="0">
                <a:solidFill>
                  <a:schemeClr val="bg2">
                    <a:lumMod val="10000"/>
                  </a:schemeClr>
                </a:solidFill>
                <a:latin typeface="Arial" panose="020B0604020202020204" pitchFamily="34" charset="0"/>
              </a:rPr>
              <a:t>Find out who to contact and email to arrange an appointment</a:t>
            </a:r>
          </a:p>
          <a:p>
            <a:pPr marL="800100" indent="-457200" defTabSz="914400">
              <a:lnSpc>
                <a:spcPct val="90000"/>
              </a:lnSpc>
              <a:buClrTx/>
              <a:buSzTx/>
              <a:buFont typeface="+mj-lt"/>
              <a:buAutoNum type="arabicPeriod"/>
            </a:pPr>
            <a:r>
              <a:rPr lang="en-US" sz="2800" dirty="0">
                <a:solidFill>
                  <a:schemeClr val="bg2">
                    <a:lumMod val="10000"/>
                  </a:schemeClr>
                </a:solidFill>
                <a:latin typeface="Arial" panose="020B0604020202020204" pitchFamily="34" charset="0"/>
              </a:rPr>
              <a:t>Learn who the conductor is for the next concert</a:t>
            </a:r>
          </a:p>
        </p:txBody>
      </p:sp>
    </p:spTree>
    <p:extLst>
      <p:ext uri="{BB962C8B-B14F-4D97-AF65-F5344CB8AC3E}">
        <p14:creationId xmlns:p14="http://schemas.microsoft.com/office/powerpoint/2010/main" val="328117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609600"/>
            <a:ext cx="6347713" cy="1320800"/>
          </a:xfrm>
        </p:spPr>
        <p:txBody>
          <a:bodyPr/>
          <a:lstStyle/>
          <a:p>
            <a:r>
              <a:rPr lang="en-AU" sz="3200" b="1" dirty="0">
                <a:solidFill>
                  <a:schemeClr val="tx1">
                    <a:lumMod val="50000"/>
                  </a:schemeClr>
                </a:solidFill>
              </a:rPr>
              <a:t>Accessibility</a:t>
            </a:r>
          </a:p>
        </p:txBody>
      </p:sp>
      <p:sp>
        <p:nvSpPr>
          <p:cNvPr id="3" name="Content Placeholder 2"/>
          <p:cNvSpPr>
            <a:spLocks noGrp="1"/>
          </p:cNvSpPr>
          <p:nvPr>
            <p:ph idx="1"/>
          </p:nvPr>
        </p:nvSpPr>
        <p:spPr>
          <a:xfrm>
            <a:off x="685800" y="1409700"/>
            <a:ext cx="9220200" cy="4800600"/>
          </a:xfrm>
        </p:spPr>
        <p:txBody>
          <a:bodyPr>
            <a:normAutofit/>
          </a:bodyPr>
          <a:lstStyle/>
          <a:p>
            <a:pPr marL="57150" indent="-228600"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The inclusive practice of making websites usable by people of all abilities and disabilities. </a:t>
            </a:r>
          </a:p>
          <a:p>
            <a:pPr marL="57150" indent="-228600" defTabSz="914400">
              <a:lnSpc>
                <a:spcPct val="90000"/>
              </a:lnSpc>
              <a:buClrTx/>
              <a:buSzTx/>
              <a:buFont typeface="Arial" panose="020B0604020202020204" pitchFamily="34" charset="0"/>
              <a:buChar char="•"/>
            </a:pPr>
            <a:r>
              <a:rPr lang="en-US" sz="2800" dirty="0">
                <a:solidFill>
                  <a:srgbClr val="0070C0"/>
                </a:solidFill>
                <a:latin typeface="Arial" panose="020B0604020202020204" pitchFamily="34" charset="0"/>
                <a:hlinkClick r:id="rId2">
                  <a:extLst>
                    <a:ext uri="{A12FA001-AC4F-418D-AE19-62706E023703}">
                      <ahyp:hlinkClr xmlns:ahyp="http://schemas.microsoft.com/office/drawing/2018/hyperlinkcolor" val="tx"/>
                    </a:ext>
                  </a:extLst>
                </a:hlinkClick>
              </a:rPr>
              <a:t>http://www.w3.org/WAI</a:t>
            </a:r>
            <a:endParaRPr lang="en-US" sz="2800" dirty="0">
              <a:solidFill>
                <a:srgbClr val="0070C0"/>
              </a:solidFill>
              <a:latin typeface="Arial" panose="020B0604020202020204" pitchFamily="34" charset="0"/>
            </a:endParaRPr>
          </a:p>
          <a:p>
            <a:pPr marL="57150" indent="-228600"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"Accessibility is about ensuring an equivalent user experience for people with disabilities, including people with age-related impairments. For the Web, accessibility means that people with disabilities can perceive, understand, navigate, and interact with websites and tools, and that they can contribute equally without barriers."</a:t>
            </a:r>
          </a:p>
          <a:p>
            <a:endParaRPr lang="en-A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Accessibility for Usability</a:t>
            </a:r>
          </a:p>
        </p:txBody>
      </p:sp>
      <p:sp>
        <p:nvSpPr>
          <p:cNvPr id="3" name="Content Placeholder 2"/>
          <p:cNvSpPr>
            <a:spLocks noGrp="1"/>
          </p:cNvSpPr>
          <p:nvPr>
            <p:ph idx="1"/>
          </p:nvPr>
        </p:nvSpPr>
        <p:spPr>
          <a:xfrm>
            <a:off x="677334" y="1409700"/>
            <a:ext cx="9152466" cy="3921587"/>
          </a:xfrm>
        </p:spPr>
        <p:txBody>
          <a:bodyPr>
            <a:normAutofit fontScale="92500" lnSpcReduction="10000"/>
          </a:bodyPr>
          <a:lstStyle/>
          <a:p>
            <a:pPr marL="57150" indent="-228600" defTabSz="914400">
              <a:lnSpc>
                <a:spcPct val="90000"/>
              </a:lnSpc>
              <a:buClrTx/>
              <a:buSzTx/>
              <a:buFont typeface="Arial" panose="020B0604020202020204" pitchFamily="34" charset="0"/>
              <a:buChar char="•"/>
            </a:pPr>
            <a:r>
              <a:rPr lang="en-US" sz="3200" dirty="0">
                <a:solidFill>
                  <a:schemeClr val="bg2">
                    <a:lumMod val="10000"/>
                  </a:schemeClr>
                </a:solidFill>
                <a:latin typeface="Arial" panose="020B0604020202020204" pitchFamily="34" charset="0"/>
              </a:rPr>
              <a:t>Accessibility's business goal is not to just be compliant.</a:t>
            </a:r>
          </a:p>
          <a:p>
            <a:pPr marL="57150" indent="-228600" defTabSz="914400">
              <a:lnSpc>
                <a:spcPct val="90000"/>
              </a:lnSpc>
              <a:buClrTx/>
              <a:buSzTx/>
              <a:buFont typeface="Arial" panose="020B0604020202020204" pitchFamily="34" charset="0"/>
              <a:buChar char="•"/>
            </a:pPr>
            <a:r>
              <a:rPr lang="en-US" sz="3200" dirty="0">
                <a:solidFill>
                  <a:schemeClr val="bg2">
                    <a:lumMod val="10000"/>
                  </a:schemeClr>
                </a:solidFill>
                <a:latin typeface="Arial" panose="020B0604020202020204" pitchFamily="34" charset="0"/>
              </a:rPr>
              <a:t>What you really want is to </a:t>
            </a:r>
            <a:r>
              <a:rPr lang="en-US" sz="3200" b="1" dirty="0">
                <a:solidFill>
                  <a:schemeClr val="bg2">
                    <a:lumMod val="10000"/>
                  </a:schemeClr>
                </a:solidFill>
                <a:latin typeface="Arial" panose="020B0604020202020204" pitchFamily="34" charset="0"/>
              </a:rPr>
              <a:t>sell more products </a:t>
            </a:r>
            <a:r>
              <a:rPr lang="en-US" sz="3200" dirty="0">
                <a:solidFill>
                  <a:schemeClr val="bg2">
                    <a:lumMod val="10000"/>
                  </a:schemeClr>
                </a:solidFill>
                <a:latin typeface="Arial" panose="020B0604020202020204" pitchFamily="34" charset="0"/>
              </a:rPr>
              <a:t>to disabled customers, or </a:t>
            </a:r>
            <a:r>
              <a:rPr lang="en-US" sz="3200" b="1" dirty="0">
                <a:solidFill>
                  <a:schemeClr val="bg2">
                    <a:lumMod val="10000"/>
                  </a:schemeClr>
                </a:solidFill>
                <a:latin typeface="Arial" panose="020B0604020202020204" pitchFamily="34" charset="0"/>
              </a:rPr>
              <a:t>get more workplace productivity</a:t>
            </a:r>
            <a:r>
              <a:rPr lang="en-US" sz="3200" dirty="0">
                <a:solidFill>
                  <a:schemeClr val="bg2">
                    <a:lumMod val="10000"/>
                  </a:schemeClr>
                </a:solidFill>
                <a:latin typeface="Arial" panose="020B0604020202020204" pitchFamily="34" charset="0"/>
              </a:rPr>
              <a:t> out of your disabled employees or similar </a:t>
            </a:r>
          </a:p>
          <a:p>
            <a:pPr marL="457200" lvl="2" defTabSz="914400">
              <a:lnSpc>
                <a:spcPct val="90000"/>
              </a:lnSpc>
              <a:buClrTx/>
              <a:buSzTx/>
              <a:buFont typeface="Arial" panose="020B0604020202020204" pitchFamily="34" charset="0"/>
              <a:buChar char="•"/>
            </a:pPr>
            <a:r>
              <a:rPr lang="en-US" sz="3200" dirty="0">
                <a:solidFill>
                  <a:schemeClr val="bg2">
                    <a:lumMod val="10000"/>
                  </a:schemeClr>
                </a:solidFill>
                <a:latin typeface="Arial" panose="020B0604020202020204" pitchFamily="34" charset="0"/>
              </a:rPr>
              <a:t>i.e., you want to achieve the site's goals more broadly </a:t>
            </a:r>
          </a:p>
          <a:p>
            <a:pPr marL="457200" lvl="1" indent="-228600" defTabSz="914400">
              <a:lnSpc>
                <a:spcPct val="90000"/>
              </a:lnSpc>
              <a:buClrTx/>
              <a:buSzTx/>
              <a:buFont typeface="Arial" panose="020B0604020202020204" pitchFamily="34" charset="0"/>
              <a:buChar char="•"/>
            </a:pPr>
            <a:r>
              <a:rPr lang="en-US" sz="3000" dirty="0">
                <a:solidFill>
                  <a:schemeClr val="bg2">
                    <a:lumMod val="10000"/>
                  </a:schemeClr>
                </a:solidFill>
                <a:latin typeface="Arial" panose="020B0604020202020204" pitchFamily="34" charset="0"/>
              </a:rPr>
              <a:t>These goals are the same as any usability project. </a:t>
            </a:r>
            <a:endParaRPr lang="en-AU" sz="3000" dirty="0">
              <a:solidFill>
                <a:schemeClr val="bg2">
                  <a:lumMod val="10000"/>
                </a:schemeClr>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Accessibility -&gt; Usability</a:t>
            </a:r>
          </a:p>
        </p:txBody>
      </p:sp>
      <p:sp>
        <p:nvSpPr>
          <p:cNvPr id="3" name="Content Placeholder 2"/>
          <p:cNvSpPr>
            <a:spLocks noGrp="1"/>
          </p:cNvSpPr>
          <p:nvPr>
            <p:ph idx="1"/>
          </p:nvPr>
        </p:nvSpPr>
        <p:spPr>
          <a:xfrm>
            <a:off x="677334" y="1397000"/>
            <a:ext cx="9000066" cy="3921587"/>
          </a:xfrm>
        </p:spPr>
        <p:txBody>
          <a:bodyPr>
            <a:noAutofit/>
          </a:bodyPr>
          <a:lstStyle/>
          <a:p>
            <a:pPr marL="57150" indent="-228600" defTabSz="914400">
              <a:lnSpc>
                <a:spcPct val="90000"/>
              </a:lnSpc>
              <a:buClrTx/>
              <a:buSzTx/>
              <a:buFont typeface="Arial" panose="020B0604020202020204" pitchFamily="34" charset="0"/>
              <a:buChar char="•"/>
            </a:pPr>
            <a:r>
              <a:rPr lang="en-US" sz="3000" dirty="0">
                <a:solidFill>
                  <a:schemeClr val="bg2">
                    <a:lumMod val="10000"/>
                  </a:schemeClr>
                </a:solidFill>
                <a:latin typeface="Arial" panose="020B0604020202020204" pitchFamily="34" charset="0"/>
              </a:rPr>
              <a:t>Accessibility improvements also improve usability for everyone (not just disabled users), especially:</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older users</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people using different devices</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people with low literacy or not fluent in the language </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people with low bandwidth connections or using older technologies</a:t>
            </a:r>
          </a:p>
        </p:txBody>
      </p:sp>
    </p:spTree>
    <p:extLst>
      <p:ext uri="{BB962C8B-B14F-4D97-AF65-F5344CB8AC3E}">
        <p14:creationId xmlns:p14="http://schemas.microsoft.com/office/powerpoint/2010/main" val="339919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Accessibility Guidelines</a:t>
            </a:r>
          </a:p>
        </p:txBody>
      </p:sp>
      <p:sp>
        <p:nvSpPr>
          <p:cNvPr id="3" name="Content Placeholder 2"/>
          <p:cNvSpPr>
            <a:spLocks noGrp="1"/>
          </p:cNvSpPr>
          <p:nvPr>
            <p:ph idx="1"/>
          </p:nvPr>
        </p:nvSpPr>
        <p:spPr>
          <a:xfrm>
            <a:off x="677334" y="1397000"/>
            <a:ext cx="9457266" cy="3921587"/>
          </a:xfrm>
        </p:spPr>
        <p:txBody>
          <a:bodyPr>
            <a:noAutofit/>
          </a:bodyPr>
          <a:lstStyle/>
          <a:p>
            <a:pPr marL="57150" indent="-228600" defTabSz="914400">
              <a:lnSpc>
                <a:spcPct val="90000"/>
              </a:lnSpc>
              <a:buClrTx/>
              <a:buSzTx/>
              <a:buFont typeface="Arial" panose="020B0604020202020204" pitchFamily="34" charset="0"/>
              <a:buChar char="•"/>
            </a:pPr>
            <a:r>
              <a:rPr lang="en-US" sz="3000" dirty="0">
                <a:solidFill>
                  <a:schemeClr val="bg2">
                    <a:lumMod val="10000"/>
                  </a:schemeClr>
                </a:solidFill>
                <a:latin typeface="Arial" panose="020B0604020202020204" pitchFamily="34" charset="0"/>
              </a:rPr>
              <a:t>Guidelines ensure websites work well with </a:t>
            </a:r>
            <a:r>
              <a:rPr lang="en-US" sz="3000" b="1" dirty="0">
                <a:solidFill>
                  <a:schemeClr val="bg2">
                    <a:lumMod val="10000"/>
                  </a:schemeClr>
                </a:solidFill>
                <a:latin typeface="Arial" panose="020B0604020202020204" pitchFamily="34" charset="0"/>
              </a:rPr>
              <a:t>assistive technologies</a:t>
            </a:r>
            <a:r>
              <a:rPr lang="en-US" sz="3000" dirty="0">
                <a:solidFill>
                  <a:schemeClr val="bg2">
                    <a:lumMod val="10000"/>
                  </a:schemeClr>
                </a:solidFill>
                <a:latin typeface="Arial" panose="020B0604020202020204" pitchFamily="34" charset="0"/>
              </a:rPr>
              <a:t>: </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screen readers (read aloud Web pages)</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screen magnifiers (enlarge Web pages)</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voice recognition software (used to input text or navigate)</a:t>
            </a:r>
          </a:p>
          <a:p>
            <a:pPr marL="57150" indent="-228600" defTabSz="914400">
              <a:lnSpc>
                <a:spcPct val="90000"/>
              </a:lnSpc>
              <a:buClrTx/>
              <a:buSzTx/>
              <a:buFont typeface="Arial" panose="020B0604020202020204" pitchFamily="34" charset="0"/>
              <a:buChar char="•"/>
            </a:pPr>
            <a:r>
              <a:rPr lang="en-US" sz="3000" dirty="0">
                <a:solidFill>
                  <a:schemeClr val="bg2">
                    <a:lumMod val="10000"/>
                  </a:schemeClr>
                </a:solidFill>
                <a:latin typeface="Arial" panose="020B0604020202020204" pitchFamily="34" charset="0"/>
              </a:rPr>
              <a:t>Most of these requirements are technical and relate to the underlying </a:t>
            </a:r>
            <a:r>
              <a:rPr lang="en-US" sz="3000" b="1" dirty="0">
                <a:solidFill>
                  <a:schemeClr val="bg2">
                    <a:lumMod val="10000"/>
                  </a:schemeClr>
                </a:solidFill>
                <a:latin typeface="Arial" panose="020B0604020202020204" pitchFamily="34" charset="0"/>
              </a:rPr>
              <a:t>code</a:t>
            </a:r>
            <a:r>
              <a:rPr lang="en-US" sz="3000" dirty="0">
                <a:solidFill>
                  <a:schemeClr val="bg2">
                    <a:lumMod val="10000"/>
                  </a:schemeClr>
                </a:solidFill>
                <a:latin typeface="Arial" panose="020B0604020202020204" pitchFamily="34" charset="0"/>
              </a:rPr>
              <a:t> rather than to the visual appearance.</a:t>
            </a:r>
          </a:p>
          <a:p>
            <a:endParaRPr lang="en-US" sz="3000" dirty="0"/>
          </a:p>
        </p:txBody>
      </p:sp>
    </p:spTree>
    <p:extLst>
      <p:ext uri="{BB962C8B-B14F-4D97-AF65-F5344CB8AC3E}">
        <p14:creationId xmlns:p14="http://schemas.microsoft.com/office/powerpoint/2010/main" val="40360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828866" cy="1320800"/>
          </a:xfrm>
        </p:spPr>
        <p:txBody>
          <a:bodyPr>
            <a:normAutofit/>
          </a:bodyPr>
          <a:lstStyle/>
          <a:p>
            <a:r>
              <a:rPr lang="en-US" sz="3200" b="1" dirty="0">
                <a:solidFill>
                  <a:schemeClr val="tx1">
                    <a:lumMod val="50000"/>
                  </a:schemeClr>
                </a:solidFill>
              </a:rPr>
              <a:t>Web Content Accessibility Guidelines (</a:t>
            </a:r>
            <a:r>
              <a:rPr lang="en-US" sz="3200" b="1">
                <a:solidFill>
                  <a:schemeClr val="tx1">
                    <a:lumMod val="50000"/>
                  </a:schemeClr>
                </a:solidFill>
              </a:rPr>
              <a:t>WCAG)</a:t>
            </a:r>
            <a:endParaRPr lang="en-US" sz="3200" b="1" dirty="0">
              <a:solidFill>
                <a:schemeClr val="tx1">
                  <a:lumMod val="50000"/>
                </a:schemeClr>
              </a:solidFill>
            </a:endParaRPr>
          </a:p>
        </p:txBody>
      </p:sp>
      <p:sp>
        <p:nvSpPr>
          <p:cNvPr id="3" name="Content Placeholder 2"/>
          <p:cNvSpPr>
            <a:spLocks noGrp="1"/>
          </p:cNvSpPr>
          <p:nvPr>
            <p:ph idx="1"/>
          </p:nvPr>
        </p:nvSpPr>
        <p:spPr>
          <a:xfrm>
            <a:off x="685800" y="1397000"/>
            <a:ext cx="8596668" cy="4800600"/>
          </a:xfrm>
        </p:spPr>
        <p:txBody>
          <a:bodyPr>
            <a:normAutofit/>
          </a:bodyPr>
          <a:lstStyle/>
          <a:p>
            <a:pPr marL="57150" indent="-228600" defTabSz="914400">
              <a:lnSpc>
                <a:spcPct val="90000"/>
              </a:lnSpc>
              <a:buClrTx/>
              <a:buSzTx/>
              <a:buFont typeface="Arial" panose="020B0604020202020204" pitchFamily="34" charset="0"/>
              <a:buChar char="•"/>
            </a:pPr>
            <a:r>
              <a:rPr lang="en-US" sz="3000" b="1" dirty="0">
                <a:solidFill>
                  <a:schemeClr val="bg2">
                    <a:lumMod val="10000"/>
                  </a:schemeClr>
                </a:solidFill>
                <a:latin typeface="Arial" panose="020B0604020202020204" pitchFamily="34" charset="0"/>
              </a:rPr>
              <a:t>Perceivable</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Provide text alternatives for non-text content.</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Provide captions and other alternatives for multimedia.</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Create content that can be presented in different ways, including by assistive technologies, without losing meaning.</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Make it easier for users to see and hear content.</a:t>
            </a:r>
          </a:p>
        </p:txBody>
      </p:sp>
    </p:spTree>
    <p:extLst>
      <p:ext uri="{BB962C8B-B14F-4D97-AF65-F5344CB8AC3E}">
        <p14:creationId xmlns:p14="http://schemas.microsoft.com/office/powerpoint/2010/main" val="378361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762066" cy="1320800"/>
          </a:xfrm>
        </p:spPr>
        <p:txBody>
          <a:bodyPr/>
          <a:lstStyle/>
          <a:p>
            <a:r>
              <a:rPr lang="en-US" sz="3200" b="1" dirty="0">
                <a:solidFill>
                  <a:schemeClr val="tx1">
                    <a:lumMod val="50000"/>
                  </a:schemeClr>
                </a:solidFill>
              </a:rPr>
              <a:t>Usability is defined by 5 quality components</a:t>
            </a:r>
            <a:endParaRPr lang="en-AU" sz="3200" b="1" dirty="0">
              <a:solidFill>
                <a:schemeClr val="tx1">
                  <a:lumMod val="50000"/>
                </a:schemeClr>
              </a:solidFill>
            </a:endParaRPr>
          </a:p>
        </p:txBody>
      </p:sp>
      <p:sp>
        <p:nvSpPr>
          <p:cNvPr id="3" name="Content Placeholder 2"/>
          <p:cNvSpPr>
            <a:spLocks noGrp="1"/>
          </p:cNvSpPr>
          <p:nvPr>
            <p:ph idx="1"/>
          </p:nvPr>
        </p:nvSpPr>
        <p:spPr>
          <a:xfrm>
            <a:off x="533400" y="1447801"/>
            <a:ext cx="9144000" cy="4185574"/>
          </a:xfrm>
        </p:spPr>
        <p:txBody>
          <a:bodyPr>
            <a:noAutofit/>
          </a:bodyPr>
          <a:lstStyle/>
          <a:p>
            <a:pPr marL="400050" indent="-228600" defTabSz="914400">
              <a:lnSpc>
                <a:spcPct val="90000"/>
              </a:lnSpc>
              <a:buClrTx/>
              <a:buSzTx/>
              <a:buFont typeface="Arial" panose="020B0604020202020204" pitchFamily="34" charset="0"/>
              <a:buChar char="•"/>
            </a:pPr>
            <a:r>
              <a:rPr lang="en-US" sz="2400" b="1" dirty="0" err="1">
                <a:solidFill>
                  <a:schemeClr val="bg2">
                    <a:lumMod val="10000"/>
                  </a:schemeClr>
                </a:solidFill>
                <a:latin typeface="Arial" panose="020B0604020202020204" pitchFamily="34" charset="0"/>
              </a:rPr>
              <a:t>Learnability</a:t>
            </a:r>
            <a:r>
              <a:rPr lang="en-US" sz="2400" dirty="0">
                <a:solidFill>
                  <a:schemeClr val="bg2">
                    <a:lumMod val="10000"/>
                  </a:schemeClr>
                </a:solidFill>
                <a:latin typeface="Arial" panose="020B0604020202020204" pitchFamily="34" charset="0"/>
              </a:rPr>
              <a:t>: How easy is it for users to accomplish basic tasks the first time they encounter the design?</a:t>
            </a:r>
          </a:p>
          <a:p>
            <a:pPr marL="400050" indent="-228600" defTabSz="914400">
              <a:lnSpc>
                <a:spcPct val="90000"/>
              </a:lnSpc>
              <a:buClrTx/>
              <a:buSzTx/>
              <a:buFont typeface="Arial" panose="020B0604020202020204" pitchFamily="34" charset="0"/>
              <a:buChar char="•"/>
            </a:pPr>
            <a:r>
              <a:rPr lang="en-US" sz="2400" b="1" dirty="0">
                <a:solidFill>
                  <a:schemeClr val="bg2">
                    <a:lumMod val="10000"/>
                  </a:schemeClr>
                </a:solidFill>
                <a:latin typeface="Arial" panose="020B0604020202020204" pitchFamily="34" charset="0"/>
              </a:rPr>
              <a:t>Efficiency</a:t>
            </a:r>
            <a:r>
              <a:rPr lang="en-US" sz="2400" dirty="0">
                <a:solidFill>
                  <a:schemeClr val="bg2">
                    <a:lumMod val="10000"/>
                  </a:schemeClr>
                </a:solidFill>
                <a:latin typeface="Arial" panose="020B0604020202020204" pitchFamily="34" charset="0"/>
              </a:rPr>
              <a:t>: Once users have learned the design, how quickly can they perform tasks?</a:t>
            </a:r>
          </a:p>
          <a:p>
            <a:pPr marL="400050" indent="-228600" defTabSz="914400">
              <a:lnSpc>
                <a:spcPct val="90000"/>
              </a:lnSpc>
              <a:buClrTx/>
              <a:buSzTx/>
              <a:buFont typeface="Arial" panose="020B0604020202020204" pitchFamily="34" charset="0"/>
              <a:buChar char="•"/>
            </a:pPr>
            <a:r>
              <a:rPr lang="en-US" sz="2400" b="1" dirty="0" err="1">
                <a:solidFill>
                  <a:schemeClr val="bg2">
                    <a:lumMod val="10000"/>
                  </a:schemeClr>
                </a:solidFill>
                <a:latin typeface="Arial" panose="020B0604020202020204" pitchFamily="34" charset="0"/>
              </a:rPr>
              <a:t>Memorability</a:t>
            </a:r>
            <a:r>
              <a:rPr lang="en-US" sz="2400" dirty="0">
                <a:solidFill>
                  <a:schemeClr val="bg2">
                    <a:lumMod val="10000"/>
                  </a:schemeClr>
                </a:solidFill>
                <a:latin typeface="Arial" panose="020B0604020202020204" pitchFamily="34" charset="0"/>
              </a:rPr>
              <a:t>: When users return to the design after a period of not using it, how easily can they reestablish proficiency?</a:t>
            </a:r>
          </a:p>
          <a:p>
            <a:pPr marL="400050" indent="-228600" defTabSz="914400">
              <a:lnSpc>
                <a:spcPct val="90000"/>
              </a:lnSpc>
              <a:buClrTx/>
              <a:buSzTx/>
              <a:buFont typeface="Arial" panose="020B0604020202020204" pitchFamily="34" charset="0"/>
              <a:buChar char="•"/>
            </a:pPr>
            <a:r>
              <a:rPr lang="en-US" sz="2400" b="1" dirty="0">
                <a:solidFill>
                  <a:schemeClr val="bg2">
                    <a:lumMod val="10000"/>
                  </a:schemeClr>
                </a:solidFill>
                <a:latin typeface="Arial" panose="020B0604020202020204" pitchFamily="34" charset="0"/>
              </a:rPr>
              <a:t>Errors</a:t>
            </a:r>
            <a:r>
              <a:rPr lang="en-US" sz="2400" dirty="0">
                <a:solidFill>
                  <a:schemeClr val="bg2">
                    <a:lumMod val="10000"/>
                  </a:schemeClr>
                </a:solidFill>
                <a:latin typeface="Arial" panose="020B0604020202020204" pitchFamily="34" charset="0"/>
              </a:rPr>
              <a:t>: How many errors do users make, how severe are these errors, and how easily can they recover from the errors?</a:t>
            </a:r>
          </a:p>
          <a:p>
            <a:pPr marL="400050" indent="-228600" defTabSz="914400">
              <a:lnSpc>
                <a:spcPct val="90000"/>
              </a:lnSpc>
              <a:buClrTx/>
              <a:buSzTx/>
              <a:buFont typeface="Arial" panose="020B0604020202020204" pitchFamily="34" charset="0"/>
              <a:buChar char="•"/>
            </a:pPr>
            <a:r>
              <a:rPr lang="en-US" sz="2400" b="1" dirty="0">
                <a:solidFill>
                  <a:schemeClr val="bg2">
                    <a:lumMod val="10000"/>
                  </a:schemeClr>
                </a:solidFill>
                <a:latin typeface="Arial" panose="020B0604020202020204" pitchFamily="34" charset="0"/>
              </a:rPr>
              <a:t>Satisfaction</a:t>
            </a:r>
            <a:r>
              <a:rPr lang="en-US" sz="2400" dirty="0">
                <a:solidFill>
                  <a:schemeClr val="bg2">
                    <a:lumMod val="10000"/>
                  </a:schemeClr>
                </a:solidFill>
                <a:latin typeface="Arial" panose="020B0604020202020204" pitchFamily="34" charset="0"/>
              </a:rPr>
              <a:t>: How pleasant is it to use the design?</a:t>
            </a:r>
            <a:endParaRPr lang="en-AU" sz="2400" dirty="0">
              <a:solidFill>
                <a:schemeClr val="bg2">
                  <a:lumMod val="10000"/>
                </a:schemeClr>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362266" cy="1320800"/>
          </a:xfrm>
        </p:spPr>
        <p:txBody>
          <a:bodyPr>
            <a:normAutofit/>
          </a:bodyPr>
          <a:lstStyle/>
          <a:p>
            <a:r>
              <a:rPr lang="en-US" sz="3200" b="1" dirty="0">
                <a:solidFill>
                  <a:schemeClr val="tx1">
                    <a:lumMod val="50000"/>
                  </a:schemeClr>
                </a:solidFill>
              </a:rPr>
              <a:t>Web Content Accessibility Guidelines (WCAG) 2.0</a:t>
            </a:r>
          </a:p>
        </p:txBody>
      </p:sp>
      <p:sp>
        <p:nvSpPr>
          <p:cNvPr id="3" name="Content Placeholder 2"/>
          <p:cNvSpPr>
            <a:spLocks noGrp="1"/>
          </p:cNvSpPr>
          <p:nvPr>
            <p:ph idx="1"/>
          </p:nvPr>
        </p:nvSpPr>
        <p:spPr>
          <a:xfrm>
            <a:off x="677334" y="1384301"/>
            <a:ext cx="8596668" cy="4669762"/>
          </a:xfrm>
        </p:spPr>
        <p:txBody>
          <a:bodyPr>
            <a:normAutofit/>
          </a:bodyPr>
          <a:lstStyle/>
          <a:p>
            <a:pPr marL="57150" indent="-228600" defTabSz="914400">
              <a:lnSpc>
                <a:spcPct val="90000"/>
              </a:lnSpc>
              <a:buClrTx/>
              <a:buSzTx/>
              <a:buFont typeface="Arial" panose="020B0604020202020204" pitchFamily="34" charset="0"/>
              <a:buChar char="•"/>
            </a:pPr>
            <a:r>
              <a:rPr lang="en-US" sz="3000" b="1" dirty="0">
                <a:solidFill>
                  <a:schemeClr val="bg2">
                    <a:lumMod val="10000"/>
                  </a:schemeClr>
                </a:solidFill>
                <a:latin typeface="Arial" panose="020B0604020202020204" pitchFamily="34" charset="0"/>
              </a:rPr>
              <a:t>Operable</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Make all functionality available from a keyboard.</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Give users enough time to read and use content.</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Do not use content that causes seizures.</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Help users navigate and find content.</a:t>
            </a:r>
          </a:p>
        </p:txBody>
      </p:sp>
    </p:spTree>
    <p:extLst>
      <p:ext uri="{BB962C8B-B14F-4D97-AF65-F5344CB8AC3E}">
        <p14:creationId xmlns:p14="http://schemas.microsoft.com/office/powerpoint/2010/main" val="2409933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914466" cy="1320800"/>
          </a:xfrm>
        </p:spPr>
        <p:txBody>
          <a:bodyPr>
            <a:normAutofit/>
          </a:bodyPr>
          <a:lstStyle/>
          <a:p>
            <a:r>
              <a:rPr lang="en-US" sz="3200" b="1" dirty="0">
                <a:solidFill>
                  <a:schemeClr val="tx1">
                    <a:lumMod val="50000"/>
                  </a:schemeClr>
                </a:solidFill>
              </a:rPr>
              <a:t>Web Content Accessibility Guidelines (WCAG) 2.0</a:t>
            </a:r>
          </a:p>
        </p:txBody>
      </p:sp>
      <p:sp>
        <p:nvSpPr>
          <p:cNvPr id="3" name="Content Placeholder 2"/>
          <p:cNvSpPr>
            <a:spLocks noGrp="1"/>
          </p:cNvSpPr>
          <p:nvPr>
            <p:ph idx="1"/>
          </p:nvPr>
        </p:nvSpPr>
        <p:spPr>
          <a:xfrm>
            <a:off x="677334" y="1409701"/>
            <a:ext cx="8596668" cy="4593562"/>
          </a:xfrm>
        </p:spPr>
        <p:txBody>
          <a:bodyPr>
            <a:normAutofit/>
          </a:bodyPr>
          <a:lstStyle/>
          <a:p>
            <a:pPr marL="57150" indent="-228600" defTabSz="914400">
              <a:lnSpc>
                <a:spcPct val="90000"/>
              </a:lnSpc>
              <a:buClrTx/>
              <a:buSzTx/>
              <a:buFont typeface="Arial" panose="020B0604020202020204" pitchFamily="34" charset="0"/>
              <a:buChar char="•"/>
            </a:pPr>
            <a:r>
              <a:rPr lang="en-US" sz="3000" b="1" dirty="0">
                <a:solidFill>
                  <a:schemeClr val="bg2">
                    <a:lumMod val="10000"/>
                  </a:schemeClr>
                </a:solidFill>
                <a:latin typeface="Arial" panose="020B0604020202020204" pitchFamily="34" charset="0"/>
              </a:rPr>
              <a:t>Understandable</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Make text readable and understandable.</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Make content appear and operate in predictable ways.</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Help users avoid and correct mistakes.</a:t>
            </a:r>
          </a:p>
          <a:p>
            <a:pPr marL="57150" lvl="1" indent="-228600" defTabSz="914400">
              <a:lnSpc>
                <a:spcPct val="90000"/>
              </a:lnSpc>
              <a:buClrTx/>
              <a:buSzTx/>
              <a:buFont typeface="Arial" panose="020B0604020202020204" pitchFamily="34" charset="0"/>
              <a:buChar char="•"/>
            </a:pPr>
            <a:endParaRPr lang="en-US" sz="3000" dirty="0">
              <a:solidFill>
                <a:schemeClr val="bg2">
                  <a:lumMod val="10000"/>
                </a:schemeClr>
              </a:solidFill>
              <a:latin typeface="Arial" panose="020B0604020202020204" pitchFamily="34" charset="0"/>
            </a:endParaRPr>
          </a:p>
          <a:p>
            <a:pPr marL="57150" indent="-228600" defTabSz="914400">
              <a:lnSpc>
                <a:spcPct val="90000"/>
              </a:lnSpc>
              <a:buClrTx/>
              <a:buSzTx/>
              <a:buFont typeface="Arial" panose="020B0604020202020204" pitchFamily="34" charset="0"/>
              <a:buChar char="•"/>
            </a:pPr>
            <a:r>
              <a:rPr lang="en-US" sz="3000" b="1" dirty="0">
                <a:solidFill>
                  <a:schemeClr val="bg2">
                    <a:lumMod val="10000"/>
                  </a:schemeClr>
                </a:solidFill>
                <a:latin typeface="Arial" panose="020B0604020202020204" pitchFamily="34" charset="0"/>
              </a:rPr>
              <a:t>Robust</a:t>
            </a:r>
          </a:p>
          <a:p>
            <a:pPr marL="457200" lvl="2"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Maximise compatibility with current and future user tools.</a:t>
            </a:r>
          </a:p>
        </p:txBody>
      </p:sp>
    </p:spTree>
    <p:extLst>
      <p:ext uri="{BB962C8B-B14F-4D97-AF65-F5344CB8AC3E}">
        <p14:creationId xmlns:p14="http://schemas.microsoft.com/office/powerpoint/2010/main" val="327564228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1" y="2071328"/>
            <a:ext cx="6347713" cy="3948472"/>
          </a:xfrm>
        </p:spPr>
        <p:txBody>
          <a:bodyPr>
            <a:normAutofit/>
          </a:bodyPr>
          <a:lstStyle/>
          <a:p>
            <a:pPr algn="ctr"/>
            <a:r>
              <a:rPr lang="en-US" sz="5400" b="1" dirty="0">
                <a:solidFill>
                  <a:schemeClr val="accent4">
                    <a:lumMod val="75000"/>
                  </a:schemeClr>
                </a:solidFill>
              </a:rPr>
              <a:t>How can you test accessibility?</a:t>
            </a:r>
          </a:p>
        </p:txBody>
      </p:sp>
    </p:spTree>
    <p:extLst>
      <p:ext uri="{BB962C8B-B14F-4D97-AF65-F5344CB8AC3E}">
        <p14:creationId xmlns:p14="http://schemas.microsoft.com/office/powerpoint/2010/main" val="643017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347713" cy="1320800"/>
          </a:xfrm>
        </p:spPr>
        <p:txBody>
          <a:bodyPr/>
          <a:lstStyle/>
          <a:p>
            <a:r>
              <a:rPr lang="en-GB" sz="3200" b="1" dirty="0">
                <a:solidFill>
                  <a:schemeClr val="tx1">
                    <a:lumMod val="50000"/>
                  </a:schemeClr>
                </a:solidFill>
              </a:rPr>
              <a:t>Online Checking Tools</a:t>
            </a:r>
          </a:p>
        </p:txBody>
      </p:sp>
      <p:sp>
        <p:nvSpPr>
          <p:cNvPr id="3" name="Content Placeholder 2"/>
          <p:cNvSpPr>
            <a:spLocks noGrp="1"/>
          </p:cNvSpPr>
          <p:nvPr>
            <p:ph idx="1"/>
          </p:nvPr>
        </p:nvSpPr>
        <p:spPr>
          <a:xfrm>
            <a:off x="677334" y="1384300"/>
            <a:ext cx="8596668" cy="3880773"/>
          </a:xfrm>
        </p:spPr>
        <p:txBody>
          <a:bodyPr>
            <a:normAutofit/>
          </a:bodyPr>
          <a:lstStyle/>
          <a:p>
            <a:pPr marL="57150" indent="-228600" defTabSz="914400">
              <a:lnSpc>
                <a:spcPct val="90000"/>
              </a:lnSpc>
              <a:buClrTx/>
              <a:buSzTx/>
              <a:buFont typeface="Arial" panose="020B0604020202020204" pitchFamily="34" charset="0"/>
              <a:buChar char="•"/>
            </a:pPr>
            <a:r>
              <a:rPr lang="en-GB" sz="3000" dirty="0">
                <a:solidFill>
                  <a:srgbClr val="0070C0"/>
                </a:solidFill>
                <a:latin typeface="Arial" panose="020B0604020202020204" pitchFamily="34" charset="0"/>
                <a:hlinkClick r:id="rId2">
                  <a:extLst>
                    <a:ext uri="{A12FA001-AC4F-418D-AE19-62706E023703}">
                      <ahyp:hlinkClr xmlns:ahyp="http://schemas.microsoft.com/office/drawing/2018/hyperlinkcolor" val="tx"/>
                    </a:ext>
                  </a:extLst>
                </a:hlinkClick>
              </a:rPr>
              <a:t>http://www.w3.org/WAI/ER/tools/</a:t>
            </a:r>
            <a:r>
              <a:rPr lang="en-GB" sz="3000" dirty="0">
                <a:solidFill>
                  <a:srgbClr val="0070C0"/>
                </a:solidFill>
                <a:latin typeface="Arial" panose="020B0604020202020204" pitchFamily="34" charset="0"/>
              </a:rPr>
              <a:t>  </a:t>
            </a:r>
            <a:endParaRPr lang="en-GB" sz="3000" dirty="0">
              <a:solidFill>
                <a:schemeClr val="bg2">
                  <a:lumMod val="10000"/>
                </a:schemeClr>
              </a:solidFill>
              <a:latin typeface="Arial" panose="020B0604020202020204" pitchFamily="34" charset="0"/>
            </a:endParaRPr>
          </a:p>
          <a:p>
            <a:pPr marL="57150" indent="-228600" defTabSz="914400">
              <a:lnSpc>
                <a:spcPct val="90000"/>
              </a:lnSpc>
              <a:buClrTx/>
              <a:buSzTx/>
              <a:buFont typeface="Arial" panose="020B0604020202020204" pitchFamily="34" charset="0"/>
              <a:buChar char="•"/>
            </a:pPr>
            <a:r>
              <a:rPr lang="en-GB" sz="3000" dirty="0">
                <a:solidFill>
                  <a:srgbClr val="0070C0"/>
                </a:solidFill>
                <a:latin typeface="Arial" panose="020B0604020202020204" pitchFamily="34" charset="0"/>
                <a:hlinkClick r:id="rId3">
                  <a:extLst>
                    <a:ext uri="{A12FA001-AC4F-418D-AE19-62706E023703}">
                      <ahyp:hlinkClr xmlns:ahyp="http://schemas.microsoft.com/office/drawing/2018/hyperlinkcolor" val="tx"/>
                    </a:ext>
                  </a:extLst>
                </a:hlinkClick>
              </a:rPr>
              <a:t>http://wave.webaim.org</a:t>
            </a:r>
            <a:r>
              <a:rPr lang="en-GB" sz="3000" dirty="0">
                <a:solidFill>
                  <a:srgbClr val="0070C0"/>
                </a:solidFill>
                <a:latin typeface="Arial" panose="020B0604020202020204" pitchFamily="34" charset="0"/>
              </a:rPr>
              <a:t> </a:t>
            </a:r>
          </a:p>
        </p:txBody>
      </p:sp>
    </p:spTree>
    <p:extLst>
      <p:ext uri="{BB962C8B-B14F-4D97-AF65-F5344CB8AC3E}">
        <p14:creationId xmlns:p14="http://schemas.microsoft.com/office/powerpoint/2010/main" val="287036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chemeClr val="tx1">
                    <a:lumMod val="50000"/>
                  </a:schemeClr>
                </a:solidFill>
              </a:rPr>
              <a:t>How to design accessible sites </a:t>
            </a:r>
          </a:p>
        </p:txBody>
      </p:sp>
      <p:sp>
        <p:nvSpPr>
          <p:cNvPr id="3" name="Content Placeholder 2"/>
          <p:cNvSpPr>
            <a:spLocks noGrp="1"/>
          </p:cNvSpPr>
          <p:nvPr>
            <p:ph idx="1"/>
          </p:nvPr>
        </p:nvSpPr>
        <p:spPr>
          <a:xfrm>
            <a:off x="677334" y="1447800"/>
            <a:ext cx="9381066" cy="5257800"/>
          </a:xfrm>
          <a:noFill/>
        </p:spPr>
        <p:txBody>
          <a:bodyPr>
            <a:normAutofit fontScale="77500" lnSpcReduction="20000"/>
          </a:bodyPr>
          <a:lstStyle/>
          <a:p>
            <a:pPr marL="57150" indent="-228600" defTabSz="914400">
              <a:lnSpc>
                <a:spcPct val="110000"/>
              </a:lnSpc>
              <a:buClrTx/>
              <a:buSzTx/>
              <a:buFont typeface="Arial" panose="020B0604020202020204" pitchFamily="34" charset="0"/>
              <a:buChar char="•"/>
            </a:pPr>
            <a:r>
              <a:rPr lang="en-US" sz="3500" dirty="0">
                <a:solidFill>
                  <a:schemeClr val="bg2">
                    <a:lumMod val="10000"/>
                  </a:schemeClr>
                </a:solidFill>
                <a:latin typeface="Arial" panose="020B0604020202020204" pitchFamily="34" charset="0"/>
              </a:rPr>
              <a:t>#1. Use semantic, valid HTML</a:t>
            </a:r>
          </a:p>
          <a:p>
            <a:pPr marL="57150" indent="-228600" defTabSz="914400">
              <a:lnSpc>
                <a:spcPct val="110000"/>
              </a:lnSpc>
              <a:buClrTx/>
              <a:buSzTx/>
              <a:buFont typeface="Arial" panose="020B0604020202020204" pitchFamily="34" charset="0"/>
              <a:buChar char="•"/>
            </a:pPr>
            <a:r>
              <a:rPr lang="en-US" sz="3500" dirty="0">
                <a:solidFill>
                  <a:schemeClr val="bg2">
                    <a:lumMod val="10000"/>
                  </a:schemeClr>
                </a:solidFill>
                <a:latin typeface="Arial" panose="020B0604020202020204" pitchFamily="34" charset="0"/>
              </a:rPr>
              <a:t>Conduct tests to ensure that your website makes sense without CSS</a:t>
            </a:r>
          </a:p>
          <a:p>
            <a:pPr marL="57150" indent="-228600" defTabSz="914400">
              <a:lnSpc>
                <a:spcPct val="110000"/>
              </a:lnSpc>
              <a:buClrTx/>
              <a:buSzTx/>
              <a:buFont typeface="Arial" panose="020B0604020202020204" pitchFamily="34" charset="0"/>
              <a:buChar char="•"/>
            </a:pPr>
            <a:r>
              <a:rPr lang="en-GB" sz="3500" dirty="0">
                <a:solidFill>
                  <a:schemeClr val="bg2">
                    <a:lumMod val="10000"/>
                  </a:schemeClr>
                </a:solidFill>
                <a:latin typeface="Arial" panose="020B0604020202020204" pitchFamily="34" charset="0"/>
              </a:rPr>
              <a:t>Avoid using frames, tables for layout and other 'deprecated' techniques</a:t>
            </a:r>
          </a:p>
          <a:p>
            <a:pPr marL="57150" indent="-228600" defTabSz="914400">
              <a:lnSpc>
                <a:spcPct val="110000"/>
              </a:lnSpc>
              <a:buClrTx/>
              <a:buSzTx/>
              <a:buFont typeface="Arial" panose="020B0604020202020204" pitchFamily="34" charset="0"/>
              <a:buChar char="•"/>
            </a:pPr>
            <a:r>
              <a:rPr lang="en-GB" sz="3500" dirty="0">
                <a:solidFill>
                  <a:schemeClr val="bg2">
                    <a:lumMod val="10000"/>
                  </a:schemeClr>
                </a:solidFill>
                <a:latin typeface="Arial" panose="020B0604020202020204" pitchFamily="34" charset="0"/>
              </a:rPr>
              <a:t>Set DOCTYPE and &lt;meta&gt; elements (like </a:t>
            </a:r>
            <a:r>
              <a:rPr lang="en-GB" sz="3500" b="1" dirty="0">
                <a:solidFill>
                  <a:schemeClr val="bg2">
                    <a:lumMod val="10000"/>
                  </a:schemeClr>
                </a:solidFill>
                <a:latin typeface="Arial" panose="020B0604020202020204" pitchFamily="34" charset="0"/>
              </a:rPr>
              <a:t>lang</a:t>
            </a:r>
            <a:r>
              <a:rPr lang="en-GB" sz="3500" dirty="0">
                <a:solidFill>
                  <a:schemeClr val="bg2">
                    <a:lumMod val="10000"/>
                  </a:schemeClr>
                </a:solidFill>
                <a:latin typeface="Arial" panose="020B0604020202020204" pitchFamily="34" charset="0"/>
              </a:rPr>
              <a:t> and </a:t>
            </a:r>
            <a:r>
              <a:rPr lang="en-GB" sz="3500" b="1" dirty="0">
                <a:solidFill>
                  <a:schemeClr val="bg2">
                    <a:lumMod val="10000"/>
                  </a:schemeClr>
                </a:solidFill>
                <a:latin typeface="Arial" panose="020B0604020202020204" pitchFamily="34" charset="0"/>
              </a:rPr>
              <a:t>charset</a:t>
            </a:r>
            <a:r>
              <a:rPr lang="en-GB" sz="3500" dirty="0">
                <a:solidFill>
                  <a:schemeClr val="bg2">
                    <a:lumMod val="10000"/>
                  </a:schemeClr>
                </a:solidFill>
                <a:latin typeface="Arial" panose="020B0604020202020204" pitchFamily="34" charset="0"/>
              </a:rPr>
              <a:t>)</a:t>
            </a:r>
          </a:p>
          <a:p>
            <a:pPr marL="57150" indent="-228600" defTabSz="914400">
              <a:lnSpc>
                <a:spcPct val="110000"/>
              </a:lnSpc>
              <a:buClrTx/>
              <a:buSzTx/>
              <a:buFont typeface="Arial" panose="020B0604020202020204" pitchFamily="34" charset="0"/>
              <a:buChar char="•"/>
            </a:pPr>
            <a:r>
              <a:rPr lang="en-GB" sz="3500" dirty="0">
                <a:solidFill>
                  <a:schemeClr val="bg2">
                    <a:lumMod val="10000"/>
                  </a:schemeClr>
                </a:solidFill>
                <a:latin typeface="Arial" panose="020B0604020202020204" pitchFamily="34" charset="0"/>
              </a:rPr>
              <a:t>Ensure that navigation works without a mouse</a:t>
            </a:r>
          </a:p>
          <a:p>
            <a:pPr marL="57150" indent="-228600" defTabSz="914400">
              <a:lnSpc>
                <a:spcPct val="110000"/>
              </a:lnSpc>
              <a:buClrTx/>
              <a:buSzTx/>
              <a:buFont typeface="Arial" panose="020B0604020202020204" pitchFamily="34" charset="0"/>
              <a:buChar char="•"/>
            </a:pPr>
            <a:r>
              <a:rPr lang="en-GB" sz="3500" dirty="0">
                <a:solidFill>
                  <a:schemeClr val="bg2">
                    <a:lumMod val="10000"/>
                  </a:schemeClr>
                </a:solidFill>
                <a:latin typeface="Arial" panose="020B0604020202020204" pitchFamily="34" charset="0"/>
              </a:rPr>
              <a:t>Ensure that your website makes sense in black and white </a:t>
            </a:r>
          </a:p>
          <a:p>
            <a:pPr marL="57150" indent="-228600" defTabSz="914400">
              <a:lnSpc>
                <a:spcPct val="110000"/>
              </a:lnSpc>
              <a:buClrTx/>
              <a:buSzTx/>
              <a:buFont typeface="Arial" panose="020B0604020202020204" pitchFamily="34" charset="0"/>
              <a:buChar char="•"/>
            </a:pPr>
            <a:r>
              <a:rPr lang="en-GB" sz="3500" dirty="0">
                <a:solidFill>
                  <a:schemeClr val="bg2">
                    <a:lumMod val="10000"/>
                  </a:schemeClr>
                </a:solidFill>
                <a:latin typeface="Arial" panose="020B0604020202020204" pitchFamily="34" charset="0"/>
              </a:rPr>
              <a:t>Avoid animations, including blinking or scrolling text </a:t>
            </a:r>
          </a:p>
        </p:txBody>
      </p:sp>
    </p:spTree>
    <p:extLst>
      <p:ext uri="{BB962C8B-B14F-4D97-AF65-F5344CB8AC3E}">
        <p14:creationId xmlns:p14="http://schemas.microsoft.com/office/powerpoint/2010/main" val="397833175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50000"/>
                  </a:schemeClr>
                </a:solidFill>
              </a:rPr>
              <a:t>Simple Stuff – Quick to do</a:t>
            </a:r>
          </a:p>
        </p:txBody>
      </p:sp>
      <p:sp>
        <p:nvSpPr>
          <p:cNvPr id="3" name="Content Placeholder 2"/>
          <p:cNvSpPr>
            <a:spLocks noGrp="1"/>
          </p:cNvSpPr>
          <p:nvPr>
            <p:ph idx="1"/>
          </p:nvPr>
        </p:nvSpPr>
        <p:spPr>
          <a:xfrm>
            <a:off x="677334" y="1447800"/>
            <a:ext cx="9728883" cy="3921587"/>
          </a:xfrm>
          <a:noFill/>
        </p:spPr>
        <p:txBody>
          <a:bodyPr>
            <a:normAutofit/>
          </a:bodyPr>
          <a:lstStyle/>
          <a:p>
            <a:pPr marL="571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Use alt attributes for ALL images </a:t>
            </a:r>
            <a:br>
              <a:rPr lang="en-US" sz="2400" dirty="0">
                <a:solidFill>
                  <a:schemeClr val="bg2">
                    <a:lumMod val="10000"/>
                  </a:schemeClr>
                </a:solidFill>
                <a:latin typeface="Arial" panose="020B0604020202020204" pitchFamily="34" charset="0"/>
              </a:rPr>
            </a:br>
            <a:r>
              <a:rPr lang="en-US" sz="2400" dirty="0">
                <a:solidFill>
                  <a:schemeClr val="bg2">
                    <a:lumMod val="10000"/>
                  </a:schemeClr>
                </a:solidFill>
                <a:latin typeface="Arial" panose="020B0604020202020204" pitchFamily="34" charset="0"/>
              </a:rPr>
              <a:t>(use alt="" for images that assistive technology should ignore)</a:t>
            </a:r>
          </a:p>
          <a:p>
            <a:pPr marL="571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Use &lt;labels&gt; for form input fields</a:t>
            </a:r>
          </a:p>
          <a:p>
            <a:pPr marL="571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Make link text meaningful – not "click here"</a:t>
            </a:r>
          </a:p>
          <a:p>
            <a:pPr marL="571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Provide controls for time-based media (audio/video)</a:t>
            </a:r>
          </a:p>
          <a:p>
            <a:pPr marL="571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Ensure paragraph spacing is at least 1.5 times larger than line spacing</a:t>
            </a:r>
          </a:p>
          <a:p>
            <a:endParaRPr lang="en-US" sz="2000" dirty="0"/>
          </a:p>
        </p:txBody>
      </p:sp>
      <p:sp>
        <p:nvSpPr>
          <p:cNvPr id="4" name="Rectangle 3"/>
          <p:cNvSpPr/>
          <p:nvPr/>
        </p:nvSpPr>
        <p:spPr>
          <a:xfrm>
            <a:off x="762000" y="5422900"/>
            <a:ext cx="86868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dirty="0"/>
              <a:t>Much of this is the same as what you do to improve search engine results.</a:t>
            </a:r>
          </a:p>
        </p:txBody>
      </p:sp>
    </p:spTree>
    <p:extLst>
      <p:ext uri="{BB962C8B-B14F-4D97-AF65-F5344CB8AC3E}">
        <p14:creationId xmlns:p14="http://schemas.microsoft.com/office/powerpoint/2010/main" val="30662306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3099" y="635000"/>
            <a:ext cx="9994901" cy="1320800"/>
          </a:xfrm>
        </p:spPr>
        <p:txBody>
          <a:bodyPr>
            <a:normAutofit/>
          </a:bodyPr>
          <a:lstStyle/>
          <a:p>
            <a:r>
              <a:rPr lang="en-GB" sz="3200" b="1" dirty="0">
                <a:solidFill>
                  <a:schemeClr val="tx1">
                    <a:lumMod val="50000"/>
                  </a:schemeClr>
                </a:solidFill>
              </a:rPr>
              <a:t>Example using </a:t>
            </a:r>
            <a:r>
              <a:rPr lang="en-GB" sz="3200" b="1" dirty="0" err="1">
                <a:solidFill>
                  <a:schemeClr val="tx1">
                    <a:lumMod val="50000"/>
                  </a:schemeClr>
                </a:solidFill>
              </a:rPr>
              <a:t>abbr</a:t>
            </a:r>
            <a:r>
              <a:rPr lang="en-GB" sz="3200" b="1" dirty="0">
                <a:solidFill>
                  <a:schemeClr val="tx1">
                    <a:lumMod val="50000"/>
                  </a:schemeClr>
                </a:solidFill>
              </a:rPr>
              <a:t> (abbreviation) and </a:t>
            </a:r>
            <a:r>
              <a:rPr lang="en-GB" sz="3200" b="1" dirty="0" err="1">
                <a:solidFill>
                  <a:schemeClr val="tx1">
                    <a:lumMod val="50000"/>
                  </a:schemeClr>
                </a:solidFill>
              </a:rPr>
              <a:t>dfn</a:t>
            </a:r>
            <a:r>
              <a:rPr lang="en-GB" sz="3200" b="1" dirty="0">
                <a:solidFill>
                  <a:schemeClr val="tx1">
                    <a:lumMod val="50000"/>
                  </a:schemeClr>
                </a:solidFill>
              </a:rPr>
              <a:t> (definition)</a:t>
            </a:r>
          </a:p>
        </p:txBody>
      </p:sp>
      <p:sp>
        <p:nvSpPr>
          <p:cNvPr id="3" name="Content Placeholder 2"/>
          <p:cNvSpPr>
            <a:spLocks noGrp="1"/>
          </p:cNvSpPr>
          <p:nvPr>
            <p:ph idx="1"/>
          </p:nvPr>
        </p:nvSpPr>
        <p:spPr>
          <a:xfrm>
            <a:off x="990600" y="1955800"/>
            <a:ext cx="7719314" cy="4140200"/>
          </a:xfrm>
        </p:spPr>
        <p:txBody>
          <a:bodyPr>
            <a:normAutofit/>
          </a:bodyPr>
          <a:lstStyle/>
          <a:p>
            <a:pPr marL="0" indent="0">
              <a:buNone/>
            </a:pPr>
            <a:r>
              <a:rPr lang="en-GB" sz="2400" b="1" dirty="0"/>
              <a:t>HTML:</a:t>
            </a:r>
          </a:p>
          <a:p>
            <a:pPr marL="0" indent="0">
              <a:buNone/>
            </a:pPr>
            <a:r>
              <a:rPr lang="en-GB" sz="2400" dirty="0">
                <a:latin typeface="Consolas"/>
                <a:cs typeface="Consolas"/>
              </a:rPr>
              <a:t>&lt;</a:t>
            </a:r>
            <a:r>
              <a:rPr lang="en-GB" sz="2400" b="1" dirty="0" err="1">
                <a:latin typeface="Consolas"/>
                <a:cs typeface="Consolas"/>
              </a:rPr>
              <a:t>abbr</a:t>
            </a:r>
            <a:r>
              <a:rPr lang="en-GB" sz="2400" dirty="0">
                <a:latin typeface="Consolas"/>
                <a:cs typeface="Consolas"/>
              </a:rPr>
              <a:t> title="James Cook University"&gt;JCU&lt;/</a:t>
            </a:r>
            <a:r>
              <a:rPr lang="en-GB" sz="2400" dirty="0" err="1">
                <a:latin typeface="Consolas"/>
                <a:cs typeface="Consolas"/>
              </a:rPr>
              <a:t>abbr</a:t>
            </a:r>
            <a:r>
              <a:rPr lang="en-GB" sz="2400" dirty="0">
                <a:latin typeface="Consolas"/>
                <a:cs typeface="Consolas"/>
              </a:rPr>
              <a:t>&gt; is a &lt;</a:t>
            </a:r>
            <a:r>
              <a:rPr lang="en-GB" sz="2400" b="1" dirty="0" err="1">
                <a:latin typeface="Consolas"/>
                <a:cs typeface="Consolas"/>
              </a:rPr>
              <a:t>dfn</a:t>
            </a:r>
            <a:r>
              <a:rPr lang="en-GB" sz="2400" dirty="0">
                <a:latin typeface="Consolas"/>
                <a:cs typeface="Consolas"/>
              </a:rPr>
              <a:t> title="A place where people learn good stuff like this"&gt;university&lt;/</a:t>
            </a:r>
            <a:r>
              <a:rPr lang="en-GB" sz="2400" dirty="0" err="1">
                <a:latin typeface="Consolas"/>
                <a:cs typeface="Consolas"/>
              </a:rPr>
              <a:t>dfn</a:t>
            </a:r>
            <a:r>
              <a:rPr lang="en-GB" sz="2400" dirty="0">
                <a:latin typeface="Consolas"/>
                <a:cs typeface="Consolas"/>
              </a:rPr>
              <a:t>&gt;...</a:t>
            </a:r>
          </a:p>
          <a:p>
            <a:pPr marL="0" indent="0">
              <a:buNone/>
            </a:pPr>
            <a:endParaRPr lang="en-GB" sz="2400" dirty="0"/>
          </a:p>
          <a:p>
            <a:pPr marL="0" indent="0">
              <a:buNone/>
            </a:pPr>
            <a:r>
              <a:rPr lang="en-GB" sz="2400" b="1" dirty="0"/>
              <a:t>CSS:</a:t>
            </a:r>
          </a:p>
          <a:p>
            <a:pPr marL="0" indent="0">
              <a:buNone/>
            </a:pPr>
            <a:r>
              <a:rPr lang="en-GB" sz="2400" dirty="0" err="1">
                <a:latin typeface="Consolas"/>
                <a:cs typeface="Consolas"/>
              </a:rPr>
              <a:t>abbr</a:t>
            </a:r>
            <a:r>
              <a:rPr lang="en-GB" sz="2400" dirty="0">
                <a:latin typeface="Consolas"/>
                <a:cs typeface="Consolas"/>
              </a:rPr>
              <a:t>, </a:t>
            </a:r>
            <a:r>
              <a:rPr lang="en-GB" sz="2400" dirty="0" err="1">
                <a:latin typeface="Consolas"/>
                <a:cs typeface="Consolas"/>
              </a:rPr>
              <a:t>dfn</a:t>
            </a:r>
            <a:r>
              <a:rPr lang="en-GB" sz="2400" dirty="0">
                <a:latin typeface="Consolas"/>
                <a:cs typeface="Consolas"/>
              </a:rPr>
              <a:t> { cursor: help; }</a:t>
            </a:r>
          </a:p>
          <a:p>
            <a:pPr marL="0" indent="0">
              <a:buNone/>
            </a:pPr>
            <a:r>
              <a:rPr lang="en-GB" sz="2400" dirty="0" err="1">
                <a:latin typeface="Consolas"/>
                <a:cs typeface="Consolas"/>
              </a:rPr>
              <a:t>dfn</a:t>
            </a:r>
            <a:r>
              <a:rPr lang="en-GB" sz="2400" dirty="0">
                <a:latin typeface="Consolas"/>
                <a:cs typeface="Consolas"/>
              </a:rPr>
              <a:t> { border-bottom: dashed thin </a:t>
            </a:r>
            <a:r>
              <a:rPr lang="en-GB" sz="2400" dirty="0" err="1">
                <a:latin typeface="Consolas"/>
                <a:cs typeface="Consolas"/>
              </a:rPr>
              <a:t>darkblue</a:t>
            </a:r>
            <a:r>
              <a:rPr lang="en-GB" sz="2400" dirty="0">
                <a:latin typeface="Consolas"/>
                <a:cs typeface="Consolas"/>
              </a:rPr>
              <a:t>; }</a:t>
            </a:r>
          </a:p>
        </p:txBody>
      </p:sp>
    </p:spTree>
    <p:extLst>
      <p:ext uri="{BB962C8B-B14F-4D97-AF65-F5344CB8AC3E}">
        <p14:creationId xmlns:p14="http://schemas.microsoft.com/office/powerpoint/2010/main" val="276602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What is Important?</a:t>
            </a:r>
          </a:p>
        </p:txBody>
      </p:sp>
      <p:sp>
        <p:nvSpPr>
          <p:cNvPr id="3" name="Content Placeholder 2"/>
          <p:cNvSpPr>
            <a:spLocks noGrp="1"/>
          </p:cNvSpPr>
          <p:nvPr>
            <p:ph idx="1"/>
          </p:nvPr>
        </p:nvSpPr>
        <p:spPr>
          <a:xfrm>
            <a:off x="520700" y="1425113"/>
            <a:ext cx="10134600" cy="4861387"/>
          </a:xfrm>
        </p:spPr>
        <p:txBody>
          <a:bodyPr>
            <a:normAutofit/>
          </a:bodyPr>
          <a:lstStyle/>
          <a:p>
            <a:pPr marL="400050" indent="-228600" defTabSz="914400">
              <a:lnSpc>
                <a:spcPct val="90000"/>
              </a:lnSpc>
              <a:buClrTx/>
              <a:buSzTx/>
              <a:buFont typeface="Arial" panose="020B0604020202020204" pitchFamily="34" charset="0"/>
              <a:buChar char="•"/>
            </a:pPr>
            <a:r>
              <a:rPr lang="en-GB" sz="2800" b="1" dirty="0">
                <a:solidFill>
                  <a:schemeClr val="bg2">
                    <a:lumMod val="10000"/>
                  </a:schemeClr>
                </a:solidFill>
                <a:latin typeface="Arial" panose="020B0604020202020204" pitchFamily="34" charset="0"/>
              </a:rPr>
              <a:t>Utility</a:t>
            </a:r>
            <a:r>
              <a:rPr lang="en-GB" sz="2800" dirty="0">
                <a:solidFill>
                  <a:schemeClr val="bg2">
                    <a:lumMod val="10000"/>
                  </a:schemeClr>
                </a:solidFill>
                <a:latin typeface="Arial" panose="020B0604020202020204" pitchFamily="34" charset="0"/>
              </a:rPr>
              <a:t> = whether it provides the features you need.</a:t>
            </a:r>
          </a:p>
          <a:p>
            <a:pPr marL="400050" indent="-228600" defTabSz="914400">
              <a:lnSpc>
                <a:spcPct val="90000"/>
              </a:lnSpc>
              <a:buClrTx/>
              <a:buSzTx/>
              <a:buFont typeface="Arial" panose="020B0604020202020204" pitchFamily="34" charset="0"/>
              <a:buChar char="•"/>
            </a:pPr>
            <a:r>
              <a:rPr lang="en-GB" sz="2800" b="1" dirty="0">
                <a:solidFill>
                  <a:schemeClr val="bg2">
                    <a:lumMod val="10000"/>
                  </a:schemeClr>
                </a:solidFill>
                <a:latin typeface="Arial" panose="020B0604020202020204" pitchFamily="34" charset="0"/>
              </a:rPr>
              <a:t>Usability</a:t>
            </a:r>
            <a:r>
              <a:rPr lang="en-GB" sz="2800" dirty="0">
                <a:solidFill>
                  <a:schemeClr val="bg2">
                    <a:lumMod val="10000"/>
                  </a:schemeClr>
                </a:solidFill>
                <a:latin typeface="Arial" panose="020B0604020202020204" pitchFamily="34" charset="0"/>
              </a:rPr>
              <a:t> = how easy &amp; pleasant these features are to use.</a:t>
            </a:r>
          </a:p>
          <a:p>
            <a:pPr marL="400050" indent="-228600" defTabSz="914400">
              <a:lnSpc>
                <a:spcPct val="90000"/>
              </a:lnSpc>
              <a:buClrTx/>
              <a:buSzTx/>
              <a:buFont typeface="Arial" panose="020B0604020202020204" pitchFamily="34" charset="0"/>
              <a:buChar char="•"/>
            </a:pPr>
            <a:r>
              <a:rPr lang="en-GB" sz="3600" b="1" dirty="0">
                <a:solidFill>
                  <a:schemeClr val="bg2">
                    <a:lumMod val="10000"/>
                  </a:schemeClr>
                </a:solidFill>
                <a:latin typeface="Arial" panose="020B0604020202020204" pitchFamily="34" charset="0"/>
              </a:rPr>
              <a:t>Useful</a:t>
            </a:r>
            <a:r>
              <a:rPr lang="en-GB" sz="2800" b="1" dirty="0">
                <a:solidFill>
                  <a:schemeClr val="bg2">
                    <a:lumMod val="10000"/>
                  </a:schemeClr>
                </a:solidFill>
                <a:latin typeface="Arial" panose="020B0604020202020204" pitchFamily="34" charset="0"/>
              </a:rPr>
              <a:t> = usability + utility</a:t>
            </a:r>
            <a:endParaRPr lang="en-AU" sz="2800" b="1" dirty="0">
              <a:solidFill>
                <a:schemeClr val="bg2">
                  <a:lumMod val="10000"/>
                </a:schemeClr>
              </a:solidFill>
              <a:latin typeface="Arial" panose="020B0604020202020204" pitchFamily="34" charset="0"/>
            </a:endParaRPr>
          </a:p>
          <a:p>
            <a:pPr marL="400050" indent="-228600" defTabSz="914400">
              <a:lnSpc>
                <a:spcPct val="90000"/>
              </a:lnSpc>
              <a:buClrTx/>
              <a:buSzTx/>
              <a:buFont typeface="Arial" panose="020B0604020202020204" pitchFamily="34" charset="0"/>
              <a:buChar char="•"/>
            </a:pPr>
            <a:endParaRPr lang="en-US" sz="2800" dirty="0">
              <a:solidFill>
                <a:schemeClr val="bg2">
                  <a:lumMod val="10000"/>
                </a:schemeClr>
              </a:solidFill>
              <a:latin typeface="Arial" panose="020B0604020202020204" pitchFamily="34" charset="0"/>
            </a:endParaRPr>
          </a:p>
          <a:p>
            <a:pPr marL="400050" indent="-228600" defTabSz="914400">
              <a:lnSpc>
                <a:spcPct val="90000"/>
              </a:lnSpc>
              <a:buClrTx/>
              <a:buSzTx/>
              <a:buFont typeface="Arial" panose="020B0604020202020204" pitchFamily="34" charset="0"/>
              <a:buChar char="•"/>
            </a:pPr>
            <a:r>
              <a:rPr lang="en-US" sz="2800" dirty="0">
                <a:solidFill>
                  <a:schemeClr val="bg2">
                    <a:lumMod val="10000"/>
                  </a:schemeClr>
                </a:solidFill>
                <a:latin typeface="Arial" panose="020B0604020202020204" pitchFamily="34" charset="0"/>
              </a:rPr>
              <a:t>Usability and utility are </a:t>
            </a:r>
            <a:r>
              <a:rPr lang="en-US" sz="2800" dirty="0">
                <a:solidFill>
                  <a:srgbClr val="0070C0"/>
                </a:solidFill>
                <a:latin typeface="Arial" panose="020B0604020202020204" pitchFamily="34" charset="0"/>
              </a:rPr>
              <a:t>equally important</a:t>
            </a:r>
          </a:p>
          <a:p>
            <a:pPr marL="400050" indent="-228600" defTabSz="914400">
              <a:lnSpc>
                <a:spcPct val="90000"/>
              </a:lnSpc>
              <a:buClrTx/>
              <a:buSzTx/>
              <a:buFont typeface="Arial" panose="020B0604020202020204" pitchFamily="34" charset="0"/>
              <a:buChar char="•"/>
            </a:pPr>
            <a:endParaRPr lang="en-US" sz="2800" dirty="0">
              <a:solidFill>
                <a:schemeClr val="bg2">
                  <a:lumMod val="10000"/>
                </a:schemeClr>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Why Do People Leave a Site?</a:t>
            </a:r>
          </a:p>
        </p:txBody>
      </p:sp>
      <p:sp>
        <p:nvSpPr>
          <p:cNvPr id="3" name="Content Placeholder 2"/>
          <p:cNvSpPr>
            <a:spLocks noGrp="1"/>
          </p:cNvSpPr>
          <p:nvPr>
            <p:ph idx="1"/>
          </p:nvPr>
        </p:nvSpPr>
        <p:spPr>
          <a:xfrm>
            <a:off x="533400" y="1447800"/>
            <a:ext cx="9448800" cy="3702974"/>
          </a:xfrm>
        </p:spPr>
        <p:txBody>
          <a:bodyPr>
            <a:noAutofit/>
          </a:bodyPr>
          <a:lstStyle/>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If a website is difficult to use</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If the home page fails to clearly state what a company offers and what users can do on the site</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If users get lost on a website</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If a website's information is hard to read or doesn't answer users' key questions</a:t>
            </a:r>
            <a:br>
              <a:rPr lang="en-US" sz="2400" dirty="0">
                <a:solidFill>
                  <a:schemeClr val="bg2">
                    <a:lumMod val="10000"/>
                  </a:schemeClr>
                </a:solidFill>
                <a:latin typeface="Arial" panose="020B0604020202020204" pitchFamily="34" charset="0"/>
              </a:rPr>
            </a:br>
            <a:endParaRPr lang="en-US" sz="2400" dirty="0">
              <a:solidFill>
                <a:schemeClr val="bg2">
                  <a:lumMod val="10000"/>
                </a:schemeClr>
              </a:solidFill>
              <a:latin typeface="Arial" panose="020B0604020202020204" pitchFamily="34" charset="0"/>
            </a:endParaRP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People don't read instruction manuals for websites.</a:t>
            </a:r>
          </a:p>
          <a:p>
            <a:pPr marL="400050" indent="-228600" defTabSz="914400">
              <a:lnSpc>
                <a:spcPct val="9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There are plenty of other websites available.</a:t>
            </a:r>
            <a:endParaRPr lang="en-AU" sz="2400" dirty="0">
              <a:solidFill>
                <a:schemeClr val="bg2">
                  <a:lumMod val="10000"/>
                </a:schemeClr>
              </a:solidFill>
              <a:latin typeface="Arial" panose="020B0604020202020204" pitchFamily="34" charset="0"/>
            </a:endParaRPr>
          </a:p>
        </p:txBody>
      </p:sp>
      <p:sp>
        <p:nvSpPr>
          <p:cNvPr id="4" name="Rectangle 3"/>
          <p:cNvSpPr/>
          <p:nvPr/>
        </p:nvSpPr>
        <p:spPr>
          <a:xfrm>
            <a:off x="1066800" y="5343099"/>
            <a:ext cx="7713253"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t>Note</a:t>
            </a:r>
            <a:r>
              <a:rPr lang="en-GB" sz="1600" dirty="0"/>
              <a:t>: many student designs don't have any real "content" on the home page – </a:t>
            </a:r>
            <a:br>
              <a:rPr lang="en-GB" sz="1600" dirty="0"/>
            </a:br>
            <a:r>
              <a:rPr lang="en-GB" sz="1600" dirty="0"/>
              <a:t>just links to other pages. </a:t>
            </a:r>
            <a:br>
              <a:rPr lang="en-GB" sz="1600" dirty="0"/>
            </a:br>
            <a:r>
              <a:rPr lang="en-GB" sz="1600" dirty="0"/>
              <a:t>Provide some kind of "locating" text that helps new users know what the site 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Usability Improvements: Results</a:t>
            </a:r>
          </a:p>
        </p:txBody>
      </p:sp>
      <p:sp>
        <p:nvSpPr>
          <p:cNvPr id="3" name="Content Placeholder 2"/>
          <p:cNvSpPr>
            <a:spLocks noGrp="1"/>
          </p:cNvSpPr>
          <p:nvPr>
            <p:ph idx="1"/>
          </p:nvPr>
        </p:nvSpPr>
        <p:spPr>
          <a:xfrm>
            <a:off x="521932" y="1397001"/>
            <a:ext cx="9536467" cy="4669764"/>
          </a:xfrm>
        </p:spPr>
        <p:txBody>
          <a:bodyPr>
            <a:noAutofit/>
          </a:bodyPr>
          <a:lstStyle/>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Current best practices suggest spending </a:t>
            </a:r>
            <a:r>
              <a:rPr lang="en-US" sz="2400" b="1" dirty="0">
                <a:solidFill>
                  <a:srgbClr val="0070C0"/>
                </a:solidFill>
                <a:latin typeface="Arial" panose="020B0604020202020204" pitchFamily="34" charset="0"/>
              </a:rPr>
              <a:t>about 10% of a project's budget </a:t>
            </a:r>
            <a:r>
              <a:rPr lang="en-US" sz="2400" dirty="0">
                <a:solidFill>
                  <a:schemeClr val="bg2">
                    <a:lumMod val="10000"/>
                  </a:schemeClr>
                </a:solidFill>
                <a:latin typeface="Arial" panose="020B0604020202020204" pitchFamily="34" charset="0"/>
              </a:rPr>
              <a:t>on usability. </a:t>
            </a:r>
            <a:br>
              <a:rPr lang="en-US" sz="2400" dirty="0">
                <a:solidFill>
                  <a:schemeClr val="bg2">
                    <a:lumMod val="10000"/>
                  </a:schemeClr>
                </a:solidFill>
                <a:latin typeface="Arial" panose="020B0604020202020204" pitchFamily="34" charset="0"/>
              </a:rPr>
            </a:br>
            <a:r>
              <a:rPr lang="en-US" sz="2400" dirty="0">
                <a:solidFill>
                  <a:schemeClr val="bg2">
                    <a:lumMod val="10000"/>
                  </a:schemeClr>
                </a:solidFill>
                <a:latin typeface="Arial" panose="020B0604020202020204" pitchFamily="34" charset="0"/>
              </a:rPr>
              <a:t>This will more than double a website's quality metrics and nearly double an intranet's quality metrics.</a:t>
            </a:r>
          </a:p>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Internal projects = cutting training budgets in half and doubling the number of transactions employees perform</a:t>
            </a:r>
          </a:p>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External projects = doubling sales, </a:t>
            </a:r>
            <a:br>
              <a:rPr lang="en-US" sz="2400" dirty="0">
                <a:solidFill>
                  <a:schemeClr val="bg2">
                    <a:lumMod val="10000"/>
                  </a:schemeClr>
                </a:solidFill>
                <a:latin typeface="Arial" panose="020B0604020202020204" pitchFamily="34" charset="0"/>
              </a:rPr>
            </a:br>
            <a:r>
              <a:rPr lang="en-US" sz="2400" dirty="0">
                <a:solidFill>
                  <a:schemeClr val="bg2">
                    <a:lumMod val="10000"/>
                  </a:schemeClr>
                </a:solidFill>
                <a:latin typeface="Arial" panose="020B0604020202020204" pitchFamily="34" charset="0"/>
              </a:rPr>
              <a:t>doubling registered users or customer leads, </a:t>
            </a:r>
            <a:br>
              <a:rPr lang="en-US" sz="2400" dirty="0">
                <a:solidFill>
                  <a:schemeClr val="bg2">
                    <a:lumMod val="10000"/>
                  </a:schemeClr>
                </a:solidFill>
                <a:latin typeface="Arial" panose="020B0604020202020204" pitchFamily="34" charset="0"/>
              </a:rPr>
            </a:br>
            <a:r>
              <a:rPr lang="en-US" sz="2400" dirty="0">
                <a:solidFill>
                  <a:schemeClr val="bg2">
                    <a:lumMod val="10000"/>
                  </a:schemeClr>
                </a:solidFill>
                <a:latin typeface="Arial" panose="020B0604020202020204" pitchFamily="34" charset="0"/>
              </a:rPr>
              <a:t>or doubling another desired goal</a:t>
            </a:r>
          </a:p>
          <a:p>
            <a:endParaRPr lang="en-AU"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solidFill>
                  <a:schemeClr val="tx1">
                    <a:lumMod val="50000"/>
                  </a:schemeClr>
                </a:solidFill>
              </a:rPr>
              <a:t>Usability Metrics</a:t>
            </a:r>
          </a:p>
        </p:txBody>
      </p:sp>
      <p:sp>
        <p:nvSpPr>
          <p:cNvPr id="3" name="Content Placeholder 2"/>
          <p:cNvSpPr>
            <a:spLocks noGrp="1"/>
          </p:cNvSpPr>
          <p:nvPr>
            <p:ph idx="1"/>
          </p:nvPr>
        </p:nvSpPr>
        <p:spPr>
          <a:xfrm>
            <a:off x="533401" y="1371601"/>
            <a:ext cx="8458200" cy="4669764"/>
          </a:xfrm>
        </p:spPr>
        <p:txBody>
          <a:bodyPr>
            <a:noAutofit/>
          </a:bodyPr>
          <a:lstStyle/>
          <a:p>
            <a:pPr marL="400050" indent="-228600" defTabSz="914400">
              <a:lnSpc>
                <a:spcPct val="13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From a study of 43 website redesigns in 2003, </a:t>
            </a:r>
            <a:br>
              <a:rPr lang="en-US" sz="2400" dirty="0">
                <a:solidFill>
                  <a:schemeClr val="bg2">
                    <a:lumMod val="10000"/>
                  </a:schemeClr>
                </a:solidFill>
                <a:latin typeface="Arial" panose="020B0604020202020204" pitchFamily="34" charset="0"/>
              </a:rPr>
            </a:br>
            <a:r>
              <a:rPr lang="en-US" sz="2400" dirty="0">
                <a:solidFill>
                  <a:schemeClr val="bg2">
                    <a:lumMod val="10000"/>
                  </a:schemeClr>
                </a:solidFill>
                <a:latin typeface="Arial" panose="020B0604020202020204" pitchFamily="34" charset="0"/>
              </a:rPr>
              <a:t>improvement in usability metrics – from spending 10% of project budget on usability</a:t>
            </a:r>
          </a:p>
          <a:p>
            <a:pPr marL="171450" indent="0" defTabSz="914400">
              <a:lnSpc>
                <a:spcPct val="130000"/>
              </a:lnSpc>
              <a:buClrTx/>
              <a:buSzTx/>
              <a:buNone/>
            </a:pPr>
            <a:r>
              <a:rPr lang="en-US" sz="2400" b="1" u="sng" dirty="0">
                <a:solidFill>
                  <a:srgbClr val="0070C0"/>
                </a:solidFill>
                <a:latin typeface="Arial" panose="020B0604020202020204" pitchFamily="34" charset="0"/>
              </a:rPr>
              <a:t>Metric				   Improvement</a:t>
            </a:r>
          </a:p>
          <a:p>
            <a:pPr marL="400050" indent="-228600" defTabSz="914400">
              <a:lnSpc>
                <a:spcPct val="13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Sales / conversion rate 		           100% </a:t>
            </a:r>
          </a:p>
          <a:p>
            <a:pPr marL="400050" indent="-228600" defTabSz="914400">
              <a:lnSpc>
                <a:spcPct val="13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Traffic / visitor count		           150% </a:t>
            </a:r>
          </a:p>
          <a:p>
            <a:pPr marL="400050" indent="-228600" defTabSz="914400">
              <a:lnSpc>
                <a:spcPct val="13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User performance / productivity 	161% </a:t>
            </a:r>
          </a:p>
          <a:p>
            <a:pPr marL="400050" indent="-228600" defTabSz="914400">
              <a:lnSpc>
                <a:spcPct val="13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Use of specific (target) features 	202%</a:t>
            </a:r>
            <a:endParaRPr lang="en-AU" sz="2400" dirty="0">
              <a:solidFill>
                <a:schemeClr val="bg2">
                  <a:lumMod val="10000"/>
                </a:schemeClr>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34" y="609600"/>
            <a:ext cx="8596668" cy="1320800"/>
          </a:xfrm>
        </p:spPr>
        <p:txBody>
          <a:bodyPr/>
          <a:lstStyle/>
          <a:p>
            <a:r>
              <a:rPr lang="en-US" sz="3200" b="1" dirty="0">
                <a:solidFill>
                  <a:schemeClr val="tx1">
                    <a:lumMod val="50000"/>
                  </a:schemeClr>
                </a:solidFill>
              </a:rPr>
              <a:t>Improving a Website's Success</a:t>
            </a:r>
            <a:endParaRPr lang="en-AU" sz="3200" b="1" dirty="0">
              <a:solidFill>
                <a:schemeClr val="tx1">
                  <a:lumMod val="50000"/>
                </a:schemeClr>
              </a:solidFill>
            </a:endParaRPr>
          </a:p>
        </p:txBody>
      </p:sp>
      <p:sp>
        <p:nvSpPr>
          <p:cNvPr id="3" name="Content Placeholder 2"/>
          <p:cNvSpPr>
            <a:spLocks noGrp="1"/>
          </p:cNvSpPr>
          <p:nvPr>
            <p:ph idx="1"/>
          </p:nvPr>
        </p:nvSpPr>
        <p:spPr>
          <a:xfrm>
            <a:off x="533400" y="1409700"/>
            <a:ext cx="9067800" cy="4593564"/>
          </a:xfrm>
        </p:spPr>
        <p:txBody>
          <a:bodyPr>
            <a:noAutofit/>
          </a:bodyPr>
          <a:lstStyle/>
          <a:p>
            <a:pPr marL="400050" indent="-228600" defTabSz="914400">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Formula for website success is: </a:t>
            </a:r>
            <a:br>
              <a:rPr lang="en-US" sz="2400" dirty="0">
                <a:solidFill>
                  <a:schemeClr val="bg2">
                    <a:lumMod val="10000"/>
                  </a:schemeClr>
                </a:solidFill>
                <a:latin typeface="Arial" panose="020B0604020202020204" pitchFamily="34" charset="0"/>
              </a:rPr>
            </a:br>
            <a:r>
              <a:rPr lang="en-US" sz="3200" b="1" dirty="0">
                <a:solidFill>
                  <a:srgbClr val="0070C0"/>
                </a:solidFill>
                <a:latin typeface="Arial" panose="020B0604020202020204" pitchFamily="34" charset="0"/>
              </a:rPr>
              <a:t>B = V × C × L </a:t>
            </a:r>
            <a:endParaRPr lang="en-US" sz="2800" b="1" dirty="0">
              <a:solidFill>
                <a:srgbClr val="0070C0"/>
              </a:solidFill>
              <a:latin typeface="Arial" panose="020B0604020202020204" pitchFamily="34" charset="0"/>
            </a:endParaRPr>
          </a:p>
          <a:p>
            <a:pPr marL="400050" indent="-228600" defTabSz="914400">
              <a:buClrTx/>
              <a:buSzTx/>
              <a:buFont typeface="Arial" panose="020B0604020202020204" pitchFamily="34" charset="0"/>
              <a:buChar char="•"/>
            </a:pPr>
            <a:r>
              <a:rPr lang="en-US" sz="2400" b="1" dirty="0">
                <a:solidFill>
                  <a:srgbClr val="0070C0"/>
                </a:solidFill>
                <a:latin typeface="Arial" panose="020B0604020202020204" pitchFamily="34" charset="0"/>
              </a:rPr>
              <a:t>B</a:t>
            </a:r>
            <a:r>
              <a:rPr lang="en-US" sz="2400" dirty="0">
                <a:solidFill>
                  <a:schemeClr val="bg2">
                    <a:lumMod val="10000"/>
                  </a:schemeClr>
                </a:solidFill>
                <a:latin typeface="Arial" panose="020B0604020202020204" pitchFamily="34" charset="0"/>
              </a:rPr>
              <a:t> = amount of business done by the site </a:t>
            </a:r>
          </a:p>
          <a:p>
            <a:pPr marL="400050" indent="-228600" defTabSz="914400">
              <a:buClrTx/>
              <a:buSzTx/>
              <a:buFont typeface="Arial" panose="020B0604020202020204" pitchFamily="34" charset="0"/>
              <a:buChar char="•"/>
            </a:pPr>
            <a:r>
              <a:rPr lang="en-US" sz="2400" b="1" dirty="0">
                <a:solidFill>
                  <a:srgbClr val="0070C0"/>
                </a:solidFill>
                <a:latin typeface="Arial" panose="020B0604020202020204" pitchFamily="34" charset="0"/>
              </a:rPr>
              <a:t>V</a:t>
            </a:r>
            <a:r>
              <a:rPr lang="en-US" sz="2400" dirty="0">
                <a:solidFill>
                  <a:schemeClr val="bg2">
                    <a:lumMod val="10000"/>
                  </a:schemeClr>
                </a:solidFill>
                <a:latin typeface="Arial" panose="020B0604020202020204" pitchFamily="34" charset="0"/>
              </a:rPr>
              <a:t> = unique visitors coming to the site </a:t>
            </a:r>
          </a:p>
          <a:p>
            <a:pPr marL="400050" indent="-228600" defTabSz="914400">
              <a:buClrTx/>
              <a:buSzTx/>
              <a:buFont typeface="Arial" panose="020B0604020202020204" pitchFamily="34" charset="0"/>
              <a:buChar char="•"/>
            </a:pPr>
            <a:r>
              <a:rPr lang="en-US" sz="2400" b="1" dirty="0">
                <a:solidFill>
                  <a:srgbClr val="0070C0"/>
                </a:solidFill>
                <a:latin typeface="Arial" panose="020B0604020202020204" pitchFamily="34" charset="0"/>
              </a:rPr>
              <a:t>C</a:t>
            </a:r>
            <a:r>
              <a:rPr lang="en-US" sz="2400" dirty="0">
                <a:solidFill>
                  <a:schemeClr val="bg2">
                    <a:lumMod val="10000"/>
                  </a:schemeClr>
                </a:solidFill>
                <a:latin typeface="Arial" panose="020B0604020202020204" pitchFamily="34" charset="0"/>
              </a:rPr>
              <a:t> = conversion rate (the percentage of visitors who become customers)</a:t>
            </a:r>
          </a:p>
          <a:p>
            <a:pPr marL="400050" indent="-228600" defTabSz="914400">
              <a:buClrTx/>
              <a:buSzTx/>
              <a:buFont typeface="Arial" panose="020B0604020202020204" pitchFamily="34" charset="0"/>
              <a:buChar char="•"/>
            </a:pPr>
            <a:r>
              <a:rPr lang="en-US" sz="2400" b="1" dirty="0">
                <a:solidFill>
                  <a:srgbClr val="0070C0"/>
                </a:solidFill>
                <a:latin typeface="Arial" panose="020B0604020202020204" pitchFamily="34" charset="0"/>
              </a:rPr>
              <a:t>L</a:t>
            </a:r>
            <a:r>
              <a:rPr lang="en-US" sz="2400" dirty="0">
                <a:solidFill>
                  <a:schemeClr val="bg2">
                    <a:lumMod val="10000"/>
                  </a:schemeClr>
                </a:solidFill>
                <a:latin typeface="Arial" panose="020B0604020202020204" pitchFamily="34" charset="0"/>
              </a:rPr>
              <a:t> = loyalty rate (the degree to which customers return to conduct repeat business) </a:t>
            </a:r>
            <a:br>
              <a:rPr lang="en-US" sz="2400" dirty="0">
                <a:solidFill>
                  <a:schemeClr val="bg2">
                    <a:lumMod val="10000"/>
                  </a:schemeClr>
                </a:solidFill>
                <a:latin typeface="Arial" panose="020B0604020202020204" pitchFamily="34" charset="0"/>
              </a:rPr>
            </a:br>
            <a:endParaRPr lang="en-US" sz="2400" dirty="0">
              <a:solidFill>
                <a:schemeClr val="bg2">
                  <a:lumMod val="10000"/>
                </a:schemeClr>
              </a:solidFill>
              <a:latin typeface="Arial" panose="020B0604020202020204" pitchFamily="34" charset="0"/>
            </a:endParaRPr>
          </a:p>
          <a:p>
            <a:pPr marL="400050" indent="-228600" defTabSz="914400">
              <a:buClrTx/>
              <a:buSzTx/>
              <a:buFont typeface="Arial" panose="020B0604020202020204" pitchFamily="34" charset="0"/>
              <a:buChar char="•"/>
            </a:pPr>
            <a:r>
              <a:rPr lang="en-AU" sz="2800" dirty="0">
                <a:solidFill>
                  <a:schemeClr val="accent5">
                    <a:lumMod val="75000"/>
                  </a:schemeClr>
                </a:solidFill>
                <a:latin typeface="Arial" panose="020B0604020202020204" pitchFamily="34" charset="0"/>
              </a:rPr>
              <a:t>So how do we make a site more successful?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AU" sz="3200" b="1" dirty="0">
                <a:solidFill>
                  <a:schemeClr val="tx1">
                    <a:lumMod val="50000"/>
                  </a:schemeClr>
                </a:solidFill>
              </a:rPr>
              <a:t>Test Your Website</a:t>
            </a:r>
          </a:p>
        </p:txBody>
      </p:sp>
      <p:sp>
        <p:nvSpPr>
          <p:cNvPr id="8" name="Content Placeholder 2"/>
          <p:cNvSpPr>
            <a:spLocks noGrp="1"/>
          </p:cNvSpPr>
          <p:nvPr>
            <p:ph idx="1"/>
          </p:nvPr>
        </p:nvSpPr>
        <p:spPr>
          <a:xfrm>
            <a:off x="520700" y="1397000"/>
            <a:ext cx="9220199" cy="4800600"/>
          </a:xfrm>
        </p:spPr>
        <p:txBody>
          <a:bodyPr>
            <a:normAutofit/>
          </a:bodyPr>
          <a:lstStyle/>
          <a:p>
            <a:pPr marL="400050" indent="-228600" defTabSz="914400">
              <a:lnSpc>
                <a:spcPct val="110000"/>
              </a:lnSpc>
              <a:buClrTx/>
              <a:buSzTx/>
              <a:buFont typeface="Arial" panose="020B0604020202020204" pitchFamily="34" charset="0"/>
              <a:buChar char="•"/>
            </a:pPr>
            <a:r>
              <a:rPr lang="en-US" sz="2400" dirty="0">
                <a:solidFill>
                  <a:schemeClr val="bg2">
                    <a:lumMod val="10000"/>
                  </a:schemeClr>
                </a:solidFill>
                <a:latin typeface="Arial" panose="020B0604020202020204" pitchFamily="34" charset="0"/>
              </a:rPr>
              <a:t>There are different types of testing:</a:t>
            </a:r>
          </a:p>
          <a:p>
            <a:pPr marL="400050" indent="-228600" defTabSz="914400">
              <a:lnSpc>
                <a:spcPct val="110000"/>
              </a:lnSpc>
              <a:buClrTx/>
              <a:buSzTx/>
              <a:buFont typeface="Arial" panose="020B0604020202020204" pitchFamily="34" charset="0"/>
              <a:buChar char="•"/>
            </a:pPr>
            <a:r>
              <a:rPr lang="en-US" sz="2400" b="1" dirty="0">
                <a:solidFill>
                  <a:schemeClr val="accent5">
                    <a:lumMod val="75000"/>
                  </a:schemeClr>
                </a:solidFill>
                <a:latin typeface="Arial" panose="020B0604020202020204" pitchFamily="34" charset="0"/>
              </a:rPr>
              <a:t>Functionality (Quality Assurance) Testing </a:t>
            </a:r>
            <a:r>
              <a:rPr lang="en-US" sz="2400" dirty="0">
                <a:solidFill>
                  <a:schemeClr val="bg2">
                    <a:lumMod val="10000"/>
                  </a:schemeClr>
                </a:solidFill>
                <a:latin typeface="Arial" panose="020B0604020202020204" pitchFamily="34" charset="0"/>
              </a:rPr>
              <a:t>– </a:t>
            </a:r>
            <a:br>
              <a:rPr lang="en-US" sz="2400" dirty="0">
                <a:solidFill>
                  <a:schemeClr val="bg2">
                    <a:lumMod val="10000"/>
                  </a:schemeClr>
                </a:solidFill>
                <a:latin typeface="Arial" panose="020B0604020202020204" pitchFamily="34" charset="0"/>
              </a:rPr>
            </a:br>
            <a:r>
              <a:rPr lang="en-US" sz="2400" dirty="0">
                <a:solidFill>
                  <a:schemeClr val="bg2">
                    <a:lumMod val="10000"/>
                  </a:schemeClr>
                </a:solidFill>
                <a:latin typeface="Arial" panose="020B0604020202020204" pitchFamily="34" charset="0"/>
              </a:rPr>
              <a:t>where you check that the site does what it is supposed to do (checking for broken links, code errors etc.) </a:t>
            </a:r>
            <a:br>
              <a:rPr lang="en-US" sz="2400" dirty="0">
                <a:solidFill>
                  <a:schemeClr val="bg2">
                    <a:lumMod val="10000"/>
                  </a:schemeClr>
                </a:solidFill>
                <a:latin typeface="Arial" panose="020B0604020202020204" pitchFamily="34" charset="0"/>
              </a:rPr>
            </a:br>
            <a:endParaRPr lang="en-US" sz="2400" dirty="0">
              <a:solidFill>
                <a:schemeClr val="bg2">
                  <a:lumMod val="10000"/>
                </a:schemeClr>
              </a:solidFill>
              <a:latin typeface="Arial" panose="020B0604020202020204" pitchFamily="34" charset="0"/>
            </a:endParaRPr>
          </a:p>
          <a:p>
            <a:pPr marL="400050" indent="-228600" defTabSz="914400">
              <a:lnSpc>
                <a:spcPct val="110000"/>
              </a:lnSpc>
              <a:buClrTx/>
              <a:buSzTx/>
              <a:buFont typeface="Arial" panose="020B0604020202020204" pitchFamily="34" charset="0"/>
              <a:buChar char="•"/>
            </a:pPr>
            <a:r>
              <a:rPr lang="en-US" sz="2400" b="1" dirty="0">
                <a:solidFill>
                  <a:srgbClr val="7030A0"/>
                </a:solidFill>
                <a:latin typeface="Arial" panose="020B0604020202020204" pitchFamily="34" charset="0"/>
              </a:rPr>
              <a:t>User Acceptance Testing </a:t>
            </a:r>
            <a:r>
              <a:rPr lang="en-US" sz="2400" dirty="0">
                <a:solidFill>
                  <a:schemeClr val="bg2">
                    <a:lumMod val="10000"/>
                  </a:schemeClr>
                </a:solidFill>
                <a:latin typeface="Arial" panose="020B0604020202020204" pitchFamily="34" charset="0"/>
              </a:rPr>
              <a:t>– verify the result meets the </a:t>
            </a:r>
            <a:br>
              <a:rPr lang="en-US" sz="2400" dirty="0">
                <a:solidFill>
                  <a:schemeClr val="bg2">
                    <a:lumMod val="10000"/>
                  </a:schemeClr>
                </a:solidFill>
                <a:latin typeface="Arial" panose="020B0604020202020204" pitchFamily="34" charset="0"/>
              </a:rPr>
            </a:br>
            <a:r>
              <a:rPr lang="en-US" sz="2400" dirty="0">
                <a:solidFill>
                  <a:schemeClr val="bg2">
                    <a:lumMod val="10000"/>
                  </a:schemeClr>
                </a:solidFill>
                <a:latin typeface="Arial" panose="020B0604020202020204" pitchFamily="34" charset="0"/>
              </a:rPr>
              <a:t>agreed-on requirements (usually with client)</a:t>
            </a:r>
          </a:p>
          <a:p>
            <a:pPr marL="400050" indent="-228600" defTabSz="914400">
              <a:lnSpc>
                <a:spcPct val="110000"/>
              </a:lnSpc>
              <a:buClrTx/>
              <a:buSzTx/>
              <a:buFont typeface="Arial" panose="020B0604020202020204" pitchFamily="34" charset="0"/>
              <a:buChar char="•"/>
            </a:pPr>
            <a:endParaRPr lang="en-US" sz="2400" dirty="0">
              <a:solidFill>
                <a:schemeClr val="bg2">
                  <a:lumMod val="10000"/>
                </a:schemeClr>
              </a:solidFill>
              <a:latin typeface="Arial" panose="020B0604020202020204" pitchFamily="34" charset="0"/>
            </a:endParaRPr>
          </a:p>
          <a:p>
            <a:pPr marL="400050" indent="-228600" defTabSz="914400">
              <a:lnSpc>
                <a:spcPct val="110000"/>
              </a:lnSpc>
              <a:buClrTx/>
              <a:buSzTx/>
              <a:buFont typeface="Arial" panose="020B0604020202020204" pitchFamily="34" charset="0"/>
              <a:buChar char="•"/>
            </a:pPr>
            <a:r>
              <a:rPr lang="en-US" sz="2400" b="1" dirty="0">
                <a:solidFill>
                  <a:srgbClr val="0070C0"/>
                </a:solidFill>
                <a:latin typeface="Arial" panose="020B0604020202020204" pitchFamily="34" charset="0"/>
              </a:rPr>
              <a:t>Usability Testing </a:t>
            </a:r>
            <a:r>
              <a:rPr lang="en-US" sz="2400" dirty="0">
                <a:solidFill>
                  <a:schemeClr val="bg2">
                    <a:lumMod val="10000"/>
                  </a:schemeClr>
                </a:solidFill>
                <a:latin typeface="Arial" panose="020B0604020202020204" pitchFamily="34" charset="0"/>
              </a:rPr>
              <a:t>– determine how easy the site is to use; discover how the site aids or hinders people</a:t>
            </a:r>
          </a:p>
        </p:txBody>
      </p:sp>
    </p:spTree>
    <p:extLst>
      <p:ext uri="{BB962C8B-B14F-4D97-AF65-F5344CB8AC3E}">
        <p14:creationId xmlns:p14="http://schemas.microsoft.com/office/powerpoint/2010/main" val="12611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A968B9-CB54-468C-A522-324118BE7A14}">
  <ds:schemaRefs>
    <ds:schemaRef ds:uri="http://schemas.microsoft.com/sharepoint/v3/contenttype/forms"/>
  </ds:schemaRefs>
</ds:datastoreItem>
</file>

<file path=customXml/itemProps2.xml><?xml version="1.0" encoding="utf-8"?>
<ds:datastoreItem xmlns:ds="http://schemas.openxmlformats.org/officeDocument/2006/customXml" ds:itemID="{11381482-F6E3-4B29-AF6D-729DE1A7B0C4}">
  <ds:schemaRefs>
    <ds:schemaRef ds:uri="http://schemas.microsoft.com/office/2006/documentManagement/types"/>
    <ds:schemaRef ds:uri="0f5e39c8-e5a1-4a0d-b53f-9134be983d19"/>
    <ds:schemaRef ds:uri="http://schemas.microsoft.com/office/2006/metadata/properties"/>
    <ds:schemaRef ds:uri="http://www.w3.org/XML/1998/namespace"/>
    <ds:schemaRef ds:uri="http://schemas.openxmlformats.org/package/2006/metadata/core-properties"/>
    <ds:schemaRef ds:uri="http://purl.org/dc/terms/"/>
    <ds:schemaRef ds:uri="http://purl.org/dc/elements/1.1/"/>
    <ds:schemaRef ds:uri="http://schemas.microsoft.com/office/infopath/2007/PartnerControls"/>
    <ds:schemaRef ds:uri="c64b295e-e158-430a-a9fe-95bbf17b9d7d"/>
    <ds:schemaRef ds:uri="http://purl.org/dc/dcmitype/"/>
  </ds:schemaRefs>
</ds:datastoreItem>
</file>

<file path=customXml/itemProps3.xml><?xml version="1.0" encoding="utf-8"?>
<ds:datastoreItem xmlns:ds="http://schemas.openxmlformats.org/officeDocument/2006/customXml" ds:itemID="{A66F5BC8-3010-43B3-AC50-FF0613FE205E}"/>
</file>

<file path=docProps/app.xml><?xml version="1.0" encoding="utf-8"?>
<Properties xmlns="http://schemas.openxmlformats.org/officeDocument/2006/extended-properties" xmlns:vt="http://schemas.openxmlformats.org/officeDocument/2006/docPropsVTypes">
  <Template>Word 2010</Template>
  <TotalTime>0</TotalTime>
  <Words>2332</Words>
  <Application>Microsoft Macintosh PowerPoint</Application>
  <PresentationFormat>Widescreen</PresentationFormat>
  <Paragraphs>206</Paragraphs>
  <Slides>36</Slides>
  <Notes>11</Notes>
  <HiddenSlides>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36</vt:i4>
      </vt:variant>
    </vt:vector>
  </HeadingPairs>
  <TitlesOfParts>
    <vt:vector size="49" baseType="lpstr">
      <vt:lpstr>Arial</vt:lpstr>
      <vt:lpstr>Arial</vt:lpstr>
      <vt:lpstr>Calibri</vt:lpstr>
      <vt:lpstr>Calibri Light</vt:lpstr>
      <vt:lpstr>Consolas</vt:lpstr>
      <vt:lpstr>Open Sans</vt:lpstr>
      <vt:lpstr>Playfair Display</vt:lpstr>
      <vt:lpstr>Summer Font</vt:lpstr>
      <vt:lpstr>Trebuchet MS</vt:lpstr>
      <vt:lpstr>Wingdings 3</vt:lpstr>
      <vt:lpstr>Office Theme</vt:lpstr>
      <vt:lpstr>Facet</vt:lpstr>
      <vt:lpstr>Custom Design</vt:lpstr>
      <vt:lpstr>PowerPoint Presentation</vt:lpstr>
      <vt:lpstr>Usability  </vt:lpstr>
      <vt:lpstr>Usability is defined by 5 quality components</vt:lpstr>
      <vt:lpstr>What is Important?</vt:lpstr>
      <vt:lpstr>Why Do People Leave a Site?</vt:lpstr>
      <vt:lpstr>Usability Improvements: Results</vt:lpstr>
      <vt:lpstr>Usability Metrics</vt:lpstr>
      <vt:lpstr>Improving a Website's Success</vt:lpstr>
      <vt:lpstr>Test Your Website</vt:lpstr>
      <vt:lpstr>Improve Usability by User Testing</vt:lpstr>
      <vt:lpstr>Iterative Design &amp; Testing</vt:lpstr>
      <vt:lpstr>Iterative Design &amp; Testing</vt:lpstr>
      <vt:lpstr>Don't help, or make them uncomfortable</vt:lpstr>
      <vt:lpstr>Try to make it as natural as possible</vt:lpstr>
      <vt:lpstr>Performing The Test</vt:lpstr>
      <vt:lpstr>Performing The Test</vt:lpstr>
      <vt:lpstr>Performing The Test</vt:lpstr>
      <vt:lpstr>Sample Form</vt:lpstr>
      <vt:lpstr>Task Type 1 – First Impressions</vt:lpstr>
      <vt:lpstr>Task Type 2 – Specific Item</vt:lpstr>
      <vt:lpstr>Task Type 3 – Open Ended</vt:lpstr>
      <vt:lpstr>Use realistic data</vt:lpstr>
      <vt:lpstr>When To Test?</vt:lpstr>
      <vt:lpstr>Let's Test:</vt:lpstr>
      <vt:lpstr>Accessibility</vt:lpstr>
      <vt:lpstr>Accessibility for Usability</vt:lpstr>
      <vt:lpstr>Accessibility -&gt; Usability</vt:lpstr>
      <vt:lpstr>Accessibility Guidelines</vt:lpstr>
      <vt:lpstr>Web Content Accessibility Guidelines (WCAG)</vt:lpstr>
      <vt:lpstr>Web Content Accessibility Guidelines (WCAG) 2.0</vt:lpstr>
      <vt:lpstr>Web Content Accessibility Guidelines (WCAG) 2.0</vt:lpstr>
      <vt:lpstr>How can you test accessibility?</vt:lpstr>
      <vt:lpstr>Online Checking Tools</vt:lpstr>
      <vt:lpstr>How to design accessible sites </vt:lpstr>
      <vt:lpstr>Simple Stuff – Quick to do</vt:lpstr>
      <vt:lpstr>Example using abbr (abbreviation) and dfn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2020-01-21T16:47:08Z</dcterms:created>
  <dcterms:modified xsi:type="dcterms:W3CDTF">2022-04-22T11:41:53Z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