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53" r:id="rId1"/>
  </p:sldMasterIdLst>
  <p:notesMasterIdLst>
    <p:notesMasterId r:id="rId22"/>
  </p:notesMasterIdLst>
  <p:handoutMasterIdLst>
    <p:handoutMasterId r:id="rId23"/>
  </p:handoutMasterIdLst>
  <p:sldIdLst>
    <p:sldId id="472" r:id="rId2"/>
    <p:sldId id="473" r:id="rId3"/>
    <p:sldId id="474" r:id="rId4"/>
    <p:sldId id="271" r:id="rId5"/>
    <p:sldId id="475" r:id="rId6"/>
    <p:sldId id="476" r:id="rId7"/>
    <p:sldId id="315" r:id="rId8"/>
    <p:sldId id="477" r:id="rId9"/>
    <p:sldId id="326" r:id="rId10"/>
    <p:sldId id="478" r:id="rId11"/>
    <p:sldId id="328" r:id="rId12"/>
    <p:sldId id="479" r:id="rId13"/>
    <p:sldId id="443" r:id="rId14"/>
    <p:sldId id="505" r:id="rId15"/>
    <p:sldId id="480" r:id="rId16"/>
    <p:sldId id="461" r:id="rId17"/>
    <p:sldId id="460" r:id="rId18"/>
    <p:sldId id="462" r:id="rId19"/>
    <p:sldId id="502" r:id="rId20"/>
    <p:sldId id="463" r:id="rId21"/>
  </p:sldIdLst>
  <p:sldSz cx="9144000" cy="6858000" type="screen4x3"/>
  <p:notesSz cx="6858000" cy="9144000"/>
  <p:embeddedFontLst>
    <p:embeddedFont>
      <p:font typeface="Book Antiqua" panose="02040602050305030304" pitchFamily="18" charset="0"/>
      <p:regular r:id="rId24"/>
      <p:bold r:id="rId25"/>
      <p:italic r:id="rId26"/>
      <p:boldItalic r:id="rId27"/>
    </p:embeddedFont>
    <p:embeddedFont>
      <p:font typeface="Cambria Math" panose="02040503050406030204" pitchFamily="18" charset="0"/>
      <p:regular r:id="rId28"/>
    </p:embeddedFont>
    <p:embeddedFont>
      <p:font typeface="Monotype Sorts" pitchFamily="2" charset="2"/>
      <p:regular r:id="rId29"/>
    </p:embeddedFont>
    <p:embeddedFont>
      <p:font typeface="MS Reference Serif" panose="02040502050405020303" pitchFamily="18" charset="0"/>
      <p:regular r:id="rId30"/>
      <p:bold r:id="rId31"/>
      <p:italic r:id="rId32"/>
      <p:boldItalic r:id="rId33"/>
    </p:embeddedFont>
    <p:embeddedFont>
      <p:font typeface="MT Symbol" pitchFamily="2" charset="2"/>
      <p:regular r:id="rId34"/>
    </p:embeddedFont>
  </p:embeddedFont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7">
          <p15:clr>
            <a:srgbClr val="A4A3A4"/>
          </p15:clr>
        </p15:guide>
        <p15:guide id="2" pos="7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DAA7"/>
    <a:srgbClr val="669A32"/>
    <a:srgbClr val="72AF2F"/>
    <a:srgbClr val="629430"/>
    <a:srgbClr val="666699"/>
    <a:srgbClr val="660033"/>
    <a:srgbClr val="77C628"/>
    <a:srgbClr val="80D42C"/>
    <a:srgbClr val="AFDA26"/>
    <a:srgbClr val="3A3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00" autoAdjust="0"/>
    <p:restoredTop sz="87786" autoAdjust="0"/>
  </p:normalViewPr>
  <p:slideViewPr>
    <p:cSldViewPr snapToGrid="0">
      <p:cViewPr varScale="1">
        <p:scale>
          <a:sx n="99" d="100"/>
          <a:sy n="99" d="100"/>
        </p:scale>
        <p:origin x="2320" y="168"/>
      </p:cViewPr>
      <p:guideLst>
        <p:guide orient="horz" pos="757"/>
        <p:guide pos="73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9.xml"/><Relationship Id="rId2" Type="http://schemas.openxmlformats.org/officeDocument/2006/relationships/slide" Target="slides/slide7.xml"/><Relationship Id="rId1" Type="http://schemas.openxmlformats.org/officeDocument/2006/relationships/slide" Target="slides/slide4.xml"/><Relationship Id="rId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81750" y="8750300"/>
            <a:ext cx="4064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79600975-B2B6-4870-88D3-E37BF21C3312}" type="slidenum">
              <a:rPr lang="en-US" sz="1400">
                <a:effectLst/>
                <a:latin typeface="Book Antiqua" pitchFamily="18" charset="0"/>
              </a:rPr>
              <a:pPr algn="r"/>
              <a:t>‹#›</a:t>
            </a:fld>
            <a:endParaRPr lang="en-US" sz="1400">
              <a:effectLst/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911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0"/>
            <a:r>
              <a:rPr lang="en-US"/>
              <a:t>Second Level</a:t>
            </a:r>
          </a:p>
          <a:p>
            <a:pPr lvl="0"/>
            <a:r>
              <a:rPr lang="en-US"/>
              <a:t>Third Level</a:t>
            </a:r>
          </a:p>
          <a:p>
            <a:pPr lvl="0"/>
            <a:r>
              <a:rPr lang="en-US"/>
              <a:t>Fourth Level</a:t>
            </a:r>
          </a:p>
          <a:p>
            <a:pPr lvl="0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81750" y="8750300"/>
            <a:ext cx="4064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1E96E9E9-E33B-4BB4-80A1-0D2E8EEA9FCC}" type="slidenum">
              <a:rPr lang="en-US" sz="1400">
                <a:effectLst/>
                <a:latin typeface="Book Antiqua" pitchFamily="18" charset="0"/>
              </a:rPr>
              <a:pPr algn="r"/>
              <a:t>‹#›</a:t>
            </a:fld>
            <a:endParaRPr lang="en-US" sz="1400">
              <a:effectLst/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8205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93448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9539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48339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884583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93556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76716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732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67924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84622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071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23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8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13723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buClr>
                <a:srgbClr val="629430"/>
              </a:buClr>
              <a:defRPr>
                <a:solidFill>
                  <a:schemeClr val="accent5">
                    <a:lumMod val="25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rgbClr val="629430"/>
              </a:buClr>
              <a:defRPr>
                <a:solidFill>
                  <a:schemeClr val="accent5">
                    <a:lumMod val="25000"/>
                  </a:schemeClr>
                </a:solidFill>
                <a:effectLst/>
              </a:defRPr>
            </a:lvl1pPr>
            <a:lvl2pPr>
              <a:buClr>
                <a:srgbClr val="629430"/>
              </a:buClr>
              <a:defRPr>
                <a:solidFill>
                  <a:schemeClr val="accent5">
                    <a:lumMod val="25000"/>
                  </a:schemeClr>
                </a:solidFill>
                <a:effectLst/>
              </a:defRPr>
            </a:lvl2pPr>
            <a:lvl3pPr>
              <a:buClr>
                <a:srgbClr val="629430"/>
              </a:buClr>
              <a:defRPr>
                <a:solidFill>
                  <a:schemeClr val="accent5">
                    <a:lumMod val="25000"/>
                  </a:schemeClr>
                </a:solidFill>
                <a:effectLst/>
              </a:defRPr>
            </a:lvl3pPr>
            <a:lvl4pPr>
              <a:buClr>
                <a:srgbClr val="629430"/>
              </a:buClr>
              <a:defRPr>
                <a:solidFill>
                  <a:schemeClr val="accent5">
                    <a:lumMod val="25000"/>
                  </a:schemeClr>
                </a:solidFill>
                <a:effectLst/>
              </a:defRPr>
            </a:lvl4pPr>
            <a:lvl5pPr>
              <a:buClr>
                <a:srgbClr val="629430"/>
              </a:buClr>
              <a:defRPr>
                <a:solidFill>
                  <a:schemeClr val="accent5">
                    <a:lumMod val="25000"/>
                  </a:schemeClr>
                </a:solidFill>
                <a:effectLst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6688" y="52388"/>
            <a:ext cx="1943100" cy="5695950"/>
          </a:xfrm>
        </p:spPr>
        <p:txBody>
          <a:bodyPr vert="eaVert"/>
          <a:lstStyle>
            <a:lvl1pPr>
              <a:buClr>
                <a:srgbClr val="629430"/>
              </a:buClr>
              <a:defRPr>
                <a:solidFill>
                  <a:schemeClr val="accent5">
                    <a:lumMod val="25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2388"/>
            <a:ext cx="5678488" cy="5695950"/>
          </a:xfrm>
        </p:spPr>
        <p:txBody>
          <a:bodyPr vert="eaVert"/>
          <a:lstStyle>
            <a:lvl1pPr>
              <a:buClr>
                <a:srgbClr val="629430"/>
              </a:buClr>
              <a:defRPr>
                <a:solidFill>
                  <a:schemeClr val="accent5">
                    <a:lumMod val="25000"/>
                  </a:schemeClr>
                </a:solidFill>
                <a:effectLst/>
              </a:defRPr>
            </a:lvl1pPr>
            <a:lvl2pPr>
              <a:buClr>
                <a:srgbClr val="629430"/>
              </a:buClr>
              <a:defRPr>
                <a:solidFill>
                  <a:schemeClr val="accent5">
                    <a:lumMod val="25000"/>
                  </a:schemeClr>
                </a:solidFill>
                <a:effectLst/>
              </a:defRPr>
            </a:lvl2pPr>
            <a:lvl3pPr>
              <a:buClr>
                <a:srgbClr val="629430"/>
              </a:buClr>
              <a:defRPr>
                <a:solidFill>
                  <a:schemeClr val="accent5">
                    <a:lumMod val="25000"/>
                  </a:schemeClr>
                </a:solidFill>
                <a:effectLst/>
              </a:defRPr>
            </a:lvl3pPr>
            <a:lvl4pPr>
              <a:buClr>
                <a:srgbClr val="629430"/>
              </a:buClr>
              <a:defRPr>
                <a:solidFill>
                  <a:schemeClr val="accent5">
                    <a:lumMod val="25000"/>
                  </a:schemeClr>
                </a:solidFill>
                <a:effectLst/>
              </a:defRPr>
            </a:lvl4pPr>
            <a:lvl5pPr>
              <a:buClr>
                <a:srgbClr val="629430"/>
              </a:buClr>
              <a:defRPr>
                <a:solidFill>
                  <a:schemeClr val="accent5">
                    <a:lumMod val="25000"/>
                  </a:schemeClr>
                </a:solidFill>
                <a:effectLst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388"/>
            <a:ext cx="7772400" cy="814387"/>
          </a:xfrm>
        </p:spPr>
        <p:txBody>
          <a:bodyPr/>
          <a:lstStyle>
            <a:lvl1pPr>
              <a:buClr>
                <a:srgbClr val="629430"/>
              </a:buClr>
              <a:defRPr>
                <a:solidFill>
                  <a:schemeClr val="accent5">
                    <a:lumMod val="25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7388" y="1104900"/>
            <a:ext cx="7772400" cy="4643438"/>
          </a:xfrm>
        </p:spPr>
        <p:txBody>
          <a:bodyPr/>
          <a:lstStyle>
            <a:lvl1pPr>
              <a:buClr>
                <a:srgbClr val="629430"/>
              </a:buClr>
              <a:defRPr>
                <a:solidFill>
                  <a:schemeClr val="accent5">
                    <a:lumMod val="25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629430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629430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629430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629430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629430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accent5">
                    <a:lumMod val="25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5">
                    <a:lumMod val="25000"/>
                  </a:schemeClr>
                </a:solidFill>
                <a:effectLst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25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7388" y="1104900"/>
            <a:ext cx="3810000" cy="4643438"/>
          </a:xfrm>
        </p:spPr>
        <p:txBody>
          <a:bodyPr/>
          <a:lstStyle>
            <a:lvl1pPr>
              <a:buClr>
                <a:srgbClr val="629430"/>
              </a:buClr>
              <a:defRPr sz="2800">
                <a:solidFill>
                  <a:schemeClr val="accent5">
                    <a:lumMod val="25000"/>
                  </a:schemeClr>
                </a:solidFill>
                <a:effectLst/>
              </a:defRPr>
            </a:lvl1pPr>
            <a:lvl2pPr>
              <a:buClr>
                <a:srgbClr val="629430"/>
              </a:buClr>
              <a:defRPr sz="2400">
                <a:solidFill>
                  <a:schemeClr val="accent5">
                    <a:lumMod val="25000"/>
                  </a:schemeClr>
                </a:solidFill>
                <a:effectLst/>
              </a:defRPr>
            </a:lvl2pPr>
            <a:lvl3pPr>
              <a:buClr>
                <a:srgbClr val="629430"/>
              </a:buClr>
              <a:defRPr sz="2000">
                <a:solidFill>
                  <a:schemeClr val="accent5">
                    <a:lumMod val="25000"/>
                  </a:schemeClr>
                </a:solidFill>
                <a:effectLst/>
              </a:defRPr>
            </a:lvl3pPr>
            <a:lvl4pPr>
              <a:buClr>
                <a:srgbClr val="629430"/>
              </a:buClr>
              <a:defRPr sz="1800">
                <a:solidFill>
                  <a:schemeClr val="accent5">
                    <a:lumMod val="25000"/>
                  </a:schemeClr>
                </a:solidFill>
                <a:effectLst/>
              </a:defRPr>
            </a:lvl4pPr>
            <a:lvl5pPr>
              <a:buClr>
                <a:srgbClr val="629430"/>
              </a:buClr>
              <a:defRPr sz="1800">
                <a:solidFill>
                  <a:schemeClr val="accent5">
                    <a:lumMod val="25000"/>
                  </a:schemeClr>
                </a:solidFill>
                <a:effectLst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788" y="1104900"/>
            <a:ext cx="3810000" cy="4643438"/>
          </a:xfrm>
        </p:spPr>
        <p:txBody>
          <a:bodyPr/>
          <a:lstStyle>
            <a:lvl1pPr>
              <a:buClr>
                <a:srgbClr val="629430"/>
              </a:buClr>
              <a:defRPr sz="2800">
                <a:solidFill>
                  <a:schemeClr val="accent5">
                    <a:lumMod val="25000"/>
                  </a:schemeClr>
                </a:solidFill>
                <a:effectLst/>
              </a:defRPr>
            </a:lvl1pPr>
            <a:lvl2pPr>
              <a:buClr>
                <a:srgbClr val="629430"/>
              </a:buClr>
              <a:defRPr sz="2400">
                <a:solidFill>
                  <a:schemeClr val="accent5">
                    <a:lumMod val="25000"/>
                  </a:schemeClr>
                </a:solidFill>
                <a:effectLst/>
              </a:defRPr>
            </a:lvl2pPr>
            <a:lvl3pPr>
              <a:buClr>
                <a:srgbClr val="629430"/>
              </a:buClr>
              <a:defRPr sz="2000">
                <a:solidFill>
                  <a:schemeClr val="accent5">
                    <a:lumMod val="25000"/>
                  </a:schemeClr>
                </a:solidFill>
                <a:effectLst/>
              </a:defRPr>
            </a:lvl3pPr>
            <a:lvl4pPr>
              <a:buClr>
                <a:srgbClr val="629430"/>
              </a:buClr>
              <a:defRPr sz="1800">
                <a:solidFill>
                  <a:schemeClr val="accent5">
                    <a:lumMod val="25000"/>
                  </a:schemeClr>
                </a:solidFill>
                <a:effectLst/>
              </a:defRPr>
            </a:lvl4pPr>
            <a:lvl5pPr>
              <a:buClr>
                <a:srgbClr val="629430"/>
              </a:buClr>
              <a:defRPr sz="1800">
                <a:solidFill>
                  <a:schemeClr val="accent5">
                    <a:lumMod val="25000"/>
                  </a:schemeClr>
                </a:solidFill>
                <a:effectLst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accent5">
                    <a:lumMod val="25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Clr>
                <a:srgbClr val="629430"/>
              </a:buClr>
              <a:buNone/>
              <a:defRPr sz="2400" b="1">
                <a:solidFill>
                  <a:schemeClr val="accent5">
                    <a:lumMod val="25000"/>
                  </a:schemeClr>
                </a:solidFill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buClr>
                <a:srgbClr val="629430"/>
              </a:buClr>
              <a:defRPr sz="2400">
                <a:solidFill>
                  <a:schemeClr val="accent5">
                    <a:lumMod val="25000"/>
                  </a:schemeClr>
                </a:solidFill>
                <a:effectLst/>
              </a:defRPr>
            </a:lvl1pPr>
            <a:lvl2pPr>
              <a:buClr>
                <a:srgbClr val="629430"/>
              </a:buClr>
              <a:defRPr sz="2000">
                <a:solidFill>
                  <a:schemeClr val="accent5">
                    <a:lumMod val="25000"/>
                  </a:schemeClr>
                </a:solidFill>
                <a:effectLst/>
              </a:defRPr>
            </a:lvl2pPr>
            <a:lvl3pPr>
              <a:buClr>
                <a:srgbClr val="629430"/>
              </a:buClr>
              <a:defRPr sz="1800">
                <a:solidFill>
                  <a:schemeClr val="accent5">
                    <a:lumMod val="25000"/>
                  </a:schemeClr>
                </a:solidFill>
                <a:effectLst/>
              </a:defRPr>
            </a:lvl3pPr>
            <a:lvl4pPr>
              <a:buClr>
                <a:srgbClr val="629430"/>
              </a:buClr>
              <a:defRPr sz="1600">
                <a:solidFill>
                  <a:schemeClr val="accent5">
                    <a:lumMod val="25000"/>
                  </a:schemeClr>
                </a:solidFill>
                <a:effectLst/>
              </a:defRPr>
            </a:lvl4pPr>
            <a:lvl5pPr>
              <a:buClr>
                <a:srgbClr val="629430"/>
              </a:buClr>
              <a:defRPr sz="1600">
                <a:solidFill>
                  <a:schemeClr val="accent5">
                    <a:lumMod val="25000"/>
                  </a:schemeClr>
                </a:solidFill>
                <a:effectLst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Clr>
                <a:srgbClr val="629430"/>
              </a:buClr>
              <a:buNone/>
              <a:defRPr sz="2400" b="1">
                <a:solidFill>
                  <a:schemeClr val="accent5">
                    <a:lumMod val="25000"/>
                  </a:schemeClr>
                </a:solidFill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buClr>
                <a:srgbClr val="629430"/>
              </a:buClr>
              <a:defRPr sz="2400">
                <a:solidFill>
                  <a:schemeClr val="accent5">
                    <a:lumMod val="25000"/>
                  </a:schemeClr>
                </a:solidFill>
                <a:effectLst/>
              </a:defRPr>
            </a:lvl1pPr>
            <a:lvl2pPr>
              <a:buClr>
                <a:srgbClr val="629430"/>
              </a:buClr>
              <a:defRPr sz="2000">
                <a:solidFill>
                  <a:schemeClr val="accent5">
                    <a:lumMod val="25000"/>
                  </a:schemeClr>
                </a:solidFill>
                <a:effectLst/>
              </a:defRPr>
            </a:lvl2pPr>
            <a:lvl3pPr>
              <a:buClr>
                <a:srgbClr val="629430"/>
              </a:buClr>
              <a:defRPr sz="1800">
                <a:solidFill>
                  <a:schemeClr val="accent5">
                    <a:lumMod val="25000"/>
                  </a:schemeClr>
                </a:solidFill>
                <a:effectLst/>
              </a:defRPr>
            </a:lvl3pPr>
            <a:lvl4pPr>
              <a:buClr>
                <a:srgbClr val="629430"/>
              </a:buClr>
              <a:defRPr sz="1600">
                <a:solidFill>
                  <a:schemeClr val="accent5">
                    <a:lumMod val="25000"/>
                  </a:schemeClr>
                </a:solidFill>
                <a:effectLst/>
              </a:defRPr>
            </a:lvl4pPr>
            <a:lvl5pPr>
              <a:buClr>
                <a:srgbClr val="629430"/>
              </a:buClr>
              <a:defRPr sz="1600">
                <a:solidFill>
                  <a:schemeClr val="accent5">
                    <a:lumMod val="25000"/>
                  </a:schemeClr>
                </a:solidFill>
                <a:effectLst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buClr>
                <a:srgbClr val="629430"/>
              </a:buClr>
              <a:defRPr sz="2000" b="1">
                <a:solidFill>
                  <a:schemeClr val="accent5">
                    <a:lumMod val="25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buClr>
                <a:srgbClr val="629430"/>
              </a:buClr>
              <a:defRPr sz="3200">
                <a:solidFill>
                  <a:schemeClr val="accent5">
                    <a:lumMod val="25000"/>
                  </a:schemeClr>
                </a:solidFill>
                <a:effectLst/>
              </a:defRPr>
            </a:lvl1pPr>
            <a:lvl2pPr>
              <a:buClr>
                <a:srgbClr val="629430"/>
              </a:buClr>
              <a:defRPr sz="2800">
                <a:solidFill>
                  <a:schemeClr val="accent5">
                    <a:lumMod val="25000"/>
                  </a:schemeClr>
                </a:solidFill>
                <a:effectLst/>
              </a:defRPr>
            </a:lvl2pPr>
            <a:lvl3pPr>
              <a:buClr>
                <a:srgbClr val="629430"/>
              </a:buClr>
              <a:defRPr sz="2400">
                <a:solidFill>
                  <a:schemeClr val="accent5">
                    <a:lumMod val="25000"/>
                  </a:schemeClr>
                </a:solidFill>
                <a:effectLst/>
              </a:defRPr>
            </a:lvl3pPr>
            <a:lvl4pPr>
              <a:buClr>
                <a:srgbClr val="629430"/>
              </a:buClr>
              <a:defRPr sz="2000">
                <a:solidFill>
                  <a:schemeClr val="accent5">
                    <a:lumMod val="25000"/>
                  </a:schemeClr>
                </a:solidFill>
                <a:effectLst/>
              </a:defRPr>
            </a:lvl4pPr>
            <a:lvl5pPr>
              <a:buClr>
                <a:srgbClr val="629430"/>
              </a:buClr>
              <a:defRPr sz="2000">
                <a:solidFill>
                  <a:schemeClr val="accent5">
                    <a:lumMod val="25000"/>
                  </a:schemeClr>
                </a:solidFill>
                <a:effectLst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Clr>
                <a:srgbClr val="629430"/>
              </a:buClr>
              <a:buNone/>
              <a:defRPr sz="1400">
                <a:solidFill>
                  <a:schemeClr val="accent5">
                    <a:lumMod val="25000"/>
                  </a:schemeClr>
                </a:solidFill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accent5">
                    <a:lumMod val="25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5">
                    <a:lumMod val="25000"/>
                  </a:schemeClr>
                </a:solidFill>
                <a:effectLst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5">
                    <a:lumMod val="25000"/>
                  </a:schemeClr>
                </a:solidFill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122" name="Group 2"/>
          <p:cNvGrpSpPr>
            <a:grpSpLocks/>
          </p:cNvGrpSpPr>
          <p:nvPr/>
        </p:nvGrpSpPr>
        <p:grpSpPr bwMode="auto">
          <a:xfrm>
            <a:off x="457200" y="304800"/>
            <a:ext cx="8231188" cy="6183313"/>
            <a:chOff x="372" y="186"/>
            <a:chExt cx="5185" cy="3895"/>
          </a:xfrm>
        </p:grpSpPr>
        <p:grpSp>
          <p:nvGrpSpPr>
            <p:cNvPr id="261123" name="Group 3"/>
            <p:cNvGrpSpPr>
              <a:grpSpLocks/>
            </p:cNvGrpSpPr>
            <p:nvPr/>
          </p:nvGrpSpPr>
          <p:grpSpPr bwMode="auto">
            <a:xfrm>
              <a:off x="372" y="186"/>
              <a:ext cx="5185" cy="919"/>
              <a:chOff x="372" y="186"/>
              <a:chExt cx="5185" cy="919"/>
            </a:xfrm>
          </p:grpSpPr>
          <p:sp>
            <p:nvSpPr>
              <p:cNvPr id="261124" name="Freeform 4"/>
              <p:cNvSpPr>
                <a:spLocks/>
              </p:cNvSpPr>
              <p:nvPr/>
            </p:nvSpPr>
            <p:spPr bwMode="auto">
              <a:xfrm>
                <a:off x="372" y="192"/>
                <a:ext cx="86" cy="9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5" y="96"/>
                  </a:cxn>
                  <a:cxn ang="0">
                    <a:pos x="85" y="816"/>
                  </a:cxn>
                  <a:cxn ang="0">
                    <a:pos x="0" y="912"/>
                  </a:cxn>
                  <a:cxn ang="0">
                    <a:pos x="0" y="0"/>
                  </a:cxn>
                </a:cxnLst>
                <a:rect l="0" t="0" r="r" b="b"/>
                <a:pathLst>
                  <a:path w="86" h="913">
                    <a:moveTo>
                      <a:pt x="0" y="0"/>
                    </a:moveTo>
                    <a:lnTo>
                      <a:pt x="85" y="96"/>
                    </a:lnTo>
                    <a:lnTo>
                      <a:pt x="85" y="816"/>
                    </a:lnTo>
                    <a:lnTo>
                      <a:pt x="0" y="912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61125" name="Freeform 5"/>
              <p:cNvSpPr>
                <a:spLocks/>
              </p:cNvSpPr>
              <p:nvPr/>
            </p:nvSpPr>
            <p:spPr bwMode="auto">
              <a:xfrm>
                <a:off x="5470" y="186"/>
                <a:ext cx="87" cy="910"/>
              </a:xfrm>
              <a:custGeom>
                <a:avLst/>
                <a:gdLst/>
                <a:ahLst/>
                <a:cxnLst>
                  <a:cxn ang="0">
                    <a:pos x="86" y="0"/>
                  </a:cxn>
                  <a:cxn ang="0">
                    <a:pos x="0" y="93"/>
                  </a:cxn>
                  <a:cxn ang="0">
                    <a:pos x="0" y="813"/>
                  </a:cxn>
                  <a:cxn ang="0">
                    <a:pos x="86" y="909"/>
                  </a:cxn>
                  <a:cxn ang="0">
                    <a:pos x="86" y="0"/>
                  </a:cxn>
                </a:cxnLst>
                <a:rect l="0" t="0" r="r" b="b"/>
                <a:pathLst>
                  <a:path w="87" h="910">
                    <a:moveTo>
                      <a:pt x="86" y="0"/>
                    </a:moveTo>
                    <a:lnTo>
                      <a:pt x="0" y="93"/>
                    </a:lnTo>
                    <a:lnTo>
                      <a:pt x="0" y="813"/>
                    </a:lnTo>
                    <a:lnTo>
                      <a:pt x="86" y="909"/>
                    </a:lnTo>
                    <a:lnTo>
                      <a:pt x="86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61126" name="Freeform 6"/>
              <p:cNvSpPr>
                <a:spLocks/>
              </p:cNvSpPr>
              <p:nvPr/>
            </p:nvSpPr>
            <p:spPr bwMode="auto">
              <a:xfrm>
                <a:off x="372" y="189"/>
                <a:ext cx="5185" cy="10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184" y="3"/>
                  </a:cxn>
                  <a:cxn ang="0">
                    <a:pos x="5093" y="102"/>
                  </a:cxn>
                  <a:cxn ang="0">
                    <a:pos x="88" y="102"/>
                  </a:cxn>
                  <a:cxn ang="0">
                    <a:pos x="0" y="0"/>
                  </a:cxn>
                </a:cxnLst>
                <a:rect l="0" t="0" r="r" b="b"/>
                <a:pathLst>
                  <a:path w="5185" h="103">
                    <a:moveTo>
                      <a:pt x="0" y="0"/>
                    </a:moveTo>
                    <a:lnTo>
                      <a:pt x="5184" y="3"/>
                    </a:lnTo>
                    <a:lnTo>
                      <a:pt x="5093" y="102"/>
                    </a:lnTo>
                    <a:lnTo>
                      <a:pt x="88" y="102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61127" name="Group 7"/>
            <p:cNvGrpSpPr>
              <a:grpSpLocks/>
            </p:cNvGrpSpPr>
            <p:nvPr/>
          </p:nvGrpSpPr>
          <p:grpSpPr bwMode="auto">
            <a:xfrm>
              <a:off x="372" y="291"/>
              <a:ext cx="5185" cy="3790"/>
              <a:chOff x="372" y="291"/>
              <a:chExt cx="5185" cy="3790"/>
            </a:xfrm>
          </p:grpSpPr>
          <p:sp>
            <p:nvSpPr>
              <p:cNvPr id="261128" name="Freeform 8"/>
              <p:cNvSpPr>
                <a:spLocks/>
              </p:cNvSpPr>
              <p:nvPr/>
            </p:nvSpPr>
            <p:spPr bwMode="auto">
              <a:xfrm>
                <a:off x="372" y="807"/>
                <a:ext cx="79" cy="327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8" y="107"/>
                  </a:cxn>
                  <a:cxn ang="0">
                    <a:pos x="78" y="3166"/>
                  </a:cxn>
                  <a:cxn ang="0">
                    <a:pos x="0" y="3273"/>
                  </a:cxn>
                  <a:cxn ang="0">
                    <a:pos x="0" y="0"/>
                  </a:cxn>
                </a:cxnLst>
                <a:rect l="0" t="0" r="r" b="b"/>
                <a:pathLst>
                  <a:path w="79" h="3274">
                    <a:moveTo>
                      <a:pt x="0" y="0"/>
                    </a:moveTo>
                    <a:lnTo>
                      <a:pt x="78" y="107"/>
                    </a:lnTo>
                    <a:lnTo>
                      <a:pt x="78" y="3166"/>
                    </a:lnTo>
                    <a:lnTo>
                      <a:pt x="0" y="3273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61129" name="Freeform 9"/>
              <p:cNvSpPr>
                <a:spLocks/>
              </p:cNvSpPr>
              <p:nvPr/>
            </p:nvSpPr>
            <p:spPr bwMode="auto">
              <a:xfrm>
                <a:off x="5470" y="747"/>
                <a:ext cx="84" cy="3325"/>
              </a:xfrm>
              <a:custGeom>
                <a:avLst/>
                <a:gdLst/>
                <a:ahLst/>
                <a:cxnLst>
                  <a:cxn ang="0">
                    <a:pos x="83" y="0"/>
                  </a:cxn>
                  <a:cxn ang="0">
                    <a:pos x="3" y="109"/>
                  </a:cxn>
                  <a:cxn ang="0">
                    <a:pos x="0" y="3233"/>
                  </a:cxn>
                  <a:cxn ang="0">
                    <a:pos x="83" y="3324"/>
                  </a:cxn>
                  <a:cxn ang="0">
                    <a:pos x="83" y="0"/>
                  </a:cxn>
                </a:cxnLst>
                <a:rect l="0" t="0" r="r" b="b"/>
                <a:pathLst>
                  <a:path w="84" h="3325">
                    <a:moveTo>
                      <a:pt x="83" y="0"/>
                    </a:moveTo>
                    <a:lnTo>
                      <a:pt x="3" y="109"/>
                    </a:lnTo>
                    <a:lnTo>
                      <a:pt x="0" y="3233"/>
                    </a:lnTo>
                    <a:lnTo>
                      <a:pt x="83" y="3324"/>
                    </a:lnTo>
                    <a:lnTo>
                      <a:pt x="83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61130" name="Freeform 10"/>
              <p:cNvSpPr>
                <a:spLocks/>
              </p:cNvSpPr>
              <p:nvPr/>
            </p:nvSpPr>
            <p:spPr bwMode="auto">
              <a:xfrm>
                <a:off x="372" y="3984"/>
                <a:ext cx="5185" cy="88"/>
              </a:xfrm>
              <a:custGeom>
                <a:avLst/>
                <a:gdLst/>
                <a:ahLst/>
                <a:cxnLst>
                  <a:cxn ang="0">
                    <a:pos x="0" y="87"/>
                  </a:cxn>
                  <a:cxn ang="0">
                    <a:pos x="5184" y="87"/>
                  </a:cxn>
                  <a:cxn ang="0">
                    <a:pos x="5095" y="0"/>
                  </a:cxn>
                  <a:cxn ang="0">
                    <a:pos x="89" y="0"/>
                  </a:cxn>
                  <a:cxn ang="0">
                    <a:pos x="0" y="87"/>
                  </a:cxn>
                </a:cxnLst>
                <a:rect l="0" t="0" r="r" b="b"/>
                <a:pathLst>
                  <a:path w="5185" h="88">
                    <a:moveTo>
                      <a:pt x="0" y="87"/>
                    </a:moveTo>
                    <a:lnTo>
                      <a:pt x="5184" y="87"/>
                    </a:lnTo>
                    <a:lnTo>
                      <a:pt x="5095" y="0"/>
                    </a:lnTo>
                    <a:lnTo>
                      <a:pt x="89" y="0"/>
                    </a:lnTo>
                    <a:lnTo>
                      <a:pt x="0" y="87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61131" name="Rectangle 11"/>
              <p:cNvSpPr>
                <a:spLocks noChangeArrowheads="1"/>
              </p:cNvSpPr>
              <p:nvPr/>
            </p:nvSpPr>
            <p:spPr bwMode="auto">
              <a:xfrm>
                <a:off x="457" y="291"/>
                <a:ext cx="5013" cy="36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61132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23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61133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7388" y="1104900"/>
            <a:ext cx="7772400" cy="4643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transition>
    <p:zo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FFFF"/>
        </a:buClr>
        <a:buSzPct val="75000"/>
        <a:buFont typeface="Monotype Sorts" pitchFamily="2" charset="2"/>
        <a:buChar char="n"/>
        <a:defRPr sz="2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FFFF"/>
        </a:buClr>
        <a:buSzPct val="125000"/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FFFF"/>
        </a:buClr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oleObject" Target="../embeddings/oleObject29.bin"/><Relationship Id="rId4" Type="http://schemas.openxmlformats.org/officeDocument/2006/relationships/image" Target="../media/image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17.emf"/><Relationship Id="rId5" Type="http://schemas.openxmlformats.org/officeDocument/2006/relationships/image" Target="../media/image14.e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1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7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6.bin"/><Relationship Id="rId5" Type="http://schemas.openxmlformats.org/officeDocument/2006/relationships/oleObject" Target="../embeddings/oleObject35.bin"/><Relationship Id="rId4" Type="http://schemas.openxmlformats.org/officeDocument/2006/relationships/image" Target="../media/image1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image" Target="../media/image23.w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oleObject38.bin"/><Relationship Id="rId9" Type="http://schemas.openxmlformats.org/officeDocument/2006/relationships/image" Target="../media/image2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oleObject" Target="../embeddings/oleObject29.bin"/><Relationship Id="rId4" Type="http://schemas.openxmlformats.org/officeDocument/2006/relationships/image" Target="../media/image1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0" Type="http://schemas.openxmlformats.org/officeDocument/2006/relationships/oleObject" Target="../embeddings/oleObject5.bin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1.wmf"/><Relationship Id="rId7" Type="http://schemas.openxmlformats.org/officeDocument/2006/relationships/oleObject" Target="../embeddings/oleObject10.bin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19.png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9.emf"/><Relationship Id="rId5" Type="http://schemas.openxmlformats.org/officeDocument/2006/relationships/image" Target="../media/image6.e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13.e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u="sng" dirty="0">
                <a:solidFill>
                  <a:schemeClr val="accent5">
                    <a:lumMod val="10000"/>
                  </a:schemeClr>
                </a:solidFill>
                <a:effectLst/>
              </a:rPr>
              <a:t>When the population has a normal distribution</a:t>
            </a:r>
            <a:r>
              <a:rPr lang="en-SG" dirty="0">
                <a:solidFill>
                  <a:schemeClr val="accent5">
                    <a:lumMod val="10000"/>
                  </a:schemeClr>
                </a:solidFill>
                <a:effectLst/>
              </a:rPr>
              <a:t>, the sampling distribution of     </a:t>
            </a:r>
            <a:r>
              <a:rPr lang="en-SG" u="sng" dirty="0">
                <a:solidFill>
                  <a:srgbClr val="C00000"/>
                </a:solidFill>
                <a:effectLst/>
              </a:rPr>
              <a:t>is normally distributed </a:t>
            </a:r>
            <a:r>
              <a:rPr lang="en-SG" u="sng" dirty="0">
                <a:solidFill>
                  <a:schemeClr val="accent5">
                    <a:lumMod val="10000"/>
                  </a:schemeClr>
                </a:solidFill>
                <a:effectLst/>
              </a:rPr>
              <a:t>for any sample size.</a:t>
            </a:r>
          </a:p>
          <a:p>
            <a:endParaRPr lang="en-SG" dirty="0">
              <a:solidFill>
                <a:schemeClr val="accent5">
                  <a:lumMod val="10000"/>
                </a:schemeClr>
              </a:solidFill>
              <a:effectLst/>
            </a:endParaRPr>
          </a:p>
          <a:p>
            <a:endParaRPr lang="en-SG" dirty="0">
              <a:solidFill>
                <a:schemeClr val="accent5">
                  <a:lumMod val="10000"/>
                </a:schemeClr>
              </a:solidFill>
              <a:effectLst/>
            </a:endParaRPr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2365375" y="309563"/>
            <a:ext cx="4452938" cy="519112"/>
            <a:chOff x="1490" y="123"/>
            <a:chExt cx="2805" cy="327"/>
          </a:xfrm>
        </p:grpSpPr>
        <p:sp>
          <p:nvSpPr>
            <p:cNvPr id="7" name="Text Box 13"/>
            <p:cNvSpPr txBox="1">
              <a:spLocks noChangeArrowheads="1"/>
            </p:cNvSpPr>
            <p:nvPr/>
          </p:nvSpPr>
          <p:spPr bwMode="auto">
            <a:xfrm>
              <a:off x="1490" y="123"/>
              <a:ext cx="2805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chemeClr val="accent5">
                      <a:lumMod val="10000"/>
                    </a:schemeClr>
                  </a:solidFill>
                  <a:effectLst/>
                  <a:latin typeface="Book Antiqua" pitchFamily="18" charset="0"/>
                </a:rPr>
                <a:t>Sampling Distribution of    </a:t>
              </a:r>
            </a:p>
          </p:txBody>
        </p:sp>
        <p:graphicFrame>
          <p:nvGraphicFramePr>
            <p:cNvPr id="8" name="Object 14">
              <a:hlinkClick r:id="" action="ppaction://ole?verb=0"/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95062222"/>
                </p:ext>
              </p:extLst>
            </p:nvPr>
          </p:nvGraphicFramePr>
          <p:xfrm>
            <a:off x="4071" y="219"/>
            <a:ext cx="113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39680" imgH="164880" progId="Equation.3">
                    <p:embed/>
                  </p:oleObj>
                </mc:Choice>
                <mc:Fallback>
                  <p:oleObj name="Equation" r:id="rId3" imgW="139680" imgH="16488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1" y="219"/>
                          <a:ext cx="113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" name="Object 1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9463565"/>
              </p:ext>
            </p:extLst>
          </p:nvPr>
        </p:nvGraphicFramePr>
        <p:xfrm>
          <a:off x="4413555" y="1508668"/>
          <a:ext cx="319218" cy="380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9680" imgH="164880" progId="Equation.3">
                  <p:embed/>
                </p:oleObj>
              </mc:Choice>
              <mc:Fallback>
                <p:oleObj name="Equation" r:id="rId5" imgW="139680" imgH="1648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555" y="1508668"/>
                        <a:ext cx="319218" cy="3804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564662"/>
      </p:ext>
    </p:extLst>
  </p:cSld>
  <p:clrMapOvr>
    <a:masterClrMapping/>
  </p:clrMapOvr>
  <p:transition advTm="136495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>
                <a:solidFill>
                  <a:schemeClr val="accent5">
                    <a:lumMod val="10000"/>
                  </a:schemeClr>
                </a:solidFill>
                <a:effectLst/>
              </a:rPr>
              <a:t>St. Andrew’s College</a:t>
            </a:r>
          </a:p>
          <a:p>
            <a:r>
              <a:rPr lang="en-SG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5. Calculate the area under the curve between the lower and upper endpoints of the interval.</a:t>
            </a:r>
          </a:p>
          <a:p>
            <a:endParaRPr lang="en-SG" dirty="0">
              <a:solidFill>
                <a:schemeClr val="accent5">
                  <a:lumMod val="10000"/>
                </a:schemeClr>
              </a:solidFill>
              <a:effectLst/>
              <a:latin typeface="Book Antiqua" pitchFamily="18" charset="0"/>
            </a:endParaRPr>
          </a:p>
          <a:p>
            <a:endParaRPr lang="en-US" dirty="0">
              <a:solidFill>
                <a:schemeClr val="accent5">
                  <a:lumMod val="10000"/>
                </a:schemeClr>
              </a:solidFill>
              <a:effectLst/>
              <a:latin typeface="Book Antiqua" pitchFamily="18" charset="0"/>
            </a:endParaRPr>
          </a:p>
          <a:p>
            <a:endParaRPr lang="en-SG" dirty="0">
              <a:solidFill>
                <a:schemeClr val="accent5">
                  <a:lumMod val="10000"/>
                </a:schemeClr>
              </a:solidFill>
              <a:effectLst/>
              <a:latin typeface="Book Antiqua" pitchFamily="18" charset="0"/>
            </a:endParaRPr>
          </a:p>
          <a:p>
            <a:endParaRPr lang="en-SG" dirty="0">
              <a:solidFill>
                <a:schemeClr val="accent5">
                  <a:lumMod val="10000"/>
                </a:schemeClr>
              </a:solidFill>
              <a:effectLst/>
            </a:endParaRPr>
          </a:p>
          <a:p>
            <a:r>
              <a:rPr lang="en-SG" dirty="0">
                <a:solidFill>
                  <a:schemeClr val="accent5">
                    <a:lumMod val="10000"/>
                  </a:schemeClr>
                </a:solidFill>
                <a:effectLst/>
              </a:rPr>
              <a:t>6. The probability that the sample mean SAT score will be between 1687 and 1707 is:</a:t>
            </a:r>
          </a:p>
          <a:p>
            <a:endParaRPr lang="en-SG" dirty="0">
              <a:solidFill>
                <a:schemeClr val="accent5">
                  <a:lumMod val="10000"/>
                </a:schemeClr>
              </a:solidFill>
              <a:effectLst/>
            </a:endParaRP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1560513" y="309563"/>
            <a:ext cx="6069015" cy="523874"/>
            <a:chOff x="983" y="123"/>
            <a:chExt cx="3823" cy="330"/>
          </a:xfrm>
        </p:grpSpPr>
        <p:sp>
          <p:nvSpPr>
            <p:cNvPr id="5" name="Text Box 13"/>
            <p:cNvSpPr txBox="1">
              <a:spLocks noChangeArrowheads="1"/>
            </p:cNvSpPr>
            <p:nvPr/>
          </p:nvSpPr>
          <p:spPr bwMode="auto">
            <a:xfrm>
              <a:off x="983" y="123"/>
              <a:ext cx="3823" cy="3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chemeClr val="accent5">
                      <a:lumMod val="10000"/>
                    </a:schemeClr>
                  </a:solidFill>
                  <a:effectLst/>
                  <a:latin typeface="Book Antiqua" pitchFamily="18" charset="0"/>
                </a:rPr>
                <a:t>Example: Sampling Distribution of    </a:t>
              </a:r>
            </a:p>
          </p:txBody>
        </p:sp>
        <p:graphicFrame>
          <p:nvGraphicFramePr>
            <p:cNvPr id="6" name="Object 14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4495" y="172"/>
            <a:ext cx="224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39680" imgH="164880" progId="Equation.3">
                    <p:embed/>
                  </p:oleObj>
                </mc:Choice>
                <mc:Fallback>
                  <p:oleObj name="Equation" r:id="rId3" imgW="139680" imgH="16488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5" y="172"/>
                          <a:ext cx="224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Text Box 153"/>
          <p:cNvSpPr txBox="1">
            <a:spLocks noChangeArrowheads="1"/>
          </p:cNvSpPr>
          <p:nvPr/>
        </p:nvSpPr>
        <p:spPr bwMode="auto">
          <a:xfrm>
            <a:off x="2092221" y="2493963"/>
            <a:ext cx="6152646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i="1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P</a:t>
            </a:r>
            <a:r>
              <a:rPr lang="en-US" sz="2400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(-0.63 </a:t>
            </a:r>
            <a:r>
              <a:rPr lang="en-US" sz="2400" u="sng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&lt;</a:t>
            </a:r>
            <a:r>
              <a:rPr lang="en-US" sz="2400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 </a:t>
            </a:r>
            <a:r>
              <a:rPr lang="en-US" sz="2400" i="1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z</a:t>
            </a:r>
            <a:r>
              <a:rPr lang="en-US" sz="2400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 </a:t>
            </a:r>
            <a:r>
              <a:rPr lang="en-US" sz="2400" u="sng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&lt;</a:t>
            </a:r>
            <a:r>
              <a:rPr lang="en-US" sz="2400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 0.63) = </a:t>
            </a:r>
            <a:r>
              <a:rPr lang="en-US" sz="2400" i="1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P</a:t>
            </a:r>
            <a:r>
              <a:rPr lang="en-US" sz="2400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(</a:t>
            </a:r>
            <a:r>
              <a:rPr lang="en-US" sz="2400" i="1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z</a:t>
            </a:r>
            <a:r>
              <a:rPr lang="en-US" sz="2400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 </a:t>
            </a:r>
            <a:r>
              <a:rPr lang="en-US" sz="2400" u="sng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&lt;</a:t>
            </a:r>
            <a:r>
              <a:rPr lang="en-US" sz="2400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 0.63) </a:t>
            </a:r>
            <a:r>
              <a:rPr lang="en-US" sz="2400" dirty="0">
                <a:solidFill>
                  <a:schemeClr val="accent5">
                    <a:lumMod val="10000"/>
                  </a:schemeClr>
                </a:solidFill>
                <a:effectLst/>
                <a:latin typeface="MT Symbol" pitchFamily="82" charset="2"/>
              </a:rPr>
              <a:t>-</a:t>
            </a:r>
            <a:r>
              <a:rPr lang="en-US" sz="2400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 </a:t>
            </a:r>
            <a:r>
              <a:rPr lang="en-US" sz="2400" i="1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P</a:t>
            </a:r>
            <a:r>
              <a:rPr lang="en-US" sz="2400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(</a:t>
            </a:r>
            <a:r>
              <a:rPr lang="en-US" sz="2400" i="1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z</a:t>
            </a:r>
            <a:r>
              <a:rPr lang="en-US" sz="2400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 </a:t>
            </a:r>
            <a:r>
              <a:rPr lang="en-US" sz="2400" u="sng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&lt;</a:t>
            </a:r>
            <a:r>
              <a:rPr lang="en-US" sz="2400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 -0.63)</a:t>
            </a:r>
          </a:p>
        </p:txBody>
      </p:sp>
      <p:sp>
        <p:nvSpPr>
          <p:cNvPr id="9" name="Text Box 154"/>
          <p:cNvSpPr txBox="1">
            <a:spLocks noChangeArrowheads="1"/>
          </p:cNvSpPr>
          <p:nvPr/>
        </p:nvSpPr>
        <p:spPr bwMode="auto">
          <a:xfrm>
            <a:off x="4476750" y="2894013"/>
            <a:ext cx="246253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= 0.7357 </a:t>
            </a:r>
            <a:r>
              <a:rPr lang="en-US" sz="2400" dirty="0">
                <a:solidFill>
                  <a:schemeClr val="accent5">
                    <a:lumMod val="10000"/>
                  </a:schemeClr>
                </a:solidFill>
                <a:effectLst/>
                <a:latin typeface="MT Symbol" pitchFamily="82" charset="2"/>
              </a:rPr>
              <a:t>-</a:t>
            </a:r>
            <a:r>
              <a:rPr lang="en-US" sz="2400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 0.2643</a:t>
            </a:r>
          </a:p>
        </p:txBody>
      </p:sp>
      <p:sp>
        <p:nvSpPr>
          <p:cNvPr id="12" name="Text Box 155"/>
          <p:cNvSpPr txBox="1">
            <a:spLocks noChangeArrowheads="1"/>
          </p:cNvSpPr>
          <p:nvPr/>
        </p:nvSpPr>
        <p:spPr bwMode="auto">
          <a:xfrm>
            <a:off x="4483100" y="3294063"/>
            <a:ext cx="137088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=  0.4714</a:t>
            </a:r>
          </a:p>
        </p:txBody>
      </p:sp>
      <p:sp>
        <p:nvSpPr>
          <p:cNvPr id="15" name="Rectangle 159"/>
          <p:cNvSpPr>
            <a:spLocks noChangeArrowheads="1"/>
          </p:cNvSpPr>
          <p:nvPr/>
        </p:nvSpPr>
        <p:spPr bwMode="auto">
          <a:xfrm>
            <a:off x="2740831" y="5088898"/>
            <a:ext cx="3905236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P</a:t>
            </a:r>
            <a:r>
              <a:rPr lang="en-US" sz="2400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(1687 </a:t>
            </a:r>
            <a:r>
              <a:rPr lang="en-US" sz="2400" u="sng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&lt;</a:t>
            </a:r>
            <a:r>
              <a:rPr lang="en-US" sz="2400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     </a:t>
            </a:r>
            <a:r>
              <a:rPr lang="en-US" sz="2400" u="sng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&lt;</a:t>
            </a:r>
            <a:r>
              <a:rPr lang="en-US" sz="2400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 1707) = 0.4714</a:t>
            </a:r>
          </a:p>
        </p:txBody>
      </p:sp>
      <p:graphicFrame>
        <p:nvGraphicFramePr>
          <p:cNvPr id="16" name="Object 1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4126898"/>
              </p:ext>
            </p:extLst>
          </p:nvPr>
        </p:nvGraphicFramePr>
        <p:xfrm>
          <a:off x="4127500" y="5136523"/>
          <a:ext cx="35560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9680" imgH="164880" progId="Equation.3">
                  <p:embed/>
                </p:oleObj>
              </mc:Choice>
              <mc:Fallback>
                <p:oleObj name="Equation" r:id="rId5" imgW="139680" imgH="1648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5136523"/>
                        <a:ext cx="355600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301049488"/>
      </p:ext>
    </p:extLst>
  </p:cSld>
  <p:clrMapOvr>
    <a:masterClrMapping/>
  </p:clrMapOvr>
  <p:transition advTm="4296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7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  <p:bldP spid="1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69" name="Rectangle 465"/>
          <p:cNvSpPr>
            <a:spLocks noChangeArrowheads="1"/>
          </p:cNvSpPr>
          <p:nvPr/>
        </p:nvSpPr>
        <p:spPr bwMode="auto">
          <a:xfrm>
            <a:off x="1428750" y="1701800"/>
            <a:ext cx="6343650" cy="40005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49509" name="Freeform 5"/>
          <p:cNvSpPr>
            <a:spLocks/>
          </p:cNvSpPr>
          <p:nvPr/>
        </p:nvSpPr>
        <p:spPr bwMode="auto">
          <a:xfrm>
            <a:off x="2317750" y="1965325"/>
            <a:ext cx="4514850" cy="3048000"/>
          </a:xfrm>
          <a:custGeom>
            <a:avLst/>
            <a:gdLst/>
            <a:ahLst/>
            <a:cxnLst>
              <a:cxn ang="0">
                <a:pos x="1356" y="20"/>
              </a:cxn>
              <a:cxn ang="0">
                <a:pos x="1264" y="108"/>
              </a:cxn>
              <a:cxn ang="0">
                <a:pos x="1204" y="216"/>
              </a:cxn>
              <a:cxn ang="0">
                <a:pos x="1150" y="324"/>
              </a:cxn>
              <a:cxn ang="0">
                <a:pos x="1108" y="432"/>
              </a:cxn>
              <a:cxn ang="0">
                <a:pos x="1072" y="530"/>
              </a:cxn>
              <a:cxn ang="0">
                <a:pos x="1030" y="650"/>
              </a:cxn>
              <a:cxn ang="0">
                <a:pos x="982" y="750"/>
              </a:cxn>
              <a:cxn ang="0">
                <a:pos x="950" y="866"/>
              </a:cxn>
              <a:cxn ang="0">
                <a:pos x="924" y="982"/>
              </a:cxn>
              <a:cxn ang="0">
                <a:pos x="896" y="1074"/>
              </a:cxn>
              <a:cxn ang="0">
                <a:pos x="856" y="1194"/>
              </a:cxn>
              <a:cxn ang="0">
                <a:pos x="812" y="1292"/>
              </a:cxn>
              <a:cxn ang="0">
                <a:pos x="756" y="1414"/>
              </a:cxn>
              <a:cxn ang="0">
                <a:pos x="686" y="1524"/>
              </a:cxn>
              <a:cxn ang="0">
                <a:pos x="604" y="1620"/>
              </a:cxn>
              <a:cxn ang="0">
                <a:pos x="508" y="1686"/>
              </a:cxn>
              <a:cxn ang="0">
                <a:pos x="392" y="1748"/>
              </a:cxn>
              <a:cxn ang="0">
                <a:pos x="292" y="1788"/>
              </a:cxn>
              <a:cxn ang="0">
                <a:pos x="200" y="1824"/>
              </a:cxn>
              <a:cxn ang="0">
                <a:pos x="76" y="1864"/>
              </a:cxn>
              <a:cxn ang="0">
                <a:pos x="0" y="1886"/>
              </a:cxn>
              <a:cxn ang="0">
                <a:pos x="2844" y="1918"/>
              </a:cxn>
              <a:cxn ang="0">
                <a:pos x="2794" y="1862"/>
              </a:cxn>
              <a:cxn ang="0">
                <a:pos x="2698" y="1834"/>
              </a:cxn>
              <a:cxn ang="0">
                <a:pos x="2578" y="1796"/>
              </a:cxn>
              <a:cxn ang="0">
                <a:pos x="2444" y="1742"/>
              </a:cxn>
              <a:cxn ang="0">
                <a:pos x="2338" y="1694"/>
              </a:cxn>
              <a:cxn ang="0">
                <a:pos x="2280" y="1656"/>
              </a:cxn>
              <a:cxn ang="0">
                <a:pos x="2212" y="1596"/>
              </a:cxn>
              <a:cxn ang="0">
                <a:pos x="2134" y="1494"/>
              </a:cxn>
              <a:cxn ang="0">
                <a:pos x="2078" y="1390"/>
              </a:cxn>
              <a:cxn ang="0">
                <a:pos x="2034" y="1308"/>
              </a:cxn>
              <a:cxn ang="0">
                <a:pos x="1994" y="1218"/>
              </a:cxn>
              <a:cxn ang="0">
                <a:pos x="1952" y="1108"/>
              </a:cxn>
              <a:cxn ang="0">
                <a:pos x="1922" y="1016"/>
              </a:cxn>
              <a:cxn ang="0">
                <a:pos x="1886" y="896"/>
              </a:cxn>
              <a:cxn ang="0">
                <a:pos x="1858" y="794"/>
              </a:cxn>
              <a:cxn ang="0">
                <a:pos x="1808" y="654"/>
              </a:cxn>
              <a:cxn ang="0">
                <a:pos x="1762" y="530"/>
              </a:cxn>
              <a:cxn ang="0">
                <a:pos x="1716" y="408"/>
              </a:cxn>
              <a:cxn ang="0">
                <a:pos x="1684" y="336"/>
              </a:cxn>
              <a:cxn ang="0">
                <a:pos x="1636" y="224"/>
              </a:cxn>
              <a:cxn ang="0">
                <a:pos x="1594" y="152"/>
              </a:cxn>
              <a:cxn ang="0">
                <a:pos x="1610" y="188"/>
              </a:cxn>
              <a:cxn ang="0">
                <a:pos x="1588" y="156"/>
              </a:cxn>
              <a:cxn ang="0">
                <a:pos x="1516" y="56"/>
              </a:cxn>
              <a:cxn ang="0">
                <a:pos x="1450" y="6"/>
              </a:cxn>
            </a:cxnLst>
            <a:rect l="0" t="0" r="r" b="b"/>
            <a:pathLst>
              <a:path w="2844" h="1920">
                <a:moveTo>
                  <a:pt x="1424" y="0"/>
                </a:moveTo>
                <a:lnTo>
                  <a:pt x="1388" y="8"/>
                </a:lnTo>
                <a:lnTo>
                  <a:pt x="1356" y="20"/>
                </a:lnTo>
                <a:lnTo>
                  <a:pt x="1320" y="44"/>
                </a:lnTo>
                <a:lnTo>
                  <a:pt x="1300" y="76"/>
                </a:lnTo>
                <a:lnTo>
                  <a:pt x="1264" y="108"/>
                </a:lnTo>
                <a:lnTo>
                  <a:pt x="1240" y="144"/>
                </a:lnTo>
                <a:lnTo>
                  <a:pt x="1222" y="174"/>
                </a:lnTo>
                <a:lnTo>
                  <a:pt x="1204" y="216"/>
                </a:lnTo>
                <a:lnTo>
                  <a:pt x="1180" y="246"/>
                </a:lnTo>
                <a:lnTo>
                  <a:pt x="1168" y="288"/>
                </a:lnTo>
                <a:lnTo>
                  <a:pt x="1150" y="324"/>
                </a:lnTo>
                <a:lnTo>
                  <a:pt x="1132" y="368"/>
                </a:lnTo>
                <a:lnTo>
                  <a:pt x="1120" y="396"/>
                </a:lnTo>
                <a:lnTo>
                  <a:pt x="1108" y="432"/>
                </a:lnTo>
                <a:lnTo>
                  <a:pt x="1096" y="468"/>
                </a:lnTo>
                <a:lnTo>
                  <a:pt x="1084" y="504"/>
                </a:lnTo>
                <a:lnTo>
                  <a:pt x="1072" y="530"/>
                </a:lnTo>
                <a:lnTo>
                  <a:pt x="1060" y="568"/>
                </a:lnTo>
                <a:lnTo>
                  <a:pt x="1042" y="614"/>
                </a:lnTo>
                <a:lnTo>
                  <a:pt x="1030" y="650"/>
                </a:lnTo>
                <a:lnTo>
                  <a:pt x="1018" y="680"/>
                </a:lnTo>
                <a:lnTo>
                  <a:pt x="994" y="728"/>
                </a:lnTo>
                <a:lnTo>
                  <a:pt x="982" y="750"/>
                </a:lnTo>
                <a:lnTo>
                  <a:pt x="972" y="778"/>
                </a:lnTo>
                <a:lnTo>
                  <a:pt x="962" y="822"/>
                </a:lnTo>
                <a:lnTo>
                  <a:pt x="950" y="866"/>
                </a:lnTo>
                <a:lnTo>
                  <a:pt x="946" y="902"/>
                </a:lnTo>
                <a:lnTo>
                  <a:pt x="934" y="942"/>
                </a:lnTo>
                <a:lnTo>
                  <a:pt x="924" y="982"/>
                </a:lnTo>
                <a:lnTo>
                  <a:pt x="912" y="1014"/>
                </a:lnTo>
                <a:lnTo>
                  <a:pt x="904" y="1044"/>
                </a:lnTo>
                <a:lnTo>
                  <a:pt x="896" y="1074"/>
                </a:lnTo>
                <a:lnTo>
                  <a:pt x="884" y="1112"/>
                </a:lnTo>
                <a:lnTo>
                  <a:pt x="870" y="1154"/>
                </a:lnTo>
                <a:lnTo>
                  <a:pt x="856" y="1194"/>
                </a:lnTo>
                <a:lnTo>
                  <a:pt x="844" y="1226"/>
                </a:lnTo>
                <a:lnTo>
                  <a:pt x="824" y="1268"/>
                </a:lnTo>
                <a:lnTo>
                  <a:pt x="812" y="1292"/>
                </a:lnTo>
                <a:lnTo>
                  <a:pt x="796" y="1334"/>
                </a:lnTo>
                <a:lnTo>
                  <a:pt x="774" y="1376"/>
                </a:lnTo>
                <a:lnTo>
                  <a:pt x="756" y="1414"/>
                </a:lnTo>
                <a:lnTo>
                  <a:pt x="734" y="1454"/>
                </a:lnTo>
                <a:lnTo>
                  <a:pt x="712" y="1488"/>
                </a:lnTo>
                <a:lnTo>
                  <a:pt x="686" y="1524"/>
                </a:lnTo>
                <a:lnTo>
                  <a:pt x="660" y="1558"/>
                </a:lnTo>
                <a:lnTo>
                  <a:pt x="640" y="1584"/>
                </a:lnTo>
                <a:lnTo>
                  <a:pt x="604" y="1620"/>
                </a:lnTo>
                <a:lnTo>
                  <a:pt x="578" y="1638"/>
                </a:lnTo>
                <a:lnTo>
                  <a:pt x="550" y="1662"/>
                </a:lnTo>
                <a:lnTo>
                  <a:pt x="508" y="1686"/>
                </a:lnTo>
                <a:lnTo>
                  <a:pt x="462" y="1714"/>
                </a:lnTo>
                <a:lnTo>
                  <a:pt x="422" y="1732"/>
                </a:lnTo>
                <a:lnTo>
                  <a:pt x="392" y="1748"/>
                </a:lnTo>
                <a:lnTo>
                  <a:pt x="364" y="1764"/>
                </a:lnTo>
                <a:lnTo>
                  <a:pt x="328" y="1776"/>
                </a:lnTo>
                <a:lnTo>
                  <a:pt x="292" y="1788"/>
                </a:lnTo>
                <a:lnTo>
                  <a:pt x="270" y="1798"/>
                </a:lnTo>
                <a:lnTo>
                  <a:pt x="238" y="1806"/>
                </a:lnTo>
                <a:lnTo>
                  <a:pt x="200" y="1824"/>
                </a:lnTo>
                <a:lnTo>
                  <a:pt x="160" y="1836"/>
                </a:lnTo>
                <a:lnTo>
                  <a:pt x="112" y="1852"/>
                </a:lnTo>
                <a:lnTo>
                  <a:pt x="76" y="1864"/>
                </a:lnTo>
                <a:lnTo>
                  <a:pt x="46" y="1872"/>
                </a:lnTo>
                <a:lnTo>
                  <a:pt x="20" y="1878"/>
                </a:lnTo>
                <a:lnTo>
                  <a:pt x="0" y="1886"/>
                </a:lnTo>
                <a:lnTo>
                  <a:pt x="0" y="1904"/>
                </a:lnTo>
                <a:lnTo>
                  <a:pt x="2" y="1920"/>
                </a:lnTo>
                <a:lnTo>
                  <a:pt x="2844" y="1918"/>
                </a:lnTo>
                <a:lnTo>
                  <a:pt x="2844" y="1890"/>
                </a:lnTo>
                <a:lnTo>
                  <a:pt x="2842" y="1874"/>
                </a:lnTo>
                <a:lnTo>
                  <a:pt x="2794" y="1862"/>
                </a:lnTo>
                <a:lnTo>
                  <a:pt x="2764" y="1852"/>
                </a:lnTo>
                <a:lnTo>
                  <a:pt x="2734" y="1846"/>
                </a:lnTo>
                <a:lnTo>
                  <a:pt x="2698" y="1834"/>
                </a:lnTo>
                <a:lnTo>
                  <a:pt x="2668" y="1824"/>
                </a:lnTo>
                <a:lnTo>
                  <a:pt x="2630" y="1814"/>
                </a:lnTo>
                <a:lnTo>
                  <a:pt x="2578" y="1796"/>
                </a:lnTo>
                <a:lnTo>
                  <a:pt x="2536" y="1778"/>
                </a:lnTo>
                <a:lnTo>
                  <a:pt x="2492" y="1764"/>
                </a:lnTo>
                <a:lnTo>
                  <a:pt x="2444" y="1742"/>
                </a:lnTo>
                <a:lnTo>
                  <a:pt x="2408" y="1726"/>
                </a:lnTo>
                <a:lnTo>
                  <a:pt x="2368" y="1708"/>
                </a:lnTo>
                <a:lnTo>
                  <a:pt x="2338" y="1694"/>
                </a:lnTo>
                <a:lnTo>
                  <a:pt x="2316" y="1678"/>
                </a:lnTo>
                <a:lnTo>
                  <a:pt x="2300" y="1670"/>
                </a:lnTo>
                <a:lnTo>
                  <a:pt x="2280" y="1656"/>
                </a:lnTo>
                <a:lnTo>
                  <a:pt x="2264" y="1638"/>
                </a:lnTo>
                <a:lnTo>
                  <a:pt x="2244" y="1620"/>
                </a:lnTo>
                <a:lnTo>
                  <a:pt x="2212" y="1596"/>
                </a:lnTo>
                <a:lnTo>
                  <a:pt x="2194" y="1572"/>
                </a:lnTo>
                <a:lnTo>
                  <a:pt x="2164" y="1536"/>
                </a:lnTo>
                <a:lnTo>
                  <a:pt x="2134" y="1494"/>
                </a:lnTo>
                <a:lnTo>
                  <a:pt x="2116" y="1462"/>
                </a:lnTo>
                <a:lnTo>
                  <a:pt x="2096" y="1424"/>
                </a:lnTo>
                <a:lnTo>
                  <a:pt x="2078" y="1390"/>
                </a:lnTo>
                <a:lnTo>
                  <a:pt x="2064" y="1362"/>
                </a:lnTo>
                <a:lnTo>
                  <a:pt x="2052" y="1338"/>
                </a:lnTo>
                <a:lnTo>
                  <a:pt x="2034" y="1308"/>
                </a:lnTo>
                <a:lnTo>
                  <a:pt x="2022" y="1276"/>
                </a:lnTo>
                <a:lnTo>
                  <a:pt x="2008" y="1248"/>
                </a:lnTo>
                <a:lnTo>
                  <a:pt x="1994" y="1218"/>
                </a:lnTo>
                <a:lnTo>
                  <a:pt x="1980" y="1180"/>
                </a:lnTo>
                <a:lnTo>
                  <a:pt x="1966" y="1136"/>
                </a:lnTo>
                <a:lnTo>
                  <a:pt x="1952" y="1108"/>
                </a:lnTo>
                <a:lnTo>
                  <a:pt x="1944" y="1078"/>
                </a:lnTo>
                <a:lnTo>
                  <a:pt x="1934" y="1048"/>
                </a:lnTo>
                <a:lnTo>
                  <a:pt x="1922" y="1016"/>
                </a:lnTo>
                <a:lnTo>
                  <a:pt x="1910" y="982"/>
                </a:lnTo>
                <a:lnTo>
                  <a:pt x="1898" y="936"/>
                </a:lnTo>
                <a:lnTo>
                  <a:pt x="1886" y="896"/>
                </a:lnTo>
                <a:lnTo>
                  <a:pt x="1874" y="854"/>
                </a:lnTo>
                <a:lnTo>
                  <a:pt x="1864" y="818"/>
                </a:lnTo>
                <a:lnTo>
                  <a:pt x="1858" y="794"/>
                </a:lnTo>
                <a:lnTo>
                  <a:pt x="1840" y="744"/>
                </a:lnTo>
                <a:lnTo>
                  <a:pt x="1828" y="708"/>
                </a:lnTo>
                <a:lnTo>
                  <a:pt x="1808" y="654"/>
                </a:lnTo>
                <a:lnTo>
                  <a:pt x="1790" y="602"/>
                </a:lnTo>
                <a:lnTo>
                  <a:pt x="1774" y="560"/>
                </a:lnTo>
                <a:lnTo>
                  <a:pt x="1762" y="530"/>
                </a:lnTo>
                <a:lnTo>
                  <a:pt x="1750" y="494"/>
                </a:lnTo>
                <a:lnTo>
                  <a:pt x="1732" y="446"/>
                </a:lnTo>
                <a:lnTo>
                  <a:pt x="1716" y="408"/>
                </a:lnTo>
                <a:lnTo>
                  <a:pt x="1696" y="362"/>
                </a:lnTo>
                <a:lnTo>
                  <a:pt x="1706" y="384"/>
                </a:lnTo>
                <a:lnTo>
                  <a:pt x="1684" y="336"/>
                </a:lnTo>
                <a:lnTo>
                  <a:pt x="1672" y="300"/>
                </a:lnTo>
                <a:lnTo>
                  <a:pt x="1648" y="264"/>
                </a:lnTo>
                <a:lnTo>
                  <a:pt x="1636" y="224"/>
                </a:lnTo>
                <a:lnTo>
                  <a:pt x="1618" y="206"/>
                </a:lnTo>
                <a:lnTo>
                  <a:pt x="1596" y="162"/>
                </a:lnTo>
                <a:lnTo>
                  <a:pt x="1594" y="152"/>
                </a:lnTo>
                <a:lnTo>
                  <a:pt x="1576" y="136"/>
                </a:lnTo>
                <a:lnTo>
                  <a:pt x="1580" y="142"/>
                </a:lnTo>
                <a:lnTo>
                  <a:pt x="1610" y="188"/>
                </a:lnTo>
                <a:lnTo>
                  <a:pt x="1612" y="198"/>
                </a:lnTo>
                <a:lnTo>
                  <a:pt x="1600" y="172"/>
                </a:lnTo>
                <a:lnTo>
                  <a:pt x="1588" y="156"/>
                </a:lnTo>
                <a:lnTo>
                  <a:pt x="1564" y="114"/>
                </a:lnTo>
                <a:lnTo>
                  <a:pt x="1540" y="84"/>
                </a:lnTo>
                <a:lnTo>
                  <a:pt x="1516" y="56"/>
                </a:lnTo>
                <a:lnTo>
                  <a:pt x="1492" y="36"/>
                </a:lnTo>
                <a:lnTo>
                  <a:pt x="1474" y="18"/>
                </a:lnTo>
                <a:lnTo>
                  <a:pt x="1450" y="6"/>
                </a:lnTo>
                <a:lnTo>
                  <a:pt x="1424" y="0"/>
                </a:lnTo>
              </a:path>
            </a:pathLst>
          </a:custGeom>
          <a:gradFill flip="none" rotWithShape="1">
            <a:gsLst>
              <a:gs pos="200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9510" name="Freeform 6"/>
          <p:cNvSpPr>
            <a:spLocks/>
          </p:cNvSpPr>
          <p:nvPr/>
        </p:nvSpPr>
        <p:spPr bwMode="auto">
          <a:xfrm>
            <a:off x="3835400" y="1963738"/>
            <a:ext cx="1484313" cy="3057525"/>
          </a:xfrm>
          <a:custGeom>
            <a:avLst/>
            <a:gdLst/>
            <a:ahLst/>
            <a:cxnLst>
              <a:cxn ang="0">
                <a:pos x="451" y="0"/>
              </a:cxn>
              <a:cxn ang="0">
                <a:pos x="485" y="5"/>
              </a:cxn>
              <a:cxn ang="0">
                <a:pos x="515" y="15"/>
              </a:cxn>
              <a:cxn ang="0">
                <a:pos x="549" y="45"/>
              </a:cxn>
              <a:cxn ang="0">
                <a:pos x="580" y="75"/>
              </a:cxn>
              <a:cxn ang="0">
                <a:pos x="606" y="109"/>
              </a:cxn>
              <a:cxn ang="0">
                <a:pos x="630" y="145"/>
              </a:cxn>
              <a:cxn ang="0">
                <a:pos x="648" y="175"/>
              </a:cxn>
              <a:cxn ang="0">
                <a:pos x="671" y="212"/>
              </a:cxn>
              <a:cxn ang="0">
                <a:pos x="692" y="249"/>
              </a:cxn>
              <a:cxn ang="0">
                <a:pos x="712" y="288"/>
              </a:cxn>
              <a:cxn ang="0">
                <a:pos x="730" y="329"/>
              </a:cxn>
              <a:cxn ang="0">
                <a:pos x="746" y="363"/>
              </a:cxn>
              <a:cxn ang="0">
                <a:pos x="760" y="396"/>
              </a:cxn>
              <a:cxn ang="0">
                <a:pos x="775" y="434"/>
              </a:cxn>
              <a:cxn ang="0">
                <a:pos x="787" y="465"/>
              </a:cxn>
              <a:cxn ang="0">
                <a:pos x="800" y="497"/>
              </a:cxn>
              <a:cxn ang="0">
                <a:pos x="812" y="530"/>
              </a:cxn>
              <a:cxn ang="0">
                <a:pos x="827" y="567"/>
              </a:cxn>
              <a:cxn ang="0">
                <a:pos x="841" y="606"/>
              </a:cxn>
              <a:cxn ang="0">
                <a:pos x="853" y="645"/>
              </a:cxn>
              <a:cxn ang="0">
                <a:pos x="866" y="681"/>
              </a:cxn>
              <a:cxn ang="0">
                <a:pos x="880" y="726"/>
              </a:cxn>
              <a:cxn ang="0">
                <a:pos x="889" y="756"/>
              </a:cxn>
              <a:cxn ang="0">
                <a:pos x="897" y="783"/>
              </a:cxn>
              <a:cxn ang="0">
                <a:pos x="910" y="822"/>
              </a:cxn>
              <a:cxn ang="0">
                <a:pos x="922" y="866"/>
              </a:cxn>
              <a:cxn ang="0">
                <a:pos x="931" y="899"/>
              </a:cxn>
              <a:cxn ang="0">
                <a:pos x="935" y="1926"/>
              </a:cxn>
              <a:cxn ang="0">
                <a:pos x="0" y="1923"/>
              </a:cxn>
              <a:cxn ang="0">
                <a:pos x="2" y="849"/>
              </a:cxn>
              <a:cxn ang="0">
                <a:pos x="19" y="797"/>
              </a:cxn>
              <a:cxn ang="0">
                <a:pos x="31" y="750"/>
              </a:cxn>
              <a:cxn ang="0">
                <a:pos x="43" y="713"/>
              </a:cxn>
              <a:cxn ang="0">
                <a:pos x="61" y="659"/>
              </a:cxn>
              <a:cxn ang="0">
                <a:pos x="76" y="609"/>
              </a:cxn>
              <a:cxn ang="0">
                <a:pos x="91" y="570"/>
              </a:cxn>
              <a:cxn ang="0">
                <a:pos x="101" y="536"/>
              </a:cxn>
              <a:cxn ang="0">
                <a:pos x="116" y="495"/>
              </a:cxn>
              <a:cxn ang="0">
                <a:pos x="130" y="461"/>
              </a:cxn>
              <a:cxn ang="0">
                <a:pos x="145" y="420"/>
              </a:cxn>
              <a:cxn ang="0">
                <a:pos x="170" y="365"/>
              </a:cxn>
              <a:cxn ang="0">
                <a:pos x="160" y="389"/>
              </a:cxn>
              <a:cxn ang="0">
                <a:pos x="182" y="336"/>
              </a:cxn>
              <a:cxn ang="0">
                <a:pos x="199" y="302"/>
              </a:cxn>
              <a:cxn ang="0">
                <a:pos x="212" y="275"/>
              </a:cxn>
              <a:cxn ang="0">
                <a:pos x="233" y="236"/>
              </a:cxn>
              <a:cxn ang="0">
                <a:pos x="244" y="213"/>
              </a:cxn>
              <a:cxn ang="0">
                <a:pos x="271" y="163"/>
              </a:cxn>
              <a:cxn ang="0">
                <a:pos x="280" y="152"/>
              </a:cxn>
              <a:cxn ang="0">
                <a:pos x="291" y="137"/>
              </a:cxn>
              <a:cxn ang="0">
                <a:pos x="287" y="143"/>
              </a:cxn>
              <a:cxn ang="0">
                <a:pos x="259" y="183"/>
              </a:cxn>
              <a:cxn ang="0">
                <a:pos x="251" y="200"/>
              </a:cxn>
              <a:cxn ang="0">
                <a:pos x="267" y="173"/>
              </a:cxn>
              <a:cxn ang="0">
                <a:pos x="274" y="158"/>
              </a:cxn>
              <a:cxn ang="0">
                <a:pos x="303" y="115"/>
              </a:cxn>
              <a:cxn ang="0">
                <a:pos x="327" y="85"/>
              </a:cxn>
              <a:cxn ang="0">
                <a:pos x="351" y="57"/>
              </a:cxn>
              <a:cxn ang="0">
                <a:pos x="373" y="36"/>
              </a:cxn>
              <a:cxn ang="0">
                <a:pos x="394" y="19"/>
              </a:cxn>
              <a:cxn ang="0">
                <a:pos x="418" y="7"/>
              </a:cxn>
              <a:cxn ang="0">
                <a:pos x="451" y="2"/>
              </a:cxn>
            </a:cxnLst>
            <a:rect l="0" t="0" r="r" b="b"/>
            <a:pathLst>
              <a:path w="935" h="1926">
                <a:moveTo>
                  <a:pt x="451" y="0"/>
                </a:moveTo>
                <a:lnTo>
                  <a:pt x="485" y="5"/>
                </a:lnTo>
                <a:lnTo>
                  <a:pt x="515" y="15"/>
                </a:lnTo>
                <a:lnTo>
                  <a:pt x="549" y="45"/>
                </a:lnTo>
                <a:lnTo>
                  <a:pt x="580" y="75"/>
                </a:lnTo>
                <a:lnTo>
                  <a:pt x="606" y="109"/>
                </a:lnTo>
                <a:lnTo>
                  <a:pt x="630" y="145"/>
                </a:lnTo>
                <a:lnTo>
                  <a:pt x="648" y="175"/>
                </a:lnTo>
                <a:lnTo>
                  <a:pt x="671" y="212"/>
                </a:lnTo>
                <a:lnTo>
                  <a:pt x="692" y="249"/>
                </a:lnTo>
                <a:lnTo>
                  <a:pt x="712" y="288"/>
                </a:lnTo>
                <a:lnTo>
                  <a:pt x="730" y="329"/>
                </a:lnTo>
                <a:lnTo>
                  <a:pt x="746" y="363"/>
                </a:lnTo>
                <a:lnTo>
                  <a:pt x="760" y="396"/>
                </a:lnTo>
                <a:lnTo>
                  <a:pt x="775" y="434"/>
                </a:lnTo>
                <a:lnTo>
                  <a:pt x="787" y="465"/>
                </a:lnTo>
                <a:lnTo>
                  <a:pt x="800" y="497"/>
                </a:lnTo>
                <a:lnTo>
                  <a:pt x="812" y="530"/>
                </a:lnTo>
                <a:lnTo>
                  <a:pt x="827" y="567"/>
                </a:lnTo>
                <a:lnTo>
                  <a:pt x="841" y="606"/>
                </a:lnTo>
                <a:lnTo>
                  <a:pt x="853" y="645"/>
                </a:lnTo>
                <a:lnTo>
                  <a:pt x="866" y="681"/>
                </a:lnTo>
                <a:lnTo>
                  <a:pt x="880" y="726"/>
                </a:lnTo>
                <a:lnTo>
                  <a:pt x="889" y="756"/>
                </a:lnTo>
                <a:lnTo>
                  <a:pt x="897" y="783"/>
                </a:lnTo>
                <a:lnTo>
                  <a:pt x="910" y="822"/>
                </a:lnTo>
                <a:lnTo>
                  <a:pt x="922" y="866"/>
                </a:lnTo>
                <a:lnTo>
                  <a:pt x="931" y="899"/>
                </a:lnTo>
                <a:lnTo>
                  <a:pt x="935" y="1926"/>
                </a:lnTo>
                <a:lnTo>
                  <a:pt x="0" y="1923"/>
                </a:lnTo>
                <a:lnTo>
                  <a:pt x="2" y="849"/>
                </a:lnTo>
                <a:lnTo>
                  <a:pt x="19" y="797"/>
                </a:lnTo>
                <a:lnTo>
                  <a:pt x="31" y="750"/>
                </a:lnTo>
                <a:lnTo>
                  <a:pt x="43" y="713"/>
                </a:lnTo>
                <a:lnTo>
                  <a:pt x="61" y="659"/>
                </a:lnTo>
                <a:lnTo>
                  <a:pt x="76" y="609"/>
                </a:lnTo>
                <a:lnTo>
                  <a:pt x="91" y="570"/>
                </a:lnTo>
                <a:lnTo>
                  <a:pt x="101" y="536"/>
                </a:lnTo>
                <a:lnTo>
                  <a:pt x="116" y="495"/>
                </a:lnTo>
                <a:lnTo>
                  <a:pt x="130" y="461"/>
                </a:lnTo>
                <a:lnTo>
                  <a:pt x="145" y="420"/>
                </a:lnTo>
                <a:lnTo>
                  <a:pt x="170" y="365"/>
                </a:lnTo>
                <a:lnTo>
                  <a:pt x="160" y="389"/>
                </a:lnTo>
                <a:lnTo>
                  <a:pt x="182" y="336"/>
                </a:lnTo>
                <a:lnTo>
                  <a:pt x="199" y="302"/>
                </a:lnTo>
                <a:lnTo>
                  <a:pt x="212" y="275"/>
                </a:lnTo>
                <a:lnTo>
                  <a:pt x="233" y="236"/>
                </a:lnTo>
                <a:lnTo>
                  <a:pt x="244" y="213"/>
                </a:lnTo>
                <a:lnTo>
                  <a:pt x="271" y="163"/>
                </a:lnTo>
                <a:lnTo>
                  <a:pt x="280" y="152"/>
                </a:lnTo>
                <a:lnTo>
                  <a:pt x="291" y="137"/>
                </a:lnTo>
                <a:lnTo>
                  <a:pt x="287" y="143"/>
                </a:lnTo>
                <a:lnTo>
                  <a:pt x="259" y="183"/>
                </a:lnTo>
                <a:lnTo>
                  <a:pt x="251" y="200"/>
                </a:lnTo>
                <a:lnTo>
                  <a:pt x="267" y="173"/>
                </a:lnTo>
                <a:lnTo>
                  <a:pt x="274" y="158"/>
                </a:lnTo>
                <a:lnTo>
                  <a:pt x="303" y="115"/>
                </a:lnTo>
                <a:lnTo>
                  <a:pt x="327" y="85"/>
                </a:lnTo>
                <a:lnTo>
                  <a:pt x="351" y="57"/>
                </a:lnTo>
                <a:lnTo>
                  <a:pt x="373" y="36"/>
                </a:lnTo>
                <a:lnTo>
                  <a:pt x="394" y="19"/>
                </a:lnTo>
                <a:lnTo>
                  <a:pt x="418" y="7"/>
                </a:lnTo>
                <a:lnTo>
                  <a:pt x="451" y="2"/>
                </a:lnTo>
              </a:path>
            </a:pathLst>
          </a:custGeom>
          <a:gradFill rotWithShape="0">
            <a:gsLst>
              <a:gs pos="0">
                <a:srgbClr val="00A2DC"/>
              </a:gs>
              <a:gs pos="50000">
                <a:srgbClr val="00A2DC">
                  <a:gamma/>
                  <a:shade val="46275"/>
                  <a:invGamma/>
                </a:srgbClr>
              </a:gs>
              <a:gs pos="100000">
                <a:srgbClr val="00A2DC"/>
              </a:gs>
            </a:gsLst>
            <a:lin ang="0" scaled="1"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49513" name="Object 9">
            <a:hlinkClick r:id="" action="ppaction://ole?verb=0"/>
          </p:cNvPr>
          <p:cNvGraphicFramePr>
            <a:graphicFrameLocks/>
          </p:cNvGraphicFramePr>
          <p:nvPr/>
        </p:nvGraphicFramePr>
        <p:xfrm>
          <a:off x="7172325" y="4875213"/>
          <a:ext cx="268288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1600" imgH="188640" progId="Equation.DSMT4">
                  <p:embed/>
                </p:oleObj>
              </mc:Choice>
              <mc:Fallback>
                <p:oleObj name="Equation" r:id="rId4" imgW="201600" imgH="188640" progId="Equation.DSMT4">
                  <p:embed/>
                  <p:pic>
                    <p:nvPicPr>
                      <p:cNvPr id="0" name="Picture 9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2325" y="4875213"/>
                        <a:ext cx="268288" cy="236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14" name="Rectangle 10"/>
          <p:cNvSpPr>
            <a:spLocks noChangeArrowheads="1"/>
          </p:cNvSpPr>
          <p:nvPr/>
        </p:nvSpPr>
        <p:spPr bwMode="auto">
          <a:xfrm>
            <a:off x="5005388" y="5135563"/>
            <a:ext cx="79829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1707</a:t>
            </a:r>
          </a:p>
        </p:txBody>
      </p:sp>
      <p:sp>
        <p:nvSpPr>
          <p:cNvPr id="149515" name="Rectangle 11"/>
          <p:cNvSpPr>
            <a:spLocks noChangeArrowheads="1"/>
          </p:cNvSpPr>
          <p:nvPr/>
        </p:nvSpPr>
        <p:spPr bwMode="auto">
          <a:xfrm>
            <a:off x="3367088" y="5135563"/>
            <a:ext cx="79829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1687</a:t>
            </a:r>
          </a:p>
        </p:txBody>
      </p:sp>
      <p:sp>
        <p:nvSpPr>
          <p:cNvPr id="149516" name="Rectangle 12"/>
          <p:cNvSpPr>
            <a:spLocks noChangeArrowheads="1"/>
          </p:cNvSpPr>
          <p:nvPr/>
        </p:nvSpPr>
        <p:spPr bwMode="auto">
          <a:xfrm>
            <a:off x="4173538" y="5135563"/>
            <a:ext cx="79829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1697</a:t>
            </a:r>
          </a:p>
        </p:txBody>
      </p:sp>
      <p:sp>
        <p:nvSpPr>
          <p:cNvPr id="149517" name="Line 13"/>
          <p:cNvSpPr>
            <a:spLocks noChangeShapeType="1"/>
          </p:cNvSpPr>
          <p:nvPr/>
        </p:nvSpPr>
        <p:spPr bwMode="auto">
          <a:xfrm>
            <a:off x="2087563" y="5014913"/>
            <a:ext cx="5002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522" name="Line 18"/>
          <p:cNvSpPr>
            <a:spLocks noChangeShapeType="1"/>
          </p:cNvSpPr>
          <p:nvPr/>
        </p:nvSpPr>
        <p:spPr bwMode="auto">
          <a:xfrm flipH="1">
            <a:off x="4887913" y="3954463"/>
            <a:ext cx="920750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524" name="Freeform 20"/>
          <p:cNvSpPr>
            <a:spLocks noChangeArrowheads="1"/>
          </p:cNvSpPr>
          <p:nvPr/>
        </p:nvSpPr>
        <p:spPr bwMode="auto">
          <a:xfrm flipH="1">
            <a:off x="4532313" y="4929188"/>
            <a:ext cx="42862" cy="1920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005"/>
              </a:cxn>
            </a:cxnLst>
            <a:rect l="0" t="0" r="r" b="b"/>
            <a:pathLst>
              <a:path w="1" h="2005">
                <a:moveTo>
                  <a:pt x="0" y="0"/>
                </a:moveTo>
                <a:lnTo>
                  <a:pt x="0" y="2005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525" name="Line 21"/>
          <p:cNvSpPr>
            <a:spLocks noChangeShapeType="1"/>
          </p:cNvSpPr>
          <p:nvPr/>
        </p:nvSpPr>
        <p:spPr bwMode="auto">
          <a:xfrm>
            <a:off x="5305425" y="3368675"/>
            <a:ext cx="0" cy="1755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49526" name="Line 22"/>
          <p:cNvSpPr>
            <a:spLocks noChangeShapeType="1"/>
          </p:cNvSpPr>
          <p:nvPr/>
        </p:nvSpPr>
        <p:spPr bwMode="auto">
          <a:xfrm>
            <a:off x="3832225" y="3321050"/>
            <a:ext cx="0" cy="1798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grpSp>
        <p:nvGrpSpPr>
          <p:cNvPr id="149960" name="Group 456"/>
          <p:cNvGrpSpPr>
            <a:grpSpLocks/>
          </p:cNvGrpSpPr>
          <p:nvPr/>
        </p:nvGrpSpPr>
        <p:grpSpPr bwMode="auto">
          <a:xfrm>
            <a:off x="550863" y="166688"/>
            <a:ext cx="7772400" cy="814387"/>
            <a:chOff x="431" y="33"/>
            <a:chExt cx="4896" cy="513"/>
          </a:xfrm>
        </p:grpSpPr>
        <p:sp>
          <p:nvSpPr>
            <p:cNvPr id="149961" name="Rectangle 457"/>
            <p:cNvSpPr>
              <a:spLocks noChangeArrowheads="1"/>
            </p:cNvSpPr>
            <p:nvPr/>
          </p:nvSpPr>
          <p:spPr bwMode="auto">
            <a:xfrm>
              <a:off x="431" y="33"/>
              <a:ext cx="4896" cy="5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 anchor="ctr"/>
            <a:lstStyle/>
            <a:p>
              <a:r>
                <a:rPr lang="en-US" sz="2800" dirty="0">
                  <a:solidFill>
                    <a:schemeClr val="accent5">
                      <a:lumMod val="10000"/>
                    </a:schemeClr>
                  </a:solidFill>
                  <a:effectLst/>
                  <a:latin typeface="Book Antiqua" pitchFamily="18" charset="0"/>
                </a:rPr>
                <a:t>Sampling Distribution of    </a:t>
              </a:r>
              <a:r>
                <a:rPr lang="en-US" sz="1800" dirty="0">
                  <a:solidFill>
                    <a:schemeClr val="accent5">
                      <a:lumMod val="10000"/>
                    </a:schemeClr>
                  </a:solidFill>
                  <a:effectLst/>
                  <a:latin typeface="Book Antiqua" pitchFamily="18" charset="0"/>
                </a:rPr>
                <a:t> </a:t>
              </a:r>
              <a:r>
                <a:rPr lang="en-US" sz="2800" dirty="0">
                  <a:solidFill>
                    <a:schemeClr val="accent5">
                      <a:lumMod val="10000"/>
                    </a:schemeClr>
                  </a:solidFill>
                  <a:effectLst/>
                  <a:latin typeface="Book Antiqua" pitchFamily="18" charset="0"/>
                </a:rPr>
                <a:t>for SAT Scores</a:t>
              </a:r>
            </a:p>
          </p:txBody>
        </p:sp>
        <p:graphicFrame>
          <p:nvGraphicFramePr>
            <p:cNvPr id="149962" name="Object 458">
              <a:hlinkClick r:id="" action="ppaction://ole?verb=0"/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74515339"/>
                </p:ext>
              </p:extLst>
            </p:nvPr>
          </p:nvGraphicFramePr>
          <p:xfrm>
            <a:off x="3306" y="192"/>
            <a:ext cx="149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39680" imgH="164880" progId="Equation.3">
                    <p:embed/>
                  </p:oleObj>
                </mc:Choice>
                <mc:Fallback>
                  <p:oleObj name="Equation" r:id="rId6" imgW="139680" imgH="164880" progId="Equation.3">
                    <p:embed/>
                    <p:pic>
                      <p:nvPicPr>
                        <p:cNvPr id="0" name="Picture 45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6" y="192"/>
                          <a:ext cx="149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9523" name="Rectangle 19"/>
          <p:cNvSpPr>
            <a:spLocks noChangeArrowheads="1"/>
          </p:cNvSpPr>
          <p:nvPr/>
        </p:nvSpPr>
        <p:spPr bwMode="auto">
          <a:xfrm>
            <a:off x="5591175" y="3482975"/>
            <a:ext cx="203100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Area = 0.4714</a:t>
            </a:r>
          </a:p>
        </p:txBody>
      </p:sp>
      <p:graphicFrame>
        <p:nvGraphicFramePr>
          <p:cNvPr id="149973" name="Object 469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6725304"/>
              </p:ext>
            </p:extLst>
          </p:nvPr>
        </p:nvGraphicFramePr>
        <p:xfrm>
          <a:off x="5400675" y="2273300"/>
          <a:ext cx="12922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47640" imgH="203040" progId="Equation.DSMT4">
                  <p:embed/>
                </p:oleObj>
              </mc:Choice>
              <mc:Fallback>
                <p:oleObj name="Equation" r:id="rId8" imgW="647640" imgH="203040" progId="Equation.DSMT4">
                  <p:embed/>
                  <p:pic>
                    <p:nvPicPr>
                      <p:cNvPr id="0" name="Picture 469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675" y="2273300"/>
                        <a:ext cx="129222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9974" name="Group 470"/>
          <p:cNvGrpSpPr>
            <a:grpSpLocks/>
          </p:cNvGrpSpPr>
          <p:nvPr/>
        </p:nvGrpSpPr>
        <p:grpSpPr bwMode="auto">
          <a:xfrm>
            <a:off x="2239963" y="1893888"/>
            <a:ext cx="4759325" cy="2952750"/>
            <a:chOff x="1195" y="1177"/>
            <a:chExt cx="2998" cy="1860"/>
          </a:xfrm>
        </p:grpSpPr>
        <p:sp>
          <p:nvSpPr>
            <p:cNvPr id="149975" name="Arc 471"/>
            <p:cNvSpPr>
              <a:spLocks/>
            </p:cNvSpPr>
            <p:nvPr/>
          </p:nvSpPr>
          <p:spPr bwMode="auto">
            <a:xfrm rot="4500000">
              <a:off x="2955" y="2310"/>
              <a:ext cx="806" cy="27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9428 w 19428"/>
                <a:gd name="T1" fmla="*/ 9440 h 21600"/>
                <a:gd name="T2" fmla="*/ 0 w 19428"/>
                <a:gd name="T3" fmla="*/ 21600 h 21600"/>
                <a:gd name="T4" fmla="*/ 0 w 1942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28" h="21600" fill="none" extrusionOk="0">
                  <a:moveTo>
                    <a:pt x="19427" y="9439"/>
                  </a:moveTo>
                  <a:cubicBezTo>
                    <a:pt x="15813" y="16878"/>
                    <a:pt x="8269" y="21599"/>
                    <a:pt x="0" y="21600"/>
                  </a:cubicBezTo>
                </a:path>
                <a:path w="19428" h="21600" stroke="0" extrusionOk="0">
                  <a:moveTo>
                    <a:pt x="19427" y="9439"/>
                  </a:moveTo>
                  <a:cubicBezTo>
                    <a:pt x="15813" y="16878"/>
                    <a:pt x="826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76" name="Arc 472"/>
            <p:cNvSpPr>
              <a:spLocks/>
            </p:cNvSpPr>
            <p:nvPr/>
          </p:nvSpPr>
          <p:spPr bwMode="auto">
            <a:xfrm rot="720000">
              <a:off x="3466" y="2872"/>
              <a:ext cx="727" cy="165"/>
            </a:xfrm>
            <a:custGeom>
              <a:avLst/>
              <a:gdLst>
                <a:gd name="G0" fmla="+- 21038 0 0"/>
                <a:gd name="G1" fmla="+- 0 0 0"/>
                <a:gd name="G2" fmla="+- 21600 0 0"/>
                <a:gd name="T0" fmla="*/ 18899 w 21038"/>
                <a:gd name="T1" fmla="*/ 21494 h 21494"/>
                <a:gd name="T2" fmla="*/ 0 w 21038"/>
                <a:gd name="T3" fmla="*/ 4895 h 21494"/>
                <a:gd name="T4" fmla="*/ 21038 w 21038"/>
                <a:gd name="T5" fmla="*/ 0 h 21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038" h="21494" fill="none" extrusionOk="0">
                  <a:moveTo>
                    <a:pt x="18899" y="21493"/>
                  </a:moveTo>
                  <a:cubicBezTo>
                    <a:pt x="9695" y="20577"/>
                    <a:pt x="2096" y="13903"/>
                    <a:pt x="-1" y="4895"/>
                  </a:cubicBezTo>
                </a:path>
                <a:path w="21038" h="21494" stroke="0" extrusionOk="0">
                  <a:moveTo>
                    <a:pt x="18899" y="21493"/>
                  </a:moveTo>
                  <a:cubicBezTo>
                    <a:pt x="9695" y="20577"/>
                    <a:pt x="2096" y="13903"/>
                    <a:pt x="-1" y="4895"/>
                  </a:cubicBezTo>
                  <a:lnTo>
                    <a:pt x="21038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77" name="Arc 473"/>
            <p:cNvSpPr>
              <a:spLocks/>
            </p:cNvSpPr>
            <p:nvPr/>
          </p:nvSpPr>
          <p:spPr bwMode="auto">
            <a:xfrm rot="6300000">
              <a:off x="1950" y="1543"/>
              <a:ext cx="956" cy="22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78" name="Arc 474"/>
            <p:cNvSpPr>
              <a:spLocks/>
            </p:cNvSpPr>
            <p:nvPr/>
          </p:nvSpPr>
          <p:spPr bwMode="auto">
            <a:xfrm rot="16980000">
              <a:off x="1574" y="2304"/>
              <a:ext cx="790" cy="284"/>
            </a:xfrm>
            <a:custGeom>
              <a:avLst/>
              <a:gdLst>
                <a:gd name="G0" fmla="+- 19433 0 0"/>
                <a:gd name="G1" fmla="+- 0 0 0"/>
                <a:gd name="G2" fmla="+- 21600 0 0"/>
                <a:gd name="T0" fmla="*/ 19433 w 19433"/>
                <a:gd name="T1" fmla="*/ 21600 h 21600"/>
                <a:gd name="T2" fmla="*/ 0 w 19433"/>
                <a:gd name="T3" fmla="*/ 9430 h 21600"/>
                <a:gd name="T4" fmla="*/ 19433 w 194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79" name="Arc 475"/>
            <p:cNvSpPr>
              <a:spLocks/>
            </p:cNvSpPr>
            <p:nvPr/>
          </p:nvSpPr>
          <p:spPr bwMode="auto">
            <a:xfrm rot="15300000">
              <a:off x="2411" y="1545"/>
              <a:ext cx="957" cy="225"/>
            </a:xfrm>
            <a:custGeom>
              <a:avLst/>
              <a:gdLst>
                <a:gd name="G0" fmla="+- 0 0 0"/>
                <a:gd name="G1" fmla="+- 96 0 0"/>
                <a:gd name="G2" fmla="+- 21600 0 0"/>
                <a:gd name="T0" fmla="*/ 21600 w 21600"/>
                <a:gd name="T1" fmla="*/ 0 h 21696"/>
                <a:gd name="T2" fmla="*/ 0 w 21600"/>
                <a:gd name="T3" fmla="*/ 21696 h 21696"/>
                <a:gd name="T4" fmla="*/ 0 w 21600"/>
                <a:gd name="T5" fmla="*/ 96 h 2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96" fill="none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</a:path>
                <a:path w="21600" h="21696" stroke="0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  <a:lnTo>
                    <a:pt x="0" y="96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80" name="Arc 476"/>
            <p:cNvSpPr>
              <a:spLocks/>
            </p:cNvSpPr>
            <p:nvPr/>
          </p:nvSpPr>
          <p:spPr bwMode="auto">
            <a:xfrm rot="20700000">
              <a:off x="1195" y="2859"/>
              <a:ext cx="697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693 w 20693"/>
                <a:gd name="T1" fmla="*/ 6194 h 21576"/>
                <a:gd name="T2" fmla="*/ 1014 w 20693"/>
                <a:gd name="T3" fmla="*/ 21576 h 21576"/>
                <a:gd name="T4" fmla="*/ 0 w 20693"/>
                <a:gd name="T5" fmla="*/ 0 h 2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3" h="21576" fill="none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</a:path>
                <a:path w="20693" h="21576" stroke="0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9983" name="Rectangle 479"/>
          <p:cNvSpPr>
            <a:spLocks noChangeArrowheads="1"/>
          </p:cNvSpPr>
          <p:nvPr/>
        </p:nvSpPr>
        <p:spPr bwMode="auto">
          <a:xfrm>
            <a:off x="677863" y="1106488"/>
            <a:ext cx="5770562" cy="5667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n-US" sz="2400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Example:  St. Andrew’s College</a:t>
            </a:r>
          </a:p>
        </p:txBody>
      </p:sp>
      <p:grpSp>
        <p:nvGrpSpPr>
          <p:cNvPr id="149984" name="Group 480"/>
          <p:cNvGrpSpPr>
            <a:grpSpLocks/>
          </p:cNvGrpSpPr>
          <p:nvPr/>
        </p:nvGrpSpPr>
        <p:grpSpPr bwMode="auto">
          <a:xfrm>
            <a:off x="1649413" y="1838325"/>
            <a:ext cx="1833562" cy="1917700"/>
            <a:chOff x="1039" y="1206"/>
            <a:chExt cx="1155" cy="1208"/>
          </a:xfrm>
        </p:grpSpPr>
        <p:sp>
          <p:nvSpPr>
            <p:cNvPr id="149985" name="Text Box 481"/>
            <p:cNvSpPr txBox="1">
              <a:spLocks noChangeArrowheads="1"/>
            </p:cNvSpPr>
            <p:nvPr/>
          </p:nvSpPr>
          <p:spPr bwMode="auto">
            <a:xfrm>
              <a:off x="1039" y="1206"/>
              <a:ext cx="1155" cy="1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Sampling</a:t>
              </a:r>
            </a:p>
            <a:p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Distribution</a:t>
              </a:r>
            </a:p>
            <a:p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of    </a:t>
              </a:r>
            </a:p>
            <a:p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for SAT</a:t>
              </a:r>
            </a:p>
            <a:p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Scores</a:t>
              </a:r>
            </a:p>
          </p:txBody>
        </p:sp>
        <p:graphicFrame>
          <p:nvGraphicFramePr>
            <p:cNvPr id="149986" name="Object 482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664" y="1746"/>
            <a:ext cx="121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63440" imgH="163440" progId="Equation.DSMT4">
                    <p:embed/>
                  </p:oleObj>
                </mc:Choice>
                <mc:Fallback>
                  <p:oleObj name="Equation" r:id="rId10" imgW="163440" imgH="163440" progId="Equation.DSMT4">
                    <p:embed/>
                    <p:pic>
                      <p:nvPicPr>
                        <p:cNvPr id="0" name="Picture 48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4" y="1746"/>
                          <a:ext cx="121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1"/>
    </p:custDataLst>
  </p:cSld>
  <p:clrMapOvr>
    <a:masterClrMapping/>
  </p:clrMapOvr>
  <p:transition advTm="38151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49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14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14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149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14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49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14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0"/>
                            </p:stCondLst>
                            <p:childTnLst>
                              <p:par>
                                <p:cTn id="37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149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4" dur="500"/>
                                        <p:tgtEl>
                                          <p:spTgt spid="149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8" dur="500"/>
                                        <p:tgtEl>
                                          <p:spTgt spid="14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149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6" dur="500"/>
                                        <p:tgtEl>
                                          <p:spTgt spid="14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14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4" dur="500"/>
                                        <p:tgtEl>
                                          <p:spTgt spid="149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000"/>
                            </p:stCondLst>
                            <p:childTnLst>
                              <p:par>
                                <p:cTn id="66" presetID="17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9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9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49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49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969" grpId="0" animBg="1" autoUpdateAnimBg="0"/>
      <p:bldP spid="149509" grpId="0" animBg="1"/>
      <p:bldP spid="149510" grpId="0" animBg="1"/>
      <p:bldP spid="149514" grpId="0" autoUpdateAnimBg="0"/>
      <p:bldP spid="149515" grpId="0" autoUpdateAnimBg="0"/>
      <p:bldP spid="149516" grpId="0" autoUpdateAnimBg="0"/>
      <p:bldP spid="149517" grpId="0" animBg="1"/>
      <p:bldP spid="149522" grpId="0" animBg="1"/>
      <p:bldP spid="149524" grpId="0" animBg="1"/>
      <p:bldP spid="149525" grpId="0" animBg="1"/>
      <p:bldP spid="149526" grpId="0" animBg="1"/>
      <p:bldP spid="14952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2400" dirty="0">
                <a:solidFill>
                  <a:schemeClr val="accent5">
                    <a:lumMod val="10000"/>
                  </a:schemeClr>
                </a:solidFill>
                <a:effectLst/>
              </a:rPr>
              <a:t>Sample Size and the Sampling Distribution of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SG" dirty="0">
                <a:solidFill>
                  <a:schemeClr val="accent5">
                    <a:lumMod val="10000"/>
                  </a:schemeClr>
                </a:solidFill>
                <a:effectLst/>
              </a:rPr>
              <a:t>St. Andrew’s College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SG" sz="2200" dirty="0">
                <a:solidFill>
                  <a:schemeClr val="accent5">
                    <a:lumMod val="10000"/>
                  </a:schemeClr>
                </a:solidFill>
                <a:effectLst/>
              </a:rPr>
              <a:t>Suppose we select a simple random sample of 100 applicants instead of the 30 originally considered.</a:t>
            </a:r>
          </a:p>
          <a:p>
            <a:pPr lvl="1"/>
            <a:r>
              <a:rPr lang="en-US" sz="2200" i="1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E</a:t>
            </a:r>
            <a:r>
              <a:rPr lang="en-US" sz="2200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(  ) = </a:t>
            </a:r>
            <a:r>
              <a:rPr lang="en-US" sz="2200" i="1" dirty="0">
                <a:solidFill>
                  <a:schemeClr val="accent5">
                    <a:lumMod val="10000"/>
                  </a:schemeClr>
                </a:solidFill>
                <a:effectLst/>
                <a:latin typeface="Symbol" pitchFamily="18" charset="2"/>
              </a:rPr>
              <a:t>m</a:t>
            </a:r>
            <a:r>
              <a:rPr lang="en-US" sz="2200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  = 1697</a:t>
            </a:r>
          </a:p>
          <a:p>
            <a:pPr lvl="1"/>
            <a:r>
              <a:rPr lang="en-US" sz="2200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regardless of the sample size.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n/N=100/900=0.1&gt;0.05, hence, we shall use the formula</a:t>
            </a:r>
            <a:endParaRPr lang="en-SG" sz="2200" dirty="0">
              <a:solidFill>
                <a:schemeClr val="accent5">
                  <a:lumMod val="10000"/>
                </a:schemeClr>
              </a:solidFill>
              <a:effectLst/>
              <a:latin typeface="Book Antiqua" pitchFamily="18" charset="0"/>
            </a:endParaRPr>
          </a:p>
          <a:p>
            <a:endParaRPr lang="en-SG" dirty="0">
              <a:solidFill>
                <a:schemeClr val="accent5">
                  <a:lumMod val="10000"/>
                </a:schemeClr>
              </a:solidFill>
              <a:effectLst/>
              <a:latin typeface="Book Antiqua" pitchFamily="18" charset="0"/>
            </a:endParaRPr>
          </a:p>
          <a:p>
            <a:pPr marL="0" indent="0">
              <a:buNone/>
            </a:pPr>
            <a:r>
              <a:rPr lang="en-SG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  </a:t>
            </a:r>
          </a:p>
          <a:p>
            <a:endParaRPr lang="en-SG" dirty="0">
              <a:solidFill>
                <a:schemeClr val="accent5">
                  <a:lumMod val="10000"/>
                </a:schemeClr>
              </a:solidFill>
              <a:effectLst/>
              <a:latin typeface="Book Antiqua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SG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With the increase in the sample size to </a:t>
            </a:r>
            <a:r>
              <a:rPr lang="en-SG" i="1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n</a:t>
            </a:r>
            <a:r>
              <a:rPr lang="en-SG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 = 100, the standard error of the mean is decreased from 15.96 to 8.2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SG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Sample size increases </a:t>
            </a:r>
            <a:r>
              <a:rPr lang="en-SG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  <a:sym typeface="Wingdings" panose="05000000000000000000" pitchFamily="2" charset="2"/>
              </a:rPr>
              <a:t></a:t>
            </a:r>
            <a:r>
              <a:rPr lang="en-SG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 </a:t>
            </a:r>
            <a:r>
              <a:rPr lang="en-US" i="1" dirty="0">
                <a:solidFill>
                  <a:schemeClr val="accent5">
                    <a:lumMod val="10000"/>
                  </a:schemeClr>
                </a:solidFill>
                <a:effectLst/>
                <a:latin typeface="Symbol" pitchFamily="18" charset="2"/>
              </a:rPr>
              <a:t>s</a:t>
            </a:r>
            <a:r>
              <a:rPr lang="en-SG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    decreases.</a:t>
            </a:r>
          </a:p>
          <a:p>
            <a:endParaRPr lang="en-SG" dirty="0">
              <a:solidFill>
                <a:schemeClr val="accent5">
                  <a:lumMod val="10000"/>
                </a:schemeClr>
              </a:solidFill>
              <a:effectLst/>
              <a:latin typeface="Book Antiqua" pitchFamily="18" charset="0"/>
            </a:endParaRPr>
          </a:p>
          <a:p>
            <a:endParaRPr lang="en-US" dirty="0">
              <a:solidFill>
                <a:schemeClr val="accent5">
                  <a:lumMod val="10000"/>
                </a:schemeClr>
              </a:solidFill>
              <a:effectLst/>
              <a:latin typeface="Book Antiqua" pitchFamily="18" charset="0"/>
            </a:endParaRPr>
          </a:p>
          <a:p>
            <a:endParaRPr lang="en-SG" dirty="0"/>
          </a:p>
        </p:txBody>
      </p:sp>
      <p:graphicFrame>
        <p:nvGraphicFramePr>
          <p:cNvPr id="4" name="Object 458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7343606"/>
              </p:ext>
            </p:extLst>
          </p:nvPr>
        </p:nvGraphicFramePr>
        <p:xfrm>
          <a:off x="7717449" y="304006"/>
          <a:ext cx="236538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9680" imgH="164880" progId="Equation.3">
                  <p:embed/>
                </p:oleObj>
              </mc:Choice>
              <mc:Fallback>
                <p:oleObj name="Equation" r:id="rId3" imgW="139680" imgH="1648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7449" y="304006"/>
                        <a:ext cx="236538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58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8685535"/>
              </p:ext>
            </p:extLst>
          </p:nvPr>
        </p:nvGraphicFramePr>
        <p:xfrm>
          <a:off x="1746117" y="2367693"/>
          <a:ext cx="236538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9680" imgH="164880" progId="Equation.3">
                  <p:embed/>
                </p:oleObj>
              </mc:Choice>
              <mc:Fallback>
                <p:oleObj name="Equation" r:id="rId5" imgW="139680" imgH="1648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117" y="2367693"/>
                        <a:ext cx="236538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58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762799"/>
              </p:ext>
            </p:extLst>
          </p:nvPr>
        </p:nvGraphicFramePr>
        <p:xfrm>
          <a:off x="4684522" y="6213293"/>
          <a:ext cx="236538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9680" imgH="164880" progId="Equation.3">
                  <p:embed/>
                </p:oleObj>
              </mc:Choice>
              <mc:Fallback>
                <p:oleObj name="Equation" r:id="rId6" imgW="139680" imgH="1648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522" y="6213293"/>
                        <a:ext cx="236538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8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6152695"/>
              </p:ext>
            </p:extLst>
          </p:nvPr>
        </p:nvGraphicFramePr>
        <p:xfrm>
          <a:off x="1344152" y="3608753"/>
          <a:ext cx="5640388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831760" imgH="457200" progId="Equation.3">
                  <p:embed/>
                </p:oleObj>
              </mc:Choice>
              <mc:Fallback>
                <p:oleObj name="Equation" r:id="rId7" imgW="2831760" imgH="4572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152" y="3608753"/>
                        <a:ext cx="5640388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1310016"/>
      </p:ext>
    </p:extLst>
  </p:cSld>
  <p:clrMapOvr>
    <a:masterClrMapping/>
  </p:clrMapOvr>
  <p:transition advTm="136162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069" name="Group 5"/>
          <p:cNvGrpSpPr>
            <a:grpSpLocks/>
          </p:cNvGrpSpPr>
          <p:nvPr/>
        </p:nvGrpSpPr>
        <p:grpSpPr bwMode="auto">
          <a:xfrm>
            <a:off x="685800" y="147638"/>
            <a:ext cx="7772400" cy="814387"/>
            <a:chOff x="432" y="93"/>
            <a:chExt cx="4896" cy="513"/>
          </a:xfrm>
        </p:grpSpPr>
        <p:sp>
          <p:nvSpPr>
            <p:cNvPr id="216066" name="Rectangle 2"/>
            <p:cNvSpPr>
              <a:spLocks noChangeArrowheads="1"/>
            </p:cNvSpPr>
            <p:nvPr/>
          </p:nvSpPr>
          <p:spPr bwMode="auto">
            <a:xfrm>
              <a:off x="432" y="93"/>
              <a:ext cx="4896" cy="5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 anchor="ctr"/>
            <a:lstStyle/>
            <a:p>
              <a:r>
                <a:rPr lang="en-US" sz="2400" dirty="0">
                  <a:solidFill>
                    <a:schemeClr val="accent5">
                      <a:lumMod val="10000"/>
                    </a:schemeClr>
                  </a:solidFill>
                  <a:effectLst/>
                  <a:latin typeface="Book Antiqua" pitchFamily="18" charset="0"/>
                </a:rPr>
                <a:t>Sample Size and the Sampling Distribution of </a:t>
              </a:r>
            </a:p>
          </p:txBody>
        </p:sp>
        <p:graphicFrame>
          <p:nvGraphicFramePr>
            <p:cNvPr id="216067" name="Object 3">
              <a:hlinkClick r:id="" action="ppaction://ole?verb=0"/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636394872"/>
                </p:ext>
              </p:extLst>
            </p:nvPr>
          </p:nvGraphicFramePr>
          <p:xfrm>
            <a:off x="4872" y="216"/>
            <a:ext cx="245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39680" imgH="164880" progId="Equation.3">
                    <p:embed/>
                  </p:oleObj>
                </mc:Choice>
                <mc:Fallback>
                  <p:oleObj name="Equation" r:id="rId4" imgW="139680" imgH="16488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2" y="216"/>
                          <a:ext cx="245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6070" name="Rectangle 6"/>
          <p:cNvSpPr>
            <a:spLocks noChangeArrowheads="1"/>
          </p:cNvSpPr>
          <p:nvPr/>
        </p:nvSpPr>
        <p:spPr bwMode="auto">
          <a:xfrm>
            <a:off x="1466850" y="1647825"/>
            <a:ext cx="6267450" cy="43815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graphicFrame>
        <p:nvGraphicFramePr>
          <p:cNvPr id="216072" name="Object 8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1469051"/>
              </p:ext>
            </p:extLst>
          </p:nvPr>
        </p:nvGraphicFramePr>
        <p:xfrm>
          <a:off x="3363913" y="5651500"/>
          <a:ext cx="1439862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65080" imgH="419040" progId="Equation.DSMT4">
                  <p:embed/>
                </p:oleObj>
              </mc:Choice>
              <mc:Fallback>
                <p:oleObj name="Equation" r:id="rId6" imgW="1765080" imgH="4190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3913" y="5651500"/>
                        <a:ext cx="1439862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83" name="Object 19">
            <a:hlinkClick r:id="" action="ppaction://ole?verb=0"/>
          </p:cNvPr>
          <p:cNvGraphicFramePr>
            <a:graphicFrameLocks/>
          </p:cNvGraphicFramePr>
          <p:nvPr/>
        </p:nvGraphicFramePr>
        <p:xfrm>
          <a:off x="7165975" y="5410200"/>
          <a:ext cx="20955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3440" imgH="163440" progId="Equation.DSMT4">
                  <p:embed/>
                </p:oleObj>
              </mc:Choice>
              <mc:Fallback>
                <p:oleObj name="Equation" r:id="rId8" imgW="163440" imgH="1634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5975" y="5410200"/>
                        <a:ext cx="209550" cy="23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92" name="Freeform 28"/>
          <p:cNvSpPr>
            <a:spLocks/>
          </p:cNvSpPr>
          <p:nvPr/>
        </p:nvSpPr>
        <p:spPr bwMode="auto">
          <a:xfrm>
            <a:off x="3221484" y="1843088"/>
            <a:ext cx="2538756" cy="3697287"/>
          </a:xfrm>
          <a:custGeom>
            <a:avLst/>
            <a:gdLst/>
            <a:ahLst/>
            <a:cxnLst>
              <a:cxn ang="0">
                <a:pos x="1031" y="28"/>
              </a:cxn>
              <a:cxn ang="0">
                <a:pos x="974" y="139"/>
              </a:cxn>
              <a:cxn ang="0">
                <a:pos x="929" y="279"/>
              </a:cxn>
              <a:cxn ang="0">
                <a:pos x="894" y="418"/>
              </a:cxn>
              <a:cxn ang="0">
                <a:pos x="866" y="557"/>
              </a:cxn>
              <a:cxn ang="0">
                <a:pos x="842" y="683"/>
              </a:cxn>
              <a:cxn ang="0">
                <a:pos x="815" y="831"/>
              </a:cxn>
              <a:cxn ang="0">
                <a:pos x="789" y="976"/>
              </a:cxn>
              <a:cxn ang="0">
                <a:pos x="769" y="1113"/>
              </a:cxn>
              <a:cxn ang="0">
                <a:pos x="747" y="1250"/>
              </a:cxn>
              <a:cxn ang="0">
                <a:pos x="721" y="1393"/>
              </a:cxn>
              <a:cxn ang="0">
                <a:pos x="695" y="1534"/>
              </a:cxn>
              <a:cxn ang="0">
                <a:pos x="668" y="1661"/>
              </a:cxn>
              <a:cxn ang="0">
                <a:pos x="630" y="1812"/>
              </a:cxn>
              <a:cxn ang="0">
                <a:pos x="584" y="1961"/>
              </a:cxn>
              <a:cxn ang="0">
                <a:pos x="534" y="2073"/>
              </a:cxn>
              <a:cxn ang="0">
                <a:pos x="461" y="2179"/>
              </a:cxn>
              <a:cxn ang="0">
                <a:pos x="392" y="2253"/>
              </a:cxn>
              <a:cxn ang="0">
                <a:pos x="330" y="2302"/>
              </a:cxn>
              <a:cxn ang="0">
                <a:pos x="260" y="2347"/>
              </a:cxn>
              <a:cxn ang="0">
                <a:pos x="175" y="2396"/>
              </a:cxn>
              <a:cxn ang="0">
                <a:pos x="96" y="2436"/>
              </a:cxn>
              <a:cxn ang="0">
                <a:pos x="2166" y="2473"/>
              </a:cxn>
              <a:cxn ang="0">
                <a:pos x="2002" y="2412"/>
              </a:cxn>
              <a:cxn ang="0">
                <a:pos x="1940" y="2386"/>
              </a:cxn>
              <a:cxn ang="0">
                <a:pos x="1850" y="2334"/>
              </a:cxn>
              <a:cxn ang="0">
                <a:pos x="1767" y="2269"/>
              </a:cxn>
              <a:cxn ang="0">
                <a:pos x="1686" y="2181"/>
              </a:cxn>
              <a:cxn ang="0">
                <a:pos x="1659" y="2144"/>
              </a:cxn>
              <a:cxn ang="0">
                <a:pos x="1606" y="2053"/>
              </a:cxn>
              <a:cxn ang="0">
                <a:pos x="1559" y="1938"/>
              </a:cxn>
              <a:cxn ang="0">
                <a:pos x="1511" y="1784"/>
              </a:cxn>
              <a:cxn ang="0">
                <a:pos x="1488" y="1681"/>
              </a:cxn>
              <a:cxn ang="0">
                <a:pos x="1460" y="1542"/>
              </a:cxn>
              <a:cxn ang="0">
                <a:pos x="1439" y="1428"/>
              </a:cxn>
              <a:cxn ang="0">
                <a:pos x="1419" y="1312"/>
              </a:cxn>
              <a:cxn ang="0">
                <a:pos x="1394" y="1160"/>
              </a:cxn>
              <a:cxn ang="0">
                <a:pos x="1368" y="1022"/>
              </a:cxn>
              <a:cxn ang="0">
                <a:pos x="1334" y="844"/>
              </a:cxn>
              <a:cxn ang="0">
                <a:pos x="1303" y="683"/>
              </a:cxn>
              <a:cxn ang="0">
                <a:pos x="1273" y="531"/>
              </a:cxn>
              <a:cxn ang="0">
                <a:pos x="1251" y="432"/>
              </a:cxn>
              <a:cxn ang="0">
                <a:pos x="1221" y="314"/>
              </a:cxn>
              <a:cxn ang="0">
                <a:pos x="1203" y="249"/>
              </a:cxn>
              <a:cxn ang="0">
                <a:pos x="1184" y="189"/>
              </a:cxn>
              <a:cxn ang="0">
                <a:pos x="1172" y="149"/>
              </a:cxn>
              <a:cxn ang="0">
                <a:pos x="1141" y="66"/>
              </a:cxn>
              <a:cxn ang="0">
                <a:pos x="1095" y="6"/>
              </a:cxn>
            </a:cxnLst>
            <a:rect l="0" t="0" r="r" b="b"/>
            <a:pathLst>
              <a:path w="2166" h="2476">
                <a:moveTo>
                  <a:pt x="1068" y="2"/>
                </a:moveTo>
                <a:lnTo>
                  <a:pt x="1053" y="8"/>
                </a:lnTo>
                <a:lnTo>
                  <a:pt x="1031" y="28"/>
                </a:lnTo>
                <a:lnTo>
                  <a:pt x="1008" y="58"/>
                </a:lnTo>
                <a:lnTo>
                  <a:pt x="989" y="98"/>
                </a:lnTo>
                <a:lnTo>
                  <a:pt x="974" y="139"/>
                </a:lnTo>
                <a:lnTo>
                  <a:pt x="957" y="185"/>
                </a:lnTo>
                <a:lnTo>
                  <a:pt x="945" y="227"/>
                </a:lnTo>
                <a:lnTo>
                  <a:pt x="929" y="279"/>
                </a:lnTo>
                <a:lnTo>
                  <a:pt x="917" y="322"/>
                </a:lnTo>
                <a:lnTo>
                  <a:pt x="906" y="371"/>
                </a:lnTo>
                <a:lnTo>
                  <a:pt x="894" y="418"/>
                </a:lnTo>
                <a:lnTo>
                  <a:pt x="882" y="474"/>
                </a:lnTo>
                <a:lnTo>
                  <a:pt x="875" y="510"/>
                </a:lnTo>
                <a:lnTo>
                  <a:pt x="866" y="557"/>
                </a:lnTo>
                <a:lnTo>
                  <a:pt x="858" y="603"/>
                </a:lnTo>
                <a:lnTo>
                  <a:pt x="850" y="646"/>
                </a:lnTo>
                <a:lnTo>
                  <a:pt x="842" y="683"/>
                </a:lnTo>
                <a:lnTo>
                  <a:pt x="835" y="731"/>
                </a:lnTo>
                <a:lnTo>
                  <a:pt x="824" y="780"/>
                </a:lnTo>
                <a:lnTo>
                  <a:pt x="815" y="831"/>
                </a:lnTo>
                <a:lnTo>
                  <a:pt x="806" y="876"/>
                </a:lnTo>
                <a:lnTo>
                  <a:pt x="798" y="927"/>
                </a:lnTo>
                <a:lnTo>
                  <a:pt x="789" y="976"/>
                </a:lnTo>
                <a:lnTo>
                  <a:pt x="782" y="1023"/>
                </a:lnTo>
                <a:lnTo>
                  <a:pt x="774" y="1077"/>
                </a:lnTo>
                <a:lnTo>
                  <a:pt x="769" y="1113"/>
                </a:lnTo>
                <a:lnTo>
                  <a:pt x="762" y="1157"/>
                </a:lnTo>
                <a:lnTo>
                  <a:pt x="754" y="1205"/>
                </a:lnTo>
                <a:lnTo>
                  <a:pt x="747" y="1250"/>
                </a:lnTo>
                <a:lnTo>
                  <a:pt x="739" y="1295"/>
                </a:lnTo>
                <a:lnTo>
                  <a:pt x="731" y="1341"/>
                </a:lnTo>
                <a:lnTo>
                  <a:pt x="721" y="1393"/>
                </a:lnTo>
                <a:lnTo>
                  <a:pt x="713" y="1443"/>
                </a:lnTo>
                <a:lnTo>
                  <a:pt x="703" y="1496"/>
                </a:lnTo>
                <a:lnTo>
                  <a:pt x="695" y="1534"/>
                </a:lnTo>
                <a:lnTo>
                  <a:pt x="687" y="1574"/>
                </a:lnTo>
                <a:lnTo>
                  <a:pt x="677" y="1619"/>
                </a:lnTo>
                <a:lnTo>
                  <a:pt x="668" y="1661"/>
                </a:lnTo>
                <a:lnTo>
                  <a:pt x="656" y="1711"/>
                </a:lnTo>
                <a:lnTo>
                  <a:pt x="644" y="1761"/>
                </a:lnTo>
                <a:lnTo>
                  <a:pt x="630" y="1812"/>
                </a:lnTo>
                <a:lnTo>
                  <a:pt x="617" y="1864"/>
                </a:lnTo>
                <a:lnTo>
                  <a:pt x="602" y="1914"/>
                </a:lnTo>
                <a:lnTo>
                  <a:pt x="584" y="1961"/>
                </a:lnTo>
                <a:lnTo>
                  <a:pt x="567" y="2004"/>
                </a:lnTo>
                <a:lnTo>
                  <a:pt x="550" y="2038"/>
                </a:lnTo>
                <a:lnTo>
                  <a:pt x="534" y="2073"/>
                </a:lnTo>
                <a:lnTo>
                  <a:pt x="515" y="2103"/>
                </a:lnTo>
                <a:lnTo>
                  <a:pt x="492" y="2137"/>
                </a:lnTo>
                <a:lnTo>
                  <a:pt x="461" y="2179"/>
                </a:lnTo>
                <a:lnTo>
                  <a:pt x="432" y="2210"/>
                </a:lnTo>
                <a:lnTo>
                  <a:pt x="411" y="2231"/>
                </a:lnTo>
                <a:lnTo>
                  <a:pt x="392" y="2253"/>
                </a:lnTo>
                <a:lnTo>
                  <a:pt x="371" y="2269"/>
                </a:lnTo>
                <a:lnTo>
                  <a:pt x="351" y="2286"/>
                </a:lnTo>
                <a:lnTo>
                  <a:pt x="330" y="2302"/>
                </a:lnTo>
                <a:lnTo>
                  <a:pt x="313" y="2313"/>
                </a:lnTo>
                <a:lnTo>
                  <a:pt x="290" y="2327"/>
                </a:lnTo>
                <a:lnTo>
                  <a:pt x="260" y="2347"/>
                </a:lnTo>
                <a:lnTo>
                  <a:pt x="232" y="2362"/>
                </a:lnTo>
                <a:lnTo>
                  <a:pt x="203" y="2379"/>
                </a:lnTo>
                <a:lnTo>
                  <a:pt x="175" y="2396"/>
                </a:lnTo>
                <a:lnTo>
                  <a:pt x="149" y="2410"/>
                </a:lnTo>
                <a:lnTo>
                  <a:pt x="124" y="2422"/>
                </a:lnTo>
                <a:lnTo>
                  <a:pt x="96" y="2436"/>
                </a:lnTo>
                <a:lnTo>
                  <a:pt x="65" y="2453"/>
                </a:lnTo>
                <a:lnTo>
                  <a:pt x="0" y="2476"/>
                </a:lnTo>
                <a:lnTo>
                  <a:pt x="2166" y="2473"/>
                </a:lnTo>
                <a:lnTo>
                  <a:pt x="2088" y="2445"/>
                </a:lnTo>
                <a:lnTo>
                  <a:pt x="2039" y="2425"/>
                </a:lnTo>
                <a:lnTo>
                  <a:pt x="2002" y="2412"/>
                </a:lnTo>
                <a:lnTo>
                  <a:pt x="1971" y="2402"/>
                </a:lnTo>
                <a:lnTo>
                  <a:pt x="1954" y="2394"/>
                </a:lnTo>
                <a:lnTo>
                  <a:pt x="1940" y="2386"/>
                </a:lnTo>
                <a:lnTo>
                  <a:pt x="1911" y="2372"/>
                </a:lnTo>
                <a:lnTo>
                  <a:pt x="1880" y="2354"/>
                </a:lnTo>
                <a:lnTo>
                  <a:pt x="1850" y="2334"/>
                </a:lnTo>
                <a:lnTo>
                  <a:pt x="1819" y="2312"/>
                </a:lnTo>
                <a:lnTo>
                  <a:pt x="1795" y="2292"/>
                </a:lnTo>
                <a:lnTo>
                  <a:pt x="1767" y="2269"/>
                </a:lnTo>
                <a:lnTo>
                  <a:pt x="1740" y="2244"/>
                </a:lnTo>
                <a:lnTo>
                  <a:pt x="1711" y="2214"/>
                </a:lnTo>
                <a:lnTo>
                  <a:pt x="1686" y="2181"/>
                </a:lnTo>
                <a:lnTo>
                  <a:pt x="1672" y="2166"/>
                </a:lnTo>
                <a:lnTo>
                  <a:pt x="1667" y="2157"/>
                </a:lnTo>
                <a:lnTo>
                  <a:pt x="1659" y="2144"/>
                </a:lnTo>
                <a:lnTo>
                  <a:pt x="1642" y="2118"/>
                </a:lnTo>
                <a:lnTo>
                  <a:pt x="1626" y="2090"/>
                </a:lnTo>
                <a:lnTo>
                  <a:pt x="1606" y="2053"/>
                </a:lnTo>
                <a:lnTo>
                  <a:pt x="1589" y="2013"/>
                </a:lnTo>
                <a:lnTo>
                  <a:pt x="1573" y="1974"/>
                </a:lnTo>
                <a:lnTo>
                  <a:pt x="1559" y="1938"/>
                </a:lnTo>
                <a:lnTo>
                  <a:pt x="1542" y="1887"/>
                </a:lnTo>
                <a:lnTo>
                  <a:pt x="1526" y="1834"/>
                </a:lnTo>
                <a:lnTo>
                  <a:pt x="1511" y="1784"/>
                </a:lnTo>
                <a:lnTo>
                  <a:pt x="1502" y="1748"/>
                </a:lnTo>
                <a:lnTo>
                  <a:pt x="1496" y="1715"/>
                </a:lnTo>
                <a:lnTo>
                  <a:pt x="1488" y="1681"/>
                </a:lnTo>
                <a:lnTo>
                  <a:pt x="1479" y="1634"/>
                </a:lnTo>
                <a:lnTo>
                  <a:pt x="1469" y="1585"/>
                </a:lnTo>
                <a:lnTo>
                  <a:pt x="1460" y="1542"/>
                </a:lnTo>
                <a:lnTo>
                  <a:pt x="1451" y="1499"/>
                </a:lnTo>
                <a:lnTo>
                  <a:pt x="1445" y="1468"/>
                </a:lnTo>
                <a:lnTo>
                  <a:pt x="1439" y="1428"/>
                </a:lnTo>
                <a:lnTo>
                  <a:pt x="1431" y="1388"/>
                </a:lnTo>
                <a:lnTo>
                  <a:pt x="1425" y="1347"/>
                </a:lnTo>
                <a:lnTo>
                  <a:pt x="1419" y="1312"/>
                </a:lnTo>
                <a:lnTo>
                  <a:pt x="1410" y="1263"/>
                </a:lnTo>
                <a:lnTo>
                  <a:pt x="1403" y="1209"/>
                </a:lnTo>
                <a:lnTo>
                  <a:pt x="1394" y="1160"/>
                </a:lnTo>
                <a:lnTo>
                  <a:pt x="1383" y="1106"/>
                </a:lnTo>
                <a:lnTo>
                  <a:pt x="1375" y="1062"/>
                </a:lnTo>
                <a:lnTo>
                  <a:pt x="1368" y="1022"/>
                </a:lnTo>
                <a:lnTo>
                  <a:pt x="1356" y="964"/>
                </a:lnTo>
                <a:lnTo>
                  <a:pt x="1347" y="912"/>
                </a:lnTo>
                <a:lnTo>
                  <a:pt x="1334" y="844"/>
                </a:lnTo>
                <a:lnTo>
                  <a:pt x="1324" y="787"/>
                </a:lnTo>
                <a:lnTo>
                  <a:pt x="1311" y="721"/>
                </a:lnTo>
                <a:lnTo>
                  <a:pt x="1303" y="683"/>
                </a:lnTo>
                <a:lnTo>
                  <a:pt x="1293" y="630"/>
                </a:lnTo>
                <a:lnTo>
                  <a:pt x="1282" y="583"/>
                </a:lnTo>
                <a:lnTo>
                  <a:pt x="1273" y="531"/>
                </a:lnTo>
                <a:lnTo>
                  <a:pt x="1265" y="491"/>
                </a:lnTo>
                <a:lnTo>
                  <a:pt x="1258" y="460"/>
                </a:lnTo>
                <a:lnTo>
                  <a:pt x="1251" y="432"/>
                </a:lnTo>
                <a:lnTo>
                  <a:pt x="1241" y="391"/>
                </a:lnTo>
                <a:lnTo>
                  <a:pt x="1230" y="347"/>
                </a:lnTo>
                <a:lnTo>
                  <a:pt x="1221" y="314"/>
                </a:lnTo>
                <a:lnTo>
                  <a:pt x="1215" y="291"/>
                </a:lnTo>
                <a:lnTo>
                  <a:pt x="1209" y="270"/>
                </a:lnTo>
                <a:lnTo>
                  <a:pt x="1203" y="249"/>
                </a:lnTo>
                <a:lnTo>
                  <a:pt x="1196" y="227"/>
                </a:lnTo>
                <a:lnTo>
                  <a:pt x="1190" y="206"/>
                </a:lnTo>
                <a:lnTo>
                  <a:pt x="1184" y="189"/>
                </a:lnTo>
                <a:lnTo>
                  <a:pt x="1179" y="174"/>
                </a:lnTo>
                <a:lnTo>
                  <a:pt x="1175" y="159"/>
                </a:lnTo>
                <a:lnTo>
                  <a:pt x="1172" y="149"/>
                </a:lnTo>
                <a:lnTo>
                  <a:pt x="1164" y="128"/>
                </a:lnTo>
                <a:lnTo>
                  <a:pt x="1158" y="108"/>
                </a:lnTo>
                <a:lnTo>
                  <a:pt x="1141" y="66"/>
                </a:lnTo>
                <a:lnTo>
                  <a:pt x="1127" y="41"/>
                </a:lnTo>
                <a:lnTo>
                  <a:pt x="1112" y="21"/>
                </a:lnTo>
                <a:lnTo>
                  <a:pt x="1095" y="6"/>
                </a:lnTo>
                <a:lnTo>
                  <a:pt x="1071" y="0"/>
                </a:lnTo>
              </a:path>
            </a:pathLst>
          </a:custGeom>
          <a:noFill/>
          <a:ln w="19050" cap="rnd" cmpd="sng">
            <a:solidFill>
              <a:srgbClr val="66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6094" name="Freeform 30"/>
          <p:cNvSpPr>
            <a:spLocks/>
          </p:cNvSpPr>
          <p:nvPr/>
        </p:nvSpPr>
        <p:spPr bwMode="auto">
          <a:xfrm>
            <a:off x="4486275" y="1862138"/>
            <a:ext cx="42863" cy="37322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92"/>
              </a:cxn>
            </a:cxnLst>
            <a:rect l="0" t="0" r="r" b="b"/>
            <a:pathLst>
              <a:path w="1" h="2492">
                <a:moveTo>
                  <a:pt x="0" y="0"/>
                </a:moveTo>
                <a:lnTo>
                  <a:pt x="0" y="2492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6098" name="Freeform 34"/>
          <p:cNvSpPr>
            <a:spLocks/>
          </p:cNvSpPr>
          <p:nvPr/>
        </p:nvSpPr>
        <p:spPr bwMode="auto">
          <a:xfrm>
            <a:off x="1968500" y="2887663"/>
            <a:ext cx="4972050" cy="2640012"/>
          </a:xfrm>
          <a:custGeom>
            <a:avLst/>
            <a:gdLst/>
            <a:ahLst/>
            <a:cxnLst>
              <a:cxn ang="0">
                <a:pos x="1524" y="17"/>
              </a:cxn>
              <a:cxn ang="0">
                <a:pos x="1430" y="93"/>
              </a:cxn>
              <a:cxn ang="0">
                <a:pos x="1365" y="186"/>
              </a:cxn>
              <a:cxn ang="0">
                <a:pos x="1311" y="280"/>
              </a:cxn>
              <a:cxn ang="0">
                <a:pos x="1265" y="373"/>
              </a:cxn>
              <a:cxn ang="0">
                <a:pos x="1230" y="461"/>
              </a:cxn>
              <a:cxn ang="0">
                <a:pos x="1186" y="562"/>
              </a:cxn>
              <a:cxn ang="0">
                <a:pos x="1148" y="657"/>
              </a:cxn>
              <a:cxn ang="0">
                <a:pos x="1111" y="753"/>
              </a:cxn>
              <a:cxn ang="0">
                <a:pos x="1079" y="841"/>
              </a:cxn>
              <a:cxn ang="0">
                <a:pos x="1045" y="938"/>
              </a:cxn>
              <a:cxn ang="0">
                <a:pos x="1004" y="1034"/>
              </a:cxn>
              <a:cxn ang="0">
                <a:pos x="965" y="1124"/>
              </a:cxn>
              <a:cxn ang="0">
                <a:pos x="904" y="1227"/>
              </a:cxn>
              <a:cxn ang="0">
                <a:pos x="823" y="1326"/>
              </a:cxn>
              <a:cxn ang="0">
                <a:pos x="747" y="1396"/>
              </a:cxn>
              <a:cxn ang="0">
                <a:pos x="639" y="1467"/>
              </a:cxn>
              <a:cxn ang="0">
                <a:pos x="534" y="1512"/>
              </a:cxn>
              <a:cxn ang="0">
                <a:pos x="422" y="1550"/>
              </a:cxn>
              <a:cxn ang="0">
                <a:pos x="326" y="1576"/>
              </a:cxn>
              <a:cxn ang="0">
                <a:pos x="196" y="1606"/>
              </a:cxn>
              <a:cxn ang="0">
                <a:pos x="94" y="1627"/>
              </a:cxn>
              <a:cxn ang="0">
                <a:pos x="3132" y="1663"/>
              </a:cxn>
              <a:cxn ang="0">
                <a:pos x="3019" y="1626"/>
              </a:cxn>
              <a:cxn ang="0">
                <a:pos x="2915" y="1604"/>
              </a:cxn>
              <a:cxn ang="0">
                <a:pos x="2803" y="1571"/>
              </a:cxn>
              <a:cxn ang="0">
                <a:pos x="2662" y="1521"/>
              </a:cxn>
              <a:cxn ang="0">
                <a:pos x="2540" y="1467"/>
              </a:cxn>
              <a:cxn ang="0">
                <a:pos x="2484" y="1436"/>
              </a:cxn>
              <a:cxn ang="0">
                <a:pos x="2413" y="1378"/>
              </a:cxn>
              <a:cxn ang="0">
                <a:pos x="2343" y="1302"/>
              </a:cxn>
              <a:cxn ang="0">
                <a:pos x="2275" y="1205"/>
              </a:cxn>
              <a:cxn ang="0">
                <a:pos x="2228" y="1128"/>
              </a:cxn>
              <a:cxn ang="0">
                <a:pos x="2187" y="1037"/>
              </a:cxn>
              <a:cxn ang="0">
                <a:pos x="2156" y="959"/>
              </a:cxn>
              <a:cxn ang="0">
                <a:pos x="2125" y="881"/>
              </a:cxn>
              <a:cxn ang="0">
                <a:pos x="2080" y="771"/>
              </a:cxn>
              <a:cxn ang="0">
                <a:pos x="2044" y="686"/>
              </a:cxn>
              <a:cxn ang="0">
                <a:pos x="1995" y="569"/>
              </a:cxn>
              <a:cxn ang="0">
                <a:pos x="1945" y="458"/>
              </a:cxn>
              <a:cxn ang="0">
                <a:pos x="1898" y="353"/>
              </a:cxn>
              <a:cxn ang="0">
                <a:pos x="1864" y="290"/>
              </a:cxn>
              <a:cxn ang="0">
                <a:pos x="1816" y="200"/>
              </a:cxn>
              <a:cxn ang="0">
                <a:pos x="1785" y="153"/>
              </a:cxn>
              <a:cxn ang="0">
                <a:pos x="1762" y="122"/>
              </a:cxn>
              <a:cxn ang="0">
                <a:pos x="1747" y="101"/>
              </a:cxn>
              <a:cxn ang="0">
                <a:pos x="1691" y="43"/>
              </a:cxn>
              <a:cxn ang="0">
                <a:pos x="1622" y="6"/>
              </a:cxn>
            </a:cxnLst>
            <a:rect l="0" t="0" r="r" b="b"/>
            <a:pathLst>
              <a:path w="3132" h="1663">
                <a:moveTo>
                  <a:pt x="1586" y="0"/>
                </a:moveTo>
                <a:lnTo>
                  <a:pt x="1564" y="3"/>
                </a:lnTo>
                <a:lnTo>
                  <a:pt x="1524" y="17"/>
                </a:lnTo>
                <a:lnTo>
                  <a:pt x="1486" y="38"/>
                </a:lnTo>
                <a:lnTo>
                  <a:pt x="1456" y="64"/>
                </a:lnTo>
                <a:lnTo>
                  <a:pt x="1430" y="93"/>
                </a:lnTo>
                <a:lnTo>
                  <a:pt x="1405" y="121"/>
                </a:lnTo>
                <a:lnTo>
                  <a:pt x="1386" y="151"/>
                </a:lnTo>
                <a:lnTo>
                  <a:pt x="1365" y="186"/>
                </a:lnTo>
                <a:lnTo>
                  <a:pt x="1349" y="212"/>
                </a:lnTo>
                <a:lnTo>
                  <a:pt x="1329" y="249"/>
                </a:lnTo>
                <a:lnTo>
                  <a:pt x="1311" y="280"/>
                </a:lnTo>
                <a:lnTo>
                  <a:pt x="1291" y="317"/>
                </a:lnTo>
                <a:lnTo>
                  <a:pt x="1280" y="341"/>
                </a:lnTo>
                <a:lnTo>
                  <a:pt x="1265" y="373"/>
                </a:lnTo>
                <a:lnTo>
                  <a:pt x="1254" y="401"/>
                </a:lnTo>
                <a:lnTo>
                  <a:pt x="1242" y="431"/>
                </a:lnTo>
                <a:lnTo>
                  <a:pt x="1230" y="461"/>
                </a:lnTo>
                <a:lnTo>
                  <a:pt x="1217" y="491"/>
                </a:lnTo>
                <a:lnTo>
                  <a:pt x="1199" y="531"/>
                </a:lnTo>
                <a:lnTo>
                  <a:pt x="1186" y="562"/>
                </a:lnTo>
                <a:lnTo>
                  <a:pt x="1177" y="586"/>
                </a:lnTo>
                <a:lnTo>
                  <a:pt x="1161" y="622"/>
                </a:lnTo>
                <a:lnTo>
                  <a:pt x="1148" y="657"/>
                </a:lnTo>
                <a:lnTo>
                  <a:pt x="1136" y="690"/>
                </a:lnTo>
                <a:lnTo>
                  <a:pt x="1121" y="725"/>
                </a:lnTo>
                <a:lnTo>
                  <a:pt x="1111" y="753"/>
                </a:lnTo>
                <a:lnTo>
                  <a:pt x="1101" y="780"/>
                </a:lnTo>
                <a:lnTo>
                  <a:pt x="1091" y="811"/>
                </a:lnTo>
                <a:lnTo>
                  <a:pt x="1079" y="841"/>
                </a:lnTo>
                <a:lnTo>
                  <a:pt x="1069" y="871"/>
                </a:lnTo>
                <a:lnTo>
                  <a:pt x="1058" y="900"/>
                </a:lnTo>
                <a:lnTo>
                  <a:pt x="1045" y="938"/>
                </a:lnTo>
                <a:lnTo>
                  <a:pt x="1030" y="972"/>
                </a:lnTo>
                <a:lnTo>
                  <a:pt x="1015" y="1007"/>
                </a:lnTo>
                <a:lnTo>
                  <a:pt x="1004" y="1034"/>
                </a:lnTo>
                <a:lnTo>
                  <a:pt x="992" y="1063"/>
                </a:lnTo>
                <a:lnTo>
                  <a:pt x="981" y="1088"/>
                </a:lnTo>
                <a:lnTo>
                  <a:pt x="965" y="1124"/>
                </a:lnTo>
                <a:lnTo>
                  <a:pt x="947" y="1158"/>
                </a:lnTo>
                <a:lnTo>
                  <a:pt x="927" y="1192"/>
                </a:lnTo>
                <a:lnTo>
                  <a:pt x="904" y="1227"/>
                </a:lnTo>
                <a:lnTo>
                  <a:pt x="881" y="1259"/>
                </a:lnTo>
                <a:lnTo>
                  <a:pt x="854" y="1290"/>
                </a:lnTo>
                <a:lnTo>
                  <a:pt x="823" y="1326"/>
                </a:lnTo>
                <a:lnTo>
                  <a:pt x="802" y="1347"/>
                </a:lnTo>
                <a:lnTo>
                  <a:pt x="777" y="1370"/>
                </a:lnTo>
                <a:lnTo>
                  <a:pt x="747" y="1396"/>
                </a:lnTo>
                <a:lnTo>
                  <a:pt x="722" y="1414"/>
                </a:lnTo>
                <a:lnTo>
                  <a:pt x="683" y="1443"/>
                </a:lnTo>
                <a:lnTo>
                  <a:pt x="639" y="1467"/>
                </a:lnTo>
                <a:lnTo>
                  <a:pt x="596" y="1487"/>
                </a:lnTo>
                <a:lnTo>
                  <a:pt x="564" y="1500"/>
                </a:lnTo>
                <a:lnTo>
                  <a:pt x="534" y="1512"/>
                </a:lnTo>
                <a:lnTo>
                  <a:pt x="497" y="1524"/>
                </a:lnTo>
                <a:lnTo>
                  <a:pt x="457" y="1538"/>
                </a:lnTo>
                <a:lnTo>
                  <a:pt x="422" y="1550"/>
                </a:lnTo>
                <a:lnTo>
                  <a:pt x="391" y="1558"/>
                </a:lnTo>
                <a:lnTo>
                  <a:pt x="357" y="1568"/>
                </a:lnTo>
                <a:lnTo>
                  <a:pt x="326" y="1576"/>
                </a:lnTo>
                <a:lnTo>
                  <a:pt x="285" y="1586"/>
                </a:lnTo>
                <a:lnTo>
                  <a:pt x="232" y="1598"/>
                </a:lnTo>
                <a:lnTo>
                  <a:pt x="196" y="1606"/>
                </a:lnTo>
                <a:lnTo>
                  <a:pt x="165" y="1613"/>
                </a:lnTo>
                <a:lnTo>
                  <a:pt x="138" y="1617"/>
                </a:lnTo>
                <a:lnTo>
                  <a:pt x="94" y="1627"/>
                </a:lnTo>
                <a:lnTo>
                  <a:pt x="46" y="1639"/>
                </a:lnTo>
                <a:lnTo>
                  <a:pt x="0" y="1663"/>
                </a:lnTo>
                <a:lnTo>
                  <a:pt x="3132" y="1663"/>
                </a:lnTo>
                <a:lnTo>
                  <a:pt x="3088" y="1643"/>
                </a:lnTo>
                <a:lnTo>
                  <a:pt x="3060" y="1635"/>
                </a:lnTo>
                <a:lnTo>
                  <a:pt x="3019" y="1626"/>
                </a:lnTo>
                <a:lnTo>
                  <a:pt x="2976" y="1619"/>
                </a:lnTo>
                <a:lnTo>
                  <a:pt x="2940" y="1611"/>
                </a:lnTo>
                <a:lnTo>
                  <a:pt x="2915" y="1604"/>
                </a:lnTo>
                <a:lnTo>
                  <a:pt x="2893" y="1598"/>
                </a:lnTo>
                <a:lnTo>
                  <a:pt x="2858" y="1588"/>
                </a:lnTo>
                <a:lnTo>
                  <a:pt x="2803" y="1571"/>
                </a:lnTo>
                <a:lnTo>
                  <a:pt x="2747" y="1553"/>
                </a:lnTo>
                <a:lnTo>
                  <a:pt x="2706" y="1538"/>
                </a:lnTo>
                <a:lnTo>
                  <a:pt x="2662" y="1521"/>
                </a:lnTo>
                <a:lnTo>
                  <a:pt x="2624" y="1507"/>
                </a:lnTo>
                <a:lnTo>
                  <a:pt x="2586" y="1489"/>
                </a:lnTo>
                <a:lnTo>
                  <a:pt x="2540" y="1467"/>
                </a:lnTo>
                <a:lnTo>
                  <a:pt x="2519" y="1457"/>
                </a:lnTo>
                <a:lnTo>
                  <a:pt x="2503" y="1446"/>
                </a:lnTo>
                <a:lnTo>
                  <a:pt x="2484" y="1436"/>
                </a:lnTo>
                <a:lnTo>
                  <a:pt x="2465" y="1424"/>
                </a:lnTo>
                <a:lnTo>
                  <a:pt x="2441" y="1403"/>
                </a:lnTo>
                <a:lnTo>
                  <a:pt x="2413" y="1378"/>
                </a:lnTo>
                <a:lnTo>
                  <a:pt x="2393" y="1359"/>
                </a:lnTo>
                <a:lnTo>
                  <a:pt x="2370" y="1334"/>
                </a:lnTo>
                <a:lnTo>
                  <a:pt x="2343" y="1302"/>
                </a:lnTo>
                <a:lnTo>
                  <a:pt x="2317" y="1268"/>
                </a:lnTo>
                <a:lnTo>
                  <a:pt x="2294" y="1235"/>
                </a:lnTo>
                <a:lnTo>
                  <a:pt x="2275" y="1205"/>
                </a:lnTo>
                <a:lnTo>
                  <a:pt x="2254" y="1174"/>
                </a:lnTo>
                <a:lnTo>
                  <a:pt x="2238" y="1148"/>
                </a:lnTo>
                <a:lnTo>
                  <a:pt x="2228" y="1128"/>
                </a:lnTo>
                <a:lnTo>
                  <a:pt x="2216" y="1103"/>
                </a:lnTo>
                <a:lnTo>
                  <a:pt x="2201" y="1068"/>
                </a:lnTo>
                <a:lnTo>
                  <a:pt x="2187" y="1037"/>
                </a:lnTo>
                <a:lnTo>
                  <a:pt x="2174" y="1006"/>
                </a:lnTo>
                <a:lnTo>
                  <a:pt x="2166" y="984"/>
                </a:lnTo>
                <a:lnTo>
                  <a:pt x="2156" y="959"/>
                </a:lnTo>
                <a:lnTo>
                  <a:pt x="2146" y="935"/>
                </a:lnTo>
                <a:lnTo>
                  <a:pt x="2137" y="912"/>
                </a:lnTo>
                <a:lnTo>
                  <a:pt x="2125" y="881"/>
                </a:lnTo>
                <a:lnTo>
                  <a:pt x="2113" y="851"/>
                </a:lnTo>
                <a:lnTo>
                  <a:pt x="2099" y="815"/>
                </a:lnTo>
                <a:lnTo>
                  <a:pt x="2080" y="771"/>
                </a:lnTo>
                <a:lnTo>
                  <a:pt x="2063" y="735"/>
                </a:lnTo>
                <a:lnTo>
                  <a:pt x="2053" y="707"/>
                </a:lnTo>
                <a:lnTo>
                  <a:pt x="2044" y="686"/>
                </a:lnTo>
                <a:lnTo>
                  <a:pt x="2026" y="643"/>
                </a:lnTo>
                <a:lnTo>
                  <a:pt x="2013" y="612"/>
                </a:lnTo>
                <a:lnTo>
                  <a:pt x="1995" y="569"/>
                </a:lnTo>
                <a:lnTo>
                  <a:pt x="1974" y="521"/>
                </a:lnTo>
                <a:lnTo>
                  <a:pt x="1957" y="484"/>
                </a:lnTo>
                <a:lnTo>
                  <a:pt x="1945" y="458"/>
                </a:lnTo>
                <a:lnTo>
                  <a:pt x="1930" y="424"/>
                </a:lnTo>
                <a:lnTo>
                  <a:pt x="1912" y="386"/>
                </a:lnTo>
                <a:lnTo>
                  <a:pt x="1898" y="353"/>
                </a:lnTo>
                <a:lnTo>
                  <a:pt x="1887" y="336"/>
                </a:lnTo>
                <a:lnTo>
                  <a:pt x="1879" y="317"/>
                </a:lnTo>
                <a:lnTo>
                  <a:pt x="1864" y="290"/>
                </a:lnTo>
                <a:lnTo>
                  <a:pt x="1849" y="259"/>
                </a:lnTo>
                <a:lnTo>
                  <a:pt x="1831" y="225"/>
                </a:lnTo>
                <a:lnTo>
                  <a:pt x="1816" y="200"/>
                </a:lnTo>
                <a:lnTo>
                  <a:pt x="1801" y="177"/>
                </a:lnTo>
                <a:lnTo>
                  <a:pt x="1795" y="167"/>
                </a:lnTo>
                <a:lnTo>
                  <a:pt x="1785" y="153"/>
                </a:lnTo>
                <a:lnTo>
                  <a:pt x="1778" y="144"/>
                </a:lnTo>
                <a:lnTo>
                  <a:pt x="1770" y="134"/>
                </a:lnTo>
                <a:lnTo>
                  <a:pt x="1762" y="122"/>
                </a:lnTo>
                <a:lnTo>
                  <a:pt x="1757" y="114"/>
                </a:lnTo>
                <a:lnTo>
                  <a:pt x="1751" y="108"/>
                </a:lnTo>
                <a:lnTo>
                  <a:pt x="1747" y="101"/>
                </a:lnTo>
                <a:lnTo>
                  <a:pt x="1737" y="89"/>
                </a:lnTo>
                <a:lnTo>
                  <a:pt x="1722" y="71"/>
                </a:lnTo>
                <a:lnTo>
                  <a:pt x="1691" y="43"/>
                </a:lnTo>
                <a:lnTo>
                  <a:pt x="1669" y="26"/>
                </a:lnTo>
                <a:lnTo>
                  <a:pt x="1647" y="16"/>
                </a:lnTo>
                <a:lnTo>
                  <a:pt x="1622" y="6"/>
                </a:lnTo>
                <a:lnTo>
                  <a:pt x="1592" y="0"/>
                </a:lnTo>
              </a:path>
            </a:pathLst>
          </a:custGeom>
          <a:noFill/>
          <a:ln w="19050" cap="rnd" cmpd="sng">
            <a:solidFill>
              <a:srgbClr val="0099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16102" name="Group 38"/>
          <p:cNvGrpSpPr>
            <a:grpSpLocks/>
          </p:cNvGrpSpPr>
          <p:nvPr/>
        </p:nvGrpSpPr>
        <p:grpSpPr bwMode="auto">
          <a:xfrm>
            <a:off x="5381625" y="3205161"/>
            <a:ext cx="1819275" cy="869949"/>
            <a:chOff x="3305" y="2145"/>
            <a:chExt cx="1146" cy="548"/>
          </a:xfrm>
        </p:grpSpPr>
        <p:graphicFrame>
          <p:nvGraphicFramePr>
            <p:cNvPr id="216071" name="Object 7">
              <a:hlinkClick r:id="" action="ppaction://ole?verb=0"/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715996698"/>
                </p:ext>
              </p:extLst>
            </p:nvPr>
          </p:nvGraphicFramePr>
          <p:xfrm>
            <a:off x="3527" y="2413"/>
            <a:ext cx="77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647640" imgH="203040" progId="Equation.DSMT4">
                    <p:embed/>
                  </p:oleObj>
                </mc:Choice>
                <mc:Fallback>
                  <p:oleObj name="Equation" r:id="rId10" imgW="647640" imgH="20304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7" y="2413"/>
                          <a:ext cx="77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6100" name="Text Box 36"/>
            <p:cNvSpPr txBox="1">
              <a:spLocks noChangeArrowheads="1"/>
            </p:cNvSpPr>
            <p:nvPr/>
          </p:nvSpPr>
          <p:spPr bwMode="auto">
            <a:xfrm>
              <a:off x="3305" y="2145"/>
              <a:ext cx="1146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With </a:t>
              </a:r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n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= 30,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028827" y="1984374"/>
            <a:ext cx="1971675" cy="876299"/>
            <a:chOff x="2130425" y="1882776"/>
            <a:chExt cx="1971675" cy="876299"/>
          </a:xfrm>
        </p:grpSpPr>
        <p:graphicFrame>
          <p:nvGraphicFramePr>
            <p:cNvPr id="216101" name="Object 37">
              <a:hlinkClick r:id="" action="ppaction://ole?verb=0"/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46393549"/>
                </p:ext>
              </p:extLst>
            </p:nvPr>
          </p:nvGraphicFramePr>
          <p:xfrm>
            <a:off x="2438400" y="2295525"/>
            <a:ext cx="1152525" cy="463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558720" imgH="203040" progId="Equation.DSMT4">
                    <p:embed/>
                  </p:oleObj>
                </mc:Choice>
                <mc:Fallback>
                  <p:oleObj name="Equation" r:id="rId12" imgW="558720" imgH="20304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8400" y="2295525"/>
                          <a:ext cx="1152525" cy="463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6103" name="Text Box 39"/>
            <p:cNvSpPr txBox="1">
              <a:spLocks noChangeArrowheads="1"/>
            </p:cNvSpPr>
            <p:nvPr/>
          </p:nvSpPr>
          <p:spPr bwMode="auto">
            <a:xfrm>
              <a:off x="2130425" y="1882776"/>
              <a:ext cx="1971675" cy="45720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With </a:t>
              </a:r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n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= 100,</a:t>
              </a:r>
            </a:p>
          </p:txBody>
        </p:sp>
      </p:grpSp>
      <p:sp>
        <p:nvSpPr>
          <p:cNvPr id="216104" name="Line 40"/>
          <p:cNvSpPr>
            <a:spLocks noChangeShapeType="1"/>
          </p:cNvSpPr>
          <p:nvPr/>
        </p:nvSpPr>
        <p:spPr bwMode="auto">
          <a:xfrm>
            <a:off x="3557588" y="2643188"/>
            <a:ext cx="465137" cy="233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16105" name="Line 41"/>
          <p:cNvSpPr>
            <a:spLocks noChangeShapeType="1"/>
          </p:cNvSpPr>
          <p:nvPr/>
        </p:nvSpPr>
        <p:spPr bwMode="auto">
          <a:xfrm flipH="1">
            <a:off x="5375275" y="3975100"/>
            <a:ext cx="363538" cy="1889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16074" name="Line 10"/>
          <p:cNvSpPr>
            <a:spLocks noChangeShapeType="1"/>
          </p:cNvSpPr>
          <p:nvPr/>
        </p:nvSpPr>
        <p:spPr bwMode="auto">
          <a:xfrm>
            <a:off x="1843088" y="5535613"/>
            <a:ext cx="52403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253" name="Rectangle 189"/>
          <p:cNvSpPr>
            <a:spLocks noChangeArrowheads="1"/>
          </p:cNvSpPr>
          <p:nvPr/>
        </p:nvSpPr>
        <p:spPr bwMode="auto">
          <a:xfrm>
            <a:off x="677863" y="1106488"/>
            <a:ext cx="5770562" cy="5667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n-US" sz="2400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Example:  St. Andrew’s College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375253" y="6241140"/>
            <a:ext cx="184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>
              <a:latin typeface="+mn-lt"/>
            </a:endParaRPr>
          </a:p>
        </p:txBody>
      </p:sp>
      <p:sp>
        <p:nvSpPr>
          <p:cNvPr id="24" name="Freeform 6"/>
          <p:cNvSpPr>
            <a:spLocks/>
          </p:cNvSpPr>
          <p:nvPr/>
        </p:nvSpPr>
        <p:spPr bwMode="auto">
          <a:xfrm>
            <a:off x="3797302" y="2830513"/>
            <a:ext cx="1442509" cy="2680456"/>
          </a:xfrm>
          <a:custGeom>
            <a:avLst/>
            <a:gdLst/>
            <a:ahLst/>
            <a:cxnLst>
              <a:cxn ang="0">
                <a:pos x="451" y="0"/>
              </a:cxn>
              <a:cxn ang="0">
                <a:pos x="485" y="5"/>
              </a:cxn>
              <a:cxn ang="0">
                <a:pos x="515" y="15"/>
              </a:cxn>
              <a:cxn ang="0">
                <a:pos x="549" y="45"/>
              </a:cxn>
              <a:cxn ang="0">
                <a:pos x="580" y="75"/>
              </a:cxn>
              <a:cxn ang="0">
                <a:pos x="606" y="109"/>
              </a:cxn>
              <a:cxn ang="0">
                <a:pos x="630" y="145"/>
              </a:cxn>
              <a:cxn ang="0">
                <a:pos x="648" y="175"/>
              </a:cxn>
              <a:cxn ang="0">
                <a:pos x="671" y="212"/>
              </a:cxn>
              <a:cxn ang="0">
                <a:pos x="692" y="249"/>
              </a:cxn>
              <a:cxn ang="0">
                <a:pos x="712" y="288"/>
              </a:cxn>
              <a:cxn ang="0">
                <a:pos x="730" y="329"/>
              </a:cxn>
              <a:cxn ang="0">
                <a:pos x="746" y="363"/>
              </a:cxn>
              <a:cxn ang="0">
                <a:pos x="760" y="396"/>
              </a:cxn>
              <a:cxn ang="0">
                <a:pos x="775" y="434"/>
              </a:cxn>
              <a:cxn ang="0">
                <a:pos x="787" y="465"/>
              </a:cxn>
              <a:cxn ang="0">
                <a:pos x="800" y="497"/>
              </a:cxn>
              <a:cxn ang="0">
                <a:pos x="812" y="530"/>
              </a:cxn>
              <a:cxn ang="0">
                <a:pos x="827" y="567"/>
              </a:cxn>
              <a:cxn ang="0">
                <a:pos x="841" y="606"/>
              </a:cxn>
              <a:cxn ang="0">
                <a:pos x="853" y="645"/>
              </a:cxn>
              <a:cxn ang="0">
                <a:pos x="866" y="681"/>
              </a:cxn>
              <a:cxn ang="0">
                <a:pos x="880" y="726"/>
              </a:cxn>
              <a:cxn ang="0">
                <a:pos x="889" y="756"/>
              </a:cxn>
              <a:cxn ang="0">
                <a:pos x="897" y="783"/>
              </a:cxn>
              <a:cxn ang="0">
                <a:pos x="910" y="822"/>
              </a:cxn>
              <a:cxn ang="0">
                <a:pos x="922" y="866"/>
              </a:cxn>
              <a:cxn ang="0">
                <a:pos x="931" y="899"/>
              </a:cxn>
              <a:cxn ang="0">
                <a:pos x="935" y="1926"/>
              </a:cxn>
              <a:cxn ang="0">
                <a:pos x="0" y="1923"/>
              </a:cxn>
              <a:cxn ang="0">
                <a:pos x="2" y="849"/>
              </a:cxn>
              <a:cxn ang="0">
                <a:pos x="19" y="797"/>
              </a:cxn>
              <a:cxn ang="0">
                <a:pos x="31" y="750"/>
              </a:cxn>
              <a:cxn ang="0">
                <a:pos x="43" y="713"/>
              </a:cxn>
              <a:cxn ang="0">
                <a:pos x="61" y="659"/>
              </a:cxn>
              <a:cxn ang="0">
                <a:pos x="76" y="609"/>
              </a:cxn>
              <a:cxn ang="0">
                <a:pos x="91" y="570"/>
              </a:cxn>
              <a:cxn ang="0">
                <a:pos x="101" y="536"/>
              </a:cxn>
              <a:cxn ang="0">
                <a:pos x="116" y="495"/>
              </a:cxn>
              <a:cxn ang="0">
                <a:pos x="130" y="461"/>
              </a:cxn>
              <a:cxn ang="0">
                <a:pos x="145" y="420"/>
              </a:cxn>
              <a:cxn ang="0">
                <a:pos x="170" y="365"/>
              </a:cxn>
              <a:cxn ang="0">
                <a:pos x="160" y="389"/>
              </a:cxn>
              <a:cxn ang="0">
                <a:pos x="182" y="336"/>
              </a:cxn>
              <a:cxn ang="0">
                <a:pos x="199" y="302"/>
              </a:cxn>
              <a:cxn ang="0">
                <a:pos x="212" y="275"/>
              </a:cxn>
              <a:cxn ang="0">
                <a:pos x="233" y="236"/>
              </a:cxn>
              <a:cxn ang="0">
                <a:pos x="244" y="213"/>
              </a:cxn>
              <a:cxn ang="0">
                <a:pos x="271" y="163"/>
              </a:cxn>
              <a:cxn ang="0">
                <a:pos x="280" y="152"/>
              </a:cxn>
              <a:cxn ang="0">
                <a:pos x="291" y="137"/>
              </a:cxn>
              <a:cxn ang="0">
                <a:pos x="287" y="143"/>
              </a:cxn>
              <a:cxn ang="0">
                <a:pos x="259" y="183"/>
              </a:cxn>
              <a:cxn ang="0">
                <a:pos x="251" y="200"/>
              </a:cxn>
              <a:cxn ang="0">
                <a:pos x="267" y="173"/>
              </a:cxn>
              <a:cxn ang="0">
                <a:pos x="274" y="158"/>
              </a:cxn>
              <a:cxn ang="0">
                <a:pos x="303" y="115"/>
              </a:cxn>
              <a:cxn ang="0">
                <a:pos x="327" y="85"/>
              </a:cxn>
              <a:cxn ang="0">
                <a:pos x="351" y="57"/>
              </a:cxn>
              <a:cxn ang="0">
                <a:pos x="373" y="36"/>
              </a:cxn>
              <a:cxn ang="0">
                <a:pos x="394" y="19"/>
              </a:cxn>
              <a:cxn ang="0">
                <a:pos x="418" y="7"/>
              </a:cxn>
              <a:cxn ang="0">
                <a:pos x="451" y="2"/>
              </a:cxn>
            </a:cxnLst>
            <a:rect l="0" t="0" r="r" b="b"/>
            <a:pathLst>
              <a:path w="935" h="1926">
                <a:moveTo>
                  <a:pt x="451" y="0"/>
                </a:moveTo>
                <a:lnTo>
                  <a:pt x="485" y="5"/>
                </a:lnTo>
                <a:lnTo>
                  <a:pt x="515" y="15"/>
                </a:lnTo>
                <a:lnTo>
                  <a:pt x="549" y="45"/>
                </a:lnTo>
                <a:lnTo>
                  <a:pt x="580" y="75"/>
                </a:lnTo>
                <a:lnTo>
                  <a:pt x="606" y="109"/>
                </a:lnTo>
                <a:lnTo>
                  <a:pt x="630" y="145"/>
                </a:lnTo>
                <a:lnTo>
                  <a:pt x="648" y="175"/>
                </a:lnTo>
                <a:lnTo>
                  <a:pt x="671" y="212"/>
                </a:lnTo>
                <a:lnTo>
                  <a:pt x="692" y="249"/>
                </a:lnTo>
                <a:lnTo>
                  <a:pt x="712" y="288"/>
                </a:lnTo>
                <a:lnTo>
                  <a:pt x="730" y="329"/>
                </a:lnTo>
                <a:lnTo>
                  <a:pt x="746" y="363"/>
                </a:lnTo>
                <a:lnTo>
                  <a:pt x="760" y="396"/>
                </a:lnTo>
                <a:lnTo>
                  <a:pt x="775" y="434"/>
                </a:lnTo>
                <a:lnTo>
                  <a:pt x="787" y="465"/>
                </a:lnTo>
                <a:lnTo>
                  <a:pt x="800" y="497"/>
                </a:lnTo>
                <a:lnTo>
                  <a:pt x="812" y="530"/>
                </a:lnTo>
                <a:lnTo>
                  <a:pt x="827" y="567"/>
                </a:lnTo>
                <a:lnTo>
                  <a:pt x="841" y="606"/>
                </a:lnTo>
                <a:lnTo>
                  <a:pt x="853" y="645"/>
                </a:lnTo>
                <a:lnTo>
                  <a:pt x="866" y="681"/>
                </a:lnTo>
                <a:lnTo>
                  <a:pt x="880" y="726"/>
                </a:lnTo>
                <a:lnTo>
                  <a:pt x="889" y="756"/>
                </a:lnTo>
                <a:lnTo>
                  <a:pt x="897" y="783"/>
                </a:lnTo>
                <a:lnTo>
                  <a:pt x="910" y="822"/>
                </a:lnTo>
                <a:lnTo>
                  <a:pt x="922" y="866"/>
                </a:lnTo>
                <a:lnTo>
                  <a:pt x="931" y="899"/>
                </a:lnTo>
                <a:lnTo>
                  <a:pt x="935" y="1926"/>
                </a:lnTo>
                <a:lnTo>
                  <a:pt x="0" y="1923"/>
                </a:lnTo>
                <a:lnTo>
                  <a:pt x="2" y="849"/>
                </a:lnTo>
                <a:lnTo>
                  <a:pt x="19" y="797"/>
                </a:lnTo>
                <a:lnTo>
                  <a:pt x="31" y="750"/>
                </a:lnTo>
                <a:lnTo>
                  <a:pt x="43" y="713"/>
                </a:lnTo>
                <a:lnTo>
                  <a:pt x="61" y="659"/>
                </a:lnTo>
                <a:lnTo>
                  <a:pt x="76" y="609"/>
                </a:lnTo>
                <a:lnTo>
                  <a:pt x="91" y="570"/>
                </a:lnTo>
                <a:lnTo>
                  <a:pt x="101" y="536"/>
                </a:lnTo>
                <a:lnTo>
                  <a:pt x="116" y="495"/>
                </a:lnTo>
                <a:lnTo>
                  <a:pt x="130" y="461"/>
                </a:lnTo>
                <a:lnTo>
                  <a:pt x="145" y="420"/>
                </a:lnTo>
                <a:lnTo>
                  <a:pt x="170" y="365"/>
                </a:lnTo>
                <a:lnTo>
                  <a:pt x="160" y="389"/>
                </a:lnTo>
                <a:lnTo>
                  <a:pt x="182" y="336"/>
                </a:lnTo>
                <a:lnTo>
                  <a:pt x="199" y="302"/>
                </a:lnTo>
                <a:lnTo>
                  <a:pt x="212" y="275"/>
                </a:lnTo>
                <a:lnTo>
                  <a:pt x="233" y="236"/>
                </a:lnTo>
                <a:lnTo>
                  <a:pt x="244" y="213"/>
                </a:lnTo>
                <a:lnTo>
                  <a:pt x="271" y="163"/>
                </a:lnTo>
                <a:lnTo>
                  <a:pt x="280" y="152"/>
                </a:lnTo>
                <a:lnTo>
                  <a:pt x="291" y="137"/>
                </a:lnTo>
                <a:lnTo>
                  <a:pt x="287" y="143"/>
                </a:lnTo>
                <a:lnTo>
                  <a:pt x="259" y="183"/>
                </a:lnTo>
                <a:lnTo>
                  <a:pt x="251" y="200"/>
                </a:lnTo>
                <a:lnTo>
                  <a:pt x="267" y="173"/>
                </a:lnTo>
                <a:lnTo>
                  <a:pt x="274" y="158"/>
                </a:lnTo>
                <a:lnTo>
                  <a:pt x="303" y="115"/>
                </a:lnTo>
                <a:lnTo>
                  <a:pt x="327" y="85"/>
                </a:lnTo>
                <a:lnTo>
                  <a:pt x="351" y="57"/>
                </a:lnTo>
                <a:lnTo>
                  <a:pt x="373" y="36"/>
                </a:lnTo>
                <a:lnTo>
                  <a:pt x="394" y="19"/>
                </a:lnTo>
                <a:lnTo>
                  <a:pt x="418" y="7"/>
                </a:lnTo>
                <a:lnTo>
                  <a:pt x="451" y="2"/>
                </a:lnTo>
              </a:path>
            </a:pathLst>
          </a:custGeom>
          <a:solidFill>
            <a:schemeClr val="tx2">
              <a:lumMod val="75000"/>
              <a:alpha val="58000"/>
            </a:schemeClr>
          </a:solidFill>
          <a:ln w="12700" cap="rnd" cmpd="sng">
            <a:solidFill>
              <a:srgbClr val="C00000">
                <a:alpha val="7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7987" y="6088559"/>
            <a:ext cx="87351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</a:rPr>
              <a:t>A larger sample size provides a higher probability that the sample mean is within a specified distance of the population mean.</a:t>
            </a:r>
            <a:endParaRPr lang="en-SG" dirty="0">
              <a:solidFill>
                <a:schemeClr val="bg2">
                  <a:lumMod val="50000"/>
                  <a:lumOff val="50000"/>
                </a:schemeClr>
              </a:solidFill>
              <a:effectLst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7290123"/>
      </p:ext>
    </p:extLst>
  </p:cSld>
  <p:clrMapOvr>
    <a:masterClrMapping/>
  </p:clrMapOvr>
  <p:transition advTm="127793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216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21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21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216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1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21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500"/>
                            </p:stCondLst>
                            <p:childTnLst>
                              <p:par>
                                <p:cTn id="33" presetID="17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6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6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6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6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1000"/>
                            </p:stCondLst>
                            <p:childTnLst>
                              <p:par>
                                <p:cTn id="40" presetID="1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21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500"/>
                            </p:stCondLst>
                            <p:childTnLst>
                              <p:par>
                                <p:cTn id="44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6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6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6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6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0"/>
                            </p:stCondLst>
                            <p:childTnLst>
                              <p:par>
                                <p:cTn id="51" presetID="1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6000"/>
                            </p:stCondLst>
                            <p:childTnLst>
                              <p:par>
                                <p:cTn id="56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70" grpId="0" animBg="1" autoUpdateAnimBg="0"/>
      <p:bldP spid="216092" grpId="0" animBg="1"/>
      <p:bldP spid="216094" grpId="0" animBg="1"/>
      <p:bldP spid="216098" grpId="0" animBg="1"/>
      <p:bldP spid="216104" grpId="0" animBg="1"/>
      <p:bldP spid="216105" grpId="0" animBg="1"/>
      <p:bldP spid="216074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>
                <a:solidFill>
                  <a:schemeClr val="accent5">
                    <a:lumMod val="10000"/>
                  </a:schemeClr>
                </a:solidFill>
                <a:effectLst/>
              </a:rPr>
              <a:t>St. Andrew’s College:  sample size = 100</a:t>
            </a:r>
          </a:p>
          <a:p>
            <a:r>
              <a:rPr lang="en-SG" dirty="0">
                <a:solidFill>
                  <a:schemeClr val="accent5">
                    <a:lumMod val="10000"/>
                  </a:schemeClr>
                </a:solidFill>
                <a:effectLst/>
              </a:rPr>
              <a:t>The probability that the sample mean SAT score will be between 1687 and 1707 is:</a:t>
            </a:r>
          </a:p>
          <a:p>
            <a:endParaRPr lang="en-SG" dirty="0">
              <a:solidFill>
                <a:schemeClr val="accent5">
                  <a:lumMod val="10000"/>
                </a:schemeClr>
              </a:solidFill>
              <a:effectLst/>
            </a:endParaRPr>
          </a:p>
          <a:p>
            <a:endParaRPr lang="en-SG" dirty="0">
              <a:solidFill>
                <a:schemeClr val="accent5">
                  <a:lumMod val="10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en-SG" u="sng" dirty="0">
                <a:solidFill>
                  <a:schemeClr val="accent5">
                    <a:lumMod val="50000"/>
                  </a:schemeClr>
                </a:solidFill>
                <a:effectLst/>
              </a:rPr>
              <a:t>Please check and see if you can get this probability by yourself. </a:t>
            </a:r>
          </a:p>
          <a:p>
            <a:endParaRPr lang="en-SG" dirty="0">
              <a:solidFill>
                <a:schemeClr val="accent5">
                  <a:lumMod val="10000"/>
                </a:schemeClr>
              </a:solidFill>
              <a:effectLst/>
            </a:endParaRP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1560513" y="309563"/>
            <a:ext cx="6069015" cy="523874"/>
            <a:chOff x="983" y="123"/>
            <a:chExt cx="3823" cy="330"/>
          </a:xfrm>
        </p:grpSpPr>
        <p:sp>
          <p:nvSpPr>
            <p:cNvPr id="5" name="Text Box 13"/>
            <p:cNvSpPr txBox="1">
              <a:spLocks noChangeArrowheads="1"/>
            </p:cNvSpPr>
            <p:nvPr/>
          </p:nvSpPr>
          <p:spPr bwMode="auto">
            <a:xfrm>
              <a:off x="983" y="123"/>
              <a:ext cx="3823" cy="3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chemeClr val="accent5">
                      <a:lumMod val="10000"/>
                    </a:schemeClr>
                  </a:solidFill>
                  <a:effectLst/>
                  <a:latin typeface="Book Antiqua" pitchFamily="18" charset="0"/>
                </a:rPr>
                <a:t>Example: Sampling Distribution of    </a:t>
              </a:r>
            </a:p>
          </p:txBody>
        </p:sp>
        <p:graphicFrame>
          <p:nvGraphicFramePr>
            <p:cNvPr id="6" name="Object 14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4495" y="172"/>
            <a:ext cx="224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39680" imgH="164880" progId="Equation.3">
                    <p:embed/>
                  </p:oleObj>
                </mc:Choice>
                <mc:Fallback>
                  <p:oleObj name="Equation" r:id="rId3" imgW="139680" imgH="164880" progId="Equation.3">
                    <p:embed/>
                    <p:pic>
                      <p:nvPicPr>
                        <p:cNvPr id="6" name="Object 14">
                          <a:hlinkClick r:id="" action="ppaction://ole?verb=0"/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5" y="172"/>
                          <a:ext cx="224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Rectangle 159"/>
          <p:cNvSpPr>
            <a:spLocks noChangeArrowheads="1"/>
          </p:cNvSpPr>
          <p:nvPr/>
        </p:nvSpPr>
        <p:spPr bwMode="auto">
          <a:xfrm>
            <a:off x="1973915" y="2427767"/>
            <a:ext cx="3905236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P</a:t>
            </a:r>
            <a:r>
              <a:rPr lang="en-US" sz="2400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(1687 </a:t>
            </a:r>
            <a:r>
              <a:rPr lang="en-US" sz="2400" u="sng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&lt;</a:t>
            </a:r>
            <a:r>
              <a:rPr lang="en-US" sz="2400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     </a:t>
            </a:r>
            <a:r>
              <a:rPr lang="en-US" sz="2400" u="sng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&lt;</a:t>
            </a:r>
            <a:r>
              <a:rPr lang="en-US" sz="2400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 1707) = 0.7774</a:t>
            </a:r>
          </a:p>
        </p:txBody>
      </p:sp>
      <p:graphicFrame>
        <p:nvGraphicFramePr>
          <p:cNvPr id="16" name="Object 1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8759849"/>
              </p:ext>
            </p:extLst>
          </p:nvPr>
        </p:nvGraphicFramePr>
        <p:xfrm>
          <a:off x="3360584" y="2513493"/>
          <a:ext cx="35560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9680" imgH="164880" progId="Equation.3">
                  <p:embed/>
                </p:oleObj>
              </mc:Choice>
              <mc:Fallback>
                <p:oleObj name="Equation" r:id="rId5" imgW="139680" imgH="164880" progId="Equation.3">
                  <p:embed/>
                  <p:pic>
                    <p:nvPicPr>
                      <p:cNvPr id="16" name="Object 14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0584" y="2513493"/>
                        <a:ext cx="355600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128099343"/>
      </p:ext>
    </p:extLst>
  </p:cSld>
  <p:clrMapOvr>
    <a:masterClrMapping/>
  </p:clrMapOvr>
  <p:transition advTm="46937"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10000"/>
                  </a:schemeClr>
                </a:solidFill>
                <a:effectLst/>
              </a:rPr>
              <a:t>Is the sample estimate a good enough point estimator? </a:t>
            </a:r>
            <a:endParaRPr lang="en-SG" dirty="0">
              <a:solidFill>
                <a:schemeClr val="accent5">
                  <a:lumMod val="10000"/>
                </a:schemeClr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81201013"/>
      </p:ext>
    </p:extLst>
  </p:cSld>
  <p:clrMapOvr>
    <a:masterClrMapping/>
  </p:clrMapOvr>
  <p:transition advTm="29731"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accent5">
                    <a:lumMod val="10000"/>
                  </a:schemeClr>
                </a:solidFill>
                <a:effectLst/>
              </a:rPr>
              <a:t>Properties of Point Estimators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Before using a sample statistic as a point estimator, statisticians check to see whether the sample statistic has the following properties associated with good point estimators.</a:t>
            </a:r>
          </a:p>
          <a:p>
            <a:pPr lvl="1"/>
            <a:r>
              <a:rPr lang="en-US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Unbiased</a:t>
            </a:r>
          </a:p>
          <a:p>
            <a:pPr lvl="1"/>
            <a:r>
              <a:rPr lang="en-US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Efficiency</a:t>
            </a:r>
          </a:p>
          <a:p>
            <a:pPr lvl="1"/>
            <a:r>
              <a:rPr lang="en-US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Consistency</a:t>
            </a:r>
          </a:p>
          <a:p>
            <a:pPr lvl="1"/>
            <a:endParaRPr lang="en-SG" dirty="0">
              <a:solidFill>
                <a:schemeClr val="accent5">
                  <a:lumMod val="1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80922707"/>
      </p:ext>
    </p:extLst>
  </p:cSld>
  <p:clrMapOvr>
    <a:masterClrMapping/>
  </p:clrMapOvr>
  <p:transition advTm="30783"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accent5">
                    <a:lumMod val="10000"/>
                  </a:schemeClr>
                </a:solidFill>
                <a:effectLst/>
              </a:rPr>
              <a:t>Properties of Point Estimators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Unbiased</a:t>
            </a:r>
          </a:p>
          <a:p>
            <a:pPr lvl="1"/>
            <a:r>
              <a:rPr lang="en-US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If the </a:t>
            </a:r>
            <a:r>
              <a:rPr lang="en-US" u="sng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expected value of the sample statistic is equal to the population parameter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being estimated, the sample statistic is said to be an </a:t>
            </a:r>
            <a:r>
              <a:rPr lang="en-US" u="sng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unbiased estimator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 of the population parameter.</a:t>
            </a:r>
          </a:p>
        </p:txBody>
      </p:sp>
    </p:spTree>
    <p:extLst>
      <p:ext uri="{BB962C8B-B14F-4D97-AF65-F5344CB8AC3E}">
        <p14:creationId xmlns:p14="http://schemas.microsoft.com/office/powerpoint/2010/main" val="3905132367"/>
      </p:ext>
    </p:extLst>
  </p:cSld>
  <p:clrMapOvr>
    <a:masterClrMapping/>
  </p:clrMapOvr>
  <p:transition advTm="56966"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accent5">
                    <a:lumMod val="10000"/>
                  </a:schemeClr>
                </a:solidFill>
                <a:effectLst/>
              </a:rPr>
              <a:t>Properties of Point Estimators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Efficiency</a:t>
            </a:r>
          </a:p>
          <a:p>
            <a:pPr lvl="1"/>
            <a:r>
              <a:rPr lang="en-US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Given the choice of two unbiased estimators of the same population parameter, we would prefer to use the point estimator with the </a:t>
            </a:r>
            <a:r>
              <a:rPr lang="en-US" u="sng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smaller standard deviation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, since it tends to provide estimates closer to the population parameter.</a:t>
            </a:r>
          </a:p>
          <a:p>
            <a:pPr lvl="1"/>
            <a:r>
              <a:rPr lang="en-US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The point estimator with the </a:t>
            </a:r>
            <a:r>
              <a:rPr lang="en-US" u="sng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smaller standard deviation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 is said to have greater </a:t>
            </a:r>
            <a:r>
              <a:rPr lang="en-US" u="sng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relative efficiency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 than the other.</a:t>
            </a:r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4639393"/>
      </p:ext>
    </p:extLst>
  </p:cSld>
  <p:clrMapOvr>
    <a:masterClrMapping/>
  </p:clrMapOvr>
  <p:transition advTm="43544"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accent5">
                    <a:lumMod val="10000"/>
                  </a:schemeClr>
                </a:solidFill>
                <a:effectLst/>
              </a:rPr>
              <a:t>Properties of Point Estimators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Efficiency</a:t>
            </a:r>
          </a:p>
          <a:p>
            <a:pPr lvl="1"/>
            <a:r>
              <a:rPr lang="en-US" dirty="0" err="1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E.g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, we know that both the mean and the median are two measures of central location.  </a:t>
            </a:r>
          </a:p>
          <a:p>
            <a:pPr lvl="1"/>
            <a:r>
              <a:rPr lang="en-US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When sampling from a normal population, the standard error of the sample mean is less than the standard error of the sample median. Thus, the sample mean is more efficient than the sample median. </a:t>
            </a:r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95820628"/>
      </p:ext>
    </p:extLst>
  </p:cSld>
  <p:clrMapOvr>
    <a:masterClrMapping/>
  </p:clrMapOvr>
  <p:transition advTm="62076"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7388" y="1104900"/>
                <a:ext cx="8104920" cy="4643438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accent5">
                        <a:lumMod val="10000"/>
                      </a:schemeClr>
                    </a:solidFill>
                    <a:effectLst/>
                    <a:latin typeface="Book Antiqua" pitchFamily="18" charset="0"/>
                  </a:rPr>
                  <a:t>When the population does not have a normal distribution, a random sample does not have a normal distribution. </a:t>
                </a:r>
              </a:p>
              <a:p>
                <a:r>
                  <a:rPr lang="en-US" dirty="0">
                    <a:solidFill>
                      <a:schemeClr val="accent5">
                        <a:lumMod val="10000"/>
                      </a:schemeClr>
                    </a:solidFill>
                    <a:effectLst/>
                    <a:latin typeface="Book Antiqua" pitchFamily="18" charset="0"/>
                  </a:rPr>
                  <a:t>The </a:t>
                </a:r>
                <a:r>
                  <a:rPr lang="en-US" u="sng" dirty="0">
                    <a:solidFill>
                      <a:schemeClr val="accent5">
                        <a:lumMod val="10000"/>
                      </a:schemeClr>
                    </a:solidFill>
                    <a:effectLst/>
                    <a:latin typeface="Book Antiqua" pitchFamily="18" charset="0"/>
                  </a:rPr>
                  <a:t>central limit theorem</a:t>
                </a:r>
                <a:r>
                  <a:rPr lang="en-US" dirty="0">
                    <a:solidFill>
                      <a:schemeClr val="accent5">
                        <a:lumMod val="10000"/>
                      </a:schemeClr>
                    </a:solidFill>
                    <a:effectLst/>
                    <a:latin typeface="Book Antiqua" pitchFamily="18" charset="0"/>
                  </a:rPr>
                  <a:t> helps identify the shape of the sampling distribution of    . </a:t>
                </a:r>
                <a:endParaRPr lang="en-SG" dirty="0">
                  <a:solidFill>
                    <a:schemeClr val="accent5">
                      <a:lumMod val="10000"/>
                    </a:schemeClr>
                  </a:solidFill>
                  <a:effectLst/>
                </a:endParaRPr>
              </a:p>
              <a:p>
                <a:pPr lvl="1"/>
                <a:r>
                  <a:rPr lang="en-SG" dirty="0">
                    <a:solidFill>
                      <a:schemeClr val="accent5">
                        <a:lumMod val="10000"/>
                      </a:schemeClr>
                    </a:solidFill>
                    <a:effectLst/>
                  </a:rPr>
                  <a:t>In selecting random samples of size </a:t>
                </a:r>
                <a:r>
                  <a:rPr lang="en-SG" i="1" dirty="0">
                    <a:solidFill>
                      <a:schemeClr val="accent5">
                        <a:lumMod val="10000"/>
                      </a:schemeClr>
                    </a:solidFill>
                    <a:effectLst/>
                  </a:rPr>
                  <a:t>n</a:t>
                </a:r>
                <a:r>
                  <a:rPr lang="en-SG" dirty="0">
                    <a:solidFill>
                      <a:schemeClr val="accent5">
                        <a:lumMod val="10000"/>
                      </a:schemeClr>
                    </a:solidFill>
                    <a:effectLst/>
                  </a:rPr>
                  <a:t> from a population, the sampling distribution of the sample mean     can be </a:t>
                </a:r>
                <a:r>
                  <a:rPr lang="en-SG" u="sng" dirty="0">
                    <a:solidFill>
                      <a:srgbClr val="C00000"/>
                    </a:solidFill>
                    <a:effectLst/>
                  </a:rPr>
                  <a:t>approximated by a normal distribution</a:t>
                </a:r>
                <a:r>
                  <a:rPr lang="en-SG" u="sng" dirty="0">
                    <a:solidFill>
                      <a:schemeClr val="accent5">
                        <a:lumMod val="10000"/>
                      </a:schemeClr>
                    </a:solidFill>
                    <a:effectLst/>
                  </a:rPr>
                  <a:t> as the sample size becomes large</a:t>
                </a:r>
                <a:r>
                  <a:rPr lang="en-SG" dirty="0">
                    <a:solidFill>
                      <a:schemeClr val="accent5">
                        <a:lumMod val="10000"/>
                      </a:schemeClr>
                    </a:solidFill>
                    <a:effectLst/>
                  </a:rPr>
                  <a:t>.</a:t>
                </a:r>
              </a:p>
              <a:p>
                <a:pPr lvl="2"/>
                <a:r>
                  <a:rPr lang="en-SG" dirty="0">
                    <a:solidFill>
                      <a:schemeClr val="accent5">
                        <a:lumMod val="10000"/>
                      </a:schemeClr>
                    </a:solidFill>
                    <a:effectLst/>
                  </a:rPr>
                  <a:t>In most applications, sample size </a:t>
                </a:r>
                <a14:m>
                  <m:oMath xmlns:m="http://schemas.openxmlformats.org/officeDocument/2006/math">
                    <m:r>
                      <a:rPr lang="en-SG" i="1" smtClean="0"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dirty="0">
                    <a:solidFill>
                      <a:schemeClr val="accent5">
                        <a:lumMod val="10000"/>
                      </a:schemeClr>
                    </a:solidFill>
                    <a:effectLst/>
                  </a:rPr>
                  <a:t>30</a:t>
                </a:r>
              </a:p>
              <a:p>
                <a:pPr lvl="2"/>
                <a:r>
                  <a:rPr lang="en-SG" dirty="0">
                    <a:solidFill>
                      <a:schemeClr val="accent5">
                        <a:lumMod val="10000"/>
                      </a:schemeClr>
                    </a:solidFill>
                    <a:effectLst/>
                  </a:rPr>
                  <a:t>When population is highly skewed or outliers are present, samples size </a:t>
                </a:r>
                <a14:m>
                  <m:oMath xmlns:m="http://schemas.openxmlformats.org/officeDocument/2006/math">
                    <m:r>
                      <a:rPr lang="en-SG" i="1"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SG" dirty="0">
                    <a:solidFill>
                      <a:schemeClr val="accent5">
                        <a:lumMod val="10000"/>
                      </a:schemeClr>
                    </a:solidFill>
                    <a:effectLst/>
                  </a:rPr>
                  <a:t>50</a:t>
                </a:r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7388" y="1104900"/>
                <a:ext cx="8104920" cy="4643438"/>
              </a:xfrm>
              <a:blipFill rotWithShape="0">
                <a:blip r:embed="rId6"/>
                <a:stretch>
                  <a:fillRect l="-527" t="-1050" r="-1956" b="-590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1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8039006"/>
              </p:ext>
            </p:extLst>
          </p:nvPr>
        </p:nvGraphicFramePr>
        <p:xfrm>
          <a:off x="4412391" y="2684325"/>
          <a:ext cx="319218" cy="380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9680" imgH="164880" progId="Equation.3">
                  <p:embed/>
                </p:oleObj>
              </mc:Choice>
              <mc:Fallback>
                <p:oleObj name="Equation" r:id="rId7" imgW="139680" imgH="1648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2391" y="2684325"/>
                        <a:ext cx="319218" cy="3804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2034505"/>
              </p:ext>
            </p:extLst>
          </p:nvPr>
        </p:nvGraphicFramePr>
        <p:xfrm>
          <a:off x="2273256" y="3849933"/>
          <a:ext cx="319218" cy="380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39680" imgH="164880" progId="Equation.3">
                  <p:embed/>
                </p:oleObj>
              </mc:Choice>
              <mc:Fallback>
                <p:oleObj name="Equation" r:id="rId9" imgW="139680" imgH="1648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256" y="3849933"/>
                        <a:ext cx="319218" cy="3804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2365375" y="309563"/>
            <a:ext cx="4452938" cy="519112"/>
            <a:chOff x="1490" y="123"/>
            <a:chExt cx="2805" cy="327"/>
          </a:xfrm>
        </p:grpSpPr>
        <p:sp>
          <p:nvSpPr>
            <p:cNvPr id="9" name="Text Box 13"/>
            <p:cNvSpPr txBox="1">
              <a:spLocks noChangeArrowheads="1"/>
            </p:cNvSpPr>
            <p:nvPr/>
          </p:nvSpPr>
          <p:spPr bwMode="auto">
            <a:xfrm>
              <a:off x="1490" y="123"/>
              <a:ext cx="2805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chemeClr val="accent5">
                      <a:lumMod val="10000"/>
                    </a:schemeClr>
                  </a:solidFill>
                  <a:effectLst/>
                  <a:latin typeface="Book Antiqua" pitchFamily="18" charset="0"/>
                </a:rPr>
                <a:t>Sampling Distribution of    </a:t>
              </a:r>
            </a:p>
          </p:txBody>
        </p:sp>
        <p:graphicFrame>
          <p:nvGraphicFramePr>
            <p:cNvPr id="10" name="Object 14">
              <a:hlinkClick r:id="" action="ppaction://ole?verb=0"/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60331072"/>
                </p:ext>
              </p:extLst>
            </p:nvPr>
          </p:nvGraphicFramePr>
          <p:xfrm>
            <a:off x="4071" y="171"/>
            <a:ext cx="224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39680" imgH="164880" progId="Equation.3">
                    <p:embed/>
                  </p:oleObj>
                </mc:Choice>
                <mc:Fallback>
                  <p:oleObj name="Equation" r:id="rId10" imgW="139680" imgH="16488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1" y="171"/>
                          <a:ext cx="224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769586756"/>
      </p:ext>
    </p:extLst>
  </p:cSld>
  <p:clrMapOvr>
    <a:masterClrMapping/>
  </p:clrMapOvr>
  <p:transition advTm="102330"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accent5">
                    <a:lumMod val="10000"/>
                  </a:schemeClr>
                </a:solidFill>
                <a:effectLst/>
              </a:rPr>
              <a:t>Properties of Point Estimators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Consistency</a:t>
            </a:r>
          </a:p>
          <a:p>
            <a:pPr lvl="1"/>
            <a:r>
              <a:rPr lang="en-US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A point estimator is </a:t>
            </a:r>
            <a:r>
              <a:rPr lang="en-US" u="sng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consistent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 if the values of the </a:t>
            </a:r>
            <a:r>
              <a:rPr lang="en-US" u="sng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point estimator tend to become closer to the population parameter as the sample size becomes larger.</a:t>
            </a:r>
          </a:p>
          <a:p>
            <a:endParaRPr lang="en-US" dirty="0">
              <a:solidFill>
                <a:schemeClr val="accent5">
                  <a:lumMod val="10000"/>
                </a:schemeClr>
              </a:solidFill>
              <a:effectLst/>
              <a:latin typeface="Book Antiqua" pitchFamily="18" charset="0"/>
            </a:endParaRPr>
          </a:p>
          <a:p>
            <a:endParaRPr lang="en-SG" dirty="0">
              <a:solidFill>
                <a:schemeClr val="accent5">
                  <a:lumMod val="10000"/>
                </a:schemeClr>
              </a:solidFill>
              <a:effectLst/>
            </a:endParaRPr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83431416"/>
      </p:ext>
    </p:extLst>
  </p:cSld>
  <p:clrMapOvr>
    <a:masterClrMapping/>
  </p:clrMapOvr>
  <p:transition advTm="98384"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Why do we need to learn sampling distribution of    ?</a:t>
            </a:r>
          </a:p>
          <a:p>
            <a:endParaRPr lang="en-US" dirty="0">
              <a:solidFill>
                <a:srgbClr val="C00000"/>
              </a:solidFill>
              <a:effectLst/>
              <a:latin typeface="Book Antiqua" pitchFamily="18" charset="0"/>
            </a:endParaRPr>
          </a:p>
          <a:p>
            <a:endParaRPr lang="en-US" dirty="0">
              <a:solidFill>
                <a:schemeClr val="accent5">
                  <a:lumMod val="10000"/>
                </a:schemeClr>
              </a:solidFill>
              <a:effectLst/>
              <a:latin typeface="Book Antiqua" pitchFamily="18" charset="0"/>
            </a:endParaRPr>
          </a:p>
          <a:p>
            <a:endParaRPr lang="en-US" dirty="0">
              <a:solidFill>
                <a:schemeClr val="accent5">
                  <a:lumMod val="10000"/>
                </a:schemeClr>
              </a:solidFill>
              <a:effectLst/>
              <a:latin typeface="Book Antiqua" pitchFamily="18" charset="0"/>
            </a:endParaRPr>
          </a:p>
          <a:p>
            <a:r>
              <a:rPr lang="en-US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The sampling distribution of     can be used to provide probability information about </a:t>
            </a:r>
            <a:r>
              <a:rPr lang="en-US" u="sng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how close the sample mean     is to the population mean </a:t>
            </a:r>
            <a:r>
              <a:rPr lang="en-US" i="1" u="sng" dirty="0">
                <a:solidFill>
                  <a:schemeClr val="accent5">
                    <a:lumMod val="10000"/>
                  </a:schemeClr>
                </a:solidFill>
                <a:effectLst/>
                <a:latin typeface="Symbol" pitchFamily="18" charset="2"/>
              </a:rPr>
              <a:t>m</a:t>
            </a:r>
            <a:r>
              <a:rPr lang="en-US" sz="1200" i="1" u="sng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 </a:t>
            </a:r>
            <a:r>
              <a:rPr lang="en-US" u="sng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.</a:t>
            </a:r>
          </a:p>
          <a:p>
            <a:pPr lvl="1"/>
            <a:r>
              <a:rPr lang="en-US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Use </a:t>
            </a:r>
            <a:r>
              <a:rPr lang="en-US" i="1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E(   )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and </a:t>
            </a:r>
            <a:r>
              <a:rPr lang="en-US" i="1" dirty="0">
                <a:solidFill>
                  <a:schemeClr val="accent5">
                    <a:lumMod val="10000"/>
                  </a:schemeClr>
                </a:solidFill>
                <a:effectLst/>
                <a:latin typeface="Symbol" pitchFamily="18" charset="2"/>
              </a:rPr>
              <a:t>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   to calculate z-score</a:t>
            </a:r>
          </a:p>
          <a:p>
            <a:endParaRPr lang="en-SG" dirty="0">
              <a:solidFill>
                <a:schemeClr val="accent5">
                  <a:lumMod val="10000"/>
                </a:schemeClr>
              </a:solidFill>
              <a:effectLst/>
            </a:endParaRP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2365375" y="309563"/>
            <a:ext cx="4452938" cy="519112"/>
            <a:chOff x="1490" y="123"/>
            <a:chExt cx="2805" cy="327"/>
          </a:xfrm>
        </p:grpSpPr>
        <p:sp>
          <p:nvSpPr>
            <p:cNvPr id="5" name="Text Box 13"/>
            <p:cNvSpPr txBox="1">
              <a:spLocks noChangeArrowheads="1"/>
            </p:cNvSpPr>
            <p:nvPr/>
          </p:nvSpPr>
          <p:spPr bwMode="auto">
            <a:xfrm>
              <a:off x="1490" y="123"/>
              <a:ext cx="2805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chemeClr val="accent5">
                      <a:lumMod val="10000"/>
                    </a:schemeClr>
                  </a:solidFill>
                  <a:effectLst/>
                  <a:latin typeface="Book Antiqua" pitchFamily="18" charset="0"/>
                </a:rPr>
                <a:t>Sampling Distribution of    </a:t>
              </a:r>
            </a:p>
          </p:txBody>
        </p:sp>
        <p:graphicFrame>
          <p:nvGraphicFramePr>
            <p:cNvPr id="6" name="Object 14">
              <a:hlinkClick r:id="" action="ppaction://ole?verb=0"/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19737960"/>
                </p:ext>
              </p:extLst>
            </p:nvPr>
          </p:nvGraphicFramePr>
          <p:xfrm>
            <a:off x="4071" y="171"/>
            <a:ext cx="224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39680" imgH="164880" progId="Equation.3">
                    <p:embed/>
                  </p:oleObj>
                </mc:Choice>
                <mc:Fallback>
                  <p:oleObj name="Equation" r:id="rId2" imgW="139680" imgH="16488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1" y="171"/>
                          <a:ext cx="224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" name="Object 1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1491732"/>
              </p:ext>
            </p:extLst>
          </p:nvPr>
        </p:nvGraphicFramePr>
        <p:xfrm>
          <a:off x="5047570" y="2942344"/>
          <a:ext cx="35560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9680" imgH="164880" progId="Equation.3">
                  <p:embed/>
                </p:oleObj>
              </mc:Choice>
              <mc:Fallback>
                <p:oleObj name="Equation" r:id="rId4" imgW="139680" imgH="1648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7570" y="2942344"/>
                        <a:ext cx="355600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8324331"/>
              </p:ext>
            </p:extLst>
          </p:nvPr>
        </p:nvGraphicFramePr>
        <p:xfrm>
          <a:off x="2967560" y="3661798"/>
          <a:ext cx="35560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9680" imgH="164880" progId="Equation.3">
                  <p:embed/>
                </p:oleObj>
              </mc:Choice>
              <mc:Fallback>
                <p:oleObj name="Equation" r:id="rId5" imgW="139680" imgH="1648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7560" y="3661798"/>
                        <a:ext cx="355600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5292714"/>
              </p:ext>
            </p:extLst>
          </p:nvPr>
        </p:nvGraphicFramePr>
        <p:xfrm>
          <a:off x="7881206" y="1145092"/>
          <a:ext cx="35560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9680" imgH="164880" progId="Equation.3">
                  <p:embed/>
                </p:oleObj>
              </mc:Choice>
              <mc:Fallback>
                <p:oleObj name="Equation" r:id="rId6" imgW="139680" imgH="1648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1206" y="1145092"/>
                        <a:ext cx="355600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8327504"/>
              </p:ext>
            </p:extLst>
          </p:nvPr>
        </p:nvGraphicFramePr>
        <p:xfrm>
          <a:off x="2345279" y="4055360"/>
          <a:ext cx="35560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9680" imgH="164880" progId="Equation.3">
                  <p:embed/>
                </p:oleObj>
              </mc:Choice>
              <mc:Fallback>
                <p:oleObj name="Equation" r:id="rId7" imgW="139680" imgH="1648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5279" y="4055360"/>
                        <a:ext cx="355600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0747013"/>
              </p:ext>
            </p:extLst>
          </p:nvPr>
        </p:nvGraphicFramePr>
        <p:xfrm>
          <a:off x="3502513" y="4238716"/>
          <a:ext cx="275666" cy="262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9680" imgH="164880" progId="Equation.3">
                  <p:embed/>
                </p:oleObj>
              </mc:Choice>
              <mc:Fallback>
                <p:oleObj name="Equation" r:id="rId8" imgW="139680" imgH="1648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2513" y="4238716"/>
                        <a:ext cx="275666" cy="2629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0638812"/>
      </p:ext>
    </p:extLst>
  </p:cSld>
  <p:clrMapOvr>
    <a:masterClrMapping/>
  </p:clrMapOvr>
  <p:transition advTm="56136"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51" name="Rectangle 595"/>
          <p:cNvSpPr>
            <a:spLocks noChangeArrowheads="1"/>
          </p:cNvSpPr>
          <p:nvPr/>
        </p:nvSpPr>
        <p:spPr bwMode="auto">
          <a:xfrm>
            <a:off x="1428750" y="2380933"/>
            <a:ext cx="6343650" cy="40005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graphicFrame>
        <p:nvGraphicFramePr>
          <p:cNvPr id="19461" name="Object 5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0036572"/>
              </p:ext>
            </p:extLst>
          </p:nvPr>
        </p:nvGraphicFramePr>
        <p:xfrm>
          <a:off x="4989513" y="3176270"/>
          <a:ext cx="2536825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96800" imgH="393480" progId="Equation.DSMT4">
                  <p:embed/>
                </p:oleObj>
              </mc:Choice>
              <mc:Fallback>
                <p:oleObj name="Equation" r:id="rId4" imgW="1396800" imgH="393480" progId="Equation.DSMT4">
                  <p:embed/>
                  <p:pic>
                    <p:nvPicPr>
                      <p:cNvPr id="0" name="Picture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9513" y="3176270"/>
                        <a:ext cx="2536825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381855"/>
              </p:ext>
            </p:extLst>
          </p:nvPr>
        </p:nvGraphicFramePr>
        <p:xfrm>
          <a:off x="3128963" y="5863908"/>
          <a:ext cx="143827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65080" imgH="419040" progId="Equation.DSMT4">
                  <p:embed/>
                </p:oleObj>
              </mc:Choice>
              <mc:Fallback>
                <p:oleObj name="Equation" r:id="rId6" imgW="1765080" imgH="419040" progId="Equation.DSMT4">
                  <p:embed/>
                  <p:pic>
                    <p:nvPicPr>
                      <p:cNvPr id="0" name="Picture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8963" y="5863908"/>
                        <a:ext cx="1438275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Freeform 6"/>
          <p:cNvSpPr>
            <a:spLocks/>
          </p:cNvSpPr>
          <p:nvPr/>
        </p:nvSpPr>
        <p:spPr bwMode="auto">
          <a:xfrm>
            <a:off x="1998663" y="2628583"/>
            <a:ext cx="4503737" cy="3057525"/>
          </a:xfrm>
          <a:custGeom>
            <a:avLst/>
            <a:gdLst/>
            <a:ahLst/>
            <a:cxnLst>
              <a:cxn ang="0">
                <a:pos x="1335" y="18"/>
              </a:cxn>
              <a:cxn ang="0">
                <a:pos x="1248" y="108"/>
              </a:cxn>
              <a:cxn ang="0">
                <a:pos x="1187" y="212"/>
              </a:cxn>
              <a:cxn ang="0">
                <a:pos x="1127" y="326"/>
              </a:cxn>
              <a:cxn ang="0">
                <a:pos x="1083" y="430"/>
              </a:cxn>
              <a:cxn ang="0">
                <a:pos x="1041" y="534"/>
              </a:cxn>
              <a:cxn ang="0">
                <a:pos x="1003" y="646"/>
              </a:cxn>
              <a:cxn ang="0">
                <a:pos x="967" y="754"/>
              </a:cxn>
              <a:cxn ang="0">
                <a:pos x="939" y="866"/>
              </a:cxn>
              <a:cxn ang="0">
                <a:pos x="911" y="976"/>
              </a:cxn>
              <a:cxn ang="0">
                <a:pos x="879" y="1078"/>
              </a:cxn>
              <a:cxn ang="0">
                <a:pos x="837" y="1196"/>
              </a:cxn>
              <a:cxn ang="0">
                <a:pos x="796" y="1292"/>
              </a:cxn>
              <a:cxn ang="0">
                <a:pos x="738" y="1410"/>
              </a:cxn>
              <a:cxn ang="0">
                <a:pos x="672" y="1523"/>
              </a:cxn>
              <a:cxn ang="0">
                <a:pos x="588" y="1620"/>
              </a:cxn>
              <a:cxn ang="0">
                <a:pos x="480" y="1694"/>
              </a:cxn>
              <a:cxn ang="0">
                <a:pos x="379" y="1746"/>
              </a:cxn>
              <a:cxn ang="0">
                <a:pos x="276" y="1788"/>
              </a:cxn>
              <a:cxn ang="0">
                <a:pos x="184" y="1824"/>
              </a:cxn>
              <a:cxn ang="0">
                <a:pos x="60" y="1864"/>
              </a:cxn>
              <a:cxn ang="0">
                <a:pos x="1" y="1900"/>
              </a:cxn>
              <a:cxn ang="0">
                <a:pos x="2837" y="1924"/>
              </a:cxn>
              <a:cxn ang="0">
                <a:pos x="2783" y="1860"/>
              </a:cxn>
              <a:cxn ang="0">
                <a:pos x="2715" y="1844"/>
              </a:cxn>
              <a:cxn ang="0">
                <a:pos x="2573" y="1798"/>
              </a:cxn>
              <a:cxn ang="0">
                <a:pos x="2449" y="1754"/>
              </a:cxn>
              <a:cxn ang="0">
                <a:pos x="2331" y="1696"/>
              </a:cxn>
              <a:cxn ang="0">
                <a:pos x="2280" y="1664"/>
              </a:cxn>
              <a:cxn ang="0">
                <a:pos x="2197" y="1590"/>
              </a:cxn>
              <a:cxn ang="0">
                <a:pos x="2131" y="1500"/>
              </a:cxn>
              <a:cxn ang="0">
                <a:pos x="2069" y="1400"/>
              </a:cxn>
              <a:cxn ang="0">
                <a:pos x="2035" y="1332"/>
              </a:cxn>
              <a:cxn ang="0">
                <a:pos x="1975" y="1202"/>
              </a:cxn>
              <a:cxn ang="0">
                <a:pos x="1941" y="1114"/>
              </a:cxn>
              <a:cxn ang="0">
                <a:pos x="1913" y="1024"/>
              </a:cxn>
              <a:cxn ang="0">
                <a:pos x="1875" y="899"/>
              </a:cxn>
              <a:cxn ang="0">
                <a:pos x="1842" y="794"/>
              </a:cxn>
              <a:cxn ang="0">
                <a:pos x="1797" y="656"/>
              </a:cxn>
              <a:cxn ang="0">
                <a:pos x="1753" y="522"/>
              </a:cxn>
              <a:cxn ang="0">
                <a:pos x="1709" y="408"/>
              </a:cxn>
              <a:cxn ang="0">
                <a:pos x="1673" y="328"/>
              </a:cxn>
              <a:cxn ang="0">
                <a:pos x="1620" y="224"/>
              </a:cxn>
              <a:cxn ang="0">
                <a:pos x="1578" y="152"/>
              </a:cxn>
              <a:cxn ang="0">
                <a:pos x="1601" y="186"/>
              </a:cxn>
              <a:cxn ang="0">
                <a:pos x="1565" y="132"/>
              </a:cxn>
              <a:cxn ang="0">
                <a:pos x="1499" y="52"/>
              </a:cxn>
              <a:cxn ang="0">
                <a:pos x="1434" y="6"/>
              </a:cxn>
            </a:cxnLst>
            <a:rect l="0" t="0" r="r" b="b"/>
            <a:pathLst>
              <a:path w="2837" h="1926">
                <a:moveTo>
                  <a:pt x="1408" y="0"/>
                </a:moveTo>
                <a:lnTo>
                  <a:pt x="1367" y="2"/>
                </a:lnTo>
                <a:lnTo>
                  <a:pt x="1335" y="18"/>
                </a:lnTo>
                <a:lnTo>
                  <a:pt x="1304" y="44"/>
                </a:lnTo>
                <a:lnTo>
                  <a:pt x="1279" y="70"/>
                </a:lnTo>
                <a:lnTo>
                  <a:pt x="1248" y="108"/>
                </a:lnTo>
                <a:lnTo>
                  <a:pt x="1224" y="144"/>
                </a:lnTo>
                <a:lnTo>
                  <a:pt x="1206" y="174"/>
                </a:lnTo>
                <a:lnTo>
                  <a:pt x="1187" y="212"/>
                </a:lnTo>
                <a:lnTo>
                  <a:pt x="1164" y="246"/>
                </a:lnTo>
                <a:lnTo>
                  <a:pt x="1149" y="286"/>
                </a:lnTo>
                <a:lnTo>
                  <a:pt x="1127" y="326"/>
                </a:lnTo>
                <a:lnTo>
                  <a:pt x="1111" y="366"/>
                </a:lnTo>
                <a:lnTo>
                  <a:pt x="1097" y="400"/>
                </a:lnTo>
                <a:lnTo>
                  <a:pt x="1083" y="430"/>
                </a:lnTo>
                <a:lnTo>
                  <a:pt x="1069" y="462"/>
                </a:lnTo>
                <a:lnTo>
                  <a:pt x="1057" y="500"/>
                </a:lnTo>
                <a:lnTo>
                  <a:pt x="1041" y="534"/>
                </a:lnTo>
                <a:lnTo>
                  <a:pt x="1027" y="576"/>
                </a:lnTo>
                <a:lnTo>
                  <a:pt x="1017" y="610"/>
                </a:lnTo>
                <a:lnTo>
                  <a:pt x="1003" y="646"/>
                </a:lnTo>
                <a:lnTo>
                  <a:pt x="989" y="682"/>
                </a:lnTo>
                <a:lnTo>
                  <a:pt x="977" y="720"/>
                </a:lnTo>
                <a:lnTo>
                  <a:pt x="967" y="754"/>
                </a:lnTo>
                <a:lnTo>
                  <a:pt x="957" y="788"/>
                </a:lnTo>
                <a:lnTo>
                  <a:pt x="949" y="826"/>
                </a:lnTo>
                <a:lnTo>
                  <a:pt x="939" y="866"/>
                </a:lnTo>
                <a:lnTo>
                  <a:pt x="931" y="900"/>
                </a:lnTo>
                <a:lnTo>
                  <a:pt x="921" y="938"/>
                </a:lnTo>
                <a:lnTo>
                  <a:pt x="911" y="976"/>
                </a:lnTo>
                <a:lnTo>
                  <a:pt x="900" y="1008"/>
                </a:lnTo>
                <a:lnTo>
                  <a:pt x="888" y="1044"/>
                </a:lnTo>
                <a:lnTo>
                  <a:pt x="879" y="1078"/>
                </a:lnTo>
                <a:lnTo>
                  <a:pt x="864" y="1127"/>
                </a:lnTo>
                <a:lnTo>
                  <a:pt x="849" y="1164"/>
                </a:lnTo>
                <a:lnTo>
                  <a:pt x="837" y="1196"/>
                </a:lnTo>
                <a:lnTo>
                  <a:pt x="822" y="1226"/>
                </a:lnTo>
                <a:lnTo>
                  <a:pt x="808" y="1268"/>
                </a:lnTo>
                <a:lnTo>
                  <a:pt x="796" y="1292"/>
                </a:lnTo>
                <a:lnTo>
                  <a:pt x="774" y="1334"/>
                </a:lnTo>
                <a:lnTo>
                  <a:pt x="761" y="1370"/>
                </a:lnTo>
                <a:lnTo>
                  <a:pt x="738" y="1410"/>
                </a:lnTo>
                <a:lnTo>
                  <a:pt x="719" y="1450"/>
                </a:lnTo>
                <a:lnTo>
                  <a:pt x="696" y="1488"/>
                </a:lnTo>
                <a:lnTo>
                  <a:pt x="672" y="1523"/>
                </a:lnTo>
                <a:lnTo>
                  <a:pt x="645" y="1553"/>
                </a:lnTo>
                <a:lnTo>
                  <a:pt x="624" y="1584"/>
                </a:lnTo>
                <a:lnTo>
                  <a:pt x="588" y="1620"/>
                </a:lnTo>
                <a:lnTo>
                  <a:pt x="567" y="1637"/>
                </a:lnTo>
                <a:lnTo>
                  <a:pt x="534" y="1662"/>
                </a:lnTo>
                <a:lnTo>
                  <a:pt x="480" y="1694"/>
                </a:lnTo>
                <a:lnTo>
                  <a:pt x="441" y="1718"/>
                </a:lnTo>
                <a:lnTo>
                  <a:pt x="411" y="1732"/>
                </a:lnTo>
                <a:lnTo>
                  <a:pt x="379" y="1746"/>
                </a:lnTo>
                <a:lnTo>
                  <a:pt x="345" y="1762"/>
                </a:lnTo>
                <a:lnTo>
                  <a:pt x="312" y="1776"/>
                </a:lnTo>
                <a:lnTo>
                  <a:pt x="276" y="1788"/>
                </a:lnTo>
                <a:lnTo>
                  <a:pt x="255" y="1793"/>
                </a:lnTo>
                <a:lnTo>
                  <a:pt x="225" y="1805"/>
                </a:lnTo>
                <a:lnTo>
                  <a:pt x="184" y="1824"/>
                </a:lnTo>
                <a:lnTo>
                  <a:pt x="144" y="1836"/>
                </a:lnTo>
                <a:lnTo>
                  <a:pt x="97" y="1852"/>
                </a:lnTo>
                <a:lnTo>
                  <a:pt x="60" y="1864"/>
                </a:lnTo>
                <a:lnTo>
                  <a:pt x="27" y="1872"/>
                </a:lnTo>
                <a:lnTo>
                  <a:pt x="3" y="1880"/>
                </a:lnTo>
                <a:lnTo>
                  <a:pt x="1" y="1900"/>
                </a:lnTo>
                <a:lnTo>
                  <a:pt x="0" y="1922"/>
                </a:lnTo>
                <a:lnTo>
                  <a:pt x="1" y="1926"/>
                </a:lnTo>
                <a:lnTo>
                  <a:pt x="2837" y="1924"/>
                </a:lnTo>
                <a:lnTo>
                  <a:pt x="2835" y="1898"/>
                </a:lnTo>
                <a:lnTo>
                  <a:pt x="2835" y="1876"/>
                </a:lnTo>
                <a:lnTo>
                  <a:pt x="2783" y="1860"/>
                </a:lnTo>
                <a:lnTo>
                  <a:pt x="2745" y="1852"/>
                </a:lnTo>
                <a:lnTo>
                  <a:pt x="2689" y="1834"/>
                </a:lnTo>
                <a:lnTo>
                  <a:pt x="2715" y="1844"/>
                </a:lnTo>
                <a:lnTo>
                  <a:pt x="2653" y="1826"/>
                </a:lnTo>
                <a:lnTo>
                  <a:pt x="2617" y="1814"/>
                </a:lnTo>
                <a:lnTo>
                  <a:pt x="2573" y="1798"/>
                </a:lnTo>
                <a:lnTo>
                  <a:pt x="2525" y="1782"/>
                </a:lnTo>
                <a:lnTo>
                  <a:pt x="2481" y="1764"/>
                </a:lnTo>
                <a:lnTo>
                  <a:pt x="2449" y="1754"/>
                </a:lnTo>
                <a:lnTo>
                  <a:pt x="2409" y="1736"/>
                </a:lnTo>
                <a:lnTo>
                  <a:pt x="2370" y="1718"/>
                </a:lnTo>
                <a:lnTo>
                  <a:pt x="2331" y="1696"/>
                </a:lnTo>
                <a:lnTo>
                  <a:pt x="2311" y="1682"/>
                </a:lnTo>
                <a:lnTo>
                  <a:pt x="2295" y="1672"/>
                </a:lnTo>
                <a:lnTo>
                  <a:pt x="2280" y="1664"/>
                </a:lnTo>
                <a:lnTo>
                  <a:pt x="2257" y="1644"/>
                </a:lnTo>
                <a:lnTo>
                  <a:pt x="2232" y="1620"/>
                </a:lnTo>
                <a:lnTo>
                  <a:pt x="2197" y="1590"/>
                </a:lnTo>
                <a:lnTo>
                  <a:pt x="2179" y="1566"/>
                </a:lnTo>
                <a:lnTo>
                  <a:pt x="2159" y="1538"/>
                </a:lnTo>
                <a:lnTo>
                  <a:pt x="2131" y="1500"/>
                </a:lnTo>
                <a:lnTo>
                  <a:pt x="2112" y="1464"/>
                </a:lnTo>
                <a:lnTo>
                  <a:pt x="2088" y="1428"/>
                </a:lnTo>
                <a:lnTo>
                  <a:pt x="2069" y="1400"/>
                </a:lnTo>
                <a:lnTo>
                  <a:pt x="2051" y="1360"/>
                </a:lnTo>
                <a:lnTo>
                  <a:pt x="2019" y="1304"/>
                </a:lnTo>
                <a:lnTo>
                  <a:pt x="2035" y="1332"/>
                </a:lnTo>
                <a:lnTo>
                  <a:pt x="2004" y="1274"/>
                </a:lnTo>
                <a:lnTo>
                  <a:pt x="1992" y="1236"/>
                </a:lnTo>
                <a:lnTo>
                  <a:pt x="1975" y="1202"/>
                </a:lnTo>
                <a:lnTo>
                  <a:pt x="1965" y="1168"/>
                </a:lnTo>
                <a:lnTo>
                  <a:pt x="1951" y="1140"/>
                </a:lnTo>
                <a:lnTo>
                  <a:pt x="1941" y="1114"/>
                </a:lnTo>
                <a:lnTo>
                  <a:pt x="1935" y="1092"/>
                </a:lnTo>
                <a:lnTo>
                  <a:pt x="1925" y="1060"/>
                </a:lnTo>
                <a:lnTo>
                  <a:pt x="1913" y="1024"/>
                </a:lnTo>
                <a:lnTo>
                  <a:pt x="1899" y="984"/>
                </a:lnTo>
                <a:lnTo>
                  <a:pt x="1887" y="936"/>
                </a:lnTo>
                <a:lnTo>
                  <a:pt x="1875" y="899"/>
                </a:lnTo>
                <a:lnTo>
                  <a:pt x="1861" y="858"/>
                </a:lnTo>
                <a:lnTo>
                  <a:pt x="1848" y="818"/>
                </a:lnTo>
                <a:lnTo>
                  <a:pt x="1842" y="794"/>
                </a:lnTo>
                <a:lnTo>
                  <a:pt x="1829" y="750"/>
                </a:lnTo>
                <a:lnTo>
                  <a:pt x="1815" y="706"/>
                </a:lnTo>
                <a:lnTo>
                  <a:pt x="1797" y="656"/>
                </a:lnTo>
                <a:lnTo>
                  <a:pt x="1779" y="599"/>
                </a:lnTo>
                <a:lnTo>
                  <a:pt x="1765" y="558"/>
                </a:lnTo>
                <a:lnTo>
                  <a:pt x="1753" y="522"/>
                </a:lnTo>
                <a:lnTo>
                  <a:pt x="1737" y="480"/>
                </a:lnTo>
                <a:lnTo>
                  <a:pt x="1722" y="449"/>
                </a:lnTo>
                <a:lnTo>
                  <a:pt x="1709" y="408"/>
                </a:lnTo>
                <a:lnTo>
                  <a:pt x="1695" y="386"/>
                </a:lnTo>
                <a:lnTo>
                  <a:pt x="1685" y="358"/>
                </a:lnTo>
                <a:lnTo>
                  <a:pt x="1673" y="328"/>
                </a:lnTo>
                <a:lnTo>
                  <a:pt x="1656" y="300"/>
                </a:lnTo>
                <a:lnTo>
                  <a:pt x="1637" y="260"/>
                </a:lnTo>
                <a:lnTo>
                  <a:pt x="1620" y="224"/>
                </a:lnTo>
                <a:lnTo>
                  <a:pt x="1609" y="204"/>
                </a:lnTo>
                <a:lnTo>
                  <a:pt x="1583" y="158"/>
                </a:lnTo>
                <a:lnTo>
                  <a:pt x="1578" y="152"/>
                </a:lnTo>
                <a:lnTo>
                  <a:pt x="1569" y="138"/>
                </a:lnTo>
                <a:lnTo>
                  <a:pt x="1569" y="136"/>
                </a:lnTo>
                <a:lnTo>
                  <a:pt x="1601" y="186"/>
                </a:lnTo>
                <a:lnTo>
                  <a:pt x="1593" y="182"/>
                </a:lnTo>
                <a:lnTo>
                  <a:pt x="1589" y="166"/>
                </a:lnTo>
                <a:lnTo>
                  <a:pt x="1565" y="132"/>
                </a:lnTo>
                <a:lnTo>
                  <a:pt x="1548" y="114"/>
                </a:lnTo>
                <a:lnTo>
                  <a:pt x="1525" y="82"/>
                </a:lnTo>
                <a:lnTo>
                  <a:pt x="1499" y="52"/>
                </a:lnTo>
                <a:lnTo>
                  <a:pt x="1477" y="32"/>
                </a:lnTo>
                <a:lnTo>
                  <a:pt x="1458" y="18"/>
                </a:lnTo>
                <a:lnTo>
                  <a:pt x="1434" y="6"/>
                </a:lnTo>
                <a:lnTo>
                  <a:pt x="1408" y="0"/>
                </a:lnTo>
              </a:path>
            </a:pathLst>
          </a:cu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1757363" y="5687695"/>
            <a:ext cx="5002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Freeform 8"/>
          <p:cNvSpPr>
            <a:spLocks noChangeArrowheads="1"/>
          </p:cNvSpPr>
          <p:nvPr/>
        </p:nvSpPr>
        <p:spPr bwMode="auto">
          <a:xfrm>
            <a:off x="4251325" y="5619433"/>
            <a:ext cx="1588" cy="177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112"/>
              </a:cxn>
            </a:cxnLst>
            <a:rect l="0" t="0" r="r" b="b"/>
            <a:pathLst>
              <a:path w="1" h="112">
                <a:moveTo>
                  <a:pt x="0" y="0"/>
                </a:moveTo>
                <a:lnTo>
                  <a:pt x="1" y="112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053" name="Group 597"/>
          <p:cNvGrpSpPr>
            <a:grpSpLocks/>
          </p:cNvGrpSpPr>
          <p:nvPr/>
        </p:nvGrpSpPr>
        <p:grpSpPr bwMode="auto">
          <a:xfrm>
            <a:off x="1897063" y="2553970"/>
            <a:ext cx="4759325" cy="2952750"/>
            <a:chOff x="1195" y="1177"/>
            <a:chExt cx="2998" cy="1860"/>
          </a:xfrm>
        </p:grpSpPr>
        <p:sp>
          <p:nvSpPr>
            <p:cNvPr id="19465" name="Arc 9"/>
            <p:cNvSpPr>
              <a:spLocks/>
            </p:cNvSpPr>
            <p:nvPr/>
          </p:nvSpPr>
          <p:spPr bwMode="auto">
            <a:xfrm rot="4500000">
              <a:off x="2955" y="2310"/>
              <a:ext cx="806" cy="27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9428 w 19428"/>
                <a:gd name="T1" fmla="*/ 9440 h 21600"/>
                <a:gd name="T2" fmla="*/ 0 w 19428"/>
                <a:gd name="T3" fmla="*/ 21600 h 21600"/>
                <a:gd name="T4" fmla="*/ 0 w 1942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28" h="21600" fill="none" extrusionOk="0">
                  <a:moveTo>
                    <a:pt x="19427" y="9439"/>
                  </a:moveTo>
                  <a:cubicBezTo>
                    <a:pt x="15813" y="16878"/>
                    <a:pt x="8269" y="21599"/>
                    <a:pt x="0" y="21600"/>
                  </a:cubicBezTo>
                </a:path>
                <a:path w="19428" h="21600" stroke="0" extrusionOk="0">
                  <a:moveTo>
                    <a:pt x="19427" y="9439"/>
                  </a:moveTo>
                  <a:cubicBezTo>
                    <a:pt x="15813" y="16878"/>
                    <a:pt x="826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6" name="Arc 10"/>
            <p:cNvSpPr>
              <a:spLocks/>
            </p:cNvSpPr>
            <p:nvPr/>
          </p:nvSpPr>
          <p:spPr bwMode="auto">
            <a:xfrm rot="720000">
              <a:off x="3466" y="2872"/>
              <a:ext cx="727" cy="165"/>
            </a:xfrm>
            <a:custGeom>
              <a:avLst/>
              <a:gdLst>
                <a:gd name="G0" fmla="+- 21038 0 0"/>
                <a:gd name="G1" fmla="+- 0 0 0"/>
                <a:gd name="G2" fmla="+- 21600 0 0"/>
                <a:gd name="T0" fmla="*/ 18899 w 21038"/>
                <a:gd name="T1" fmla="*/ 21494 h 21494"/>
                <a:gd name="T2" fmla="*/ 0 w 21038"/>
                <a:gd name="T3" fmla="*/ 4895 h 21494"/>
                <a:gd name="T4" fmla="*/ 21038 w 21038"/>
                <a:gd name="T5" fmla="*/ 0 h 21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038" h="21494" fill="none" extrusionOk="0">
                  <a:moveTo>
                    <a:pt x="18899" y="21493"/>
                  </a:moveTo>
                  <a:cubicBezTo>
                    <a:pt x="9695" y="20577"/>
                    <a:pt x="2096" y="13903"/>
                    <a:pt x="-1" y="4895"/>
                  </a:cubicBezTo>
                </a:path>
                <a:path w="21038" h="21494" stroke="0" extrusionOk="0">
                  <a:moveTo>
                    <a:pt x="18899" y="21493"/>
                  </a:moveTo>
                  <a:cubicBezTo>
                    <a:pt x="9695" y="20577"/>
                    <a:pt x="2096" y="13903"/>
                    <a:pt x="-1" y="4895"/>
                  </a:cubicBezTo>
                  <a:lnTo>
                    <a:pt x="21038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7" name="Arc 11"/>
            <p:cNvSpPr>
              <a:spLocks/>
            </p:cNvSpPr>
            <p:nvPr/>
          </p:nvSpPr>
          <p:spPr bwMode="auto">
            <a:xfrm rot="6300000">
              <a:off x="1950" y="1543"/>
              <a:ext cx="956" cy="22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8" name="Arc 12"/>
            <p:cNvSpPr>
              <a:spLocks/>
            </p:cNvSpPr>
            <p:nvPr/>
          </p:nvSpPr>
          <p:spPr bwMode="auto">
            <a:xfrm rot="16980000">
              <a:off x="1574" y="2304"/>
              <a:ext cx="790" cy="284"/>
            </a:xfrm>
            <a:custGeom>
              <a:avLst/>
              <a:gdLst>
                <a:gd name="G0" fmla="+- 19433 0 0"/>
                <a:gd name="G1" fmla="+- 0 0 0"/>
                <a:gd name="G2" fmla="+- 21600 0 0"/>
                <a:gd name="T0" fmla="*/ 19433 w 19433"/>
                <a:gd name="T1" fmla="*/ 21600 h 21600"/>
                <a:gd name="T2" fmla="*/ 0 w 19433"/>
                <a:gd name="T3" fmla="*/ 9430 h 21600"/>
                <a:gd name="T4" fmla="*/ 19433 w 194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9" name="Arc 13"/>
            <p:cNvSpPr>
              <a:spLocks/>
            </p:cNvSpPr>
            <p:nvPr/>
          </p:nvSpPr>
          <p:spPr bwMode="auto">
            <a:xfrm rot="15300000">
              <a:off x="2411" y="1545"/>
              <a:ext cx="957" cy="225"/>
            </a:xfrm>
            <a:custGeom>
              <a:avLst/>
              <a:gdLst>
                <a:gd name="G0" fmla="+- 0 0 0"/>
                <a:gd name="G1" fmla="+- 96 0 0"/>
                <a:gd name="G2" fmla="+- 21600 0 0"/>
                <a:gd name="T0" fmla="*/ 21600 w 21600"/>
                <a:gd name="T1" fmla="*/ 0 h 21696"/>
                <a:gd name="T2" fmla="*/ 0 w 21600"/>
                <a:gd name="T3" fmla="*/ 21696 h 21696"/>
                <a:gd name="T4" fmla="*/ 0 w 21600"/>
                <a:gd name="T5" fmla="*/ 96 h 2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96" fill="none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</a:path>
                <a:path w="21600" h="21696" stroke="0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  <a:lnTo>
                    <a:pt x="0" y="96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1" name="Arc 15"/>
            <p:cNvSpPr>
              <a:spLocks/>
            </p:cNvSpPr>
            <p:nvPr/>
          </p:nvSpPr>
          <p:spPr bwMode="auto">
            <a:xfrm rot="20700000">
              <a:off x="1195" y="2859"/>
              <a:ext cx="697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693 w 20693"/>
                <a:gd name="T1" fmla="*/ 6194 h 21576"/>
                <a:gd name="T2" fmla="*/ 1014 w 20693"/>
                <a:gd name="T3" fmla="*/ 21576 h 21576"/>
                <a:gd name="T4" fmla="*/ 0 w 20693"/>
                <a:gd name="T5" fmla="*/ 0 h 2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3" h="21576" fill="none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</a:path>
                <a:path w="20693" h="21576" stroke="0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9473" name="Object 17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148094"/>
              </p:ext>
            </p:extLst>
          </p:nvPr>
        </p:nvGraphicFramePr>
        <p:xfrm>
          <a:off x="6899275" y="5600383"/>
          <a:ext cx="20955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3440" imgH="163440" progId="Equation.DSMT4">
                  <p:embed/>
                </p:oleObj>
              </mc:Choice>
              <mc:Fallback>
                <p:oleObj name="Equation" r:id="rId8" imgW="163440" imgH="163440" progId="Equation.DSMT4">
                  <p:embed/>
                  <p:pic>
                    <p:nvPicPr>
                      <p:cNvPr id="0" name="Picture 17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9275" y="5600383"/>
                        <a:ext cx="209550" cy="20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68" name="Rectangle 612"/>
          <p:cNvSpPr>
            <a:spLocks noChangeArrowheads="1"/>
          </p:cNvSpPr>
          <p:nvPr/>
        </p:nvSpPr>
        <p:spPr bwMode="auto">
          <a:xfrm>
            <a:off x="593249" y="750429"/>
            <a:ext cx="8422229" cy="139987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Example:  St. Andrew’s College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Population mean = 1697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Population standard deviation =87.4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n=30; N=900</a:t>
            </a:r>
          </a:p>
        </p:txBody>
      </p:sp>
      <p:grpSp>
        <p:nvGrpSpPr>
          <p:cNvPr id="20069" name="Group 613"/>
          <p:cNvGrpSpPr>
            <a:grpSpLocks/>
          </p:cNvGrpSpPr>
          <p:nvPr/>
        </p:nvGrpSpPr>
        <p:grpSpPr bwMode="auto">
          <a:xfrm>
            <a:off x="-355600" y="158603"/>
            <a:ext cx="9204960" cy="955672"/>
            <a:chOff x="1059" y="122"/>
            <a:chExt cx="4025" cy="602"/>
          </a:xfrm>
        </p:grpSpPr>
        <p:sp>
          <p:nvSpPr>
            <p:cNvPr id="20070" name="Text Box 614"/>
            <p:cNvSpPr txBox="1">
              <a:spLocks noChangeArrowheads="1"/>
            </p:cNvSpPr>
            <p:nvPr/>
          </p:nvSpPr>
          <p:spPr bwMode="auto">
            <a:xfrm>
              <a:off x="1059" y="123"/>
              <a:ext cx="4025" cy="60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rgbClr val="0070C0"/>
                  </a:solidFill>
                  <a:effectLst/>
                  <a:latin typeface="Book Antiqua" pitchFamily="18" charset="0"/>
                </a:rPr>
                <a:t>Sampling Distribution of     for SAT Scores</a:t>
              </a:r>
            </a:p>
            <a:p>
              <a:endParaRPr lang="en-US" sz="2800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endParaRPr>
            </a:p>
          </p:txBody>
        </p:sp>
        <p:graphicFrame>
          <p:nvGraphicFramePr>
            <p:cNvPr id="20071" name="Object 615">
              <a:hlinkClick r:id="" action="ppaction://ole?verb=0"/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921723302"/>
                </p:ext>
              </p:extLst>
            </p:nvPr>
          </p:nvGraphicFramePr>
          <p:xfrm>
            <a:off x="3339" y="122"/>
            <a:ext cx="275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39680" imgH="164880" progId="Equation.3">
                    <p:embed/>
                  </p:oleObj>
                </mc:Choice>
                <mc:Fallback>
                  <p:oleObj name="Equation" r:id="rId10" imgW="139680" imgH="164880" progId="Equation.3">
                    <p:embed/>
                    <p:pic>
                      <p:nvPicPr>
                        <p:cNvPr id="0" name="Picture 61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9" y="122"/>
                          <a:ext cx="275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72991" y="6484420"/>
                <a:ext cx="75664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5">
                        <a:lumMod val="10000"/>
                      </a:schemeClr>
                    </a:solidFill>
                    <a:effectLst/>
                  </a:rPr>
                  <a:t>n/N=30/900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000" b="0" i="1" smtClean="0"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0.03&lt;0.05=⇒ </m:t>
                    </m:r>
                    <m:r>
                      <a:rPr lang="en-US" sz="2000" b="0" i="1" smtClean="0"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𝑖𝑛𝑓𝑖𝑛𝑖𝑡𝑒</m:t>
                    </m:r>
                    <m:r>
                      <a:rPr lang="en-US" sz="2000" b="0" i="1" smtClean="0"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𝑝𝑜𝑝𝑢𝑙𝑎𝑡𝑖𝑜𝑛</m:t>
                    </m:r>
                    <m:r>
                      <a:rPr lang="en-US" sz="2000" b="0" i="1" smtClean="0"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endParaRPr lang="en-SG" sz="2000" dirty="0">
                  <a:solidFill>
                    <a:schemeClr val="accent5">
                      <a:lumMod val="10000"/>
                    </a:schemeClr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991" y="6484420"/>
                <a:ext cx="7566408" cy="400110"/>
              </a:xfrm>
              <a:prstGeom prst="rect">
                <a:avLst/>
              </a:prstGeom>
              <a:blipFill rotWithShape="0">
                <a:blip r:embed="rId15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 bwMode="auto">
          <a:xfrm flipH="1">
            <a:off x="7923213" y="3812042"/>
            <a:ext cx="257824" cy="287243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7526338" y="3658026"/>
            <a:ext cx="666460" cy="1806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custDataLst>
      <p:tags r:id="rId1"/>
    </p:custDataLst>
  </p:cSld>
  <p:clrMapOvr>
    <a:masterClrMapping/>
  </p:clrMapOvr>
  <p:transition advTm="192101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500"/>
                            </p:stCondLst>
                            <p:childTnLst>
                              <p:par>
                                <p:cTn id="33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51" grpId="0" animBg="1" autoUpdateAnimBg="0"/>
      <p:bldP spid="19462" grpId="0" animBg="1"/>
      <p:bldP spid="19463" grpId="0" animBg="1"/>
      <p:bldP spid="1946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>
                <a:solidFill>
                  <a:schemeClr val="accent5">
                    <a:lumMod val="10000"/>
                  </a:schemeClr>
                </a:solidFill>
                <a:effectLst/>
              </a:rPr>
              <a:t>St. Andrew’s College</a:t>
            </a:r>
          </a:p>
          <a:p>
            <a:r>
              <a:rPr lang="en-US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What is the probability that a simple random sample of 30 applicants will provide an estimate of the population mean SAT score that is within +/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effectLst/>
                <a:latin typeface="Symbol" pitchFamily="18" charset="2"/>
              </a:rPr>
              <a:t>-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10 of the actual population mean </a:t>
            </a:r>
            <a:r>
              <a:rPr lang="en-US" i="1" dirty="0">
                <a:solidFill>
                  <a:schemeClr val="accent5">
                    <a:lumMod val="10000"/>
                  </a:schemeClr>
                </a:solidFill>
                <a:effectLst/>
                <a:latin typeface="Symbol" pitchFamily="18" charset="2"/>
              </a:rPr>
              <a:t>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? </a:t>
            </a:r>
          </a:p>
          <a:p>
            <a:r>
              <a:rPr lang="en-SG" dirty="0">
                <a:solidFill>
                  <a:schemeClr val="accent5">
                    <a:lumMod val="10000"/>
                  </a:schemeClr>
                </a:solidFill>
                <a:effectLst/>
              </a:rPr>
              <a:t>In other words, what is the probability that     will be between 1687 and 1707?</a:t>
            </a:r>
          </a:p>
          <a:p>
            <a:endParaRPr lang="en-SG" dirty="0">
              <a:solidFill>
                <a:schemeClr val="accent5">
                  <a:lumMod val="10000"/>
                </a:schemeClr>
              </a:solidFill>
              <a:effectLst/>
            </a:endParaRP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1560513" y="309563"/>
            <a:ext cx="6069015" cy="523874"/>
            <a:chOff x="983" y="123"/>
            <a:chExt cx="3823" cy="330"/>
          </a:xfrm>
        </p:grpSpPr>
        <p:sp>
          <p:nvSpPr>
            <p:cNvPr id="5" name="Text Box 13"/>
            <p:cNvSpPr txBox="1">
              <a:spLocks noChangeArrowheads="1"/>
            </p:cNvSpPr>
            <p:nvPr/>
          </p:nvSpPr>
          <p:spPr bwMode="auto">
            <a:xfrm>
              <a:off x="983" y="123"/>
              <a:ext cx="3823" cy="3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chemeClr val="accent5">
                      <a:lumMod val="10000"/>
                    </a:schemeClr>
                  </a:solidFill>
                  <a:effectLst/>
                  <a:latin typeface="Book Antiqua" pitchFamily="18" charset="0"/>
                </a:rPr>
                <a:t>Example: Sampling Distribution of    </a:t>
              </a:r>
            </a:p>
          </p:txBody>
        </p:sp>
        <p:graphicFrame>
          <p:nvGraphicFramePr>
            <p:cNvPr id="6" name="Object 14">
              <a:hlinkClick r:id="" action="ppaction://ole?verb=0"/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803224319"/>
                </p:ext>
              </p:extLst>
            </p:nvPr>
          </p:nvGraphicFramePr>
          <p:xfrm>
            <a:off x="4495" y="172"/>
            <a:ext cx="224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39680" imgH="164880" progId="Equation.3">
                    <p:embed/>
                  </p:oleObj>
                </mc:Choice>
                <mc:Fallback>
                  <p:oleObj name="Equation" r:id="rId3" imgW="139680" imgH="16488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5" y="172"/>
                          <a:ext cx="224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" name="Object 1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6852823"/>
              </p:ext>
            </p:extLst>
          </p:nvPr>
        </p:nvGraphicFramePr>
        <p:xfrm>
          <a:off x="6978111" y="3112130"/>
          <a:ext cx="35560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9680" imgH="164880" progId="Equation.3">
                  <p:embed/>
                </p:oleObj>
              </mc:Choice>
              <mc:Fallback>
                <p:oleObj name="Equation" r:id="rId5" imgW="139680" imgH="1648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8111" y="3112130"/>
                        <a:ext cx="355600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2057070"/>
      </p:ext>
    </p:extLst>
  </p:cSld>
  <p:clrMapOvr>
    <a:masterClrMapping/>
  </p:clrMapOvr>
  <p:transition advTm="56348"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>
                <a:solidFill>
                  <a:schemeClr val="accent5">
                    <a:lumMod val="10000"/>
                  </a:schemeClr>
                </a:solidFill>
                <a:effectLst/>
              </a:rPr>
              <a:t>St. Andrew’s College</a:t>
            </a:r>
          </a:p>
          <a:p>
            <a:r>
              <a:rPr lang="en-SG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1. Calculate the z-value at the </a:t>
            </a:r>
            <a:r>
              <a:rPr lang="en-SG" u="sng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upper endpoint </a:t>
            </a:r>
            <a:r>
              <a:rPr lang="en-SG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of the interval.</a:t>
            </a:r>
          </a:p>
          <a:p>
            <a:endParaRPr lang="en-US" dirty="0">
              <a:solidFill>
                <a:schemeClr val="accent5">
                  <a:lumMod val="10000"/>
                </a:schemeClr>
              </a:solidFill>
              <a:effectLst/>
              <a:latin typeface="Book Antiqua" pitchFamily="18" charset="0"/>
            </a:endParaRPr>
          </a:p>
          <a:p>
            <a:endParaRPr lang="en-SG" dirty="0">
              <a:solidFill>
                <a:schemeClr val="accent5">
                  <a:lumMod val="10000"/>
                </a:schemeClr>
              </a:solidFill>
              <a:effectLst/>
              <a:latin typeface="Book Antiqua" pitchFamily="18" charset="0"/>
            </a:endParaRPr>
          </a:p>
          <a:p>
            <a:r>
              <a:rPr lang="en-SG" dirty="0">
                <a:solidFill>
                  <a:schemeClr val="accent5">
                    <a:lumMod val="10000"/>
                  </a:schemeClr>
                </a:solidFill>
                <a:effectLst/>
              </a:rPr>
              <a:t>2. Find the area under the curve to the left of the </a:t>
            </a:r>
            <a:r>
              <a:rPr lang="en-SG" u="sng" dirty="0">
                <a:solidFill>
                  <a:schemeClr val="accent5">
                    <a:lumMod val="10000"/>
                  </a:schemeClr>
                </a:solidFill>
                <a:effectLst/>
              </a:rPr>
              <a:t>upper endpoint</a:t>
            </a:r>
            <a:r>
              <a:rPr lang="en-SG" dirty="0">
                <a:solidFill>
                  <a:schemeClr val="accent5">
                    <a:lumMod val="10000"/>
                  </a:schemeClr>
                </a:solidFill>
                <a:effectLst/>
              </a:rPr>
              <a:t>.</a:t>
            </a:r>
          </a:p>
          <a:p>
            <a:endParaRPr lang="en-US" dirty="0">
              <a:solidFill>
                <a:schemeClr val="accent5">
                  <a:lumMod val="10000"/>
                </a:schemeClr>
              </a:solidFill>
              <a:effectLst/>
            </a:endParaRPr>
          </a:p>
          <a:p>
            <a:endParaRPr lang="en-US" dirty="0">
              <a:solidFill>
                <a:schemeClr val="accent5">
                  <a:lumMod val="10000"/>
                </a:schemeClr>
              </a:solidFill>
              <a:effectLst/>
            </a:endParaRPr>
          </a:p>
          <a:p>
            <a:r>
              <a:rPr lang="en-US" dirty="0">
                <a:solidFill>
                  <a:schemeClr val="accent5">
                    <a:lumMod val="10000"/>
                  </a:schemeClr>
                </a:solidFill>
                <a:effectLst/>
              </a:rPr>
              <a:t>NORMSDIST(0.63)</a:t>
            </a:r>
            <a:endParaRPr lang="en-SG" dirty="0">
              <a:solidFill>
                <a:schemeClr val="accent5">
                  <a:lumMod val="10000"/>
                </a:schemeClr>
              </a:solidFill>
              <a:effectLst/>
            </a:endParaRP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1560513" y="309563"/>
            <a:ext cx="6069015" cy="523874"/>
            <a:chOff x="983" y="123"/>
            <a:chExt cx="3823" cy="330"/>
          </a:xfrm>
        </p:grpSpPr>
        <p:sp>
          <p:nvSpPr>
            <p:cNvPr id="5" name="Text Box 13"/>
            <p:cNvSpPr txBox="1">
              <a:spLocks noChangeArrowheads="1"/>
            </p:cNvSpPr>
            <p:nvPr/>
          </p:nvSpPr>
          <p:spPr bwMode="auto">
            <a:xfrm>
              <a:off x="983" y="123"/>
              <a:ext cx="3823" cy="3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chemeClr val="accent5">
                      <a:lumMod val="10000"/>
                    </a:schemeClr>
                  </a:solidFill>
                  <a:effectLst/>
                  <a:latin typeface="Book Antiqua" pitchFamily="18" charset="0"/>
                </a:rPr>
                <a:t>Example: Sampling Distribution of    </a:t>
              </a:r>
            </a:p>
          </p:txBody>
        </p:sp>
        <p:graphicFrame>
          <p:nvGraphicFramePr>
            <p:cNvPr id="6" name="Object 14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4495" y="172"/>
            <a:ext cx="224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39680" imgH="164880" progId="Equation.3">
                    <p:embed/>
                  </p:oleObj>
                </mc:Choice>
                <mc:Fallback>
                  <p:oleObj name="Equation" r:id="rId4" imgW="139680" imgH="16488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5" y="172"/>
                          <a:ext cx="224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814638" y="2406650"/>
            <a:ext cx="4099199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i="1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z</a:t>
            </a:r>
            <a:r>
              <a:rPr lang="en-US" sz="2400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 = (1707 </a:t>
            </a:r>
            <a:r>
              <a:rPr lang="en-US" sz="2400" dirty="0">
                <a:solidFill>
                  <a:schemeClr val="accent5">
                    <a:lumMod val="10000"/>
                  </a:schemeClr>
                </a:solidFill>
                <a:effectLst/>
                <a:latin typeface="MT Symbol" pitchFamily="82" charset="2"/>
              </a:rPr>
              <a:t>-</a:t>
            </a:r>
            <a:r>
              <a:rPr lang="en-US" sz="2400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 1697)/15.96= 0.63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599569" y="4077494"/>
            <a:ext cx="270138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P</a:t>
            </a:r>
            <a:r>
              <a:rPr lang="en-US" sz="2400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(</a:t>
            </a:r>
            <a:r>
              <a:rPr lang="en-US" sz="2400" i="1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z</a:t>
            </a:r>
            <a:r>
              <a:rPr lang="en-US" sz="2400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 </a:t>
            </a:r>
            <a:r>
              <a:rPr lang="en-US" sz="2400" u="sng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&lt;</a:t>
            </a:r>
            <a:r>
              <a:rPr lang="en-US" sz="2400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 0.63) =0.7357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1171154"/>
      </p:ext>
    </p:extLst>
  </p:cSld>
  <p:clrMapOvr>
    <a:masterClrMapping/>
  </p:clrMapOvr>
  <p:transition advTm="133296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49" name="Rectangle 497"/>
          <p:cNvSpPr>
            <a:spLocks noChangeArrowheads="1"/>
          </p:cNvSpPr>
          <p:nvPr/>
        </p:nvSpPr>
        <p:spPr bwMode="auto">
          <a:xfrm>
            <a:off x="1428750" y="1701800"/>
            <a:ext cx="6343650" cy="40005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graphicFrame>
        <p:nvGraphicFramePr>
          <p:cNvPr id="125990" name="Object 38">
            <a:hlinkClick r:id="" action="ppaction://ole?verb=0"/>
          </p:cNvPr>
          <p:cNvGraphicFramePr>
            <a:graphicFrameLocks/>
          </p:cNvGraphicFramePr>
          <p:nvPr/>
        </p:nvGraphicFramePr>
        <p:xfrm>
          <a:off x="7172325" y="4903788"/>
          <a:ext cx="249238" cy="20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1600" imgH="188640" progId="Equation.DSMT4">
                  <p:embed/>
                </p:oleObj>
              </mc:Choice>
              <mc:Fallback>
                <p:oleObj name="Equation" r:id="rId4" imgW="201600" imgH="188640" progId="Equation.DSMT4">
                  <p:embed/>
                  <p:pic>
                    <p:nvPicPr>
                      <p:cNvPr id="0" name="Picture 38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2325" y="4903788"/>
                        <a:ext cx="249238" cy="207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93" name="Rectangle 41"/>
          <p:cNvSpPr>
            <a:spLocks noChangeArrowheads="1"/>
          </p:cNvSpPr>
          <p:nvPr/>
        </p:nvSpPr>
        <p:spPr bwMode="auto">
          <a:xfrm>
            <a:off x="4119563" y="5154613"/>
            <a:ext cx="79829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1697</a:t>
            </a:r>
          </a:p>
        </p:txBody>
      </p:sp>
      <p:sp>
        <p:nvSpPr>
          <p:cNvPr id="125994" name="Line 42"/>
          <p:cNvSpPr>
            <a:spLocks noChangeShapeType="1"/>
          </p:cNvSpPr>
          <p:nvPr/>
        </p:nvSpPr>
        <p:spPr bwMode="auto">
          <a:xfrm>
            <a:off x="2087563" y="5033963"/>
            <a:ext cx="5002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448" name="Freeform 496"/>
          <p:cNvSpPr>
            <a:spLocks/>
          </p:cNvSpPr>
          <p:nvPr/>
        </p:nvSpPr>
        <p:spPr bwMode="auto">
          <a:xfrm>
            <a:off x="2341563" y="1965325"/>
            <a:ext cx="4505325" cy="3063875"/>
          </a:xfrm>
          <a:custGeom>
            <a:avLst/>
            <a:gdLst/>
            <a:ahLst/>
            <a:cxnLst>
              <a:cxn ang="0">
                <a:pos x="1335" y="22"/>
              </a:cxn>
              <a:cxn ang="0">
                <a:pos x="1248" y="112"/>
              </a:cxn>
              <a:cxn ang="0">
                <a:pos x="1187" y="216"/>
              </a:cxn>
              <a:cxn ang="0">
                <a:pos x="1127" y="330"/>
              </a:cxn>
              <a:cxn ang="0">
                <a:pos x="1083" y="434"/>
              </a:cxn>
              <a:cxn ang="0">
                <a:pos x="1041" y="538"/>
              </a:cxn>
              <a:cxn ang="0">
                <a:pos x="1003" y="650"/>
              </a:cxn>
              <a:cxn ang="0">
                <a:pos x="967" y="758"/>
              </a:cxn>
              <a:cxn ang="0">
                <a:pos x="939" y="870"/>
              </a:cxn>
              <a:cxn ang="0">
                <a:pos x="911" y="980"/>
              </a:cxn>
              <a:cxn ang="0">
                <a:pos x="879" y="1082"/>
              </a:cxn>
              <a:cxn ang="0">
                <a:pos x="837" y="1200"/>
              </a:cxn>
              <a:cxn ang="0">
                <a:pos x="796" y="1296"/>
              </a:cxn>
              <a:cxn ang="0">
                <a:pos x="738" y="1414"/>
              </a:cxn>
              <a:cxn ang="0">
                <a:pos x="672" y="1527"/>
              </a:cxn>
              <a:cxn ang="0">
                <a:pos x="588" y="1624"/>
              </a:cxn>
              <a:cxn ang="0">
                <a:pos x="480" y="1698"/>
              </a:cxn>
              <a:cxn ang="0">
                <a:pos x="379" y="1750"/>
              </a:cxn>
              <a:cxn ang="0">
                <a:pos x="276" y="1792"/>
              </a:cxn>
              <a:cxn ang="0">
                <a:pos x="184" y="1828"/>
              </a:cxn>
              <a:cxn ang="0">
                <a:pos x="60" y="1868"/>
              </a:cxn>
              <a:cxn ang="0">
                <a:pos x="1" y="1904"/>
              </a:cxn>
              <a:cxn ang="0">
                <a:pos x="2837" y="1928"/>
              </a:cxn>
              <a:cxn ang="0">
                <a:pos x="2797" y="1862"/>
              </a:cxn>
              <a:cxn ang="0">
                <a:pos x="2719" y="1846"/>
              </a:cxn>
              <a:cxn ang="0">
                <a:pos x="2573" y="1802"/>
              </a:cxn>
              <a:cxn ang="0">
                <a:pos x="2451" y="1753"/>
              </a:cxn>
              <a:cxn ang="0">
                <a:pos x="2331" y="1700"/>
              </a:cxn>
              <a:cxn ang="0">
                <a:pos x="2278" y="1661"/>
              </a:cxn>
              <a:cxn ang="0">
                <a:pos x="2197" y="1594"/>
              </a:cxn>
              <a:cxn ang="0">
                <a:pos x="2131" y="1504"/>
              </a:cxn>
              <a:cxn ang="0">
                <a:pos x="2069" y="1404"/>
              </a:cxn>
              <a:cxn ang="0">
                <a:pos x="2035" y="1336"/>
              </a:cxn>
              <a:cxn ang="0">
                <a:pos x="1975" y="1206"/>
              </a:cxn>
              <a:cxn ang="0">
                <a:pos x="1941" y="1118"/>
              </a:cxn>
              <a:cxn ang="0">
                <a:pos x="1913" y="1028"/>
              </a:cxn>
              <a:cxn ang="0">
                <a:pos x="1875" y="903"/>
              </a:cxn>
              <a:cxn ang="0">
                <a:pos x="1842" y="798"/>
              </a:cxn>
              <a:cxn ang="0">
                <a:pos x="1797" y="660"/>
              </a:cxn>
              <a:cxn ang="0">
                <a:pos x="1753" y="526"/>
              </a:cxn>
              <a:cxn ang="0">
                <a:pos x="1709" y="412"/>
              </a:cxn>
              <a:cxn ang="0">
                <a:pos x="1673" y="332"/>
              </a:cxn>
              <a:cxn ang="0">
                <a:pos x="1620" y="228"/>
              </a:cxn>
              <a:cxn ang="0">
                <a:pos x="1601" y="190"/>
              </a:cxn>
              <a:cxn ang="0">
                <a:pos x="1549" y="109"/>
              </a:cxn>
              <a:cxn ang="0">
                <a:pos x="1479" y="31"/>
              </a:cxn>
              <a:cxn ang="0">
                <a:pos x="1408" y="4"/>
              </a:cxn>
            </a:cxnLst>
            <a:rect l="0" t="0" r="r" b="b"/>
            <a:pathLst>
              <a:path w="2838" h="1930">
                <a:moveTo>
                  <a:pt x="1407" y="0"/>
                </a:moveTo>
                <a:lnTo>
                  <a:pt x="1371" y="2"/>
                </a:lnTo>
                <a:lnTo>
                  <a:pt x="1335" y="22"/>
                </a:lnTo>
                <a:lnTo>
                  <a:pt x="1304" y="48"/>
                </a:lnTo>
                <a:lnTo>
                  <a:pt x="1279" y="74"/>
                </a:lnTo>
                <a:lnTo>
                  <a:pt x="1248" y="112"/>
                </a:lnTo>
                <a:lnTo>
                  <a:pt x="1224" y="148"/>
                </a:lnTo>
                <a:lnTo>
                  <a:pt x="1206" y="178"/>
                </a:lnTo>
                <a:lnTo>
                  <a:pt x="1187" y="216"/>
                </a:lnTo>
                <a:lnTo>
                  <a:pt x="1164" y="250"/>
                </a:lnTo>
                <a:lnTo>
                  <a:pt x="1149" y="290"/>
                </a:lnTo>
                <a:lnTo>
                  <a:pt x="1127" y="330"/>
                </a:lnTo>
                <a:lnTo>
                  <a:pt x="1111" y="370"/>
                </a:lnTo>
                <a:lnTo>
                  <a:pt x="1097" y="404"/>
                </a:lnTo>
                <a:lnTo>
                  <a:pt x="1083" y="434"/>
                </a:lnTo>
                <a:lnTo>
                  <a:pt x="1069" y="466"/>
                </a:lnTo>
                <a:lnTo>
                  <a:pt x="1055" y="502"/>
                </a:lnTo>
                <a:lnTo>
                  <a:pt x="1041" y="538"/>
                </a:lnTo>
                <a:lnTo>
                  <a:pt x="1027" y="580"/>
                </a:lnTo>
                <a:lnTo>
                  <a:pt x="1013" y="614"/>
                </a:lnTo>
                <a:lnTo>
                  <a:pt x="1003" y="650"/>
                </a:lnTo>
                <a:lnTo>
                  <a:pt x="989" y="686"/>
                </a:lnTo>
                <a:lnTo>
                  <a:pt x="977" y="724"/>
                </a:lnTo>
                <a:lnTo>
                  <a:pt x="967" y="758"/>
                </a:lnTo>
                <a:lnTo>
                  <a:pt x="957" y="792"/>
                </a:lnTo>
                <a:lnTo>
                  <a:pt x="949" y="830"/>
                </a:lnTo>
                <a:lnTo>
                  <a:pt x="939" y="870"/>
                </a:lnTo>
                <a:lnTo>
                  <a:pt x="931" y="904"/>
                </a:lnTo>
                <a:lnTo>
                  <a:pt x="921" y="942"/>
                </a:lnTo>
                <a:lnTo>
                  <a:pt x="911" y="980"/>
                </a:lnTo>
                <a:lnTo>
                  <a:pt x="903" y="1012"/>
                </a:lnTo>
                <a:lnTo>
                  <a:pt x="891" y="1050"/>
                </a:lnTo>
                <a:lnTo>
                  <a:pt x="879" y="1082"/>
                </a:lnTo>
                <a:lnTo>
                  <a:pt x="864" y="1131"/>
                </a:lnTo>
                <a:lnTo>
                  <a:pt x="849" y="1168"/>
                </a:lnTo>
                <a:lnTo>
                  <a:pt x="837" y="1200"/>
                </a:lnTo>
                <a:lnTo>
                  <a:pt x="821" y="1236"/>
                </a:lnTo>
                <a:lnTo>
                  <a:pt x="808" y="1272"/>
                </a:lnTo>
                <a:lnTo>
                  <a:pt x="796" y="1296"/>
                </a:lnTo>
                <a:lnTo>
                  <a:pt x="777" y="1336"/>
                </a:lnTo>
                <a:lnTo>
                  <a:pt x="761" y="1374"/>
                </a:lnTo>
                <a:lnTo>
                  <a:pt x="738" y="1414"/>
                </a:lnTo>
                <a:lnTo>
                  <a:pt x="719" y="1454"/>
                </a:lnTo>
                <a:lnTo>
                  <a:pt x="696" y="1492"/>
                </a:lnTo>
                <a:lnTo>
                  <a:pt x="672" y="1527"/>
                </a:lnTo>
                <a:lnTo>
                  <a:pt x="645" y="1557"/>
                </a:lnTo>
                <a:lnTo>
                  <a:pt x="624" y="1588"/>
                </a:lnTo>
                <a:lnTo>
                  <a:pt x="588" y="1624"/>
                </a:lnTo>
                <a:lnTo>
                  <a:pt x="567" y="1641"/>
                </a:lnTo>
                <a:lnTo>
                  <a:pt x="534" y="1666"/>
                </a:lnTo>
                <a:lnTo>
                  <a:pt x="480" y="1698"/>
                </a:lnTo>
                <a:lnTo>
                  <a:pt x="441" y="1722"/>
                </a:lnTo>
                <a:lnTo>
                  <a:pt x="411" y="1736"/>
                </a:lnTo>
                <a:lnTo>
                  <a:pt x="379" y="1750"/>
                </a:lnTo>
                <a:lnTo>
                  <a:pt x="345" y="1766"/>
                </a:lnTo>
                <a:lnTo>
                  <a:pt x="312" y="1780"/>
                </a:lnTo>
                <a:lnTo>
                  <a:pt x="276" y="1792"/>
                </a:lnTo>
                <a:lnTo>
                  <a:pt x="255" y="1797"/>
                </a:lnTo>
                <a:lnTo>
                  <a:pt x="225" y="1809"/>
                </a:lnTo>
                <a:lnTo>
                  <a:pt x="184" y="1828"/>
                </a:lnTo>
                <a:lnTo>
                  <a:pt x="144" y="1840"/>
                </a:lnTo>
                <a:lnTo>
                  <a:pt x="97" y="1856"/>
                </a:lnTo>
                <a:lnTo>
                  <a:pt x="60" y="1868"/>
                </a:lnTo>
                <a:lnTo>
                  <a:pt x="27" y="1876"/>
                </a:lnTo>
                <a:lnTo>
                  <a:pt x="3" y="1884"/>
                </a:lnTo>
                <a:lnTo>
                  <a:pt x="1" y="1904"/>
                </a:lnTo>
                <a:lnTo>
                  <a:pt x="0" y="1926"/>
                </a:lnTo>
                <a:lnTo>
                  <a:pt x="1" y="1930"/>
                </a:lnTo>
                <a:lnTo>
                  <a:pt x="2837" y="1928"/>
                </a:lnTo>
                <a:lnTo>
                  <a:pt x="2838" y="1901"/>
                </a:lnTo>
                <a:lnTo>
                  <a:pt x="2838" y="1877"/>
                </a:lnTo>
                <a:lnTo>
                  <a:pt x="2797" y="1862"/>
                </a:lnTo>
                <a:lnTo>
                  <a:pt x="2757" y="1855"/>
                </a:lnTo>
                <a:lnTo>
                  <a:pt x="2692" y="1835"/>
                </a:lnTo>
                <a:lnTo>
                  <a:pt x="2719" y="1846"/>
                </a:lnTo>
                <a:lnTo>
                  <a:pt x="2661" y="1828"/>
                </a:lnTo>
                <a:lnTo>
                  <a:pt x="2614" y="1814"/>
                </a:lnTo>
                <a:lnTo>
                  <a:pt x="2573" y="1802"/>
                </a:lnTo>
                <a:lnTo>
                  <a:pt x="2525" y="1786"/>
                </a:lnTo>
                <a:lnTo>
                  <a:pt x="2481" y="1768"/>
                </a:lnTo>
                <a:lnTo>
                  <a:pt x="2451" y="1753"/>
                </a:lnTo>
                <a:lnTo>
                  <a:pt x="2409" y="1736"/>
                </a:lnTo>
                <a:lnTo>
                  <a:pt x="2364" y="1715"/>
                </a:lnTo>
                <a:lnTo>
                  <a:pt x="2331" y="1700"/>
                </a:lnTo>
                <a:lnTo>
                  <a:pt x="2311" y="1686"/>
                </a:lnTo>
                <a:lnTo>
                  <a:pt x="2295" y="1676"/>
                </a:lnTo>
                <a:lnTo>
                  <a:pt x="2278" y="1661"/>
                </a:lnTo>
                <a:lnTo>
                  <a:pt x="2257" y="1648"/>
                </a:lnTo>
                <a:lnTo>
                  <a:pt x="2232" y="1624"/>
                </a:lnTo>
                <a:lnTo>
                  <a:pt x="2197" y="1594"/>
                </a:lnTo>
                <a:lnTo>
                  <a:pt x="2179" y="1570"/>
                </a:lnTo>
                <a:lnTo>
                  <a:pt x="2159" y="1542"/>
                </a:lnTo>
                <a:lnTo>
                  <a:pt x="2131" y="1504"/>
                </a:lnTo>
                <a:lnTo>
                  <a:pt x="2112" y="1468"/>
                </a:lnTo>
                <a:lnTo>
                  <a:pt x="2088" y="1432"/>
                </a:lnTo>
                <a:lnTo>
                  <a:pt x="2069" y="1404"/>
                </a:lnTo>
                <a:lnTo>
                  <a:pt x="2051" y="1364"/>
                </a:lnTo>
                <a:lnTo>
                  <a:pt x="2019" y="1308"/>
                </a:lnTo>
                <a:lnTo>
                  <a:pt x="2035" y="1336"/>
                </a:lnTo>
                <a:lnTo>
                  <a:pt x="2008" y="1279"/>
                </a:lnTo>
                <a:lnTo>
                  <a:pt x="1992" y="1240"/>
                </a:lnTo>
                <a:lnTo>
                  <a:pt x="1975" y="1206"/>
                </a:lnTo>
                <a:lnTo>
                  <a:pt x="1965" y="1172"/>
                </a:lnTo>
                <a:lnTo>
                  <a:pt x="1951" y="1144"/>
                </a:lnTo>
                <a:lnTo>
                  <a:pt x="1941" y="1118"/>
                </a:lnTo>
                <a:lnTo>
                  <a:pt x="1935" y="1096"/>
                </a:lnTo>
                <a:lnTo>
                  <a:pt x="1925" y="1064"/>
                </a:lnTo>
                <a:lnTo>
                  <a:pt x="1913" y="1028"/>
                </a:lnTo>
                <a:lnTo>
                  <a:pt x="1899" y="986"/>
                </a:lnTo>
                <a:lnTo>
                  <a:pt x="1887" y="940"/>
                </a:lnTo>
                <a:lnTo>
                  <a:pt x="1875" y="903"/>
                </a:lnTo>
                <a:lnTo>
                  <a:pt x="1861" y="862"/>
                </a:lnTo>
                <a:lnTo>
                  <a:pt x="1849" y="824"/>
                </a:lnTo>
                <a:lnTo>
                  <a:pt x="1842" y="798"/>
                </a:lnTo>
                <a:lnTo>
                  <a:pt x="1829" y="754"/>
                </a:lnTo>
                <a:lnTo>
                  <a:pt x="1815" y="710"/>
                </a:lnTo>
                <a:lnTo>
                  <a:pt x="1797" y="660"/>
                </a:lnTo>
                <a:lnTo>
                  <a:pt x="1779" y="603"/>
                </a:lnTo>
                <a:lnTo>
                  <a:pt x="1765" y="562"/>
                </a:lnTo>
                <a:lnTo>
                  <a:pt x="1753" y="526"/>
                </a:lnTo>
                <a:lnTo>
                  <a:pt x="1737" y="484"/>
                </a:lnTo>
                <a:lnTo>
                  <a:pt x="1722" y="453"/>
                </a:lnTo>
                <a:lnTo>
                  <a:pt x="1709" y="412"/>
                </a:lnTo>
                <a:lnTo>
                  <a:pt x="1695" y="390"/>
                </a:lnTo>
                <a:lnTo>
                  <a:pt x="1685" y="362"/>
                </a:lnTo>
                <a:lnTo>
                  <a:pt x="1673" y="332"/>
                </a:lnTo>
                <a:lnTo>
                  <a:pt x="1656" y="304"/>
                </a:lnTo>
                <a:lnTo>
                  <a:pt x="1637" y="264"/>
                </a:lnTo>
                <a:lnTo>
                  <a:pt x="1620" y="228"/>
                </a:lnTo>
                <a:lnTo>
                  <a:pt x="1609" y="208"/>
                </a:lnTo>
                <a:lnTo>
                  <a:pt x="1578" y="152"/>
                </a:lnTo>
                <a:lnTo>
                  <a:pt x="1601" y="190"/>
                </a:lnTo>
                <a:lnTo>
                  <a:pt x="1589" y="170"/>
                </a:lnTo>
                <a:lnTo>
                  <a:pt x="1565" y="136"/>
                </a:lnTo>
                <a:lnTo>
                  <a:pt x="1549" y="109"/>
                </a:lnTo>
                <a:lnTo>
                  <a:pt x="1528" y="80"/>
                </a:lnTo>
                <a:lnTo>
                  <a:pt x="1504" y="50"/>
                </a:lnTo>
                <a:lnTo>
                  <a:pt x="1479" y="31"/>
                </a:lnTo>
                <a:lnTo>
                  <a:pt x="1458" y="13"/>
                </a:lnTo>
                <a:lnTo>
                  <a:pt x="1433" y="6"/>
                </a:lnTo>
                <a:lnTo>
                  <a:pt x="1408" y="4"/>
                </a:lnTo>
              </a:path>
            </a:pathLst>
          </a:cu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0" scaled="1"/>
            <a:tileRect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5996" name="Freeform 44"/>
          <p:cNvSpPr>
            <a:spLocks noChangeArrowheads="1"/>
          </p:cNvSpPr>
          <p:nvPr/>
        </p:nvSpPr>
        <p:spPr bwMode="auto">
          <a:xfrm flipH="1">
            <a:off x="4551363" y="4960938"/>
            <a:ext cx="42862" cy="1920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005"/>
              </a:cxn>
            </a:cxnLst>
            <a:rect l="0" t="0" r="r" b="b"/>
            <a:pathLst>
              <a:path w="1" h="2005">
                <a:moveTo>
                  <a:pt x="0" y="0"/>
                </a:moveTo>
                <a:lnTo>
                  <a:pt x="0" y="2005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6451" name="Object 499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4720522"/>
              </p:ext>
            </p:extLst>
          </p:nvPr>
        </p:nvGraphicFramePr>
        <p:xfrm>
          <a:off x="5400675" y="2273300"/>
          <a:ext cx="12922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47640" imgH="203040" progId="Equation.DSMT4">
                  <p:embed/>
                </p:oleObj>
              </mc:Choice>
              <mc:Fallback>
                <p:oleObj name="Equation" r:id="rId6" imgW="647640" imgH="203040" progId="Equation.DSMT4">
                  <p:embed/>
                  <p:pic>
                    <p:nvPicPr>
                      <p:cNvPr id="0" name="Picture 499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675" y="2273300"/>
                        <a:ext cx="129222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84" name="Freeform 32"/>
          <p:cNvSpPr>
            <a:spLocks/>
          </p:cNvSpPr>
          <p:nvPr/>
        </p:nvSpPr>
        <p:spPr bwMode="auto">
          <a:xfrm>
            <a:off x="2338388" y="1954213"/>
            <a:ext cx="2928937" cy="3074987"/>
          </a:xfrm>
          <a:custGeom>
            <a:avLst/>
            <a:gdLst/>
            <a:ahLst/>
            <a:cxnLst>
              <a:cxn ang="0">
                <a:pos x="1373" y="5"/>
              </a:cxn>
              <a:cxn ang="0">
                <a:pos x="1309" y="45"/>
              </a:cxn>
              <a:cxn ang="0">
                <a:pos x="1254" y="109"/>
              </a:cxn>
              <a:cxn ang="0">
                <a:pos x="1212" y="175"/>
              </a:cxn>
              <a:cxn ang="0">
                <a:pos x="1173" y="249"/>
              </a:cxn>
              <a:cxn ang="0">
                <a:pos x="1134" y="332"/>
              </a:cxn>
              <a:cxn ang="0">
                <a:pos x="1104" y="396"/>
              </a:cxn>
              <a:cxn ang="0">
                <a:pos x="1076" y="465"/>
              </a:cxn>
              <a:cxn ang="0">
                <a:pos x="1047" y="534"/>
              </a:cxn>
              <a:cxn ang="0">
                <a:pos x="1020" y="612"/>
              </a:cxn>
              <a:cxn ang="0">
                <a:pos x="999" y="684"/>
              </a:cxn>
              <a:cxn ang="0">
                <a:pos x="971" y="762"/>
              </a:cxn>
              <a:cxn ang="0">
                <a:pos x="957" y="822"/>
              </a:cxn>
              <a:cxn ang="0">
                <a:pos x="937" y="898"/>
              </a:cxn>
              <a:cxn ang="0">
                <a:pos x="917" y="976"/>
              </a:cxn>
              <a:cxn ang="0">
                <a:pos x="899" y="1045"/>
              </a:cxn>
              <a:cxn ang="0">
                <a:pos x="872" y="1128"/>
              </a:cxn>
              <a:cxn ang="0">
                <a:pos x="844" y="1203"/>
              </a:cxn>
              <a:cxn ang="0">
                <a:pos x="816" y="1270"/>
              </a:cxn>
              <a:cxn ang="0">
                <a:pos x="788" y="1333"/>
              </a:cxn>
              <a:cxn ang="0">
                <a:pos x="750" y="1416"/>
              </a:cxn>
              <a:cxn ang="0">
                <a:pos x="705" y="1491"/>
              </a:cxn>
              <a:cxn ang="0">
                <a:pos x="660" y="1553"/>
              </a:cxn>
              <a:cxn ang="0">
                <a:pos x="597" y="1623"/>
              </a:cxn>
              <a:cxn ang="0">
                <a:pos x="544" y="1665"/>
              </a:cxn>
              <a:cxn ang="0">
                <a:pos x="462" y="1717"/>
              </a:cxn>
              <a:cxn ang="0">
                <a:pos x="387" y="1751"/>
              </a:cxn>
              <a:cxn ang="0">
                <a:pos x="323" y="1779"/>
              </a:cxn>
              <a:cxn ang="0">
                <a:pos x="265" y="1801"/>
              </a:cxn>
              <a:cxn ang="0">
                <a:pos x="196" y="1827"/>
              </a:cxn>
              <a:cxn ang="0">
                <a:pos x="114" y="1853"/>
              </a:cxn>
              <a:cxn ang="0">
                <a:pos x="43" y="1875"/>
              </a:cxn>
              <a:cxn ang="0">
                <a:pos x="0" y="1907"/>
              </a:cxn>
              <a:cxn ang="0">
                <a:pos x="1845" y="1937"/>
              </a:cxn>
              <a:cxn ang="0">
                <a:pos x="1844" y="796"/>
              </a:cxn>
              <a:cxn ang="0">
                <a:pos x="1816" y="705"/>
              </a:cxn>
              <a:cxn ang="0">
                <a:pos x="1781" y="603"/>
              </a:cxn>
              <a:cxn ang="0">
                <a:pos x="1755" y="528"/>
              </a:cxn>
              <a:cxn ang="0">
                <a:pos x="1724" y="447"/>
              </a:cxn>
              <a:cxn ang="0">
                <a:pos x="1688" y="365"/>
              </a:cxn>
              <a:cxn ang="0">
                <a:pos x="1676" y="335"/>
              </a:cxn>
              <a:cxn ang="0">
                <a:pos x="1638" y="258"/>
              </a:cxn>
              <a:cxn ang="0">
                <a:pos x="1611" y="207"/>
              </a:cxn>
              <a:cxn ang="0">
                <a:pos x="1575" y="152"/>
              </a:cxn>
              <a:cxn ang="0">
                <a:pos x="1568" y="143"/>
              </a:cxn>
              <a:cxn ang="0">
                <a:pos x="1605" y="198"/>
              </a:cxn>
              <a:cxn ang="0">
                <a:pos x="1581" y="158"/>
              </a:cxn>
              <a:cxn ang="0">
                <a:pos x="1528" y="85"/>
              </a:cxn>
              <a:cxn ang="0">
                <a:pos x="1483" y="36"/>
              </a:cxn>
              <a:cxn ang="0">
                <a:pos x="1438" y="7"/>
              </a:cxn>
            </a:cxnLst>
            <a:rect l="0" t="0" r="r" b="b"/>
            <a:pathLst>
              <a:path w="1845" h="1937">
                <a:moveTo>
                  <a:pt x="1406" y="0"/>
                </a:moveTo>
                <a:lnTo>
                  <a:pt x="1373" y="5"/>
                </a:lnTo>
                <a:lnTo>
                  <a:pt x="1343" y="15"/>
                </a:lnTo>
                <a:lnTo>
                  <a:pt x="1309" y="45"/>
                </a:lnTo>
                <a:lnTo>
                  <a:pt x="1283" y="75"/>
                </a:lnTo>
                <a:lnTo>
                  <a:pt x="1254" y="109"/>
                </a:lnTo>
                <a:lnTo>
                  <a:pt x="1230" y="145"/>
                </a:lnTo>
                <a:lnTo>
                  <a:pt x="1212" y="175"/>
                </a:lnTo>
                <a:lnTo>
                  <a:pt x="1191" y="218"/>
                </a:lnTo>
                <a:lnTo>
                  <a:pt x="1173" y="249"/>
                </a:lnTo>
                <a:lnTo>
                  <a:pt x="1154" y="291"/>
                </a:lnTo>
                <a:lnTo>
                  <a:pt x="1134" y="332"/>
                </a:lnTo>
                <a:lnTo>
                  <a:pt x="1118" y="365"/>
                </a:lnTo>
                <a:lnTo>
                  <a:pt x="1104" y="396"/>
                </a:lnTo>
                <a:lnTo>
                  <a:pt x="1088" y="428"/>
                </a:lnTo>
                <a:lnTo>
                  <a:pt x="1076" y="465"/>
                </a:lnTo>
                <a:lnTo>
                  <a:pt x="1059" y="500"/>
                </a:lnTo>
                <a:lnTo>
                  <a:pt x="1047" y="534"/>
                </a:lnTo>
                <a:lnTo>
                  <a:pt x="1034" y="573"/>
                </a:lnTo>
                <a:lnTo>
                  <a:pt x="1020" y="612"/>
                </a:lnTo>
                <a:lnTo>
                  <a:pt x="1012" y="646"/>
                </a:lnTo>
                <a:lnTo>
                  <a:pt x="999" y="684"/>
                </a:lnTo>
                <a:lnTo>
                  <a:pt x="984" y="725"/>
                </a:lnTo>
                <a:lnTo>
                  <a:pt x="971" y="762"/>
                </a:lnTo>
                <a:lnTo>
                  <a:pt x="962" y="794"/>
                </a:lnTo>
                <a:lnTo>
                  <a:pt x="957" y="822"/>
                </a:lnTo>
                <a:lnTo>
                  <a:pt x="945" y="867"/>
                </a:lnTo>
                <a:lnTo>
                  <a:pt x="937" y="898"/>
                </a:lnTo>
                <a:lnTo>
                  <a:pt x="928" y="940"/>
                </a:lnTo>
                <a:lnTo>
                  <a:pt x="917" y="976"/>
                </a:lnTo>
                <a:lnTo>
                  <a:pt x="908" y="1010"/>
                </a:lnTo>
                <a:lnTo>
                  <a:pt x="899" y="1045"/>
                </a:lnTo>
                <a:lnTo>
                  <a:pt x="887" y="1084"/>
                </a:lnTo>
                <a:lnTo>
                  <a:pt x="872" y="1128"/>
                </a:lnTo>
                <a:lnTo>
                  <a:pt x="857" y="1170"/>
                </a:lnTo>
                <a:lnTo>
                  <a:pt x="844" y="1203"/>
                </a:lnTo>
                <a:lnTo>
                  <a:pt x="832" y="1237"/>
                </a:lnTo>
                <a:lnTo>
                  <a:pt x="816" y="1270"/>
                </a:lnTo>
                <a:lnTo>
                  <a:pt x="805" y="1300"/>
                </a:lnTo>
                <a:lnTo>
                  <a:pt x="788" y="1333"/>
                </a:lnTo>
                <a:lnTo>
                  <a:pt x="767" y="1375"/>
                </a:lnTo>
                <a:cubicBezTo>
                  <a:pt x="762" y="1389"/>
                  <a:pt x="756" y="1404"/>
                  <a:pt x="750" y="1416"/>
                </a:cubicBezTo>
                <a:cubicBezTo>
                  <a:pt x="744" y="1428"/>
                  <a:pt x="739" y="1435"/>
                  <a:pt x="732" y="1448"/>
                </a:cubicBezTo>
                <a:cubicBezTo>
                  <a:pt x="725" y="1460"/>
                  <a:pt x="713" y="1479"/>
                  <a:pt x="705" y="1491"/>
                </a:cubicBezTo>
                <a:cubicBezTo>
                  <a:pt x="697" y="1503"/>
                  <a:pt x="691" y="1510"/>
                  <a:pt x="684" y="1520"/>
                </a:cubicBezTo>
                <a:cubicBezTo>
                  <a:pt x="677" y="1530"/>
                  <a:pt x="668" y="1542"/>
                  <a:pt x="660" y="1553"/>
                </a:cubicBezTo>
                <a:lnTo>
                  <a:pt x="633" y="1587"/>
                </a:lnTo>
                <a:lnTo>
                  <a:pt x="597" y="1623"/>
                </a:lnTo>
                <a:lnTo>
                  <a:pt x="576" y="1645"/>
                </a:lnTo>
                <a:lnTo>
                  <a:pt x="544" y="1665"/>
                </a:lnTo>
                <a:lnTo>
                  <a:pt x="502" y="1694"/>
                </a:lnTo>
                <a:lnTo>
                  <a:pt x="462" y="1717"/>
                </a:lnTo>
                <a:lnTo>
                  <a:pt x="425" y="1736"/>
                </a:lnTo>
                <a:lnTo>
                  <a:pt x="387" y="1751"/>
                </a:lnTo>
                <a:lnTo>
                  <a:pt x="358" y="1766"/>
                </a:lnTo>
                <a:lnTo>
                  <a:pt x="323" y="1779"/>
                </a:lnTo>
                <a:lnTo>
                  <a:pt x="287" y="1791"/>
                </a:lnTo>
                <a:lnTo>
                  <a:pt x="265" y="1801"/>
                </a:lnTo>
                <a:lnTo>
                  <a:pt x="233" y="1814"/>
                </a:lnTo>
                <a:lnTo>
                  <a:pt x="196" y="1827"/>
                </a:lnTo>
                <a:lnTo>
                  <a:pt x="156" y="1839"/>
                </a:lnTo>
                <a:lnTo>
                  <a:pt x="114" y="1853"/>
                </a:lnTo>
                <a:lnTo>
                  <a:pt x="73" y="1867"/>
                </a:lnTo>
                <a:lnTo>
                  <a:pt x="43" y="1875"/>
                </a:lnTo>
                <a:lnTo>
                  <a:pt x="0" y="1889"/>
                </a:lnTo>
                <a:lnTo>
                  <a:pt x="0" y="1907"/>
                </a:lnTo>
                <a:lnTo>
                  <a:pt x="0" y="1937"/>
                </a:lnTo>
                <a:lnTo>
                  <a:pt x="1845" y="1937"/>
                </a:lnTo>
                <a:lnTo>
                  <a:pt x="1845" y="825"/>
                </a:lnTo>
                <a:lnTo>
                  <a:pt x="1844" y="796"/>
                </a:lnTo>
                <a:lnTo>
                  <a:pt x="1828" y="744"/>
                </a:lnTo>
                <a:lnTo>
                  <a:pt x="1816" y="705"/>
                </a:lnTo>
                <a:lnTo>
                  <a:pt x="1799" y="655"/>
                </a:lnTo>
                <a:lnTo>
                  <a:pt x="1781" y="603"/>
                </a:lnTo>
                <a:lnTo>
                  <a:pt x="1768" y="562"/>
                </a:lnTo>
                <a:lnTo>
                  <a:pt x="1755" y="528"/>
                </a:lnTo>
                <a:lnTo>
                  <a:pt x="1740" y="489"/>
                </a:lnTo>
                <a:lnTo>
                  <a:pt x="1724" y="447"/>
                </a:lnTo>
                <a:lnTo>
                  <a:pt x="1707" y="410"/>
                </a:lnTo>
                <a:lnTo>
                  <a:pt x="1688" y="365"/>
                </a:lnTo>
                <a:lnTo>
                  <a:pt x="1698" y="386"/>
                </a:lnTo>
                <a:lnTo>
                  <a:pt x="1676" y="335"/>
                </a:lnTo>
                <a:lnTo>
                  <a:pt x="1659" y="301"/>
                </a:lnTo>
                <a:lnTo>
                  <a:pt x="1638" y="258"/>
                </a:lnTo>
                <a:lnTo>
                  <a:pt x="1623" y="225"/>
                </a:lnTo>
                <a:lnTo>
                  <a:pt x="1611" y="207"/>
                </a:lnTo>
                <a:lnTo>
                  <a:pt x="1584" y="163"/>
                </a:lnTo>
                <a:lnTo>
                  <a:pt x="1575" y="152"/>
                </a:lnTo>
                <a:lnTo>
                  <a:pt x="1564" y="137"/>
                </a:lnTo>
                <a:lnTo>
                  <a:pt x="1568" y="143"/>
                </a:lnTo>
                <a:lnTo>
                  <a:pt x="1597" y="185"/>
                </a:lnTo>
                <a:lnTo>
                  <a:pt x="1605" y="198"/>
                </a:lnTo>
                <a:lnTo>
                  <a:pt x="1588" y="173"/>
                </a:lnTo>
                <a:lnTo>
                  <a:pt x="1581" y="158"/>
                </a:lnTo>
                <a:lnTo>
                  <a:pt x="1552" y="115"/>
                </a:lnTo>
                <a:lnTo>
                  <a:pt x="1528" y="85"/>
                </a:lnTo>
                <a:lnTo>
                  <a:pt x="1504" y="57"/>
                </a:lnTo>
                <a:lnTo>
                  <a:pt x="1483" y="36"/>
                </a:lnTo>
                <a:lnTo>
                  <a:pt x="1462" y="19"/>
                </a:lnTo>
                <a:lnTo>
                  <a:pt x="1438" y="7"/>
                </a:lnTo>
                <a:lnTo>
                  <a:pt x="1406" y="2"/>
                </a:lnTo>
              </a:path>
            </a:pathLst>
          </a:custGeom>
          <a:gradFill rotWithShape="0">
            <a:gsLst>
              <a:gs pos="0">
                <a:srgbClr val="00A2DC"/>
              </a:gs>
              <a:gs pos="100000">
                <a:srgbClr val="00A2DC">
                  <a:gamma/>
                  <a:shade val="46275"/>
                  <a:invGamma/>
                </a:srgbClr>
              </a:gs>
            </a:gsLst>
            <a:lin ang="0" scaled="1"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5995" name="Freeform 43"/>
          <p:cNvSpPr>
            <a:spLocks noChangeArrowheads="1"/>
          </p:cNvSpPr>
          <p:nvPr/>
        </p:nvSpPr>
        <p:spPr bwMode="auto">
          <a:xfrm>
            <a:off x="5254625" y="3197225"/>
            <a:ext cx="1588" cy="1946275"/>
          </a:xfrm>
          <a:custGeom>
            <a:avLst/>
            <a:gdLst/>
            <a:ahLst/>
            <a:cxnLst>
              <a:cxn ang="0">
                <a:pos x="0" y="1226"/>
              </a:cxn>
              <a:cxn ang="0">
                <a:pos x="0" y="0"/>
              </a:cxn>
            </a:cxnLst>
            <a:rect l="0" t="0" r="r" b="b"/>
            <a:pathLst>
              <a:path w="1" h="1226">
                <a:moveTo>
                  <a:pt x="0" y="1226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991" name="Rectangle 39"/>
          <p:cNvSpPr>
            <a:spLocks noChangeArrowheads="1"/>
          </p:cNvSpPr>
          <p:nvPr/>
        </p:nvSpPr>
        <p:spPr bwMode="auto">
          <a:xfrm>
            <a:off x="4945063" y="5154613"/>
            <a:ext cx="79829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1707</a:t>
            </a:r>
          </a:p>
        </p:txBody>
      </p:sp>
      <p:grpSp>
        <p:nvGrpSpPr>
          <p:cNvPr id="126441" name="Group 489"/>
          <p:cNvGrpSpPr>
            <a:grpSpLocks/>
          </p:cNvGrpSpPr>
          <p:nvPr/>
        </p:nvGrpSpPr>
        <p:grpSpPr bwMode="auto">
          <a:xfrm>
            <a:off x="2239963" y="1893888"/>
            <a:ext cx="4759325" cy="2952750"/>
            <a:chOff x="1195" y="1177"/>
            <a:chExt cx="2998" cy="1860"/>
          </a:xfrm>
        </p:grpSpPr>
        <p:sp>
          <p:nvSpPr>
            <p:cNvPr id="126442" name="Arc 490"/>
            <p:cNvSpPr>
              <a:spLocks/>
            </p:cNvSpPr>
            <p:nvPr/>
          </p:nvSpPr>
          <p:spPr bwMode="auto">
            <a:xfrm rot="4500000">
              <a:off x="2955" y="2310"/>
              <a:ext cx="806" cy="27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9428 w 19428"/>
                <a:gd name="T1" fmla="*/ 9440 h 21600"/>
                <a:gd name="T2" fmla="*/ 0 w 19428"/>
                <a:gd name="T3" fmla="*/ 21600 h 21600"/>
                <a:gd name="T4" fmla="*/ 0 w 1942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28" h="21600" fill="none" extrusionOk="0">
                  <a:moveTo>
                    <a:pt x="19427" y="9439"/>
                  </a:moveTo>
                  <a:cubicBezTo>
                    <a:pt x="15813" y="16878"/>
                    <a:pt x="8269" y="21599"/>
                    <a:pt x="0" y="21600"/>
                  </a:cubicBezTo>
                </a:path>
                <a:path w="19428" h="21600" stroke="0" extrusionOk="0">
                  <a:moveTo>
                    <a:pt x="19427" y="9439"/>
                  </a:moveTo>
                  <a:cubicBezTo>
                    <a:pt x="15813" y="16878"/>
                    <a:pt x="826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443" name="Arc 491"/>
            <p:cNvSpPr>
              <a:spLocks/>
            </p:cNvSpPr>
            <p:nvPr/>
          </p:nvSpPr>
          <p:spPr bwMode="auto">
            <a:xfrm rot="720000">
              <a:off x="3466" y="2872"/>
              <a:ext cx="727" cy="165"/>
            </a:xfrm>
            <a:custGeom>
              <a:avLst/>
              <a:gdLst>
                <a:gd name="G0" fmla="+- 21038 0 0"/>
                <a:gd name="G1" fmla="+- 0 0 0"/>
                <a:gd name="G2" fmla="+- 21600 0 0"/>
                <a:gd name="T0" fmla="*/ 18899 w 21038"/>
                <a:gd name="T1" fmla="*/ 21494 h 21494"/>
                <a:gd name="T2" fmla="*/ 0 w 21038"/>
                <a:gd name="T3" fmla="*/ 4895 h 21494"/>
                <a:gd name="T4" fmla="*/ 21038 w 21038"/>
                <a:gd name="T5" fmla="*/ 0 h 21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038" h="21494" fill="none" extrusionOk="0">
                  <a:moveTo>
                    <a:pt x="18899" y="21493"/>
                  </a:moveTo>
                  <a:cubicBezTo>
                    <a:pt x="9695" y="20577"/>
                    <a:pt x="2096" y="13903"/>
                    <a:pt x="-1" y="4895"/>
                  </a:cubicBezTo>
                </a:path>
                <a:path w="21038" h="21494" stroke="0" extrusionOk="0">
                  <a:moveTo>
                    <a:pt x="18899" y="21493"/>
                  </a:moveTo>
                  <a:cubicBezTo>
                    <a:pt x="9695" y="20577"/>
                    <a:pt x="2096" y="13903"/>
                    <a:pt x="-1" y="4895"/>
                  </a:cubicBezTo>
                  <a:lnTo>
                    <a:pt x="21038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444" name="Arc 492"/>
            <p:cNvSpPr>
              <a:spLocks/>
            </p:cNvSpPr>
            <p:nvPr/>
          </p:nvSpPr>
          <p:spPr bwMode="auto">
            <a:xfrm rot="6300000">
              <a:off x="1950" y="1543"/>
              <a:ext cx="956" cy="22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445" name="Arc 493"/>
            <p:cNvSpPr>
              <a:spLocks/>
            </p:cNvSpPr>
            <p:nvPr/>
          </p:nvSpPr>
          <p:spPr bwMode="auto">
            <a:xfrm rot="16980000">
              <a:off x="1574" y="2304"/>
              <a:ext cx="790" cy="284"/>
            </a:xfrm>
            <a:custGeom>
              <a:avLst/>
              <a:gdLst>
                <a:gd name="G0" fmla="+- 19433 0 0"/>
                <a:gd name="G1" fmla="+- 0 0 0"/>
                <a:gd name="G2" fmla="+- 21600 0 0"/>
                <a:gd name="T0" fmla="*/ 19433 w 19433"/>
                <a:gd name="T1" fmla="*/ 21600 h 21600"/>
                <a:gd name="T2" fmla="*/ 0 w 19433"/>
                <a:gd name="T3" fmla="*/ 9430 h 21600"/>
                <a:gd name="T4" fmla="*/ 19433 w 194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446" name="Arc 494"/>
            <p:cNvSpPr>
              <a:spLocks/>
            </p:cNvSpPr>
            <p:nvPr/>
          </p:nvSpPr>
          <p:spPr bwMode="auto">
            <a:xfrm rot="15300000">
              <a:off x="2411" y="1545"/>
              <a:ext cx="957" cy="225"/>
            </a:xfrm>
            <a:custGeom>
              <a:avLst/>
              <a:gdLst>
                <a:gd name="G0" fmla="+- 0 0 0"/>
                <a:gd name="G1" fmla="+- 96 0 0"/>
                <a:gd name="G2" fmla="+- 21600 0 0"/>
                <a:gd name="T0" fmla="*/ 21600 w 21600"/>
                <a:gd name="T1" fmla="*/ 0 h 21696"/>
                <a:gd name="T2" fmla="*/ 0 w 21600"/>
                <a:gd name="T3" fmla="*/ 21696 h 21696"/>
                <a:gd name="T4" fmla="*/ 0 w 21600"/>
                <a:gd name="T5" fmla="*/ 96 h 2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96" fill="none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</a:path>
                <a:path w="21600" h="21696" stroke="0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  <a:lnTo>
                    <a:pt x="0" y="96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447" name="Arc 495"/>
            <p:cNvSpPr>
              <a:spLocks/>
            </p:cNvSpPr>
            <p:nvPr/>
          </p:nvSpPr>
          <p:spPr bwMode="auto">
            <a:xfrm rot="20700000">
              <a:off x="1195" y="2859"/>
              <a:ext cx="697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693 w 20693"/>
                <a:gd name="T1" fmla="*/ 6194 h 21576"/>
                <a:gd name="T2" fmla="*/ 1014 w 20693"/>
                <a:gd name="T3" fmla="*/ 21576 h 21576"/>
                <a:gd name="T4" fmla="*/ 0 w 20693"/>
                <a:gd name="T5" fmla="*/ 0 h 2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3" h="21576" fill="none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</a:path>
                <a:path w="20693" h="21576" stroke="0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5997" name="Line 45"/>
          <p:cNvSpPr>
            <a:spLocks noChangeShapeType="1"/>
          </p:cNvSpPr>
          <p:nvPr/>
        </p:nvSpPr>
        <p:spPr bwMode="auto">
          <a:xfrm>
            <a:off x="3390900" y="4178300"/>
            <a:ext cx="1035050" cy="568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998" name="Rectangle 46"/>
          <p:cNvSpPr>
            <a:spLocks noChangeArrowheads="1"/>
          </p:cNvSpPr>
          <p:nvPr/>
        </p:nvSpPr>
        <p:spPr bwMode="auto">
          <a:xfrm>
            <a:off x="1535113" y="3935413"/>
            <a:ext cx="203100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Area = 0.7357</a:t>
            </a:r>
          </a:p>
        </p:txBody>
      </p:sp>
      <p:grpSp>
        <p:nvGrpSpPr>
          <p:cNvPr id="126454" name="Group 502"/>
          <p:cNvGrpSpPr>
            <a:grpSpLocks/>
          </p:cNvGrpSpPr>
          <p:nvPr/>
        </p:nvGrpSpPr>
        <p:grpSpPr bwMode="auto">
          <a:xfrm>
            <a:off x="2365375" y="309563"/>
            <a:ext cx="4452938" cy="519112"/>
            <a:chOff x="1490" y="123"/>
            <a:chExt cx="2805" cy="327"/>
          </a:xfrm>
        </p:grpSpPr>
        <p:sp>
          <p:nvSpPr>
            <p:cNvPr id="126455" name="Text Box 503"/>
            <p:cNvSpPr txBox="1">
              <a:spLocks noChangeArrowheads="1"/>
            </p:cNvSpPr>
            <p:nvPr/>
          </p:nvSpPr>
          <p:spPr bwMode="auto">
            <a:xfrm>
              <a:off x="1490" y="123"/>
              <a:ext cx="2805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chemeClr val="accent5">
                      <a:lumMod val="10000"/>
                    </a:schemeClr>
                  </a:solidFill>
                  <a:effectLst/>
                  <a:latin typeface="Book Antiqua" pitchFamily="18" charset="0"/>
                </a:rPr>
                <a:t>Sampling Distribution of    </a:t>
              </a:r>
            </a:p>
          </p:txBody>
        </p:sp>
        <p:graphicFrame>
          <p:nvGraphicFramePr>
            <p:cNvPr id="126456" name="Object 504">
              <a:hlinkClick r:id="" action="ppaction://ole?verb=0"/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46345250"/>
                </p:ext>
              </p:extLst>
            </p:nvPr>
          </p:nvGraphicFramePr>
          <p:xfrm>
            <a:off x="4071" y="219"/>
            <a:ext cx="113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39680" imgH="164880" progId="Equation.3">
                    <p:embed/>
                  </p:oleObj>
                </mc:Choice>
                <mc:Fallback>
                  <p:oleObj name="Equation" r:id="rId8" imgW="139680" imgH="164880" progId="Equation.3">
                    <p:embed/>
                    <p:pic>
                      <p:nvPicPr>
                        <p:cNvPr id="0" name="Picture 50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1" y="219"/>
                          <a:ext cx="113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6457" name="Rectangle 505"/>
          <p:cNvSpPr>
            <a:spLocks noChangeArrowheads="1"/>
          </p:cNvSpPr>
          <p:nvPr/>
        </p:nvSpPr>
        <p:spPr bwMode="auto">
          <a:xfrm>
            <a:off x="677863" y="1106488"/>
            <a:ext cx="5770562" cy="5667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n-US" sz="2400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Example:  St. Andrew’s College</a:t>
            </a:r>
          </a:p>
        </p:txBody>
      </p:sp>
      <p:grpSp>
        <p:nvGrpSpPr>
          <p:cNvPr id="126458" name="Group 506"/>
          <p:cNvGrpSpPr>
            <a:grpSpLocks/>
          </p:cNvGrpSpPr>
          <p:nvPr/>
        </p:nvGrpSpPr>
        <p:grpSpPr bwMode="auto">
          <a:xfrm>
            <a:off x="1781176" y="1838325"/>
            <a:ext cx="1571625" cy="1631950"/>
            <a:chOff x="1122" y="1206"/>
            <a:chExt cx="990" cy="1028"/>
          </a:xfrm>
        </p:grpSpPr>
        <p:sp>
          <p:nvSpPr>
            <p:cNvPr id="126459" name="Text Box 507"/>
            <p:cNvSpPr txBox="1">
              <a:spLocks noChangeArrowheads="1"/>
            </p:cNvSpPr>
            <p:nvPr/>
          </p:nvSpPr>
          <p:spPr bwMode="auto">
            <a:xfrm>
              <a:off x="1122" y="1206"/>
              <a:ext cx="990" cy="10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effectLst/>
                  <a:latin typeface="Book Antiqua" pitchFamily="18" charset="0"/>
                </a:rPr>
                <a:t>Sampling</a:t>
              </a:r>
            </a:p>
            <a:p>
              <a:r>
                <a:rPr lang="en-US" sz="2000" dirty="0">
                  <a:effectLst/>
                  <a:latin typeface="Book Antiqua" pitchFamily="18" charset="0"/>
                </a:rPr>
                <a:t>Distribution</a:t>
              </a:r>
            </a:p>
            <a:p>
              <a:r>
                <a:rPr lang="en-US" sz="2000" dirty="0">
                  <a:effectLst/>
                  <a:latin typeface="Book Antiqua" pitchFamily="18" charset="0"/>
                </a:rPr>
                <a:t>of    </a:t>
              </a:r>
            </a:p>
            <a:p>
              <a:r>
                <a:rPr lang="en-US" sz="2000" dirty="0">
                  <a:effectLst/>
                  <a:latin typeface="Book Antiqua" pitchFamily="18" charset="0"/>
                </a:rPr>
                <a:t>for SAT</a:t>
              </a:r>
            </a:p>
            <a:p>
              <a:r>
                <a:rPr lang="en-US" sz="2000" dirty="0">
                  <a:effectLst/>
                  <a:latin typeface="Book Antiqua" pitchFamily="18" charset="0"/>
                </a:rPr>
                <a:t>Scores</a:t>
              </a:r>
            </a:p>
          </p:txBody>
        </p:sp>
        <p:graphicFrame>
          <p:nvGraphicFramePr>
            <p:cNvPr id="126460" name="Object 508">
              <a:hlinkClick r:id="" action="ppaction://ole?verb=0"/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767498589"/>
                </p:ext>
              </p:extLst>
            </p:nvPr>
          </p:nvGraphicFramePr>
          <p:xfrm>
            <a:off x="1638" y="1653"/>
            <a:ext cx="121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63440" imgH="163440" progId="Equation.DSMT4">
                    <p:embed/>
                  </p:oleObj>
                </mc:Choice>
                <mc:Fallback>
                  <p:oleObj name="Equation" r:id="rId10" imgW="163440" imgH="163440" progId="Equation.DSMT4">
                    <p:embed/>
                    <p:pic>
                      <p:nvPicPr>
                        <p:cNvPr id="0" name="Picture 50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8" y="1653"/>
                          <a:ext cx="121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1"/>
    </p:custDataLst>
  </p:cSld>
  <p:clrMapOvr>
    <a:masterClrMapping/>
  </p:clrMapOvr>
  <p:transition advTm="43963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6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6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125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125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125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125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26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126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126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4" dur="500"/>
                                        <p:tgtEl>
                                          <p:spTgt spid="125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8" dur="500"/>
                                        <p:tgtEl>
                                          <p:spTgt spid="125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125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6" dur="500"/>
                                        <p:tgtEl>
                                          <p:spTgt spid="125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5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5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5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5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449" grpId="0" animBg="1" autoUpdateAnimBg="0"/>
      <p:bldP spid="125993" grpId="0" autoUpdateAnimBg="0"/>
      <p:bldP spid="125994" grpId="0" animBg="1"/>
      <p:bldP spid="126448" grpId="0" animBg="1"/>
      <p:bldP spid="125996" grpId="0" animBg="1"/>
      <p:bldP spid="125984" grpId="0" animBg="1"/>
      <p:bldP spid="125995" grpId="0" animBg="1"/>
      <p:bldP spid="125991" grpId="0" autoUpdateAnimBg="0"/>
      <p:bldP spid="125997" grpId="0" animBg="1"/>
      <p:bldP spid="12599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>
                <a:solidFill>
                  <a:schemeClr val="accent5">
                    <a:lumMod val="10000"/>
                  </a:schemeClr>
                </a:solidFill>
                <a:effectLst/>
              </a:rPr>
              <a:t>St. Andrew’s College</a:t>
            </a:r>
          </a:p>
          <a:p>
            <a:r>
              <a:rPr lang="en-SG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3. Calculate the z-value at the </a:t>
            </a:r>
            <a:r>
              <a:rPr lang="en-SG" u="sng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lower endpoint </a:t>
            </a:r>
            <a:r>
              <a:rPr lang="en-SG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of the interval.</a:t>
            </a:r>
          </a:p>
          <a:p>
            <a:endParaRPr lang="en-US" dirty="0">
              <a:solidFill>
                <a:schemeClr val="accent5">
                  <a:lumMod val="10000"/>
                </a:schemeClr>
              </a:solidFill>
              <a:effectLst/>
              <a:latin typeface="Book Antiqua" pitchFamily="18" charset="0"/>
            </a:endParaRPr>
          </a:p>
          <a:p>
            <a:endParaRPr lang="en-SG" dirty="0">
              <a:solidFill>
                <a:schemeClr val="accent5">
                  <a:lumMod val="10000"/>
                </a:schemeClr>
              </a:solidFill>
              <a:effectLst/>
              <a:latin typeface="Book Antiqua" pitchFamily="18" charset="0"/>
            </a:endParaRPr>
          </a:p>
          <a:p>
            <a:r>
              <a:rPr lang="en-SG" dirty="0">
                <a:solidFill>
                  <a:schemeClr val="accent5">
                    <a:lumMod val="10000"/>
                  </a:schemeClr>
                </a:solidFill>
                <a:effectLst/>
              </a:rPr>
              <a:t>4. Find the area under the curve to the left of the </a:t>
            </a:r>
            <a:r>
              <a:rPr lang="en-SG" u="sng" dirty="0">
                <a:solidFill>
                  <a:schemeClr val="accent5">
                    <a:lumMod val="10000"/>
                  </a:schemeClr>
                </a:solidFill>
                <a:effectLst/>
              </a:rPr>
              <a:t>lower endpoint</a:t>
            </a:r>
            <a:r>
              <a:rPr lang="en-SG" dirty="0">
                <a:solidFill>
                  <a:schemeClr val="accent5">
                    <a:lumMod val="10000"/>
                  </a:schemeClr>
                </a:solidFill>
                <a:effectLst/>
              </a:rPr>
              <a:t>.</a:t>
            </a:r>
          </a:p>
          <a:p>
            <a:endParaRPr lang="en-US" dirty="0">
              <a:solidFill>
                <a:schemeClr val="accent5">
                  <a:lumMod val="10000"/>
                </a:schemeClr>
              </a:solidFill>
              <a:effectLst/>
            </a:endParaRPr>
          </a:p>
          <a:p>
            <a:endParaRPr lang="en-US" dirty="0">
              <a:solidFill>
                <a:schemeClr val="accent5">
                  <a:lumMod val="10000"/>
                </a:schemeClr>
              </a:solidFill>
              <a:effectLst/>
            </a:endParaRPr>
          </a:p>
          <a:p>
            <a:r>
              <a:rPr lang="en-US" dirty="0">
                <a:solidFill>
                  <a:schemeClr val="accent5">
                    <a:lumMod val="10000"/>
                  </a:schemeClr>
                </a:solidFill>
                <a:effectLst/>
              </a:rPr>
              <a:t>NORMSDIST(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effectLst/>
              </a:rPr>
              <a:t>-0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effectLst/>
              </a:rPr>
              <a:t>.63)</a:t>
            </a:r>
          </a:p>
          <a:p>
            <a:endParaRPr lang="en-SG" dirty="0">
              <a:solidFill>
                <a:schemeClr val="accent5">
                  <a:lumMod val="10000"/>
                </a:schemeClr>
              </a:solidFill>
              <a:effectLst/>
            </a:endParaRP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1560513" y="309563"/>
            <a:ext cx="6069015" cy="523874"/>
            <a:chOff x="983" y="123"/>
            <a:chExt cx="3823" cy="330"/>
          </a:xfrm>
        </p:grpSpPr>
        <p:sp>
          <p:nvSpPr>
            <p:cNvPr id="5" name="Text Box 13"/>
            <p:cNvSpPr txBox="1">
              <a:spLocks noChangeArrowheads="1"/>
            </p:cNvSpPr>
            <p:nvPr/>
          </p:nvSpPr>
          <p:spPr bwMode="auto">
            <a:xfrm>
              <a:off x="983" y="123"/>
              <a:ext cx="3823" cy="3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chemeClr val="accent5">
                      <a:lumMod val="10000"/>
                    </a:schemeClr>
                  </a:solidFill>
                  <a:effectLst/>
                  <a:latin typeface="Book Antiqua" pitchFamily="18" charset="0"/>
                </a:rPr>
                <a:t>Example: Sampling Distribution of    </a:t>
              </a:r>
            </a:p>
          </p:txBody>
        </p:sp>
        <p:graphicFrame>
          <p:nvGraphicFramePr>
            <p:cNvPr id="6" name="Object 14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4495" y="172"/>
            <a:ext cx="224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39680" imgH="164880" progId="Equation.3">
                    <p:embed/>
                  </p:oleObj>
                </mc:Choice>
                <mc:Fallback>
                  <p:oleObj name="Equation" r:id="rId3" imgW="139680" imgH="16488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5" y="172"/>
                          <a:ext cx="224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814638" y="2393950"/>
            <a:ext cx="4278735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i="1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z</a:t>
            </a:r>
            <a:r>
              <a:rPr lang="en-US" sz="2400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 = (1687 </a:t>
            </a:r>
            <a:r>
              <a:rPr lang="en-US" sz="2400" dirty="0">
                <a:solidFill>
                  <a:schemeClr val="accent5">
                    <a:lumMod val="10000"/>
                  </a:schemeClr>
                </a:solidFill>
                <a:effectLst/>
                <a:latin typeface="MT Symbol" pitchFamily="82" charset="2"/>
              </a:rPr>
              <a:t>-</a:t>
            </a:r>
            <a:r>
              <a:rPr lang="en-US" sz="2400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 1697)/15.96= - 0.63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2929915" y="4144665"/>
            <a:ext cx="288091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i="1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P</a:t>
            </a:r>
            <a:r>
              <a:rPr lang="en-US" sz="2400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(</a:t>
            </a:r>
            <a:r>
              <a:rPr lang="en-US" sz="2400" i="1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z</a:t>
            </a:r>
            <a:r>
              <a:rPr lang="en-US" sz="2400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 </a:t>
            </a:r>
            <a:r>
              <a:rPr lang="en-US" sz="2400" u="sng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&lt;</a:t>
            </a:r>
            <a:r>
              <a:rPr lang="en-US" sz="2400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 -0.63) = 0.2643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018294"/>
      </p:ext>
    </p:extLst>
  </p:cSld>
  <p:clrMapOvr>
    <a:masterClrMapping/>
  </p:clrMapOvr>
  <p:transition advTm="39442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1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09" name="Group 453"/>
          <p:cNvGrpSpPr>
            <a:grpSpLocks/>
          </p:cNvGrpSpPr>
          <p:nvPr/>
        </p:nvGrpSpPr>
        <p:grpSpPr bwMode="auto">
          <a:xfrm>
            <a:off x="550863" y="166688"/>
            <a:ext cx="7772400" cy="814387"/>
            <a:chOff x="431" y="33"/>
            <a:chExt cx="4896" cy="513"/>
          </a:xfrm>
        </p:grpSpPr>
        <p:sp>
          <p:nvSpPr>
            <p:cNvPr id="147910" name="Rectangle 454"/>
            <p:cNvSpPr>
              <a:spLocks noChangeArrowheads="1"/>
            </p:cNvSpPr>
            <p:nvPr/>
          </p:nvSpPr>
          <p:spPr bwMode="auto">
            <a:xfrm>
              <a:off x="431" y="33"/>
              <a:ext cx="4896" cy="5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 anchor="ctr"/>
            <a:lstStyle/>
            <a:p>
              <a:r>
                <a:rPr lang="en-US" sz="2800" dirty="0">
                  <a:solidFill>
                    <a:schemeClr val="accent5">
                      <a:lumMod val="10000"/>
                    </a:schemeClr>
                  </a:solidFill>
                  <a:effectLst/>
                  <a:latin typeface="Book Antiqua" pitchFamily="18" charset="0"/>
                </a:rPr>
                <a:t>Sampling Distribution of    </a:t>
              </a:r>
              <a:r>
                <a:rPr lang="en-US" sz="1800" dirty="0">
                  <a:solidFill>
                    <a:schemeClr val="accent5">
                      <a:lumMod val="10000"/>
                    </a:schemeClr>
                  </a:solidFill>
                  <a:effectLst/>
                  <a:latin typeface="Book Antiqua" pitchFamily="18" charset="0"/>
                </a:rPr>
                <a:t> </a:t>
              </a:r>
              <a:r>
                <a:rPr lang="en-US" sz="2800" dirty="0">
                  <a:solidFill>
                    <a:schemeClr val="accent5">
                      <a:lumMod val="10000"/>
                    </a:schemeClr>
                  </a:solidFill>
                  <a:effectLst/>
                  <a:latin typeface="Book Antiqua" pitchFamily="18" charset="0"/>
                </a:rPr>
                <a:t>for SAT Scores</a:t>
              </a:r>
            </a:p>
          </p:txBody>
        </p:sp>
        <p:graphicFrame>
          <p:nvGraphicFramePr>
            <p:cNvPr id="147911" name="Object 455">
              <a:hlinkClick r:id="" action="ppaction://ole?verb=0"/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568856149"/>
                </p:ext>
              </p:extLst>
            </p:nvPr>
          </p:nvGraphicFramePr>
          <p:xfrm>
            <a:off x="3303" y="181"/>
            <a:ext cx="165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39680" imgH="164880" progId="Equation.3">
                    <p:embed/>
                  </p:oleObj>
                </mc:Choice>
                <mc:Fallback>
                  <p:oleObj name="Equation" r:id="rId4" imgW="139680" imgH="164880" progId="Equation.3">
                    <p:embed/>
                    <p:pic>
                      <p:nvPicPr>
                        <p:cNvPr id="0" name="Picture 45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3" y="181"/>
                          <a:ext cx="165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7912" name="Rectangle 456"/>
          <p:cNvSpPr>
            <a:spLocks noChangeArrowheads="1"/>
          </p:cNvSpPr>
          <p:nvPr/>
        </p:nvSpPr>
        <p:spPr bwMode="auto">
          <a:xfrm>
            <a:off x="1428750" y="1701800"/>
            <a:ext cx="6343650" cy="40005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graphicFrame>
        <p:nvGraphicFramePr>
          <p:cNvPr id="147913" name="Object 457">
            <a:hlinkClick r:id="" action="ppaction://ole?verb=0"/>
          </p:cNvPr>
          <p:cNvGraphicFramePr>
            <a:graphicFrameLocks/>
          </p:cNvGraphicFramePr>
          <p:nvPr/>
        </p:nvGraphicFramePr>
        <p:xfrm>
          <a:off x="7172325" y="4903788"/>
          <a:ext cx="249238" cy="20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1600" imgH="188640" progId="Equation.DSMT4">
                  <p:embed/>
                </p:oleObj>
              </mc:Choice>
              <mc:Fallback>
                <p:oleObj name="Equation" r:id="rId6" imgW="201600" imgH="188640" progId="Equation.DSMT4">
                  <p:embed/>
                  <p:pic>
                    <p:nvPicPr>
                      <p:cNvPr id="0" name="Picture 457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2325" y="4903788"/>
                        <a:ext cx="249238" cy="207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915" name="Rectangle 459"/>
          <p:cNvSpPr>
            <a:spLocks noChangeArrowheads="1"/>
          </p:cNvSpPr>
          <p:nvPr/>
        </p:nvSpPr>
        <p:spPr bwMode="auto">
          <a:xfrm>
            <a:off x="3421063" y="5154613"/>
            <a:ext cx="79829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1687</a:t>
            </a:r>
          </a:p>
        </p:txBody>
      </p:sp>
      <p:sp>
        <p:nvSpPr>
          <p:cNvPr id="147916" name="Rectangle 460"/>
          <p:cNvSpPr>
            <a:spLocks noChangeArrowheads="1"/>
          </p:cNvSpPr>
          <p:nvPr/>
        </p:nvSpPr>
        <p:spPr bwMode="auto">
          <a:xfrm>
            <a:off x="4297363" y="5154613"/>
            <a:ext cx="79829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1697</a:t>
            </a:r>
          </a:p>
        </p:txBody>
      </p:sp>
      <p:sp>
        <p:nvSpPr>
          <p:cNvPr id="147917" name="Line 461"/>
          <p:cNvSpPr>
            <a:spLocks noChangeShapeType="1"/>
          </p:cNvSpPr>
          <p:nvPr/>
        </p:nvSpPr>
        <p:spPr bwMode="auto">
          <a:xfrm>
            <a:off x="2087563" y="5033963"/>
            <a:ext cx="5002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918" name="Rectangle 462"/>
          <p:cNvSpPr>
            <a:spLocks noChangeArrowheads="1"/>
          </p:cNvSpPr>
          <p:nvPr/>
        </p:nvSpPr>
        <p:spPr bwMode="auto">
          <a:xfrm>
            <a:off x="1585913" y="3922713"/>
            <a:ext cx="203100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Area = 0.2643</a:t>
            </a:r>
          </a:p>
        </p:txBody>
      </p:sp>
      <p:sp>
        <p:nvSpPr>
          <p:cNvPr id="147923" name="Freeform 467"/>
          <p:cNvSpPr>
            <a:spLocks/>
          </p:cNvSpPr>
          <p:nvPr/>
        </p:nvSpPr>
        <p:spPr bwMode="auto">
          <a:xfrm>
            <a:off x="2341563" y="1965325"/>
            <a:ext cx="4513262" cy="3063875"/>
          </a:xfrm>
          <a:custGeom>
            <a:avLst/>
            <a:gdLst/>
            <a:ahLst/>
            <a:cxnLst>
              <a:cxn ang="0">
                <a:pos x="1335" y="22"/>
              </a:cxn>
              <a:cxn ang="0">
                <a:pos x="1248" y="112"/>
              </a:cxn>
              <a:cxn ang="0">
                <a:pos x="1187" y="216"/>
              </a:cxn>
              <a:cxn ang="0">
                <a:pos x="1127" y="330"/>
              </a:cxn>
              <a:cxn ang="0">
                <a:pos x="1083" y="434"/>
              </a:cxn>
              <a:cxn ang="0">
                <a:pos x="1041" y="538"/>
              </a:cxn>
              <a:cxn ang="0">
                <a:pos x="1003" y="650"/>
              </a:cxn>
              <a:cxn ang="0">
                <a:pos x="967" y="758"/>
              </a:cxn>
              <a:cxn ang="0">
                <a:pos x="939" y="870"/>
              </a:cxn>
              <a:cxn ang="0">
                <a:pos x="911" y="980"/>
              </a:cxn>
              <a:cxn ang="0">
                <a:pos x="879" y="1082"/>
              </a:cxn>
              <a:cxn ang="0">
                <a:pos x="837" y="1200"/>
              </a:cxn>
              <a:cxn ang="0">
                <a:pos x="796" y="1296"/>
              </a:cxn>
              <a:cxn ang="0">
                <a:pos x="738" y="1414"/>
              </a:cxn>
              <a:cxn ang="0">
                <a:pos x="672" y="1527"/>
              </a:cxn>
              <a:cxn ang="0">
                <a:pos x="588" y="1624"/>
              </a:cxn>
              <a:cxn ang="0">
                <a:pos x="480" y="1698"/>
              </a:cxn>
              <a:cxn ang="0">
                <a:pos x="379" y="1750"/>
              </a:cxn>
              <a:cxn ang="0">
                <a:pos x="276" y="1792"/>
              </a:cxn>
              <a:cxn ang="0">
                <a:pos x="184" y="1828"/>
              </a:cxn>
              <a:cxn ang="0">
                <a:pos x="60" y="1868"/>
              </a:cxn>
              <a:cxn ang="0">
                <a:pos x="1" y="1904"/>
              </a:cxn>
              <a:cxn ang="0">
                <a:pos x="2843" y="1930"/>
              </a:cxn>
              <a:cxn ang="0">
                <a:pos x="2796" y="1864"/>
              </a:cxn>
              <a:cxn ang="0">
                <a:pos x="2715" y="1844"/>
              </a:cxn>
              <a:cxn ang="0">
                <a:pos x="2566" y="1795"/>
              </a:cxn>
              <a:cxn ang="0">
                <a:pos x="2445" y="1751"/>
              </a:cxn>
              <a:cxn ang="0">
                <a:pos x="2331" y="1700"/>
              </a:cxn>
              <a:cxn ang="0">
                <a:pos x="2283" y="1666"/>
              </a:cxn>
              <a:cxn ang="0">
                <a:pos x="2200" y="1591"/>
              </a:cxn>
              <a:cxn ang="0">
                <a:pos x="2131" y="1504"/>
              </a:cxn>
              <a:cxn ang="0">
                <a:pos x="2069" y="1404"/>
              </a:cxn>
              <a:cxn ang="0">
                <a:pos x="2035" y="1336"/>
              </a:cxn>
              <a:cxn ang="0">
                <a:pos x="1975" y="1206"/>
              </a:cxn>
              <a:cxn ang="0">
                <a:pos x="1941" y="1118"/>
              </a:cxn>
              <a:cxn ang="0">
                <a:pos x="1913" y="1028"/>
              </a:cxn>
              <a:cxn ang="0">
                <a:pos x="1875" y="903"/>
              </a:cxn>
              <a:cxn ang="0">
                <a:pos x="1842" y="798"/>
              </a:cxn>
              <a:cxn ang="0">
                <a:pos x="1797" y="660"/>
              </a:cxn>
              <a:cxn ang="0">
                <a:pos x="1753" y="526"/>
              </a:cxn>
              <a:cxn ang="0">
                <a:pos x="1709" y="412"/>
              </a:cxn>
              <a:cxn ang="0">
                <a:pos x="1673" y="332"/>
              </a:cxn>
              <a:cxn ang="0">
                <a:pos x="1620" y="228"/>
              </a:cxn>
              <a:cxn ang="0">
                <a:pos x="1594" y="179"/>
              </a:cxn>
              <a:cxn ang="0">
                <a:pos x="1525" y="86"/>
              </a:cxn>
              <a:cxn ang="0">
                <a:pos x="1458" y="22"/>
              </a:cxn>
            </a:cxnLst>
            <a:rect l="0" t="0" r="r" b="b"/>
            <a:pathLst>
              <a:path w="2843" h="1930">
                <a:moveTo>
                  <a:pt x="1407" y="0"/>
                </a:moveTo>
                <a:lnTo>
                  <a:pt x="1371" y="2"/>
                </a:lnTo>
                <a:lnTo>
                  <a:pt x="1335" y="22"/>
                </a:lnTo>
                <a:lnTo>
                  <a:pt x="1304" y="48"/>
                </a:lnTo>
                <a:lnTo>
                  <a:pt x="1279" y="74"/>
                </a:lnTo>
                <a:lnTo>
                  <a:pt x="1248" y="112"/>
                </a:lnTo>
                <a:lnTo>
                  <a:pt x="1224" y="148"/>
                </a:lnTo>
                <a:lnTo>
                  <a:pt x="1206" y="178"/>
                </a:lnTo>
                <a:lnTo>
                  <a:pt x="1187" y="216"/>
                </a:lnTo>
                <a:lnTo>
                  <a:pt x="1164" y="250"/>
                </a:lnTo>
                <a:lnTo>
                  <a:pt x="1149" y="290"/>
                </a:lnTo>
                <a:lnTo>
                  <a:pt x="1127" y="330"/>
                </a:lnTo>
                <a:lnTo>
                  <a:pt x="1111" y="370"/>
                </a:lnTo>
                <a:lnTo>
                  <a:pt x="1097" y="404"/>
                </a:lnTo>
                <a:lnTo>
                  <a:pt x="1083" y="434"/>
                </a:lnTo>
                <a:lnTo>
                  <a:pt x="1069" y="466"/>
                </a:lnTo>
                <a:lnTo>
                  <a:pt x="1055" y="502"/>
                </a:lnTo>
                <a:lnTo>
                  <a:pt x="1041" y="538"/>
                </a:lnTo>
                <a:lnTo>
                  <a:pt x="1027" y="580"/>
                </a:lnTo>
                <a:lnTo>
                  <a:pt x="1013" y="614"/>
                </a:lnTo>
                <a:lnTo>
                  <a:pt x="1003" y="650"/>
                </a:lnTo>
                <a:lnTo>
                  <a:pt x="989" y="686"/>
                </a:lnTo>
                <a:lnTo>
                  <a:pt x="977" y="724"/>
                </a:lnTo>
                <a:lnTo>
                  <a:pt x="967" y="758"/>
                </a:lnTo>
                <a:lnTo>
                  <a:pt x="957" y="792"/>
                </a:lnTo>
                <a:lnTo>
                  <a:pt x="949" y="830"/>
                </a:lnTo>
                <a:lnTo>
                  <a:pt x="939" y="870"/>
                </a:lnTo>
                <a:lnTo>
                  <a:pt x="931" y="904"/>
                </a:lnTo>
                <a:lnTo>
                  <a:pt x="921" y="942"/>
                </a:lnTo>
                <a:lnTo>
                  <a:pt x="911" y="980"/>
                </a:lnTo>
                <a:lnTo>
                  <a:pt x="903" y="1012"/>
                </a:lnTo>
                <a:lnTo>
                  <a:pt x="891" y="1050"/>
                </a:lnTo>
                <a:lnTo>
                  <a:pt x="879" y="1082"/>
                </a:lnTo>
                <a:lnTo>
                  <a:pt x="864" y="1131"/>
                </a:lnTo>
                <a:lnTo>
                  <a:pt x="849" y="1168"/>
                </a:lnTo>
                <a:lnTo>
                  <a:pt x="837" y="1200"/>
                </a:lnTo>
                <a:lnTo>
                  <a:pt x="821" y="1236"/>
                </a:lnTo>
                <a:lnTo>
                  <a:pt x="808" y="1272"/>
                </a:lnTo>
                <a:lnTo>
                  <a:pt x="796" y="1296"/>
                </a:lnTo>
                <a:lnTo>
                  <a:pt x="777" y="1336"/>
                </a:lnTo>
                <a:lnTo>
                  <a:pt x="761" y="1374"/>
                </a:lnTo>
                <a:lnTo>
                  <a:pt x="738" y="1414"/>
                </a:lnTo>
                <a:lnTo>
                  <a:pt x="719" y="1454"/>
                </a:lnTo>
                <a:lnTo>
                  <a:pt x="696" y="1492"/>
                </a:lnTo>
                <a:lnTo>
                  <a:pt x="672" y="1527"/>
                </a:lnTo>
                <a:lnTo>
                  <a:pt x="645" y="1557"/>
                </a:lnTo>
                <a:lnTo>
                  <a:pt x="624" y="1588"/>
                </a:lnTo>
                <a:lnTo>
                  <a:pt x="588" y="1624"/>
                </a:lnTo>
                <a:lnTo>
                  <a:pt x="567" y="1641"/>
                </a:lnTo>
                <a:lnTo>
                  <a:pt x="534" y="1666"/>
                </a:lnTo>
                <a:lnTo>
                  <a:pt x="480" y="1698"/>
                </a:lnTo>
                <a:lnTo>
                  <a:pt x="441" y="1722"/>
                </a:lnTo>
                <a:lnTo>
                  <a:pt x="411" y="1736"/>
                </a:lnTo>
                <a:lnTo>
                  <a:pt x="379" y="1750"/>
                </a:lnTo>
                <a:lnTo>
                  <a:pt x="345" y="1766"/>
                </a:lnTo>
                <a:lnTo>
                  <a:pt x="312" y="1780"/>
                </a:lnTo>
                <a:lnTo>
                  <a:pt x="276" y="1792"/>
                </a:lnTo>
                <a:lnTo>
                  <a:pt x="255" y="1797"/>
                </a:lnTo>
                <a:lnTo>
                  <a:pt x="225" y="1809"/>
                </a:lnTo>
                <a:lnTo>
                  <a:pt x="184" y="1828"/>
                </a:lnTo>
                <a:lnTo>
                  <a:pt x="144" y="1840"/>
                </a:lnTo>
                <a:lnTo>
                  <a:pt x="97" y="1856"/>
                </a:lnTo>
                <a:lnTo>
                  <a:pt x="60" y="1868"/>
                </a:lnTo>
                <a:lnTo>
                  <a:pt x="27" y="1876"/>
                </a:lnTo>
                <a:lnTo>
                  <a:pt x="3" y="1884"/>
                </a:lnTo>
                <a:lnTo>
                  <a:pt x="1" y="1904"/>
                </a:lnTo>
                <a:lnTo>
                  <a:pt x="0" y="1926"/>
                </a:lnTo>
                <a:lnTo>
                  <a:pt x="1" y="1930"/>
                </a:lnTo>
                <a:lnTo>
                  <a:pt x="2843" y="1930"/>
                </a:lnTo>
                <a:lnTo>
                  <a:pt x="2841" y="1902"/>
                </a:lnTo>
                <a:lnTo>
                  <a:pt x="2841" y="1874"/>
                </a:lnTo>
                <a:lnTo>
                  <a:pt x="2796" y="1864"/>
                </a:lnTo>
                <a:lnTo>
                  <a:pt x="2746" y="1852"/>
                </a:lnTo>
                <a:lnTo>
                  <a:pt x="2689" y="1838"/>
                </a:lnTo>
                <a:lnTo>
                  <a:pt x="2715" y="1844"/>
                </a:lnTo>
                <a:lnTo>
                  <a:pt x="2656" y="1825"/>
                </a:lnTo>
                <a:lnTo>
                  <a:pt x="2613" y="1813"/>
                </a:lnTo>
                <a:lnTo>
                  <a:pt x="2566" y="1795"/>
                </a:lnTo>
                <a:lnTo>
                  <a:pt x="2515" y="1778"/>
                </a:lnTo>
                <a:lnTo>
                  <a:pt x="2481" y="1768"/>
                </a:lnTo>
                <a:lnTo>
                  <a:pt x="2445" y="1751"/>
                </a:lnTo>
                <a:lnTo>
                  <a:pt x="2409" y="1736"/>
                </a:lnTo>
                <a:lnTo>
                  <a:pt x="2367" y="1714"/>
                </a:lnTo>
                <a:lnTo>
                  <a:pt x="2331" y="1700"/>
                </a:lnTo>
                <a:lnTo>
                  <a:pt x="2311" y="1686"/>
                </a:lnTo>
                <a:lnTo>
                  <a:pt x="2295" y="1676"/>
                </a:lnTo>
                <a:lnTo>
                  <a:pt x="2283" y="1666"/>
                </a:lnTo>
                <a:lnTo>
                  <a:pt x="2257" y="1648"/>
                </a:lnTo>
                <a:lnTo>
                  <a:pt x="2232" y="1624"/>
                </a:lnTo>
                <a:lnTo>
                  <a:pt x="2200" y="1591"/>
                </a:lnTo>
                <a:lnTo>
                  <a:pt x="2179" y="1570"/>
                </a:lnTo>
                <a:lnTo>
                  <a:pt x="2159" y="1542"/>
                </a:lnTo>
                <a:lnTo>
                  <a:pt x="2131" y="1504"/>
                </a:lnTo>
                <a:lnTo>
                  <a:pt x="2112" y="1468"/>
                </a:lnTo>
                <a:lnTo>
                  <a:pt x="2088" y="1432"/>
                </a:lnTo>
                <a:lnTo>
                  <a:pt x="2069" y="1404"/>
                </a:lnTo>
                <a:lnTo>
                  <a:pt x="2051" y="1364"/>
                </a:lnTo>
                <a:lnTo>
                  <a:pt x="2019" y="1308"/>
                </a:lnTo>
                <a:lnTo>
                  <a:pt x="2035" y="1336"/>
                </a:lnTo>
                <a:lnTo>
                  <a:pt x="2004" y="1278"/>
                </a:lnTo>
                <a:lnTo>
                  <a:pt x="1992" y="1240"/>
                </a:lnTo>
                <a:lnTo>
                  <a:pt x="1975" y="1206"/>
                </a:lnTo>
                <a:lnTo>
                  <a:pt x="1965" y="1172"/>
                </a:lnTo>
                <a:lnTo>
                  <a:pt x="1951" y="1144"/>
                </a:lnTo>
                <a:lnTo>
                  <a:pt x="1941" y="1118"/>
                </a:lnTo>
                <a:lnTo>
                  <a:pt x="1935" y="1096"/>
                </a:lnTo>
                <a:lnTo>
                  <a:pt x="1925" y="1064"/>
                </a:lnTo>
                <a:lnTo>
                  <a:pt x="1913" y="1028"/>
                </a:lnTo>
                <a:lnTo>
                  <a:pt x="1899" y="986"/>
                </a:lnTo>
                <a:lnTo>
                  <a:pt x="1887" y="940"/>
                </a:lnTo>
                <a:lnTo>
                  <a:pt x="1875" y="903"/>
                </a:lnTo>
                <a:lnTo>
                  <a:pt x="1861" y="862"/>
                </a:lnTo>
                <a:lnTo>
                  <a:pt x="1849" y="824"/>
                </a:lnTo>
                <a:lnTo>
                  <a:pt x="1842" y="798"/>
                </a:lnTo>
                <a:lnTo>
                  <a:pt x="1829" y="754"/>
                </a:lnTo>
                <a:lnTo>
                  <a:pt x="1815" y="710"/>
                </a:lnTo>
                <a:lnTo>
                  <a:pt x="1797" y="660"/>
                </a:lnTo>
                <a:lnTo>
                  <a:pt x="1779" y="603"/>
                </a:lnTo>
                <a:lnTo>
                  <a:pt x="1765" y="562"/>
                </a:lnTo>
                <a:lnTo>
                  <a:pt x="1753" y="526"/>
                </a:lnTo>
                <a:lnTo>
                  <a:pt x="1737" y="484"/>
                </a:lnTo>
                <a:lnTo>
                  <a:pt x="1722" y="453"/>
                </a:lnTo>
                <a:lnTo>
                  <a:pt x="1709" y="412"/>
                </a:lnTo>
                <a:lnTo>
                  <a:pt x="1695" y="390"/>
                </a:lnTo>
                <a:lnTo>
                  <a:pt x="1685" y="362"/>
                </a:lnTo>
                <a:lnTo>
                  <a:pt x="1673" y="332"/>
                </a:lnTo>
                <a:lnTo>
                  <a:pt x="1656" y="304"/>
                </a:lnTo>
                <a:lnTo>
                  <a:pt x="1637" y="264"/>
                </a:lnTo>
                <a:lnTo>
                  <a:pt x="1620" y="228"/>
                </a:lnTo>
                <a:lnTo>
                  <a:pt x="1609" y="208"/>
                </a:lnTo>
                <a:lnTo>
                  <a:pt x="1578" y="156"/>
                </a:lnTo>
                <a:lnTo>
                  <a:pt x="1594" y="179"/>
                </a:lnTo>
                <a:lnTo>
                  <a:pt x="1565" y="136"/>
                </a:lnTo>
                <a:lnTo>
                  <a:pt x="1554" y="113"/>
                </a:lnTo>
                <a:lnTo>
                  <a:pt x="1525" y="86"/>
                </a:lnTo>
                <a:lnTo>
                  <a:pt x="1499" y="56"/>
                </a:lnTo>
                <a:lnTo>
                  <a:pt x="1477" y="36"/>
                </a:lnTo>
                <a:lnTo>
                  <a:pt x="1458" y="22"/>
                </a:lnTo>
                <a:lnTo>
                  <a:pt x="1433" y="6"/>
                </a:lnTo>
                <a:lnTo>
                  <a:pt x="1408" y="4"/>
                </a:lnTo>
              </a:path>
            </a:pathLst>
          </a:cu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0" scaled="1"/>
            <a:tileRect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932" name="Freeform 476"/>
          <p:cNvSpPr>
            <a:spLocks noChangeArrowheads="1"/>
          </p:cNvSpPr>
          <p:nvPr/>
        </p:nvSpPr>
        <p:spPr bwMode="auto">
          <a:xfrm flipH="1">
            <a:off x="4551363" y="4960938"/>
            <a:ext cx="42862" cy="1920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005"/>
              </a:cxn>
            </a:cxnLst>
            <a:rect l="0" t="0" r="r" b="b"/>
            <a:pathLst>
              <a:path w="1" h="2005">
                <a:moveTo>
                  <a:pt x="0" y="0"/>
                </a:moveTo>
                <a:lnTo>
                  <a:pt x="0" y="2005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936" name="Freeform 480"/>
          <p:cNvSpPr>
            <a:spLocks/>
          </p:cNvSpPr>
          <p:nvPr/>
        </p:nvSpPr>
        <p:spPr bwMode="auto">
          <a:xfrm>
            <a:off x="2339975" y="3111500"/>
            <a:ext cx="1560513" cy="1919288"/>
          </a:xfrm>
          <a:custGeom>
            <a:avLst/>
            <a:gdLst/>
            <a:ahLst/>
            <a:cxnLst>
              <a:cxn ang="0">
                <a:pos x="983" y="1209"/>
              </a:cxn>
              <a:cxn ang="0">
                <a:pos x="2" y="1209"/>
              </a:cxn>
              <a:cxn ang="0">
                <a:pos x="2" y="1188"/>
              </a:cxn>
              <a:cxn ang="0">
                <a:pos x="0" y="1158"/>
              </a:cxn>
              <a:cxn ang="0">
                <a:pos x="23" y="1155"/>
              </a:cxn>
              <a:cxn ang="0">
                <a:pos x="44" y="1148"/>
              </a:cxn>
              <a:cxn ang="0">
                <a:pos x="118" y="1124"/>
              </a:cxn>
              <a:cxn ang="0">
                <a:pos x="185" y="1104"/>
              </a:cxn>
              <a:cxn ang="0">
                <a:pos x="274" y="1071"/>
              </a:cxn>
              <a:cxn ang="0">
                <a:pos x="383" y="1026"/>
              </a:cxn>
              <a:cxn ang="0">
                <a:pos x="491" y="972"/>
              </a:cxn>
              <a:cxn ang="0">
                <a:pos x="593" y="900"/>
              </a:cxn>
              <a:cxn ang="0">
                <a:pos x="674" y="813"/>
              </a:cxn>
              <a:cxn ang="0">
                <a:pos x="743" y="693"/>
              </a:cxn>
              <a:cxn ang="0">
                <a:pos x="812" y="555"/>
              </a:cxn>
              <a:cxn ang="0">
                <a:pos x="866" y="417"/>
              </a:cxn>
              <a:cxn ang="0">
                <a:pos x="896" y="321"/>
              </a:cxn>
              <a:cxn ang="0">
                <a:pos x="923" y="215"/>
              </a:cxn>
              <a:cxn ang="0">
                <a:pos x="950" y="114"/>
              </a:cxn>
              <a:cxn ang="0">
                <a:pos x="983" y="0"/>
              </a:cxn>
            </a:cxnLst>
            <a:rect l="0" t="0" r="r" b="b"/>
            <a:pathLst>
              <a:path w="983" h="1209">
                <a:moveTo>
                  <a:pt x="983" y="1209"/>
                </a:moveTo>
                <a:lnTo>
                  <a:pt x="2" y="1209"/>
                </a:lnTo>
                <a:lnTo>
                  <a:pt x="2" y="1188"/>
                </a:lnTo>
                <a:lnTo>
                  <a:pt x="0" y="1158"/>
                </a:lnTo>
                <a:lnTo>
                  <a:pt x="23" y="1155"/>
                </a:lnTo>
                <a:lnTo>
                  <a:pt x="44" y="1148"/>
                </a:lnTo>
                <a:lnTo>
                  <a:pt x="118" y="1124"/>
                </a:lnTo>
                <a:lnTo>
                  <a:pt x="185" y="1104"/>
                </a:lnTo>
                <a:lnTo>
                  <a:pt x="274" y="1071"/>
                </a:lnTo>
                <a:lnTo>
                  <a:pt x="383" y="1026"/>
                </a:lnTo>
                <a:lnTo>
                  <a:pt x="491" y="972"/>
                </a:lnTo>
                <a:lnTo>
                  <a:pt x="593" y="900"/>
                </a:lnTo>
                <a:lnTo>
                  <a:pt x="674" y="813"/>
                </a:lnTo>
                <a:lnTo>
                  <a:pt x="743" y="693"/>
                </a:lnTo>
                <a:lnTo>
                  <a:pt x="812" y="555"/>
                </a:lnTo>
                <a:lnTo>
                  <a:pt x="866" y="417"/>
                </a:lnTo>
                <a:lnTo>
                  <a:pt x="896" y="321"/>
                </a:lnTo>
                <a:lnTo>
                  <a:pt x="923" y="215"/>
                </a:lnTo>
                <a:lnTo>
                  <a:pt x="950" y="114"/>
                </a:lnTo>
                <a:lnTo>
                  <a:pt x="983" y="0"/>
                </a:lnTo>
              </a:path>
            </a:pathLst>
          </a:custGeom>
          <a:gradFill rotWithShape="0">
            <a:gsLst>
              <a:gs pos="0">
                <a:srgbClr val="00A2DC"/>
              </a:gs>
              <a:gs pos="100000">
                <a:srgbClr val="00A2DC">
                  <a:gamma/>
                  <a:shade val="46275"/>
                  <a:invGamma/>
                </a:srgbClr>
              </a:gs>
            </a:gsLst>
            <a:lin ang="0" scaled="1"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47925" name="Group 469"/>
          <p:cNvGrpSpPr>
            <a:grpSpLocks/>
          </p:cNvGrpSpPr>
          <p:nvPr/>
        </p:nvGrpSpPr>
        <p:grpSpPr bwMode="auto">
          <a:xfrm>
            <a:off x="2239963" y="1893888"/>
            <a:ext cx="4759325" cy="2952750"/>
            <a:chOff x="1195" y="1177"/>
            <a:chExt cx="2998" cy="1860"/>
          </a:xfrm>
        </p:grpSpPr>
        <p:sp>
          <p:nvSpPr>
            <p:cNvPr id="147926" name="Arc 470"/>
            <p:cNvSpPr>
              <a:spLocks/>
            </p:cNvSpPr>
            <p:nvPr/>
          </p:nvSpPr>
          <p:spPr bwMode="auto">
            <a:xfrm rot="4500000">
              <a:off x="2955" y="2310"/>
              <a:ext cx="806" cy="27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9428 w 19428"/>
                <a:gd name="T1" fmla="*/ 9440 h 21600"/>
                <a:gd name="T2" fmla="*/ 0 w 19428"/>
                <a:gd name="T3" fmla="*/ 21600 h 21600"/>
                <a:gd name="T4" fmla="*/ 0 w 1942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28" h="21600" fill="none" extrusionOk="0">
                  <a:moveTo>
                    <a:pt x="19427" y="9439"/>
                  </a:moveTo>
                  <a:cubicBezTo>
                    <a:pt x="15813" y="16878"/>
                    <a:pt x="8269" y="21599"/>
                    <a:pt x="0" y="21600"/>
                  </a:cubicBezTo>
                </a:path>
                <a:path w="19428" h="21600" stroke="0" extrusionOk="0">
                  <a:moveTo>
                    <a:pt x="19427" y="9439"/>
                  </a:moveTo>
                  <a:cubicBezTo>
                    <a:pt x="15813" y="16878"/>
                    <a:pt x="826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927" name="Arc 471"/>
            <p:cNvSpPr>
              <a:spLocks/>
            </p:cNvSpPr>
            <p:nvPr/>
          </p:nvSpPr>
          <p:spPr bwMode="auto">
            <a:xfrm rot="720000">
              <a:off x="3466" y="2872"/>
              <a:ext cx="727" cy="165"/>
            </a:xfrm>
            <a:custGeom>
              <a:avLst/>
              <a:gdLst>
                <a:gd name="G0" fmla="+- 21038 0 0"/>
                <a:gd name="G1" fmla="+- 0 0 0"/>
                <a:gd name="G2" fmla="+- 21600 0 0"/>
                <a:gd name="T0" fmla="*/ 18899 w 21038"/>
                <a:gd name="T1" fmla="*/ 21494 h 21494"/>
                <a:gd name="T2" fmla="*/ 0 w 21038"/>
                <a:gd name="T3" fmla="*/ 4895 h 21494"/>
                <a:gd name="T4" fmla="*/ 21038 w 21038"/>
                <a:gd name="T5" fmla="*/ 0 h 21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038" h="21494" fill="none" extrusionOk="0">
                  <a:moveTo>
                    <a:pt x="18899" y="21493"/>
                  </a:moveTo>
                  <a:cubicBezTo>
                    <a:pt x="9695" y="20577"/>
                    <a:pt x="2096" y="13903"/>
                    <a:pt x="-1" y="4895"/>
                  </a:cubicBezTo>
                </a:path>
                <a:path w="21038" h="21494" stroke="0" extrusionOk="0">
                  <a:moveTo>
                    <a:pt x="18899" y="21493"/>
                  </a:moveTo>
                  <a:cubicBezTo>
                    <a:pt x="9695" y="20577"/>
                    <a:pt x="2096" y="13903"/>
                    <a:pt x="-1" y="4895"/>
                  </a:cubicBezTo>
                  <a:lnTo>
                    <a:pt x="21038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928" name="Arc 472"/>
            <p:cNvSpPr>
              <a:spLocks/>
            </p:cNvSpPr>
            <p:nvPr/>
          </p:nvSpPr>
          <p:spPr bwMode="auto">
            <a:xfrm rot="6300000">
              <a:off x="1950" y="1543"/>
              <a:ext cx="956" cy="22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929" name="Arc 473"/>
            <p:cNvSpPr>
              <a:spLocks/>
            </p:cNvSpPr>
            <p:nvPr/>
          </p:nvSpPr>
          <p:spPr bwMode="auto">
            <a:xfrm rot="16980000">
              <a:off x="1574" y="2304"/>
              <a:ext cx="790" cy="284"/>
            </a:xfrm>
            <a:custGeom>
              <a:avLst/>
              <a:gdLst>
                <a:gd name="G0" fmla="+- 19433 0 0"/>
                <a:gd name="G1" fmla="+- 0 0 0"/>
                <a:gd name="G2" fmla="+- 21600 0 0"/>
                <a:gd name="T0" fmla="*/ 19433 w 19433"/>
                <a:gd name="T1" fmla="*/ 21600 h 21600"/>
                <a:gd name="T2" fmla="*/ 0 w 19433"/>
                <a:gd name="T3" fmla="*/ 9430 h 21600"/>
                <a:gd name="T4" fmla="*/ 19433 w 194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930" name="Arc 474"/>
            <p:cNvSpPr>
              <a:spLocks/>
            </p:cNvSpPr>
            <p:nvPr/>
          </p:nvSpPr>
          <p:spPr bwMode="auto">
            <a:xfrm rot="15300000">
              <a:off x="2411" y="1545"/>
              <a:ext cx="957" cy="225"/>
            </a:xfrm>
            <a:custGeom>
              <a:avLst/>
              <a:gdLst>
                <a:gd name="G0" fmla="+- 0 0 0"/>
                <a:gd name="G1" fmla="+- 96 0 0"/>
                <a:gd name="G2" fmla="+- 21600 0 0"/>
                <a:gd name="T0" fmla="*/ 21600 w 21600"/>
                <a:gd name="T1" fmla="*/ 0 h 21696"/>
                <a:gd name="T2" fmla="*/ 0 w 21600"/>
                <a:gd name="T3" fmla="*/ 21696 h 21696"/>
                <a:gd name="T4" fmla="*/ 0 w 21600"/>
                <a:gd name="T5" fmla="*/ 96 h 2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96" fill="none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</a:path>
                <a:path w="21600" h="21696" stroke="0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  <a:lnTo>
                    <a:pt x="0" y="96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931" name="Arc 475"/>
            <p:cNvSpPr>
              <a:spLocks/>
            </p:cNvSpPr>
            <p:nvPr/>
          </p:nvSpPr>
          <p:spPr bwMode="auto">
            <a:xfrm rot="20700000">
              <a:off x="1195" y="2859"/>
              <a:ext cx="697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693 w 20693"/>
                <a:gd name="T1" fmla="*/ 6194 h 21576"/>
                <a:gd name="T2" fmla="*/ 1014 w 20693"/>
                <a:gd name="T3" fmla="*/ 21576 h 21576"/>
                <a:gd name="T4" fmla="*/ 0 w 20693"/>
                <a:gd name="T5" fmla="*/ 0 h 2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3" h="21576" fill="none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</a:path>
                <a:path w="20693" h="21576" stroke="0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7934" name="Freeform 478"/>
          <p:cNvSpPr>
            <a:spLocks noChangeArrowheads="1"/>
          </p:cNvSpPr>
          <p:nvPr/>
        </p:nvSpPr>
        <p:spPr bwMode="auto">
          <a:xfrm>
            <a:off x="3902075" y="3101975"/>
            <a:ext cx="42863" cy="2003425"/>
          </a:xfrm>
          <a:custGeom>
            <a:avLst/>
            <a:gdLst/>
            <a:ahLst/>
            <a:cxnLst>
              <a:cxn ang="0">
                <a:pos x="0" y="1226"/>
              </a:cxn>
              <a:cxn ang="0">
                <a:pos x="0" y="0"/>
              </a:cxn>
            </a:cxnLst>
            <a:rect l="0" t="0" r="r" b="b"/>
            <a:pathLst>
              <a:path w="1" h="1226">
                <a:moveTo>
                  <a:pt x="0" y="1226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935" name="Line 479"/>
          <p:cNvSpPr>
            <a:spLocks noChangeShapeType="1"/>
          </p:cNvSpPr>
          <p:nvPr/>
        </p:nvSpPr>
        <p:spPr bwMode="auto">
          <a:xfrm>
            <a:off x="3295650" y="4330700"/>
            <a:ext cx="241300" cy="422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7937" name="Object 481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073904"/>
              </p:ext>
            </p:extLst>
          </p:nvPr>
        </p:nvGraphicFramePr>
        <p:xfrm>
          <a:off x="5400675" y="2273300"/>
          <a:ext cx="12922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47640" imgH="203040" progId="Equation.DSMT4">
                  <p:embed/>
                </p:oleObj>
              </mc:Choice>
              <mc:Fallback>
                <p:oleObj name="Equation" r:id="rId8" imgW="647640" imgH="203040" progId="Equation.DSMT4">
                  <p:embed/>
                  <p:pic>
                    <p:nvPicPr>
                      <p:cNvPr id="0" name="Picture 481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675" y="2273300"/>
                        <a:ext cx="129222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940" name="Rectangle 484"/>
          <p:cNvSpPr>
            <a:spLocks noChangeArrowheads="1"/>
          </p:cNvSpPr>
          <p:nvPr/>
        </p:nvSpPr>
        <p:spPr bwMode="auto">
          <a:xfrm>
            <a:off x="677863" y="1106488"/>
            <a:ext cx="5770562" cy="5667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n-US" sz="2400" dirty="0">
                <a:solidFill>
                  <a:schemeClr val="accent5">
                    <a:lumMod val="10000"/>
                  </a:schemeClr>
                </a:solidFill>
                <a:effectLst/>
                <a:latin typeface="Book Antiqua" pitchFamily="18" charset="0"/>
              </a:rPr>
              <a:t>Example:  St. Andrew’s College</a:t>
            </a:r>
          </a:p>
        </p:txBody>
      </p:sp>
      <p:grpSp>
        <p:nvGrpSpPr>
          <p:cNvPr id="147941" name="Group 485"/>
          <p:cNvGrpSpPr>
            <a:grpSpLocks/>
          </p:cNvGrpSpPr>
          <p:nvPr/>
        </p:nvGrpSpPr>
        <p:grpSpPr bwMode="auto">
          <a:xfrm>
            <a:off x="1649413" y="1787525"/>
            <a:ext cx="1833562" cy="1917700"/>
            <a:chOff x="1039" y="1206"/>
            <a:chExt cx="1155" cy="1208"/>
          </a:xfrm>
        </p:grpSpPr>
        <p:sp>
          <p:nvSpPr>
            <p:cNvPr id="147942" name="Text Box 486"/>
            <p:cNvSpPr txBox="1">
              <a:spLocks noChangeArrowheads="1"/>
            </p:cNvSpPr>
            <p:nvPr/>
          </p:nvSpPr>
          <p:spPr bwMode="auto">
            <a:xfrm>
              <a:off x="1039" y="1206"/>
              <a:ext cx="1155" cy="1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Sampling</a:t>
              </a:r>
            </a:p>
            <a:p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Distribution</a:t>
              </a:r>
            </a:p>
            <a:p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of    </a:t>
              </a:r>
            </a:p>
            <a:p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for SAT</a:t>
              </a:r>
            </a:p>
            <a:p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Scores</a:t>
              </a:r>
            </a:p>
          </p:txBody>
        </p:sp>
        <p:graphicFrame>
          <p:nvGraphicFramePr>
            <p:cNvPr id="147943" name="Object 487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664" y="1746"/>
            <a:ext cx="121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63440" imgH="163440" progId="Equation.DSMT4">
                    <p:embed/>
                  </p:oleObj>
                </mc:Choice>
                <mc:Fallback>
                  <p:oleObj name="Equation" r:id="rId10" imgW="163440" imgH="163440" progId="Equation.DSMT4">
                    <p:embed/>
                    <p:pic>
                      <p:nvPicPr>
                        <p:cNvPr id="0" name="Picture 48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4" y="1746"/>
                          <a:ext cx="121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1"/>
    </p:custDataLst>
  </p:cSld>
  <p:clrMapOvr>
    <a:masterClrMapping/>
  </p:clrMapOvr>
  <p:transition advTm="2880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4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147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14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147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14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4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14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14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4" dur="500"/>
                                        <p:tgtEl>
                                          <p:spTgt spid="147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8" dur="500"/>
                                        <p:tgtEl>
                                          <p:spTgt spid="147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2" dur="500"/>
                                        <p:tgtEl>
                                          <p:spTgt spid="147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6" dur="500"/>
                                        <p:tgtEl>
                                          <p:spTgt spid="14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7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7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79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79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912" grpId="0" animBg="1" autoUpdateAnimBg="0"/>
      <p:bldP spid="147915" grpId="0" autoUpdateAnimBg="0"/>
      <p:bldP spid="147916" grpId="0" autoUpdateAnimBg="0"/>
      <p:bldP spid="147917" grpId="0" animBg="1"/>
      <p:bldP spid="147918" grpId="0" autoUpdateAnimBg="0"/>
      <p:bldP spid="147923" grpId="0" animBg="1"/>
      <p:bldP spid="147932" grpId="0" animBg="1"/>
      <p:bldP spid="147936" grpId="0" animBg="1"/>
      <p:bldP spid="147934" grpId="0" animBg="1"/>
      <p:bldP spid="14793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0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2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24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0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9"/>
</p:tagLst>
</file>

<file path=ppt/theme/theme1.xml><?xml version="1.0" encoding="utf-8"?>
<a:theme xmlns:a="http://schemas.openxmlformats.org/drawingml/2006/main" name="SBE9ch01">
  <a:themeElements>
    <a:clrScheme name="">
      <a:dk1>
        <a:srgbClr val="3C0023"/>
      </a:dk1>
      <a:lt1>
        <a:srgbClr val="FFFFFF"/>
      </a:lt1>
      <a:dk2>
        <a:srgbClr val="300153"/>
      </a:dk2>
      <a:lt2>
        <a:srgbClr val="F6BF69"/>
      </a:lt2>
      <a:accent1>
        <a:srgbClr val="618FFD"/>
      </a:accent1>
      <a:accent2>
        <a:srgbClr val="B760F9"/>
      </a:accent2>
      <a:accent3>
        <a:srgbClr val="ADAAB3"/>
      </a:accent3>
      <a:accent4>
        <a:srgbClr val="DADADA"/>
      </a:accent4>
      <a:accent5>
        <a:srgbClr val="B7C6FE"/>
      </a:accent5>
      <a:accent6>
        <a:srgbClr val="A656E2"/>
      </a:accent6>
      <a:hlink>
        <a:srgbClr val="919191"/>
      </a:hlink>
      <a:folHlink>
        <a:srgbClr val="B50069"/>
      </a:folHlink>
    </a:clrScheme>
    <a:fontScheme name="SBE9ch01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57200" marR="0" indent="-4572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MS Reference Serif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57200" marR="0" indent="-4572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MS Reference Serif" pitchFamily="18" charset="0"/>
          </a:defRPr>
        </a:defPPr>
      </a:lstStyle>
    </a:lnDef>
  </a:objectDefaults>
  <a:extraClrSchemeLst>
    <a:extraClrScheme>
      <a:clrScheme name="SBE9ch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E9ch0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BE9ch0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E9ch0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E9ch0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E9ch0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E9ch0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C:\Slides\SBE9ppt\SBE9ch01.PPT</Template>
  <TotalTime>6103</TotalTime>
  <Pages>30</Pages>
  <Words>953</Words>
  <Application>Microsoft Macintosh PowerPoint</Application>
  <PresentationFormat>全屏显示(4:3)</PresentationFormat>
  <Paragraphs>136</Paragraphs>
  <Slides>20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MT Symbol</vt:lpstr>
      <vt:lpstr>Times New Roman</vt:lpstr>
      <vt:lpstr>Book Antiqua</vt:lpstr>
      <vt:lpstr>Cambria Math</vt:lpstr>
      <vt:lpstr>Monotype Sorts</vt:lpstr>
      <vt:lpstr>Wingdings</vt:lpstr>
      <vt:lpstr>MS Reference Serif</vt:lpstr>
      <vt:lpstr>Symbol</vt:lpstr>
      <vt:lpstr>SBE9ch01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Sample Size and the Sampling Distribution of </vt:lpstr>
      <vt:lpstr>PowerPoint 演示文稿</vt:lpstr>
      <vt:lpstr>PowerPoint 演示文稿</vt:lpstr>
      <vt:lpstr>Is the sample estimate a good enough point estimator? </vt:lpstr>
      <vt:lpstr>Properties of Point Estimators</vt:lpstr>
      <vt:lpstr>Properties of Point Estimators</vt:lpstr>
      <vt:lpstr>Properties of Point Estimators</vt:lpstr>
      <vt:lpstr>Properties of Point Estimators</vt:lpstr>
      <vt:lpstr>Properties of Point Estimators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Ch. 7 Sampling Distributions</dc:title>
  <dc:creator>Pengji Wang</dc:creator>
  <cp:lastModifiedBy>张 马唯一</cp:lastModifiedBy>
  <cp:revision>389</cp:revision>
  <cp:lastPrinted>1601-01-01T00:00:00Z</cp:lastPrinted>
  <dcterms:created xsi:type="dcterms:W3CDTF">1996-08-26T13:38:50Z</dcterms:created>
  <dcterms:modified xsi:type="dcterms:W3CDTF">2022-12-23T05:02:28Z</dcterms:modified>
</cp:coreProperties>
</file>