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5"/>
  </p:notesMasterIdLst>
  <p:sldIdLst>
    <p:sldId id="302" r:id="rId5"/>
    <p:sldId id="391" r:id="rId6"/>
    <p:sldId id="360" r:id="rId7"/>
    <p:sldId id="363" r:id="rId8"/>
    <p:sldId id="405" r:id="rId9"/>
    <p:sldId id="306" r:id="rId10"/>
    <p:sldId id="393" r:id="rId11"/>
    <p:sldId id="394" r:id="rId12"/>
    <p:sldId id="395" r:id="rId13"/>
    <p:sldId id="359" r:id="rId14"/>
    <p:sldId id="396" r:id="rId15"/>
    <p:sldId id="407" r:id="rId16"/>
    <p:sldId id="398" r:id="rId17"/>
    <p:sldId id="399" r:id="rId18"/>
    <p:sldId id="397" r:id="rId19"/>
    <p:sldId id="400" r:id="rId20"/>
    <p:sldId id="402" r:id="rId21"/>
    <p:sldId id="403" r:id="rId22"/>
    <p:sldId id="404" r:id="rId23"/>
    <p:sldId id="375" r:id="rId24"/>
    <p:sldId id="376" r:id="rId25"/>
    <p:sldId id="377" r:id="rId26"/>
    <p:sldId id="379" r:id="rId27"/>
    <p:sldId id="410" r:id="rId28"/>
    <p:sldId id="406" r:id="rId29"/>
    <p:sldId id="411" r:id="rId30"/>
    <p:sldId id="385" r:id="rId31"/>
    <p:sldId id="386" r:id="rId32"/>
    <p:sldId id="408" r:id="rId33"/>
    <p:sldId id="4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468"/>
    <p:restoredTop sz="90252" autoAdjust="0"/>
  </p:normalViewPr>
  <p:slideViewPr>
    <p:cSldViewPr>
      <p:cViewPr varScale="1">
        <p:scale>
          <a:sx n="98" d="100"/>
          <a:sy n="98" d="100"/>
        </p:scale>
        <p:origin x="8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5D9-840C-4CE2-9CC4-96D30F5C090A}" type="datetimeFigureOut">
              <a:rPr lang="en-AU" smtClean="0"/>
              <a:t>2/5/2022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3AEC-CFE5-41A7-997F-31027470D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17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670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AFE739-7D8C-446F-B908-3E3F17F7D3C7}" type="slidenum"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0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62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40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02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09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364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1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355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65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3AEC-CFE5-41A7-997F-31027470D5D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217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841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66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216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95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23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details will be covered in later week lectures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784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55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5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89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5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65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35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80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40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2A14-39A4-4BA4-A9B1-D6A9DC89CB8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48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67189041-123E-49EE-B238-F458167D5D6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003E1-DE35-4B4F-9761-E42A1A9308FD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A473F-3892-4795-BFFC-F505D37F4332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C328C-73E7-44B4-B716-97B391FEDF3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88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F1585-A1FA-41C6-B06E-7EBF1DBC00B9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79C64-37FE-4ED4-8325-6568E9DCD17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28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533893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owerpoint-background-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16062" y="2854325"/>
            <a:ext cx="5986201" cy="914400"/>
          </a:xfrm>
        </p:spPr>
        <p:txBody>
          <a:bodyPr/>
          <a:lstStyle>
            <a:lvl1pPr algn="ctr">
              <a:buNone/>
              <a:defRPr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>
              <a:buNone/>
              <a:defRPr b="0" i="0">
                <a:latin typeface="Times New Roman"/>
                <a:cs typeface="Times New Roman"/>
              </a:defRPr>
            </a:lvl2pPr>
            <a:lvl3pPr>
              <a:buNone/>
              <a:defRPr b="0" i="0">
                <a:latin typeface="Times New Roman"/>
                <a:cs typeface="Times New Roman"/>
              </a:defRPr>
            </a:lvl3pPr>
            <a:lvl4pPr>
              <a:buNone/>
              <a:defRPr b="0" i="0">
                <a:latin typeface="Times New Roman"/>
                <a:cs typeface="Times New Roman"/>
              </a:defRPr>
            </a:lvl4pPr>
            <a:lvl5pPr>
              <a:buNone/>
              <a:defRPr b="0" i="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82610026-E6FE-4C76-B6E8-19EF1753F58B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1556"/>
            <a:ext cx="8229600" cy="313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5A96DCE8-5447-4B37-8432-836066C31046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1138"/>
            <a:ext cx="2895600" cy="1603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FDDC8264-892D-4F14-A6AD-6C911C9F38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151FB64F-B00B-44D9-8C89-F7FCDEEFCC31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5738"/>
            <a:ext cx="2895600" cy="185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CCCB9FCF-FFB1-472E-A9FE-40B4D57F695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578EBEF4-C70A-4E09-AEA1-27805F42680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8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116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65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84923"/>
            <a:ext cx="4040188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065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84923"/>
            <a:ext cx="4041775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A569240F-6A65-4643-8DF6-6CDE53C6ACEE}" type="datetime1">
              <a:rPr lang="en-AU" smtClean="0"/>
              <a:t>2/5/2022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0FCC082E-E3B6-4646-B1EA-F4B079F72B4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43A0C-5714-4EEE-9B12-4C9029210F78}" type="datetime1">
              <a:rPr lang="en-AU" smtClean="0"/>
              <a:t>2/5/2022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686B-EE83-4935-B893-F6D56DADD2A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57BEF0-4ED0-4743-BCA4-BE7A5E99EBD9}" type="datetime1">
              <a:rPr lang="en-AU" smtClean="0"/>
              <a:t>2/5/2022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E5F28-9D0E-4538-B0F1-9BCC21A3484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8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B089E-ACFC-4767-93FF-97DB92A5202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C1495-7CFD-4F2A-94A8-664F94775DA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B1AFED4-E582-419B-ADA0-4CEFA8CA745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9" descr="powerpoint image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idaho.com/Scales-of-Justice-03.gi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data-science" TargetMode="External"/><Relationship Id="rId2" Type="http://schemas.openxmlformats.org/officeDocument/2006/relationships/hyperlink" Target="https://arxiv.org/ftp/arxiv/papers/1501/1501.05039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afaribooksonline.com/library/view/doing-data-science/9781449363871/ch0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6338"/>
            <a:ext cx="9144000" cy="957263"/>
          </a:xfrm>
        </p:spPr>
        <p:txBody>
          <a:bodyPr/>
          <a:lstStyle/>
          <a:p>
            <a:r>
              <a:rPr lang="en-US" sz="2800" b="1">
                <a:solidFill>
                  <a:srgbClr val="000099"/>
                </a:solidFill>
                <a:latin typeface="Stone Sans ITC TT-Bold"/>
              </a:rPr>
              <a:t>Introductory Data Science and Machine Learning</a:t>
            </a:r>
            <a:endParaRPr lang="en-AU" sz="2800" b="1" dirty="0">
              <a:solidFill>
                <a:srgbClr val="000099"/>
              </a:solidFill>
              <a:latin typeface="Stone Sans ITC TT-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937" y="3555566"/>
            <a:ext cx="6400800" cy="1626034"/>
          </a:xfrm>
        </p:spPr>
        <p:txBody>
          <a:bodyPr/>
          <a:lstStyle/>
          <a:p>
            <a:r>
              <a:rPr lang="en-US" b="1" i="0" u="sng">
                <a:solidFill>
                  <a:schemeClr val="tx1"/>
                </a:solidFill>
                <a:latin typeface="+mj-lt"/>
              </a:rPr>
              <a:t>Lecture #1 </a:t>
            </a:r>
          </a:p>
          <a:p>
            <a:r>
              <a:rPr lang="en-US" b="1">
                <a:solidFill>
                  <a:schemeClr val="tx1"/>
                </a:solidFill>
                <a:latin typeface="+mj-lt"/>
              </a:rPr>
              <a:t>Introduction to Data Science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28600" y="714373"/>
            <a:ext cx="7991475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b="1">
                <a:solidFill>
                  <a:srgbClr val="000099"/>
                </a:solidFill>
                <a:latin typeface="Stone Sans ITC TT-Bold" charset="0"/>
              </a:rPr>
              <a:t>CP1407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What is Data Science?</a:t>
            </a:r>
            <a:r>
              <a:rPr lang="en-US" b="1" dirty="0">
                <a:solidFill>
                  <a:srgbClr val="000099"/>
                </a:solidFill>
              </a:rPr>
              <a:t>	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marL="0" indent="0">
              <a:buNone/>
            </a:pPr>
            <a:endParaRPr lang="en-US" sz="2400" b="1" i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99"/>
                </a:solidFill>
              </a:rPr>
              <a:t>Data science</a:t>
            </a:r>
            <a:r>
              <a:rPr lang="en-US" sz="2400" dirty="0"/>
              <a:t>, is a process of </a:t>
            </a:r>
            <a:r>
              <a:rPr lang="en-US" sz="2400" u="sng" dirty="0"/>
              <a:t>to extracting knowledge or insights from </a:t>
            </a:r>
            <a:r>
              <a:rPr lang="en-US" sz="2400" i="1" u="sng" dirty="0"/>
              <a:t>data</a:t>
            </a:r>
            <a:r>
              <a:rPr lang="en-US" sz="2400" u="sng" dirty="0"/>
              <a:t> </a:t>
            </a:r>
            <a:r>
              <a:rPr lang="en-US" sz="2400" dirty="0"/>
              <a:t>in various forms, either structured or unstructured.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C8440-1129-CF45-821A-ABC4D289F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074026"/>
            <a:ext cx="3333750" cy="170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B43BA-9A34-0E42-823A-4508CC48D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2" y="3676650"/>
            <a:ext cx="4600575" cy="2485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66EE04-A4CA-B34B-A80A-B30467ADA8EB}"/>
              </a:ext>
            </a:extLst>
          </p:cNvPr>
          <p:cNvSpPr txBox="1"/>
          <p:nvPr/>
        </p:nvSpPr>
        <p:spPr>
          <a:xfrm>
            <a:off x="1562100" y="61911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764B1-F034-C74C-836B-339080176993}"/>
              </a:ext>
            </a:extLst>
          </p:cNvPr>
          <p:cNvSpPr txBox="1"/>
          <p:nvPr/>
        </p:nvSpPr>
        <p:spPr>
          <a:xfrm>
            <a:off x="5967412" y="6191150"/>
            <a:ext cx="14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Unstructured</a:t>
            </a:r>
          </a:p>
        </p:txBody>
      </p:sp>
    </p:spTree>
    <p:extLst>
      <p:ext uri="{BB962C8B-B14F-4D97-AF65-F5344CB8AC3E}">
        <p14:creationId xmlns:p14="http://schemas.microsoft.com/office/powerpoint/2010/main" val="417490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65" y="2819400"/>
            <a:ext cx="7457792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Aspects of Data Science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1792"/>
            <a:ext cx="8382000" cy="4419600"/>
          </a:xfrm>
        </p:spPr>
        <p:txBody>
          <a:bodyPr/>
          <a:lstStyle/>
          <a:p>
            <a:r>
              <a:rPr lang="en-US" sz="2400" dirty="0"/>
              <a:t>Discovery of Data Insight</a:t>
            </a:r>
          </a:p>
          <a:p>
            <a:r>
              <a:rPr lang="en-US" sz="2400" dirty="0"/>
              <a:t>Development of Data Product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98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23F6-9800-45C8-AC0C-6B514BFAFD3D}" type="slidenum">
              <a:t>12</a:t>
            </a:fld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58537" y="4664095"/>
            <a:ext cx="6236641" cy="39720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0" lvl="0" indent="0">
              <a:buNone/>
            </a:pPr>
            <a:r>
              <a:rPr lang="en-US" sz="2000"/>
              <a:t>‘Structural Descriptions’ example</a:t>
            </a:r>
            <a:r>
              <a:rPr lang="en-US" sz="2000" dirty="0"/>
              <a:t>: if-then rules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1692600"/>
            <a:ext cx="7905600" cy="2607800"/>
            <a:chOff x="180000" y="3420000"/>
            <a:chExt cx="8820000" cy="2880000"/>
          </a:xfrm>
        </p:grpSpPr>
        <p:sp>
          <p:nvSpPr>
            <p:cNvPr id="5" name="Freeform 4"/>
            <p:cNvSpPr/>
            <p:nvPr/>
          </p:nvSpPr>
          <p:spPr>
            <a:xfrm>
              <a:off x="7169400" y="587700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21960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91720" y="587700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44279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0000" y="587700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169400" y="5453640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1960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91720" y="5453640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44279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" y="5453640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169400" y="503064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1960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91720" y="503064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279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0000" y="5030640"/>
              <a:ext cx="1830601" cy="44470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9400" y="4607279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1960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1720" y="4607279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4279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607279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69400" y="4184279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21960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91720" y="4184279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44279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0000" y="4184279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69400" y="3420000"/>
              <a:ext cx="1830600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21960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91720" y="3420000"/>
              <a:ext cx="18302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44279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0000" y="3420000"/>
              <a:ext cx="166427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0000" y="63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18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900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180000" y="41842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180000" y="342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31258" y="4689362"/>
            <a:ext cx="7580719" cy="1641721"/>
            <a:chOff x="826559" y="1800000"/>
            <a:chExt cx="7580719" cy="1641721"/>
          </a:xfrm>
        </p:grpSpPr>
        <p:sp>
          <p:nvSpPr>
            <p:cNvPr id="41" name="Freeform 40"/>
            <p:cNvSpPr/>
            <p:nvPr/>
          </p:nvSpPr>
          <p:spPr>
            <a:xfrm>
              <a:off x="1853838" y="2197201"/>
              <a:ext cx="6553440" cy="1244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Otherwise, if age = young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26559" y="180000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26559" y="304452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26559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380000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 bwMode="auto">
          <a:xfrm>
            <a:off x="289719" y="383914"/>
            <a:ext cx="7650162" cy="91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</a:rPr>
              <a:t>From Data to Information: Example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153" y="2021614"/>
            <a:ext cx="106679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Data</a:t>
            </a:r>
            <a:endParaRPr lang="en-AU" sz="3200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6014" y="5349107"/>
            <a:ext cx="2317874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Information</a:t>
            </a:r>
            <a:endParaRPr lang="en-AU" sz="3200" b="1">
              <a:solidFill>
                <a:schemeClr val="bg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503980" y="2606389"/>
            <a:ext cx="316800" cy="27427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/>
          <p:cNvSpPr txBox="1"/>
          <p:nvPr/>
        </p:nvSpPr>
        <p:spPr>
          <a:xfrm>
            <a:off x="-35033" y="3815424"/>
            <a:ext cx="164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ML Techniques</a:t>
            </a:r>
            <a:endParaRPr lang="en-AU" sz="2400" b="1"/>
          </a:p>
        </p:txBody>
      </p:sp>
    </p:spTree>
    <p:extLst>
      <p:ext uri="{BB962C8B-B14F-4D97-AF65-F5344CB8AC3E}">
        <p14:creationId xmlns:p14="http://schemas.microsoft.com/office/powerpoint/2010/main" val="226876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Discovery of data insight</a:t>
            </a:r>
            <a:r>
              <a:rPr lang="en-US" sz="3200" b="1" dirty="0">
                <a:solidFill>
                  <a:srgbClr val="000099"/>
                </a:solidFill>
              </a:rPr>
              <a:t>	</a:t>
            </a:r>
            <a:endParaRPr lang="en-AU" sz="32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4196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Surfacing hidden insight that can help enable companies to make smarter business decisions.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Netflix data mines movie viewing patterns to understand what drives user interest, and uses that to make decisions on which Netflix original series to produce.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Proctor &amp; Gamble utilizes time series models to more clearly understand future demand, which help plan for production levels more optimally.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3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6898"/>
            <a:ext cx="89916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Development of data product</a:t>
            </a:r>
            <a:r>
              <a:rPr lang="en-US" sz="3200" b="1" dirty="0">
                <a:solidFill>
                  <a:srgbClr val="000099"/>
                </a:solidFill>
              </a:rPr>
              <a:t>	</a:t>
            </a:r>
            <a:endParaRPr lang="en-AU" sz="32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6019800"/>
          </a:xfrm>
        </p:spPr>
        <p:txBody>
          <a:bodyPr/>
          <a:lstStyle/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400" dirty="0"/>
              <a:t>A "data product" is a technical asset that utilizes data as input, and processes that data to return algorithmically-generated results. 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Spotify recommends music to you.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Gmail's spam filter algorithm processes incoming mail and determines if a message is junk or not (behind the scenes).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Machine learning used for self-driving cars : able to recognize traffic lights, other cars on the road, pedestrians, etc.</a:t>
            </a:r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23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Skill set required for Data Science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Data science is a blend of skills in three major areas:</a:t>
            </a:r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63" y="2114725"/>
            <a:ext cx="4696775" cy="44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5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Mathematics </a:t>
            </a:r>
            <a:r>
              <a:rPr lang="en-US" sz="3200" b="1" dirty="0">
                <a:solidFill>
                  <a:srgbClr val="000099"/>
                </a:solidFill>
              </a:rPr>
              <a:t> 	</a:t>
            </a:r>
            <a:endParaRPr lang="en-AU" sz="32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43000"/>
            <a:ext cx="8571286" cy="5410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>
                <a:effectLst/>
              </a:rPr>
              <a:t>he ability to view the data through a quantitative lens.</a:t>
            </a:r>
          </a:p>
          <a:p>
            <a:r>
              <a:rPr lang="en-US" sz="2400" dirty="0"/>
              <a:t>Algorithms require knowledge of linear algebra and Bayesian statistics.</a:t>
            </a:r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43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Technology hacking </a:t>
            </a:r>
            <a:r>
              <a:rPr lang="en-US" sz="3200" b="1" dirty="0">
                <a:solidFill>
                  <a:srgbClr val="000099"/>
                </a:solidFill>
              </a:rPr>
              <a:t> 	</a:t>
            </a:r>
            <a:endParaRPr lang="en-AU" sz="32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43000"/>
            <a:ext cx="8366760" cy="5410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“Hacking” (not as the term you often see) is about creativity and ingenuity in using technical skills to build things and find clever solutions to problems.</a:t>
            </a:r>
          </a:p>
          <a:p>
            <a:r>
              <a:rPr lang="en-US" sz="2400" dirty="0"/>
              <a:t>Data scientists utilize </a:t>
            </a:r>
            <a:r>
              <a:rPr lang="en-US" sz="2400" i="1" dirty="0"/>
              <a:t>technology</a:t>
            </a:r>
            <a:r>
              <a:rPr lang="en-US" sz="2400" dirty="0"/>
              <a:t> in order to wrangle enormous data sets and work with complex algorithms which requires sophisticated tools. 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Business Acumen</a:t>
            </a:r>
            <a:r>
              <a:rPr lang="en-US" sz="3200" b="1" dirty="0">
                <a:solidFill>
                  <a:srgbClr val="000099"/>
                </a:solidFill>
              </a:rPr>
              <a:t> 	</a:t>
            </a:r>
            <a:endParaRPr lang="en-AU" sz="32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43000"/>
            <a:ext cx="8138160" cy="5410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There needs to be clear alignment between data science projects and business goals. </a:t>
            </a:r>
          </a:p>
          <a:p>
            <a:r>
              <a:rPr lang="en-US" sz="2400" dirty="0"/>
              <a:t>Responsibility to translate observations to shared knowledge, and contribute to strategy on how to solve core business problems.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37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The Fields of Data Science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25533"/>
            <a:ext cx="4953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What this subject is about?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686800" cy="4806984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59525"/>
              </p:ext>
            </p:extLst>
          </p:nvPr>
        </p:nvGraphicFramePr>
        <p:xfrm>
          <a:off x="381000" y="1811749"/>
          <a:ext cx="8340278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34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Subject Learning Outcomes</a:t>
                      </a:r>
                      <a:endParaRPr lang="en-AU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Describe what data science is and the skill sets needed to be a 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Describe the data science process and how its components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Explain in basic terms what Machine Learning means and the significance of Machine Learning in 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Identify differences in various machine learning algorithms, principles and application purposes of each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basic tools to carry out data analysis using exemplar machine learning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Analytics </a:t>
            </a:r>
            <a:r>
              <a:rPr lang="en-US" sz="3600" b="1" i="1" dirty="0">
                <a:solidFill>
                  <a:srgbClr val="000099"/>
                </a:solidFill>
              </a:rPr>
              <a:t>vs. </a:t>
            </a:r>
            <a:r>
              <a:rPr lang="en-US" sz="3600" b="1" dirty="0">
                <a:solidFill>
                  <a:srgbClr val="000099"/>
                </a:solidFill>
              </a:rPr>
              <a:t>Data Science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314323"/>
            <a:ext cx="8571286" cy="5410200"/>
          </a:xfrm>
        </p:spPr>
        <p:txBody>
          <a:bodyPr/>
          <a:lstStyle/>
          <a:p>
            <a:r>
              <a:rPr lang="en-US" sz="2400" dirty="0"/>
              <a:t>Analytics is the "science of analysis" —  the practice of analyzing information to make decisions. </a:t>
            </a:r>
          </a:p>
          <a:p>
            <a:r>
              <a:rPr lang="en-US" sz="2400" dirty="0"/>
              <a:t>A data scientist using raw data to build a predictive algorithm. However, an analyst can be a non-technical business user interpreting pre-built dashboard reports. </a:t>
            </a:r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60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57" y="1689401"/>
            <a:ext cx="4960243" cy="4311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Analytics </a:t>
            </a:r>
            <a:r>
              <a:rPr lang="en-US" sz="3600" b="1" i="1" dirty="0">
                <a:solidFill>
                  <a:srgbClr val="000099"/>
                </a:solidFill>
              </a:rPr>
              <a:t>vs. </a:t>
            </a:r>
            <a:r>
              <a:rPr lang="en-US" sz="3600" b="1" dirty="0">
                <a:solidFill>
                  <a:srgbClr val="000099"/>
                </a:solidFill>
              </a:rPr>
              <a:t>Data Science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6907"/>
            <a:ext cx="4251960" cy="4934077"/>
          </a:xfrm>
        </p:spPr>
        <p:txBody>
          <a:bodyPr/>
          <a:lstStyle/>
          <a:p>
            <a:r>
              <a:rPr lang="en-US" sz="2400" i="1" dirty="0"/>
              <a:t>Data Scientist:</a:t>
            </a:r>
            <a:r>
              <a:rPr lang="en-US" sz="2400" dirty="0"/>
              <a:t> </a:t>
            </a:r>
          </a:p>
          <a:p>
            <a:pPr marL="400050" lvl="1" indent="0">
              <a:buNone/>
            </a:pPr>
            <a:r>
              <a:rPr lang="en-US" sz="2400" dirty="0"/>
              <a:t>Data scientists work at the raw database level to derive insights and build data product.</a:t>
            </a:r>
          </a:p>
          <a:p>
            <a:pPr marL="400050" lvl="1" indent="0">
              <a:buNone/>
            </a:pPr>
            <a:endParaRPr lang="en-US" sz="2400" dirty="0"/>
          </a:p>
          <a:p>
            <a:r>
              <a:rPr lang="en-US" sz="2400" i="1" dirty="0"/>
              <a:t>Analyst:</a:t>
            </a:r>
            <a:r>
              <a:rPr lang="en-US" sz="2400" dirty="0"/>
              <a:t> </a:t>
            </a:r>
          </a:p>
          <a:p>
            <a:pPr marL="400050" lvl="1" indent="0">
              <a:buNone/>
            </a:pPr>
            <a:r>
              <a:rPr lang="en-US" sz="2400" dirty="0"/>
              <a:t>Analysts may interact with data at both the database level or the summarized report level.</a:t>
            </a:r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91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>
                <a:solidFill>
                  <a:srgbClr val="000099"/>
                </a:solidFill>
              </a:rPr>
              <a:t>Machine Learning </a:t>
            </a:r>
            <a:r>
              <a:rPr lang="en-US" sz="3600" b="1" i="1">
                <a:solidFill>
                  <a:srgbClr val="000099"/>
                </a:solidFill>
              </a:rPr>
              <a:t>and </a:t>
            </a:r>
            <a:r>
              <a:rPr lang="en-US" sz="3600" b="1">
                <a:solidFill>
                  <a:srgbClr val="000099"/>
                </a:solidFill>
              </a:rPr>
              <a:t>Data Science</a:t>
            </a:r>
            <a:r>
              <a:rPr lang="en-US" sz="3600" b="1" dirty="0">
                <a:solidFill>
                  <a:srgbClr val="000099"/>
                </a:solidFill>
              </a:rPr>
              <a:t>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806984"/>
          </a:xfrm>
        </p:spPr>
        <p:txBody>
          <a:bodyPr/>
          <a:lstStyle/>
          <a:p>
            <a:r>
              <a:rPr lang="en-US" sz="2400" dirty="0"/>
              <a:t>Machine learning refers to a broad class of methods that revolve around data modeling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Algorithmically make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Algorithmically decipher patterns</a:t>
            </a:r>
            <a:endParaRPr lang="en-US" sz="2400" dirty="0">
              <a:effectLst/>
            </a:endParaRPr>
          </a:p>
          <a:p>
            <a:r>
              <a:rPr lang="en-US" sz="2400" dirty="0"/>
              <a:t>Data scientist has to figure out which machine learning technique to use and how to use them in different problems.  </a:t>
            </a:r>
            <a:endParaRPr lang="en-US" sz="24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7C46C-4598-264C-95E8-DD0B2EEC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40" y="4064177"/>
            <a:ext cx="4249920" cy="25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Making predictions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5938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Supervised Learning</a:t>
            </a:r>
            <a:r>
              <a:rPr lang="en-US" sz="2400" dirty="0"/>
              <a:t> </a:t>
            </a:r>
          </a:p>
          <a:p>
            <a:endParaRPr lang="en-US" sz="1400" dirty="0"/>
          </a:p>
          <a:p>
            <a:r>
              <a:rPr lang="en-US" sz="2400" dirty="0"/>
              <a:t>Using tagged data to train predictive models.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/>
              <a:t>Tagged data</a:t>
            </a:r>
            <a:r>
              <a:rPr lang="en-US" sz="2400" dirty="0"/>
              <a:t>: observations where ground truth is already known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/>
              <a:t>Training models</a:t>
            </a:r>
            <a:r>
              <a:rPr lang="en-US" sz="2400" dirty="0"/>
              <a:t>: automatically characterizing tagged data in ways to predict tags for unknown data points. </a:t>
            </a:r>
          </a:p>
          <a:p>
            <a:r>
              <a:rPr lang="en-US" sz="2400" dirty="0"/>
              <a:t>Example: a credit card fraud detection model can be trained using a historical record of tagged fraud purchases. The resultant model estimates the likelihood that any new purchase is fraudulent.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13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Supervised Learning</a:t>
            </a:r>
          </a:p>
        </p:txBody>
      </p:sp>
      <p:sp>
        <p:nvSpPr>
          <p:cNvPr id="1030" name="Content Placeholder 8"/>
          <p:cNvSpPr>
            <a:spLocks/>
          </p:cNvSpPr>
          <p:nvPr/>
        </p:nvSpPr>
        <p:spPr bwMode="auto">
          <a:xfrm>
            <a:off x="457200" y="1289050"/>
            <a:ext cx="8458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indent="-222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GB" altLang="en-US" sz="2400" dirty="0">
                <a:latin typeface="+mn-lt"/>
              </a:rPr>
              <a:t>Construct a classification model to determine the class of a given record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295400" y="2819400"/>
          <a:ext cx="1914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Worksheet" r:id="rId4" imgW="1914906" imgH="990981" progId="Excel.Sheet.8">
                  <p:embed/>
                </p:oleObj>
              </mc:Choice>
              <mc:Fallback>
                <p:oleObj name="Worksheet" r:id="rId4" imgW="1914906" imgH="990981" progId="Excel.Sheet.8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1914525" cy="990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1447800" y="3810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dirty="0">
                <a:latin typeface="+mn-lt"/>
              </a:rPr>
              <a:t>Example Data Set</a:t>
            </a:r>
          </a:p>
        </p:txBody>
      </p:sp>
      <p:sp>
        <p:nvSpPr>
          <p:cNvPr id="1032" name="AutoShape 10"/>
          <p:cNvSpPr>
            <a:spLocks noChangeArrowheads="1"/>
          </p:cNvSpPr>
          <p:nvPr/>
        </p:nvSpPr>
        <p:spPr bwMode="auto">
          <a:xfrm>
            <a:off x="4343400" y="2971800"/>
            <a:ext cx="1219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+mn-lt"/>
              </a:rPr>
              <a:t>Model </a:t>
            </a:r>
          </a:p>
          <a:p>
            <a:pPr algn="ctr" eaLnBrk="1" hangingPunct="1"/>
            <a:r>
              <a:rPr lang="en-GB" altLang="en-US" sz="1400" dirty="0">
                <a:latin typeface="+mn-lt"/>
              </a:rPr>
              <a:t>Construction </a:t>
            </a:r>
          </a:p>
          <a:p>
            <a:pPr algn="ctr" eaLnBrk="1" hangingPunct="1"/>
            <a:r>
              <a:rPr lang="en-GB" altLang="en-US" sz="1400" dirty="0">
                <a:latin typeface="+mn-lt"/>
              </a:rPr>
              <a:t>Method</a:t>
            </a:r>
          </a:p>
        </p:txBody>
      </p:sp>
      <p:sp>
        <p:nvSpPr>
          <p:cNvPr id="70668" name="AutoShape 12"/>
          <p:cNvSpPr>
            <a:spLocks noChangeArrowheads="1"/>
          </p:cNvSpPr>
          <p:nvPr/>
        </p:nvSpPr>
        <p:spPr bwMode="auto">
          <a:xfrm>
            <a:off x="6858000" y="2971800"/>
            <a:ext cx="685800" cy="609600"/>
          </a:xfrm>
          <a:prstGeom prst="triangle">
            <a:avLst>
              <a:gd name="adj" fmla="val 64583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6332483" y="3634226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+mn-lt"/>
              </a:rPr>
              <a:t>Classification</a:t>
            </a:r>
          </a:p>
          <a:p>
            <a:pPr algn="ctr" eaLnBrk="1" hangingPunct="1"/>
            <a:r>
              <a:rPr lang="en-GB" altLang="en-US" sz="1400" dirty="0">
                <a:latin typeface="+mn-lt"/>
              </a:rPr>
              <a:t>Model</a:t>
            </a:r>
          </a:p>
        </p:txBody>
      </p:sp>
      <p:sp>
        <p:nvSpPr>
          <p:cNvPr id="1035" name="AutoShape 14"/>
          <p:cNvSpPr>
            <a:spLocks noChangeArrowheads="1"/>
          </p:cNvSpPr>
          <p:nvPr/>
        </p:nvSpPr>
        <p:spPr bwMode="auto">
          <a:xfrm>
            <a:off x="3505200" y="3276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AutoShape 15"/>
          <p:cNvSpPr>
            <a:spLocks noChangeArrowheads="1"/>
          </p:cNvSpPr>
          <p:nvPr/>
        </p:nvSpPr>
        <p:spPr bwMode="auto">
          <a:xfrm>
            <a:off x="5867400" y="3276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0672" name="AutoShape 16"/>
          <p:cNvSpPr>
            <a:spLocks noChangeArrowheads="1"/>
          </p:cNvSpPr>
          <p:nvPr/>
        </p:nvSpPr>
        <p:spPr bwMode="auto">
          <a:xfrm>
            <a:off x="4324350" y="4633912"/>
            <a:ext cx="685800" cy="609600"/>
          </a:xfrm>
          <a:prstGeom prst="triangle">
            <a:avLst>
              <a:gd name="adj" fmla="val 64583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38" name="Text Box 17"/>
          <p:cNvSpPr txBox="1">
            <a:spLocks noChangeArrowheads="1"/>
          </p:cNvSpPr>
          <p:nvPr/>
        </p:nvSpPr>
        <p:spPr bwMode="auto">
          <a:xfrm>
            <a:off x="4019550" y="5243512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 dirty="0">
                <a:latin typeface="+mn-lt"/>
              </a:rPr>
              <a:t>Classification</a:t>
            </a:r>
          </a:p>
          <a:p>
            <a:pPr algn="ctr" eaLnBrk="1" hangingPunct="1"/>
            <a:r>
              <a:rPr lang="en-GB" altLang="en-US" sz="1400" dirty="0">
                <a:latin typeface="+mn-lt"/>
              </a:rPr>
              <a:t>Model</a:t>
            </a:r>
          </a:p>
        </p:txBody>
      </p:sp>
      <p:sp>
        <p:nvSpPr>
          <p:cNvPr id="1039" name="Text Box 18"/>
          <p:cNvSpPr txBox="1">
            <a:spLocks noChangeArrowheads="1"/>
          </p:cNvSpPr>
          <p:nvPr/>
        </p:nvSpPr>
        <p:spPr bwMode="auto">
          <a:xfrm>
            <a:off x="3282950" y="3962400"/>
            <a:ext cx="3027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+mn-lt"/>
              </a:rPr>
              <a:t>(a) Model Development Phase</a:t>
            </a:r>
          </a:p>
        </p:txBody>
      </p:sp>
      <p:graphicFrame>
        <p:nvGraphicFramePr>
          <p:cNvPr id="1027" name="Object 20"/>
          <p:cNvGraphicFramePr>
            <a:graphicFrameLocks noChangeAspect="1"/>
          </p:cNvGraphicFramePr>
          <p:nvPr/>
        </p:nvGraphicFramePr>
        <p:xfrm>
          <a:off x="1047750" y="4786312"/>
          <a:ext cx="1990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Worksheet" r:id="rId6" imgW="2010156" imgH="381381" progId="Excel.Sheet.8">
                  <p:embed/>
                </p:oleObj>
              </mc:Choice>
              <mc:Fallback>
                <p:oleObj name="Worksheet" r:id="rId6" imgW="2010156" imgH="381381" progId="Excel.Sheet.8">
                  <p:embed/>
                  <p:pic>
                    <p:nvPicPr>
                      <p:cNvPr id="102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786312"/>
                        <a:ext cx="1990725" cy="3762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AutoShape 21"/>
          <p:cNvSpPr>
            <a:spLocks noChangeArrowheads="1"/>
          </p:cNvSpPr>
          <p:nvPr/>
        </p:nvSpPr>
        <p:spPr bwMode="auto">
          <a:xfrm>
            <a:off x="3333750" y="4938712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1" name="AutoShape 22"/>
          <p:cNvSpPr>
            <a:spLocks noChangeArrowheads="1"/>
          </p:cNvSpPr>
          <p:nvPr/>
        </p:nvSpPr>
        <p:spPr bwMode="auto">
          <a:xfrm>
            <a:off x="5619750" y="4938712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1028" name="Object 23"/>
          <p:cNvGraphicFramePr>
            <a:graphicFrameLocks noChangeAspect="1"/>
          </p:cNvGraphicFramePr>
          <p:nvPr/>
        </p:nvGraphicFramePr>
        <p:xfrm>
          <a:off x="6534150" y="4786312"/>
          <a:ext cx="1990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Worksheet" r:id="rId8" imgW="2010156" imgH="400431" progId="Excel.Sheet.8">
                  <p:embed/>
                </p:oleObj>
              </mc:Choice>
              <mc:Fallback>
                <p:oleObj name="Worksheet" r:id="rId8" imgW="2010156" imgH="400431" progId="Excel.Sheet.8">
                  <p:embed/>
                  <p:pic>
                    <p:nvPicPr>
                      <p:cNvPr id="102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4786312"/>
                        <a:ext cx="1990725" cy="3762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Text Box 24"/>
          <p:cNvSpPr txBox="1">
            <a:spLocks noChangeArrowheads="1"/>
          </p:cNvSpPr>
          <p:nvPr/>
        </p:nvSpPr>
        <p:spPr bwMode="auto">
          <a:xfrm>
            <a:off x="3333750" y="5867400"/>
            <a:ext cx="2124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+mn-lt"/>
              </a:rPr>
              <a:t>(b) Model Use Phase</a:t>
            </a:r>
          </a:p>
        </p:txBody>
      </p:sp>
      <p:sp>
        <p:nvSpPr>
          <p:cNvPr id="1043" name="Text Box 25"/>
          <p:cNvSpPr txBox="1">
            <a:spLocks noChangeArrowheads="1"/>
          </p:cNvSpPr>
          <p:nvPr/>
        </p:nvSpPr>
        <p:spPr bwMode="auto">
          <a:xfrm>
            <a:off x="914400" y="5129212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dirty="0">
                <a:latin typeface="+mn-lt"/>
              </a:rPr>
              <a:t>Unseen Data Record with undetermined class</a:t>
            </a:r>
          </a:p>
        </p:txBody>
      </p:sp>
      <p:sp>
        <p:nvSpPr>
          <p:cNvPr id="1044" name="Text Box 27"/>
          <p:cNvSpPr txBox="1">
            <a:spLocks noChangeArrowheads="1"/>
          </p:cNvSpPr>
          <p:nvPr/>
        </p:nvSpPr>
        <p:spPr bwMode="auto">
          <a:xfrm>
            <a:off x="6534150" y="5167312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dirty="0">
                <a:latin typeface="+mn-lt"/>
              </a:rPr>
              <a:t>Data Record with the determined class</a:t>
            </a:r>
          </a:p>
        </p:txBody>
      </p:sp>
    </p:spTree>
    <p:extLst>
      <p:ext uri="{BB962C8B-B14F-4D97-AF65-F5344CB8AC3E}">
        <p14:creationId xmlns:p14="http://schemas.microsoft.com/office/powerpoint/2010/main" val="39374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Pattern discovery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5938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Unsupervised Learning</a:t>
            </a:r>
            <a:endParaRPr lang="en-US" sz="2400" dirty="0"/>
          </a:p>
          <a:p>
            <a:endParaRPr lang="en-US" sz="1400" dirty="0"/>
          </a:p>
          <a:p>
            <a:r>
              <a:rPr lang="en-US" sz="2400" dirty="0"/>
              <a:t>Discover underlying patterns and associations in data when no existing ground truth is known (i.e. no observations are tagged).</a:t>
            </a:r>
          </a:p>
          <a:p>
            <a:r>
              <a:rPr lang="en-US" sz="2400" dirty="0"/>
              <a:t>Example: clustering can be used to programmatically learn the natural customer segments in a company's user base. 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1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Unsupervised Learning</a:t>
            </a:r>
          </a:p>
        </p:txBody>
      </p:sp>
      <p:sp>
        <p:nvSpPr>
          <p:cNvPr id="18435" name="Content Placeholder 8"/>
          <p:cNvSpPr>
            <a:spLocks/>
          </p:cNvSpPr>
          <p:nvPr/>
        </p:nvSpPr>
        <p:spPr bwMode="auto">
          <a:xfrm>
            <a:off x="457200" y="1289050"/>
            <a:ext cx="8458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0413" indent="-222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GB" altLang="en-US" sz="2400" dirty="0">
                <a:latin typeface="+mn-lt"/>
              </a:rPr>
              <a:t>Measure similarity among data objects and group them into clusters accordingly</a:t>
            </a:r>
          </a:p>
        </p:txBody>
      </p:sp>
      <p:pic>
        <p:nvPicPr>
          <p:cNvPr id="184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62200"/>
            <a:ext cx="38862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Text Box 6"/>
          <p:cNvSpPr txBox="1">
            <a:spLocks noChangeArrowheads="1"/>
          </p:cNvSpPr>
          <p:nvPr/>
        </p:nvSpPr>
        <p:spPr bwMode="auto">
          <a:xfrm>
            <a:off x="6057900" y="5153025"/>
            <a:ext cx="2546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Cluster Memberships of Data Points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677863" y="2438400"/>
            <a:ext cx="4038600" cy="3160713"/>
            <a:chOff x="0" y="1723"/>
            <a:chExt cx="2544" cy="1991"/>
          </a:xfrm>
        </p:grpSpPr>
        <p:pic>
          <p:nvPicPr>
            <p:cNvPr id="1844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23"/>
              <a:ext cx="2544" cy="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539" y="3388"/>
              <a:ext cx="13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>
                  <a:latin typeface="+mn-lt"/>
                </a:rPr>
                <a:t>Input data points</a:t>
              </a:r>
            </a:p>
          </p:txBody>
        </p:sp>
      </p:grp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4221163" y="3733800"/>
            <a:ext cx="11430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600" dirty="0">
                <a:latin typeface="+mn-lt"/>
              </a:rPr>
              <a:t>Clustering</a:t>
            </a:r>
          </a:p>
          <a:p>
            <a:pPr algn="ctr"/>
            <a:r>
              <a:rPr lang="en-GB" altLang="en-US" sz="1600" dirty="0">
                <a:latin typeface="+mn-lt"/>
              </a:rPr>
              <a:t>Method</a:t>
            </a:r>
          </a:p>
        </p:txBody>
      </p:sp>
      <p:sp>
        <p:nvSpPr>
          <p:cNvPr id="18439" name="AutoShape 11"/>
          <p:cNvSpPr>
            <a:spLocks noChangeArrowheads="1"/>
          </p:cNvSpPr>
          <p:nvPr/>
        </p:nvSpPr>
        <p:spPr bwMode="auto">
          <a:xfrm>
            <a:off x="4500563" y="47974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822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>
                <a:solidFill>
                  <a:srgbClr val="000099"/>
                </a:solidFill>
              </a:rPr>
              <a:t>Machine Learning vs. Statistics</a:t>
            </a:r>
            <a:r>
              <a:rPr lang="en-US" sz="3600" b="1" dirty="0">
                <a:solidFill>
                  <a:srgbClr val="000099"/>
                </a:solidFill>
              </a:rPr>
              <a:t>	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686800" cy="48069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Require statistical properties of the estimator (p-value, mean, variance)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Understand the underlying distribution of the population </a:t>
            </a:r>
          </a:p>
          <a:p>
            <a:pPr marL="57150" indent="0">
              <a:buNone/>
            </a:pPr>
            <a:r>
              <a:rPr lang="en-US" sz="2400" dirty="0"/>
              <a:t>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Treats an algorithm like a black box, as long it works.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 generally applied to high dimensional data sets, the more data you have, the more accurate your prediction is.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57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86800" cy="709554"/>
          </a:xfrm>
        </p:spPr>
        <p:txBody>
          <a:bodyPr/>
          <a:lstStyle/>
          <a:p>
            <a:pPr algn="l"/>
            <a:r>
              <a:rPr lang="en-US" sz="3600" b="1">
                <a:solidFill>
                  <a:srgbClr val="000099"/>
                </a:solidFill>
              </a:rPr>
              <a:t>Machine Learning Process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7678" y="6503283"/>
            <a:ext cx="2133600" cy="160337"/>
          </a:xfrm>
        </p:spPr>
        <p:txBody>
          <a:bodyPr/>
          <a:lstStyle/>
          <a:p>
            <a:fld id="{FDDC8264-892D-4F14-A6AD-6C911C9F3839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686800" cy="4806984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1765" r="10000" b="11414"/>
          <a:stretch/>
        </p:blipFill>
        <p:spPr>
          <a:xfrm>
            <a:off x="148168" y="1545021"/>
            <a:ext cx="884766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434975"/>
            <a:ext cx="7685087" cy="7080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Data Mining and Ethics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6858000" y="1143000"/>
            <a:ext cx="1944000" cy="1280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15912" y="1447800"/>
            <a:ext cx="8486087" cy="317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97"/>
              </a:spcBef>
            </a:pPr>
            <a:r>
              <a:rPr lang="en-US" sz="2400" dirty="0"/>
              <a:t>Important questions:</a:t>
            </a:r>
          </a:p>
          <a:p>
            <a:pPr lvl="1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Who is permitted access to the data?</a:t>
            </a:r>
          </a:p>
          <a:p>
            <a:pPr lvl="1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what purpose was the data collected?</a:t>
            </a:r>
          </a:p>
          <a:p>
            <a:pPr lvl="1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kind of conclusions can be legitimately drawn from it?</a:t>
            </a:r>
          </a:p>
          <a:p>
            <a:pPr>
              <a:spcBef>
                <a:spcPts val="697"/>
              </a:spcBef>
            </a:pPr>
            <a:r>
              <a:rPr lang="en-US" sz="2400" dirty="0"/>
              <a:t>Caveats must be attached to results</a:t>
            </a:r>
          </a:p>
          <a:p>
            <a:pPr>
              <a:spcBef>
                <a:spcPts val="697"/>
              </a:spcBef>
            </a:pPr>
            <a:r>
              <a:rPr lang="en-US" sz="2400" dirty="0"/>
              <a:t>Purely statistical arguments are never sufficient!</a:t>
            </a:r>
          </a:p>
          <a:p>
            <a:pPr>
              <a:spcBef>
                <a:spcPts val="697"/>
              </a:spcBef>
            </a:pPr>
            <a:r>
              <a:rPr lang="en-US" sz="2400" dirty="0"/>
              <a:t>Are resources put to good use?</a:t>
            </a:r>
          </a:p>
        </p:txBody>
      </p:sp>
    </p:spTree>
    <p:extLst>
      <p:ext uri="{BB962C8B-B14F-4D97-AF65-F5344CB8AC3E}">
        <p14:creationId xmlns:p14="http://schemas.microsoft.com/office/powerpoint/2010/main" val="389487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Lecture Overview</a:t>
            </a:r>
            <a:r>
              <a:rPr lang="en-US" b="1" dirty="0">
                <a:solidFill>
                  <a:srgbClr val="000099"/>
                </a:solidFill>
              </a:rPr>
              <a:t>	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0" i="1" kern="1200">
                <a:solidFill>
                  <a:schemeClr val="tx1">
                    <a:tint val="75000"/>
                  </a:schemeClr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What is Data Science?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Two aspects of data science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Skill set required for data science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Machine Learning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What this subject is about</a:t>
            </a:r>
          </a:p>
          <a:p>
            <a:pPr algn="l"/>
            <a:endParaRPr lang="en-US" sz="2400" i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5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272337" cy="720725"/>
          </a:xfrm>
        </p:spPr>
        <p:txBody>
          <a:bodyPr/>
          <a:lstStyle/>
          <a:p>
            <a:pPr algn="l"/>
            <a:r>
              <a:rPr lang="en-GB" altLang="en-US" sz="3600" b="1">
                <a:solidFill>
                  <a:srgbClr val="000099"/>
                </a:solidFill>
              </a:rPr>
              <a:t>Summary</a:t>
            </a:r>
          </a:p>
        </p:txBody>
      </p:sp>
      <p:sp>
        <p:nvSpPr>
          <p:cNvPr id="36867" name="Content Placeholder 8"/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8174038" cy="4968875"/>
          </a:xfrm>
        </p:spPr>
        <p:txBody>
          <a:bodyPr/>
          <a:lstStyle/>
          <a:p>
            <a:pPr marL="284163" indent="-284163"/>
            <a:r>
              <a:rPr lang="en-GB" altLang="en-US" sz="2300" dirty="0"/>
              <a:t>Data can be used to make decisions or to create a product</a:t>
            </a:r>
          </a:p>
          <a:p>
            <a:pPr marL="284163" indent="-284163"/>
            <a:r>
              <a:rPr lang="en-GB" altLang="en-US" sz="2300" dirty="0"/>
              <a:t>We need to optimise speed, memory and accuracy</a:t>
            </a:r>
          </a:p>
          <a:p>
            <a:pPr marL="284163" indent="-284163"/>
            <a:r>
              <a:rPr lang="en-GB" altLang="en-US" sz="2300" dirty="0"/>
              <a:t>You need both coding and maths expertise to analyse data</a:t>
            </a:r>
          </a:p>
          <a:p>
            <a:pPr marL="284163" indent="-284163"/>
            <a:r>
              <a:rPr lang="en-GB" altLang="en-US" sz="2300" dirty="0"/>
              <a:t>Machine learning uses algorithms to make predictions</a:t>
            </a:r>
          </a:p>
          <a:p>
            <a:pPr marL="284163" indent="-284163"/>
            <a:r>
              <a:rPr lang="en-GB" altLang="en-US" sz="2300" dirty="0"/>
              <a:t>Statistics in contrast uses probability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32938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Pre-Reading List</a:t>
            </a:r>
            <a:endParaRPr lang="en-AU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00199"/>
            <a:ext cx="8229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0" i="1" kern="1200">
                <a:solidFill>
                  <a:schemeClr val="tx1">
                    <a:tint val="75000"/>
                  </a:schemeClr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Pre-Lecture work (reading) for students:</a:t>
            </a:r>
          </a:p>
          <a:p>
            <a:pPr algn="l"/>
            <a:endParaRPr lang="en-US" sz="2400" i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“Defining Data Science” (2015), written by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Yangyong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Zhu and Yun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Xiong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https://arxiv.org/ftp/arxiv/papers/1501/1501.05039.pdf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3"/>
              </a:rPr>
              <a:t>https://www.quora.com/What-is-data-science</a:t>
            </a:r>
            <a:endParaRPr lang="en-US" sz="2400" i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4"/>
              </a:rPr>
              <a:t>https://www.safaribooksonline.com/library/view/doing-data-science/9781449363871/ch01.html</a:t>
            </a:r>
            <a:endParaRPr lang="en-US" sz="2400" i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Textbook (Data Mining: Practical Machine Learning Tools and Applications) – Chapter 1</a:t>
            </a:r>
          </a:p>
          <a:p>
            <a:pPr marL="457200" indent="-457200" algn="l">
              <a:buFontTx/>
              <a:buChar char="-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Char char="-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2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endParaRPr lang="en-US" sz="2400"/>
          </a:p>
          <a:p>
            <a:pPr marL="0" indent="0">
              <a:buNone/>
            </a:pPr>
            <a:r>
              <a:rPr lang="en-US" sz="2800"/>
              <a:t> </a:t>
            </a:r>
            <a:endParaRPr lang="en-US" sz="2800" b="1" dirty="0"/>
          </a:p>
          <a:p>
            <a:endParaRPr lang="en-US" sz="1050"/>
          </a:p>
          <a:p>
            <a:endParaRPr lang="en-US" sz="105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25524"/>
            <a:ext cx="7696200" cy="49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Data Science or Statistics?</a:t>
            </a:r>
            <a:r>
              <a:rPr lang="en-US" b="1" dirty="0">
                <a:solidFill>
                  <a:srgbClr val="000099"/>
                </a:solidFill>
              </a:rPr>
              <a:t>	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endParaRPr lang="en-US" sz="2400"/>
          </a:p>
          <a:p>
            <a:pPr marL="0" indent="0">
              <a:buNone/>
            </a:pPr>
            <a:r>
              <a:rPr lang="en-US" sz="2800"/>
              <a:t> </a:t>
            </a:r>
            <a:endParaRPr lang="en-US" sz="2800" b="1" dirty="0"/>
          </a:p>
          <a:p>
            <a:endParaRPr lang="en-US" sz="1050"/>
          </a:p>
          <a:p>
            <a:endParaRPr lang="en-US" sz="105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56FBB-0F08-FE47-AEF9-D1188B2A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164756"/>
            <a:ext cx="5014277" cy="52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8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An application in marketing</a:t>
            </a:r>
            <a:r>
              <a:rPr lang="en-US" b="1" dirty="0">
                <a:solidFill>
                  <a:srgbClr val="000099"/>
                </a:solidFill>
              </a:rPr>
              <a:t>	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endParaRPr lang="en-US" sz="2400"/>
          </a:p>
          <a:p>
            <a:pPr marL="0" indent="0">
              <a:buNone/>
            </a:pPr>
            <a:r>
              <a:rPr lang="en-US" sz="2800"/>
              <a:t> </a:t>
            </a:r>
            <a:endParaRPr lang="en-US" sz="2800" b="1" dirty="0"/>
          </a:p>
          <a:p>
            <a:endParaRPr lang="en-US" sz="1050"/>
          </a:p>
          <a:p>
            <a:endParaRPr lang="en-US" sz="105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9BA42-414D-9E43-8E96-38D63388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65224"/>
            <a:ext cx="7082505" cy="55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Real time bidding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b="1" dirty="0"/>
          </a:p>
          <a:p>
            <a:endParaRPr lang="en-US" sz="105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50667-BEAB-5E40-B808-4F580EFE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343025"/>
            <a:ext cx="8335496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B40DB2-6679-F442-AE99-5691FD43A242}"/>
              </a:ext>
            </a:extLst>
          </p:cNvPr>
          <p:cNvSpPr txBox="1"/>
          <p:nvPr/>
        </p:nvSpPr>
        <p:spPr>
          <a:xfrm>
            <a:off x="457200" y="36576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customer</a:t>
            </a:r>
            <a:r>
              <a:rPr lang="en-US" sz="2400" dirty="0"/>
              <a:t> visits a webpage with his browser : a complex process of content selection and delivery begins.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>
                <a:solidFill>
                  <a:schemeClr val="tx2"/>
                </a:solidFill>
              </a:rPr>
              <a:t>advertiser</a:t>
            </a:r>
            <a:r>
              <a:rPr lang="en-US" sz="2400" dirty="0"/>
              <a:t> might want to display an ad on the webpage where the user is going. The webpage belongs to a </a:t>
            </a:r>
            <a:r>
              <a:rPr lang="en-US" sz="2400" dirty="0">
                <a:solidFill>
                  <a:schemeClr val="tx2"/>
                </a:solidFill>
              </a:rPr>
              <a:t>publisher.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tx2"/>
                </a:solidFill>
              </a:rPr>
              <a:t>publisher</a:t>
            </a:r>
            <a:r>
              <a:rPr lang="en-US" sz="2400" dirty="0"/>
              <a:t> sells ad space to </a:t>
            </a:r>
            <a:r>
              <a:rPr lang="en-US" sz="2400" dirty="0">
                <a:solidFill>
                  <a:schemeClr val="tx2"/>
                </a:solidFill>
              </a:rPr>
              <a:t>advertisers</a:t>
            </a:r>
            <a:r>
              <a:rPr lang="en-US" sz="2400" dirty="0"/>
              <a:t> who want to reach </a:t>
            </a:r>
            <a:r>
              <a:rPr lang="en-US" sz="2400" dirty="0">
                <a:solidFill>
                  <a:schemeClr val="tx2"/>
                </a:solidFill>
              </a:rPr>
              <a:t>customers.</a:t>
            </a:r>
          </a:p>
        </p:txBody>
      </p:sp>
    </p:spTree>
    <p:extLst>
      <p:ext uri="{BB962C8B-B14F-4D97-AF65-F5344CB8AC3E}">
        <p14:creationId xmlns:p14="http://schemas.microsoft.com/office/powerpoint/2010/main" val="94358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000099"/>
                </a:solidFill>
              </a:rPr>
              <a:t>Machine Learning</a:t>
            </a:r>
            <a:endParaRPr lang="en-AU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b="1" dirty="0"/>
          </a:p>
          <a:p>
            <a:endParaRPr lang="en-US" sz="105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264-892D-4F14-A6AD-6C911C9F3839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40DB2-6679-F442-AE99-5691FD43A242}"/>
              </a:ext>
            </a:extLst>
          </p:cNvPr>
          <p:cNvSpPr txBox="1"/>
          <p:nvPr/>
        </p:nvSpPr>
        <p:spPr>
          <a:xfrm>
            <a:off x="533400" y="1371600"/>
            <a:ext cx="8077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>
                <a:solidFill>
                  <a:schemeClr val="tx2"/>
                </a:solidFill>
              </a:rPr>
              <a:t>dvertisers</a:t>
            </a:r>
            <a:r>
              <a:rPr lang="en-US" sz="2400" dirty="0"/>
              <a:t> have </a:t>
            </a:r>
            <a:r>
              <a:rPr lang="en-US" sz="2800" b="1" dirty="0"/>
              <a:t>10ms (!) </a:t>
            </a:r>
            <a:r>
              <a:rPr lang="en-US" sz="2400" dirty="0"/>
              <a:t>to give a price: they might need to assess quickly how willing they are to display the ad to this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Machine learning </a:t>
            </a:r>
            <a:r>
              <a:rPr lang="en-US" sz="2400" dirty="0"/>
              <a:t>is used to </a:t>
            </a:r>
            <a:r>
              <a:rPr lang="en-US" sz="2400" dirty="0">
                <a:solidFill>
                  <a:schemeClr val="tx2"/>
                </a:solidFill>
              </a:rPr>
              <a:t>predict the probability </a:t>
            </a:r>
            <a:r>
              <a:rPr lang="en-US" sz="2400" dirty="0"/>
              <a:t>of click on the 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figures : </a:t>
            </a:r>
          </a:p>
          <a:p>
            <a:endParaRPr lang="en-US" sz="24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10 million prediction of click probability per second</a:t>
            </a:r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Answer within 10ms</a:t>
            </a:r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Stores 20Terabytes of data daily</a:t>
            </a:r>
          </a:p>
        </p:txBody>
      </p:sp>
    </p:spTree>
    <p:extLst>
      <p:ext uri="{BB962C8B-B14F-4D97-AF65-F5344CB8AC3E}">
        <p14:creationId xmlns:p14="http://schemas.microsoft.com/office/powerpoint/2010/main" val="1899296639"/>
      </p:ext>
    </p:extLst>
  </p:cSld>
  <p:clrMapOvr>
    <a:masterClrMapping/>
  </p:clrMapOvr>
</p:sld>
</file>

<file path=ppt/theme/theme1.xml><?xml version="1.0" encoding="utf-8"?>
<a:theme xmlns:a="http://schemas.openxmlformats.org/drawingml/2006/main" name="JCU PP_blu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8FE43-739B-45FB-9ADE-796E0863D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1F3A4C-9A6D-4049-A937-E4281496EA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1E6C8E-20BF-4E29-8D6B-40312CA41CAA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5951</TotalTime>
  <Words>1340</Words>
  <Application>Microsoft Macintosh PowerPoint</Application>
  <PresentationFormat>On-screen Show (4:3)</PresentationFormat>
  <Paragraphs>279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Stone Sans ITC TT-Bold</vt:lpstr>
      <vt:lpstr>Tahoma</vt:lpstr>
      <vt:lpstr>Times New Roman</vt:lpstr>
      <vt:lpstr>Utopia</vt:lpstr>
      <vt:lpstr>Wingdings</vt:lpstr>
      <vt:lpstr>JCU PP_blue-1</vt:lpstr>
      <vt:lpstr>Worksheet</vt:lpstr>
      <vt:lpstr>Introductory Data Science and Machine Learning</vt:lpstr>
      <vt:lpstr>What this subject is about?</vt:lpstr>
      <vt:lpstr>PowerPoint Presentation</vt:lpstr>
      <vt:lpstr>PowerPoint Presentation</vt:lpstr>
      <vt:lpstr>PowerPoint Presentation</vt:lpstr>
      <vt:lpstr>Data Science or Statistics? </vt:lpstr>
      <vt:lpstr>An application in marketing </vt:lpstr>
      <vt:lpstr>Real time bidding</vt:lpstr>
      <vt:lpstr>Machine Learning</vt:lpstr>
      <vt:lpstr>What is Data Science? </vt:lpstr>
      <vt:lpstr>Aspects of Data Science </vt:lpstr>
      <vt:lpstr>PowerPoint Presentation</vt:lpstr>
      <vt:lpstr>Discovery of data insight </vt:lpstr>
      <vt:lpstr>Development of data product </vt:lpstr>
      <vt:lpstr>Skill set required for Data Science </vt:lpstr>
      <vt:lpstr>Mathematics   </vt:lpstr>
      <vt:lpstr>Technology hacking   </vt:lpstr>
      <vt:lpstr>Business Acumen  </vt:lpstr>
      <vt:lpstr>The Fields of Data Science </vt:lpstr>
      <vt:lpstr>Analytics vs. Data Science </vt:lpstr>
      <vt:lpstr>Analytics vs. Data Science </vt:lpstr>
      <vt:lpstr>Machine Learning and Data Science </vt:lpstr>
      <vt:lpstr>Making predictions </vt:lpstr>
      <vt:lpstr>Supervised Learning</vt:lpstr>
      <vt:lpstr>Pattern discovery </vt:lpstr>
      <vt:lpstr>Unsupervised Learning</vt:lpstr>
      <vt:lpstr>Machine Learning vs. Statistics </vt:lpstr>
      <vt:lpstr>Machine Learning Process</vt:lpstr>
      <vt:lpstr>Data Mining and Ethics</vt:lpstr>
      <vt:lpstr>Summary</vt:lpstr>
    </vt:vector>
  </TitlesOfParts>
  <Company>Cengage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Kellman</dc:creator>
  <cp:lastModifiedBy>Iti Chaturvedi</cp:lastModifiedBy>
  <cp:revision>197</cp:revision>
  <dcterms:created xsi:type="dcterms:W3CDTF">2013-05-22T20:28:17Z</dcterms:created>
  <dcterms:modified xsi:type="dcterms:W3CDTF">2022-05-02T06:18:55Z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