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4"/>
  </p:sldMasterIdLst>
  <p:notesMasterIdLst>
    <p:notesMasterId r:id="rId29"/>
  </p:notesMasterIdLst>
  <p:sldIdLst>
    <p:sldId id="302" r:id="rId5"/>
    <p:sldId id="364" r:id="rId6"/>
    <p:sldId id="363" r:id="rId7"/>
    <p:sldId id="365" r:id="rId8"/>
    <p:sldId id="366" r:id="rId9"/>
    <p:sldId id="403" r:id="rId10"/>
    <p:sldId id="367" r:id="rId11"/>
    <p:sldId id="368" r:id="rId12"/>
    <p:sldId id="370" r:id="rId13"/>
    <p:sldId id="371" r:id="rId14"/>
    <p:sldId id="372" r:id="rId15"/>
    <p:sldId id="375" r:id="rId16"/>
    <p:sldId id="377" r:id="rId17"/>
    <p:sldId id="389" r:id="rId18"/>
    <p:sldId id="388" r:id="rId19"/>
    <p:sldId id="387" r:id="rId20"/>
    <p:sldId id="381" r:id="rId21"/>
    <p:sldId id="384" r:id="rId22"/>
    <p:sldId id="380" r:id="rId23"/>
    <p:sldId id="398" r:id="rId24"/>
    <p:sldId id="399" r:id="rId25"/>
    <p:sldId id="400" r:id="rId26"/>
    <p:sldId id="401" r:id="rId27"/>
    <p:sldId id="402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55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0F6F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11"/>
    <p:restoredTop sz="77752" autoAdjust="0"/>
  </p:normalViewPr>
  <p:slideViewPr>
    <p:cSldViewPr>
      <p:cViewPr varScale="1">
        <p:scale>
          <a:sx n="84" d="100"/>
          <a:sy n="84" d="100"/>
        </p:scale>
        <p:origin x="2768" y="176"/>
      </p:cViewPr>
      <p:guideLst>
        <p:guide orient="horz" pos="2160"/>
        <p:guide pos="552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AC15D9-840C-4CE2-9CC4-96D30F5C090A}" type="datetimeFigureOut">
              <a:rPr lang="en-AU" smtClean="0"/>
              <a:t>2/5/2022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E13AEC-CFE5-41A7-997F-31027470D5D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95172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34817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8124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49157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17918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78113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35247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54641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88628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40525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23935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49504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7682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443035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091650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83567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4779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Calibri" panose="020F0502020204030204" pitchFamily="34" charset="0"/>
              </a:rPr>
              <a:t>Slide for body text</a:t>
            </a:r>
          </a:p>
        </p:txBody>
      </p:sp>
    </p:spTree>
    <p:extLst>
      <p:ext uri="{BB962C8B-B14F-4D97-AF65-F5344CB8AC3E}">
        <p14:creationId xmlns:p14="http://schemas.microsoft.com/office/powerpoint/2010/main" val="34735527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15675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87153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83985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76168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86526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0" i="0">
                <a:latin typeface="Times New Roman"/>
                <a:cs typeface="Times New Roma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b="0" i="1">
                <a:solidFill>
                  <a:schemeClr val="tx1">
                    <a:tint val="75000"/>
                  </a:schemeClr>
                </a:solidFill>
                <a:latin typeface="Times New Roman"/>
                <a:cs typeface="Times New Roman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00813"/>
            <a:ext cx="2133600" cy="220662"/>
          </a:xfrm>
        </p:spPr>
        <p:txBody>
          <a:bodyPr/>
          <a:lstStyle>
            <a:lvl1pPr>
              <a:defRPr/>
            </a:lvl1pPr>
          </a:lstStyle>
          <a:p>
            <a:fld id="{67189041-123E-49EE-B238-F458167D5D6C}" type="datetime1">
              <a:rPr lang="en-AU" smtClean="0"/>
              <a:t>2/5/2022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00813"/>
            <a:ext cx="2895600" cy="22066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CP1407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00813"/>
            <a:ext cx="2133600" cy="220662"/>
          </a:xfrm>
        </p:spPr>
        <p:txBody>
          <a:bodyPr/>
          <a:lstStyle>
            <a:lvl1pPr>
              <a:defRPr/>
            </a:lvl1pPr>
          </a:lstStyle>
          <a:p>
            <a:fld id="{96B5ACC4-1242-4D72-BA11-D5AA5AAA2DF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031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F1003E1-DE35-4B4F-9761-E42A1A9308FD}" type="datetime1">
              <a:rPr lang="en-AU" smtClean="0"/>
              <a:t>2/5/2022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CP1407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B5ACC4-1242-4D72-BA11-D5AA5AAA2DF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855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05A473F-3892-4795-BFFC-F505D37F4332}" type="datetime1">
              <a:rPr lang="en-AU" smtClean="0"/>
              <a:t>2/5/2022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CP1407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CC328C-73E7-44B4-B716-97B391FEDF37}" type="slidenum">
              <a:rPr lang="en-AU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908881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AF1585-A1FA-41C6-B06E-7EBF1DBC00B9}" type="datetime1">
              <a:rPr lang="en-AU" smtClean="0"/>
              <a:t>2/5/2022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CP1407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879C64-37FE-4ED4-8325-6568E9DCD17A}" type="slidenum">
              <a:rPr lang="en-AU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892894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8153400" cy="1066800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6" name="Picture 5" descr="Excel-2013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685800"/>
            <a:ext cx="533893" cy="533893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609600" y="6553200"/>
            <a:ext cx="8153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cs typeface="Arial" charset="0"/>
              </a:rPr>
              <a:t>© 2015 Cengage Learning. All Rights Reserved. May not be scanned, copied or duplicated, or posted to a publicly accessible website, in whole or in part.</a:t>
            </a:r>
          </a:p>
        </p:txBody>
      </p:sp>
      <p:sp>
        <p:nvSpPr>
          <p:cNvPr id="9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876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6013" y="404813"/>
            <a:ext cx="7272337" cy="10128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55650" y="1700213"/>
            <a:ext cx="4038600" cy="44259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650" y="1700213"/>
            <a:ext cx="4038600" cy="44259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B102143A-FA7B-4E74-B62E-A2C1F2DE86F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1069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Powerpoint-background-divider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516062" y="2854325"/>
            <a:ext cx="5986201" cy="914400"/>
          </a:xfrm>
        </p:spPr>
        <p:txBody>
          <a:bodyPr/>
          <a:lstStyle>
            <a:lvl1pPr algn="ctr">
              <a:buNone/>
              <a:defRPr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  <a:lvl2pPr>
              <a:buNone/>
              <a:defRPr b="0" i="0">
                <a:latin typeface="Times New Roman"/>
                <a:cs typeface="Times New Roman"/>
              </a:defRPr>
            </a:lvl2pPr>
            <a:lvl3pPr>
              <a:buNone/>
              <a:defRPr b="0" i="0">
                <a:latin typeface="Times New Roman"/>
                <a:cs typeface="Times New Roman"/>
              </a:defRPr>
            </a:lvl3pPr>
            <a:lvl4pPr>
              <a:buNone/>
              <a:defRPr b="0" i="0">
                <a:latin typeface="Times New Roman"/>
                <a:cs typeface="Times New Roman"/>
              </a:defRPr>
            </a:lvl4pPr>
            <a:lvl5pPr>
              <a:buNone/>
              <a:defRPr b="0" i="0">
                <a:latin typeface="Times New Roman"/>
                <a:cs typeface="Times New Roman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fld id="{82610026-E6FE-4C76-B6E8-19EF1753F58B}" type="datetime1">
              <a:rPr lang="en-AU" smtClean="0"/>
              <a:t>2/5/2022</a:t>
            </a:fld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CP1407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96B5ACC4-1242-4D72-BA11-D5AA5AAA2DF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581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17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91556"/>
            <a:ext cx="8229600" cy="31346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61138"/>
            <a:ext cx="2133600" cy="160337"/>
          </a:xfrm>
        </p:spPr>
        <p:txBody>
          <a:bodyPr/>
          <a:lstStyle>
            <a:lvl1pPr>
              <a:defRPr/>
            </a:lvl1pPr>
          </a:lstStyle>
          <a:p>
            <a:fld id="{5A96DCE8-5447-4B37-8432-836066C31046}" type="datetime1">
              <a:rPr lang="en-AU" smtClean="0"/>
              <a:t>2/5/2022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61138"/>
            <a:ext cx="2895600" cy="16033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CP1407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61138"/>
            <a:ext cx="2133600" cy="160337"/>
          </a:xfrm>
        </p:spPr>
        <p:txBody>
          <a:bodyPr/>
          <a:lstStyle>
            <a:lvl1pPr>
              <a:defRPr/>
            </a:lvl1pPr>
          </a:lstStyle>
          <a:p>
            <a:fld id="{FDDC8264-892D-4F14-A6AD-6C911C9F3839}" type="slidenum">
              <a:rPr lang="en-AU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00320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35738"/>
            <a:ext cx="2133600" cy="185737"/>
          </a:xfrm>
        </p:spPr>
        <p:txBody>
          <a:bodyPr/>
          <a:lstStyle>
            <a:lvl1pPr>
              <a:defRPr/>
            </a:lvl1pPr>
          </a:lstStyle>
          <a:p>
            <a:fld id="{151FB64F-B00B-44D9-8C89-F7FCDEEFCC31}" type="datetime1">
              <a:rPr lang="en-AU" smtClean="0"/>
              <a:t>2/5/2022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35738"/>
            <a:ext cx="2895600" cy="18573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CP1407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35738"/>
            <a:ext cx="2133600" cy="185737"/>
          </a:xfrm>
        </p:spPr>
        <p:txBody>
          <a:bodyPr/>
          <a:lstStyle>
            <a:lvl1pPr>
              <a:defRPr/>
            </a:lvl1pPr>
          </a:lstStyle>
          <a:p>
            <a:fld id="{96B5ACC4-1242-4D72-BA11-D5AA5AAA2DF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153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17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657830"/>
            <a:ext cx="4038600" cy="346833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657830"/>
            <a:ext cx="4038600" cy="346833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543675"/>
            <a:ext cx="2133600" cy="177800"/>
          </a:xfrm>
        </p:spPr>
        <p:txBody>
          <a:bodyPr/>
          <a:lstStyle>
            <a:lvl1pPr>
              <a:defRPr/>
            </a:lvl1pPr>
          </a:lstStyle>
          <a:p>
            <a:fld id="{CCCB9FCF-FFB1-472E-A9FE-40B4D57F695E}" type="datetime1">
              <a:rPr lang="en-AU" smtClean="0"/>
              <a:t>2/5/2022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543675"/>
            <a:ext cx="2895600" cy="1778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CP1407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543675"/>
            <a:ext cx="2133600" cy="177800"/>
          </a:xfrm>
        </p:spPr>
        <p:txBody>
          <a:bodyPr/>
          <a:lstStyle>
            <a:lvl1pPr>
              <a:defRPr/>
            </a:lvl1pPr>
          </a:lstStyle>
          <a:p>
            <a:fld id="{578EBEF4-C70A-4E09-AEA1-27805F426803}" type="slidenum">
              <a:rPr lang="en-AU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07880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11163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60659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884923"/>
            <a:ext cx="4040188" cy="32412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2060659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884923"/>
            <a:ext cx="4041775" cy="32412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543675"/>
            <a:ext cx="2133600" cy="177800"/>
          </a:xfrm>
        </p:spPr>
        <p:txBody>
          <a:bodyPr/>
          <a:lstStyle>
            <a:lvl1pPr>
              <a:defRPr/>
            </a:lvl1pPr>
          </a:lstStyle>
          <a:p>
            <a:fld id="{A569240F-6A65-4643-8DF6-6CDE53C6ACEE}" type="datetime1">
              <a:rPr lang="en-AU" smtClean="0"/>
              <a:t>2/5/2022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543675"/>
            <a:ext cx="2895600" cy="1778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CP1407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543675"/>
            <a:ext cx="2133600" cy="177800"/>
          </a:xfrm>
        </p:spPr>
        <p:txBody>
          <a:bodyPr/>
          <a:lstStyle>
            <a:lvl1pPr>
              <a:defRPr/>
            </a:lvl1pPr>
          </a:lstStyle>
          <a:p>
            <a:fld id="{0FCC082E-E3B6-4646-B1EA-F4B079F72B43}" type="slidenum">
              <a:rPr lang="en-AU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91545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343A0C-5714-4EEE-9B12-4C9029210F78}" type="datetime1">
              <a:rPr lang="en-AU" smtClean="0"/>
              <a:t>2/5/2022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CP1407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6C686B-EE83-4935-B893-F6D56DADD2AC}" type="slidenum">
              <a:rPr lang="en-AU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31324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D57BEF0-4ED0-4743-BCA4-BE7A5E99EBD9}" type="datetime1">
              <a:rPr lang="en-AU" smtClean="0"/>
              <a:t>2/5/2022</a:t>
            </a:fld>
            <a:endParaRPr lang="en-AU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CP1407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5E5F28-9D0E-4538-B0F1-9BCC21A3484D}" type="slidenum">
              <a:rPr lang="en-AU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70882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3B089E-ACFC-4767-93FF-97DB92A5202E}" type="datetime1">
              <a:rPr lang="en-AU" smtClean="0"/>
              <a:t>2/5/2022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CP1407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7C1495-7CFD-4F2A-94A8-664F94775DAE}" type="slidenum">
              <a:rPr lang="en-AU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37555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5B1AFED4-E582-419B-ADA0-4CEFA8CA745C}" type="datetime1">
              <a:rPr lang="en-AU" smtClean="0"/>
              <a:t>2/5/2022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r>
              <a:rPr lang="en-US" dirty="0"/>
              <a:t>CP1407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96B5ACC4-1242-4D72-BA11-D5AA5AAA2DF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31" name="Picture 9" descr="powerpoint image.jpg"/>
          <p:cNvPicPr>
            <a:picLocks noChangeAspect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36809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71" r:id="rId13"/>
    <p:sldLayoutId id="2147483687" r:id="rId14"/>
  </p:sldLayoutIdLst>
  <p:hf hd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oleObject" Target="../embeddings/oleObject3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3.png"/><Relationship Id="rId4" Type="http://schemas.openxmlformats.org/officeDocument/2006/relationships/oleObject" Target="../embeddings/oleObject4.bin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br9xy4lf5w.search.serialssolutions.com/?ctx_ver=Z39.88-2004&amp;ctx_enc=info:ofi/enc:UTF-8&amp;rfr_id=info:sid/summon.serialssolutions.com&amp;rft_val_fmt=info:ofi/fmt:kev:mtx:book&amp;rft.genre=book&amp;rft.title=Data+mining&amp;rft.au=Han,+Jiawei&amp;rft.au=Kamber,+Micheline&amp;rft.au=Pei,+Jian&amp;rft.series=The+Morgan+Kaufmann+series+in+data+management+systems&amp;rft.date=2012-01-01&amp;rft.pub=Morgan+Kaufmann+Publishers&amp;rft.isbn=9780123814791&amp;rft.externalDocID=bks00044712&amp;paramdict=en-AU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4.e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656338"/>
            <a:ext cx="9144000" cy="957263"/>
          </a:xfrm>
        </p:spPr>
        <p:txBody>
          <a:bodyPr/>
          <a:lstStyle/>
          <a:p>
            <a:r>
              <a:rPr lang="en-US" sz="2800" b="1">
                <a:solidFill>
                  <a:srgbClr val="000099"/>
                </a:solidFill>
                <a:latin typeface="Stone Sans ITC TT-Bold"/>
              </a:rPr>
              <a:t>Introductory Data Science and Machine Learning</a:t>
            </a:r>
            <a:endParaRPr lang="en-AU" sz="2800" b="1" dirty="0">
              <a:solidFill>
                <a:srgbClr val="000099"/>
              </a:solidFill>
              <a:latin typeface="Stone Sans ITC TT-Bold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555566"/>
            <a:ext cx="8686799" cy="1626034"/>
          </a:xfrm>
        </p:spPr>
        <p:txBody>
          <a:bodyPr/>
          <a:lstStyle/>
          <a:p>
            <a:r>
              <a:rPr lang="en-US" b="1" i="0" u="sng">
                <a:solidFill>
                  <a:schemeClr val="tx1"/>
                </a:solidFill>
                <a:latin typeface="+mj-lt"/>
              </a:rPr>
              <a:t>Lecture #2 </a:t>
            </a:r>
          </a:p>
          <a:p>
            <a:r>
              <a:rPr lang="en-US" b="1" dirty="0">
                <a:solidFill>
                  <a:schemeClr val="tx1"/>
                </a:solidFill>
                <a:latin typeface="+mj-lt"/>
              </a:rPr>
              <a:t>Data Pre-Processing and Exploration</a:t>
            </a:r>
          </a:p>
        </p:txBody>
      </p:sp>
      <p:sp>
        <p:nvSpPr>
          <p:cNvPr id="4" name="Text Box 1"/>
          <p:cNvSpPr txBox="1">
            <a:spLocks noChangeArrowheads="1"/>
          </p:cNvSpPr>
          <p:nvPr/>
        </p:nvSpPr>
        <p:spPr bwMode="auto">
          <a:xfrm>
            <a:off x="228600" y="714373"/>
            <a:ext cx="7991475" cy="1066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 eaLnBrk="1" hangingPunct="1">
              <a:buClr>
                <a:srgbClr val="000099"/>
              </a:buClr>
              <a:buFont typeface="Stone Sans ITC TT-Bold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lang="en-GB" sz="3200" b="1" u="sng" dirty="0">
              <a:solidFill>
                <a:schemeClr val="tx2">
                  <a:lumMod val="50000"/>
                </a:schemeClr>
              </a:solidFill>
              <a:latin typeface="Stone Sans ITC TT-Bold" charset="0"/>
            </a:endParaRPr>
          </a:p>
          <a:p>
            <a:pPr algn="ctr" eaLnBrk="1" hangingPunct="1">
              <a:buClr>
                <a:srgbClr val="000099"/>
              </a:buClr>
              <a:buFont typeface="Stone Sans ITC TT-Bold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lang="en-GB" sz="1400" b="1" u="sng" dirty="0">
              <a:solidFill>
                <a:schemeClr val="tx2">
                  <a:lumMod val="50000"/>
                </a:schemeClr>
              </a:solidFill>
              <a:latin typeface="Stone Sans ITC TT-Bold" charset="0"/>
            </a:endParaRPr>
          </a:p>
          <a:p>
            <a:pPr algn="ctr" eaLnBrk="1" hangingPunct="1">
              <a:buClr>
                <a:srgbClr val="000099"/>
              </a:buClr>
              <a:buFont typeface="Stone Sans ITC TT-Bold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2800" b="1">
                <a:solidFill>
                  <a:srgbClr val="000099"/>
                </a:solidFill>
                <a:latin typeface="Stone Sans ITC TT-Bold" charset="0"/>
              </a:rPr>
              <a:t>CP1407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CP1407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5ACC4-1242-4D72-BA11-D5AA5AAA2DF6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855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5" name="Group 21"/>
          <p:cNvGrpSpPr>
            <a:grpSpLocks/>
          </p:cNvGrpSpPr>
          <p:nvPr/>
        </p:nvGrpSpPr>
        <p:grpSpPr bwMode="auto">
          <a:xfrm>
            <a:off x="5257800" y="4562475"/>
            <a:ext cx="2884487" cy="1587500"/>
            <a:chOff x="192" y="2548"/>
            <a:chExt cx="1817" cy="1000"/>
          </a:xfrm>
        </p:grpSpPr>
        <p:grpSp>
          <p:nvGrpSpPr>
            <p:cNvPr id="1043" name="Group 19"/>
            <p:cNvGrpSpPr>
              <a:grpSpLocks/>
            </p:cNvGrpSpPr>
            <p:nvPr/>
          </p:nvGrpSpPr>
          <p:grpSpPr bwMode="auto">
            <a:xfrm>
              <a:off x="192" y="2548"/>
              <a:ext cx="1817" cy="1000"/>
              <a:chOff x="336" y="2548"/>
              <a:chExt cx="1817" cy="1000"/>
            </a:xfrm>
          </p:grpSpPr>
          <p:sp>
            <p:nvSpPr>
              <p:cNvPr id="1045" name="Text Box 12"/>
              <p:cNvSpPr txBox="1">
                <a:spLocks noChangeArrowheads="1"/>
              </p:cNvSpPr>
              <p:nvPr/>
            </p:nvSpPr>
            <p:spPr bwMode="auto">
              <a:xfrm>
                <a:off x="336" y="2548"/>
                <a:ext cx="425" cy="42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GB" altLang="en-US" sz="1400">
                    <a:latin typeface="Tahoma" panose="020B0604030504040204" pitchFamily="34" charset="0"/>
                  </a:rPr>
                  <a:t>Page1</a:t>
                </a:r>
              </a:p>
              <a:p>
                <a:pPr eaLnBrk="1" hangingPunct="1"/>
                <a:r>
                  <a:rPr lang="en-GB" altLang="en-US" sz="1200">
                    <a:latin typeface="Tahoma" panose="020B0604030504040204" pitchFamily="34" charset="0"/>
                  </a:rPr>
                  <a:t>   </a:t>
                </a:r>
                <a:r>
                  <a:rPr lang="en-GB" altLang="en-US" sz="1200" u="sng">
                    <a:solidFill>
                      <a:srgbClr val="0033CC"/>
                    </a:solidFill>
                    <a:latin typeface="Tahoma" panose="020B0604030504040204" pitchFamily="34" charset="0"/>
                  </a:rPr>
                  <a:t>link1</a:t>
                </a:r>
              </a:p>
              <a:p>
                <a:pPr eaLnBrk="1" hangingPunct="1"/>
                <a:r>
                  <a:rPr lang="en-GB" altLang="en-US" sz="1200">
                    <a:latin typeface="Tahoma" panose="020B0604030504040204" pitchFamily="34" charset="0"/>
                  </a:rPr>
                  <a:t>   </a:t>
                </a:r>
                <a:r>
                  <a:rPr lang="en-GB" altLang="en-US" sz="1200" u="sng">
                    <a:solidFill>
                      <a:srgbClr val="0033CC"/>
                    </a:solidFill>
                    <a:latin typeface="Tahoma" panose="020B0604030504040204" pitchFamily="34" charset="0"/>
                  </a:rPr>
                  <a:t>link2</a:t>
                </a:r>
              </a:p>
            </p:txBody>
          </p:sp>
          <p:sp>
            <p:nvSpPr>
              <p:cNvPr id="1046" name="Text Box 13"/>
              <p:cNvSpPr txBox="1">
                <a:spLocks noChangeArrowheads="1"/>
              </p:cNvSpPr>
              <p:nvPr/>
            </p:nvSpPr>
            <p:spPr bwMode="auto">
              <a:xfrm>
                <a:off x="1056" y="2548"/>
                <a:ext cx="424" cy="42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GB" altLang="en-US" sz="1400">
                    <a:latin typeface="Tahoma" panose="020B0604030504040204" pitchFamily="34" charset="0"/>
                  </a:rPr>
                  <a:t>Page2</a:t>
                </a:r>
              </a:p>
              <a:p>
                <a:pPr eaLnBrk="1" hangingPunct="1"/>
                <a:r>
                  <a:rPr lang="en-GB" altLang="en-US" sz="1200">
                    <a:latin typeface="Tahoma" panose="020B0604030504040204" pitchFamily="34" charset="0"/>
                  </a:rPr>
                  <a:t>   </a:t>
                </a:r>
                <a:r>
                  <a:rPr lang="en-GB" altLang="en-US" sz="1200" u="sng">
                    <a:solidFill>
                      <a:srgbClr val="0033CC"/>
                    </a:solidFill>
                    <a:latin typeface="Tahoma" panose="020B0604030504040204" pitchFamily="34" charset="0"/>
                  </a:rPr>
                  <a:t>link3</a:t>
                </a:r>
              </a:p>
              <a:p>
                <a:pPr eaLnBrk="1" hangingPunct="1"/>
                <a:r>
                  <a:rPr lang="en-GB" altLang="en-US" sz="1200">
                    <a:latin typeface="Tahoma" panose="020B0604030504040204" pitchFamily="34" charset="0"/>
                  </a:rPr>
                  <a:t>   </a:t>
                </a:r>
              </a:p>
            </p:txBody>
          </p:sp>
          <p:sp>
            <p:nvSpPr>
              <p:cNvPr id="1047" name="Text Box 14"/>
              <p:cNvSpPr txBox="1">
                <a:spLocks noChangeArrowheads="1"/>
              </p:cNvSpPr>
              <p:nvPr/>
            </p:nvSpPr>
            <p:spPr bwMode="auto">
              <a:xfrm>
                <a:off x="336" y="3120"/>
                <a:ext cx="425" cy="42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GB" altLang="en-US" sz="1400">
                    <a:latin typeface="Tahoma" panose="020B0604030504040204" pitchFamily="34" charset="0"/>
                  </a:rPr>
                  <a:t>Page4</a:t>
                </a:r>
              </a:p>
              <a:p>
                <a:pPr eaLnBrk="1" hangingPunct="1"/>
                <a:r>
                  <a:rPr lang="en-GB" altLang="en-US" sz="1200">
                    <a:latin typeface="Tahoma" panose="020B0604030504040204" pitchFamily="34" charset="0"/>
                  </a:rPr>
                  <a:t>   www</a:t>
                </a:r>
              </a:p>
              <a:p>
                <a:pPr eaLnBrk="1" hangingPunct="1"/>
                <a:r>
                  <a:rPr lang="en-GB" altLang="en-US" sz="1200">
                    <a:latin typeface="Tahoma" panose="020B0604030504040204" pitchFamily="34" charset="0"/>
                  </a:rPr>
                  <a:t>   zzzz</a:t>
                </a:r>
              </a:p>
            </p:txBody>
          </p:sp>
          <p:sp>
            <p:nvSpPr>
              <p:cNvPr id="1048" name="Text Box 15"/>
              <p:cNvSpPr txBox="1">
                <a:spLocks noChangeArrowheads="1"/>
              </p:cNvSpPr>
              <p:nvPr/>
            </p:nvSpPr>
            <p:spPr bwMode="auto">
              <a:xfrm>
                <a:off x="1728" y="2548"/>
                <a:ext cx="425" cy="42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GB" altLang="en-US" sz="1400">
                    <a:latin typeface="Tahoma" panose="020B0604030504040204" pitchFamily="34" charset="0"/>
                  </a:rPr>
                  <a:t>Page3</a:t>
                </a:r>
              </a:p>
              <a:p>
                <a:pPr eaLnBrk="1" hangingPunct="1"/>
                <a:r>
                  <a:rPr lang="en-GB" altLang="en-US" sz="1200">
                    <a:latin typeface="Tahoma" panose="020B0604030504040204" pitchFamily="34" charset="0"/>
                  </a:rPr>
                  <a:t>xxxx</a:t>
                </a:r>
              </a:p>
              <a:p>
                <a:pPr eaLnBrk="1" hangingPunct="1"/>
                <a:r>
                  <a:rPr lang="en-GB" altLang="en-US" sz="1200">
                    <a:latin typeface="Tahoma" panose="020B0604030504040204" pitchFamily="34" charset="0"/>
                  </a:rPr>
                  <a:t>yyyy</a:t>
                </a:r>
              </a:p>
            </p:txBody>
          </p:sp>
          <p:sp>
            <p:nvSpPr>
              <p:cNvPr id="1049" name="Line 16"/>
              <p:cNvSpPr>
                <a:spLocks noChangeShapeType="1"/>
              </p:cNvSpPr>
              <p:nvPr/>
            </p:nvSpPr>
            <p:spPr bwMode="auto">
              <a:xfrm>
                <a:off x="67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AU"/>
              </a:p>
            </p:txBody>
          </p:sp>
          <p:sp>
            <p:nvSpPr>
              <p:cNvPr id="1050" name="Line 17"/>
              <p:cNvSpPr>
                <a:spLocks noChangeShapeType="1"/>
              </p:cNvSpPr>
              <p:nvPr/>
            </p:nvSpPr>
            <p:spPr bwMode="auto">
              <a:xfrm>
                <a:off x="672" y="2784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AU"/>
              </a:p>
            </p:txBody>
          </p:sp>
          <p:sp>
            <p:nvSpPr>
              <p:cNvPr id="1051" name="Line 18"/>
              <p:cNvSpPr>
                <a:spLocks noChangeShapeType="1"/>
              </p:cNvSpPr>
              <p:nvPr/>
            </p:nvSpPr>
            <p:spPr bwMode="auto">
              <a:xfrm>
                <a:off x="1392" y="2788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AU"/>
              </a:p>
            </p:txBody>
          </p:sp>
        </p:grpSp>
        <p:sp>
          <p:nvSpPr>
            <p:cNvPr id="1044" name="Text Box 20"/>
            <p:cNvSpPr txBox="1">
              <a:spLocks noChangeArrowheads="1"/>
            </p:cNvSpPr>
            <p:nvPr/>
          </p:nvSpPr>
          <p:spPr bwMode="auto">
            <a:xfrm>
              <a:off x="949" y="3282"/>
              <a:ext cx="93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GB" altLang="en-US" sz="1600" dirty="0"/>
                <a:t>Web Structure</a:t>
              </a:r>
            </a:p>
          </p:txBody>
        </p:sp>
      </p:grpSp>
      <p:graphicFrame>
        <p:nvGraphicFramePr>
          <p:cNvPr id="1026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5028026"/>
              </p:ext>
            </p:extLst>
          </p:nvPr>
        </p:nvGraphicFramePr>
        <p:xfrm>
          <a:off x="1524000" y="4776787"/>
          <a:ext cx="1981200" cy="1336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30" name="Clip" r:id="rId4" imgW="4857143" imgH="3276190" progId="MS_ClipArt_Gallery.2">
                  <p:embed/>
                </p:oleObj>
              </mc:Choice>
              <mc:Fallback>
                <p:oleObj name="Clip" r:id="rId4" imgW="4857143" imgH="327619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4776787"/>
                        <a:ext cx="1981200" cy="1336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37" name="Group 31"/>
          <p:cNvGrpSpPr>
            <a:grpSpLocks/>
          </p:cNvGrpSpPr>
          <p:nvPr/>
        </p:nvGrpSpPr>
        <p:grpSpPr bwMode="auto">
          <a:xfrm>
            <a:off x="1524000" y="4776787"/>
            <a:ext cx="2057400" cy="1624013"/>
            <a:chOff x="4320" y="2832"/>
            <a:chExt cx="1296" cy="1023"/>
          </a:xfrm>
        </p:grpSpPr>
        <p:sp>
          <p:nvSpPr>
            <p:cNvPr id="1038" name="Text Box 28"/>
            <p:cNvSpPr txBox="1">
              <a:spLocks noChangeArrowheads="1"/>
            </p:cNvSpPr>
            <p:nvPr/>
          </p:nvSpPr>
          <p:spPr bwMode="auto">
            <a:xfrm>
              <a:off x="4555" y="3643"/>
              <a:ext cx="81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GB" altLang="en-US" sz="1600"/>
                <a:t>Spatial Data</a:t>
              </a:r>
            </a:p>
          </p:txBody>
        </p:sp>
        <p:sp>
          <p:nvSpPr>
            <p:cNvPr id="1039" name="Line 29"/>
            <p:cNvSpPr>
              <a:spLocks noChangeShapeType="1"/>
            </p:cNvSpPr>
            <p:nvPr/>
          </p:nvSpPr>
          <p:spPr bwMode="auto">
            <a:xfrm>
              <a:off x="4320" y="2832"/>
              <a:ext cx="1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1040" name="Line 30"/>
            <p:cNvSpPr>
              <a:spLocks noChangeShapeType="1"/>
            </p:cNvSpPr>
            <p:nvPr/>
          </p:nvSpPr>
          <p:spPr bwMode="auto">
            <a:xfrm>
              <a:off x="4320" y="2832"/>
              <a:ext cx="0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AU"/>
            </a:p>
          </p:txBody>
        </p:sp>
      </p:grpSp>
      <p:sp>
        <p:nvSpPr>
          <p:cNvPr id="31" name="Title 7"/>
          <p:cNvSpPr txBox="1">
            <a:spLocks/>
          </p:cNvSpPr>
          <p:nvPr/>
        </p:nvSpPr>
        <p:spPr bwMode="auto">
          <a:xfrm>
            <a:off x="228600" y="260350"/>
            <a:ext cx="7772400" cy="101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algn="l"/>
            <a:r>
              <a:rPr lang="en-GB" altLang="en-US" sz="3600" b="1" dirty="0">
                <a:solidFill>
                  <a:srgbClr val="000099"/>
                </a:solidFill>
                <a:cs typeface="Times New Roman" panose="02020603050405020304" pitchFamily="18" charset="0"/>
              </a:rPr>
              <a:t>Examples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1DC33A25-D0B9-DD41-8427-AC68A15F295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50" y="1835336"/>
            <a:ext cx="3333750" cy="1700696"/>
          </a:xfrm>
          <a:prstGeom prst="rect">
            <a:avLst/>
          </a:prstGeom>
        </p:spPr>
      </p:pic>
      <p:sp>
        <p:nvSpPr>
          <p:cNvPr id="33" name="Text Box 9">
            <a:extLst>
              <a:ext uri="{FF2B5EF4-FFF2-40B4-BE49-F238E27FC236}">
                <a16:creationId xmlns:a16="http://schemas.microsoft.com/office/drawing/2014/main" id="{7712D470-917A-8C4D-AF73-1B113F1555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3351" y="3626541"/>
            <a:ext cx="1224174" cy="3358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 sz="1600" dirty="0"/>
              <a:t>Data Matrix</a:t>
            </a:r>
          </a:p>
        </p:txBody>
      </p:sp>
      <p:grpSp>
        <p:nvGrpSpPr>
          <p:cNvPr id="34" name="Group 23">
            <a:extLst>
              <a:ext uri="{FF2B5EF4-FFF2-40B4-BE49-F238E27FC236}">
                <a16:creationId xmlns:a16="http://schemas.microsoft.com/office/drawing/2014/main" id="{61085B2A-F28F-CC44-962D-FD00EFA8E032}"/>
              </a:ext>
            </a:extLst>
          </p:cNvPr>
          <p:cNvGrpSpPr>
            <a:grpSpLocks/>
          </p:cNvGrpSpPr>
          <p:nvPr/>
        </p:nvGrpSpPr>
        <p:grpSpPr bwMode="auto">
          <a:xfrm>
            <a:off x="5486400" y="2422527"/>
            <a:ext cx="2743200" cy="1160463"/>
            <a:chOff x="2256" y="2880"/>
            <a:chExt cx="1728" cy="731"/>
          </a:xfrm>
        </p:grpSpPr>
        <p:sp>
          <p:nvSpPr>
            <p:cNvPr id="35" name="Text Box 10">
              <a:extLst>
                <a:ext uri="{FF2B5EF4-FFF2-40B4-BE49-F238E27FC236}">
                  <a16:creationId xmlns:a16="http://schemas.microsoft.com/office/drawing/2014/main" id="{1EC31C16-E994-FA43-BC86-216135498D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56" y="2880"/>
              <a:ext cx="1728" cy="4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GB" altLang="en-US" sz="2000" dirty="0">
                  <a:latin typeface="Tahoma" panose="020B0604030504040204" pitchFamily="34" charset="0"/>
                </a:rPr>
                <a:t>GGTTCCGCCTTCAGCC</a:t>
              </a:r>
            </a:p>
            <a:p>
              <a:pPr eaLnBrk="1" hangingPunct="1"/>
              <a:r>
                <a:rPr lang="en-GB" altLang="en-US" sz="2000" dirty="0">
                  <a:latin typeface="Tahoma" panose="020B0604030504040204" pitchFamily="34" charset="0"/>
                </a:rPr>
                <a:t>CCGCGCCCGCAGGG…</a:t>
              </a:r>
            </a:p>
          </p:txBody>
        </p:sp>
        <p:sp>
          <p:nvSpPr>
            <p:cNvPr id="36" name="Text Box 22">
              <a:extLst>
                <a:ext uri="{FF2B5EF4-FFF2-40B4-BE49-F238E27FC236}">
                  <a16:creationId xmlns:a16="http://schemas.microsoft.com/office/drawing/2014/main" id="{E7D8FFC1-41B5-3143-B977-7E6D157AF1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5" y="3399"/>
              <a:ext cx="99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GB" altLang="en-US" sz="1600" dirty="0"/>
                <a:t>Data Sequence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691391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7"/>
          <p:cNvSpPr>
            <a:spLocks noGrp="1"/>
          </p:cNvSpPr>
          <p:nvPr>
            <p:ph type="title" idx="4294967295"/>
          </p:nvPr>
        </p:nvSpPr>
        <p:spPr>
          <a:xfrm>
            <a:off x="228600" y="434975"/>
            <a:ext cx="7772400" cy="784225"/>
          </a:xfrm>
        </p:spPr>
        <p:txBody>
          <a:bodyPr/>
          <a:lstStyle/>
          <a:p>
            <a:pPr algn="l"/>
            <a:r>
              <a:rPr lang="en-GB" altLang="en-US" sz="3600" b="1" dirty="0">
                <a:solidFill>
                  <a:srgbClr val="000099"/>
                </a:solidFill>
              </a:rPr>
              <a:t>Data Properties</a:t>
            </a:r>
          </a:p>
        </p:txBody>
      </p:sp>
      <p:sp>
        <p:nvSpPr>
          <p:cNvPr id="20483" name="Content Placeholder 8"/>
          <p:cNvSpPr>
            <a:spLocks/>
          </p:cNvSpPr>
          <p:nvPr/>
        </p:nvSpPr>
        <p:spPr bwMode="auto">
          <a:xfrm>
            <a:off x="381000" y="1371600"/>
            <a:ext cx="8208963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84163" indent="-2841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65175" indent="-2905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36663" indent="-280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/>
            <a:endParaRPr lang="en-GB" altLang="en-US" sz="2400" dirty="0">
              <a:solidFill>
                <a:srgbClr val="0033CC"/>
              </a:solidFill>
              <a:latin typeface="+mn-lt"/>
            </a:endParaRPr>
          </a:p>
          <a:p>
            <a:pPr marL="336550" indent="-342900">
              <a:buFont typeface="Arial" panose="020B0604020202020204" pitchFamily="34" charset="0"/>
              <a:buChar char="•"/>
            </a:pPr>
            <a:r>
              <a:rPr lang="en-GB" altLang="zh-CN" sz="2400" dirty="0">
                <a:latin typeface="+mn-lt"/>
                <a:ea typeface="SimSun" panose="02010600030101010101" pitchFamily="2" charset="-122"/>
              </a:rPr>
              <a:t>Size: amount of memory needed</a:t>
            </a:r>
            <a:endParaRPr lang="en-GB" altLang="zh-CN" sz="2400" dirty="0">
              <a:solidFill>
                <a:srgbClr val="0033CC"/>
              </a:solidFill>
              <a:latin typeface="+mn-lt"/>
              <a:ea typeface="SimSun" panose="02010600030101010101" pitchFamily="2" charset="-122"/>
            </a:endParaRPr>
          </a:p>
          <a:p>
            <a:pPr marL="336550" indent="-342900">
              <a:buFont typeface="Arial" panose="020B0604020202020204" pitchFamily="34" charset="0"/>
              <a:buChar char="•"/>
            </a:pPr>
            <a:r>
              <a:rPr lang="en-GB" altLang="zh-CN" sz="2400" dirty="0">
                <a:latin typeface="+mn-lt"/>
                <a:ea typeface="SimSun" panose="02010600030101010101" pitchFamily="2" charset="-122"/>
                <a:sym typeface="Symbol" panose="05050102010706020507" pitchFamily="18" charset="2"/>
              </a:rPr>
              <a:t>Dimensionality: number of attributes</a:t>
            </a:r>
          </a:p>
          <a:p>
            <a:pPr marL="33655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GB" altLang="zh-CN" sz="2400" dirty="0">
                <a:latin typeface="+mn-lt"/>
                <a:ea typeface="SimSun" panose="02010600030101010101" pitchFamily="2" charset="-122"/>
                <a:sym typeface="Symbol" panose="05050102010706020507" pitchFamily="18" charset="2"/>
              </a:rPr>
              <a:t>Sparsity: Data matrix has many values zero</a:t>
            </a:r>
          </a:p>
        </p:txBody>
      </p:sp>
    </p:spTree>
    <p:extLst>
      <p:ext uri="{BB962C8B-B14F-4D97-AF65-F5344CB8AC3E}">
        <p14:creationId xmlns:p14="http://schemas.microsoft.com/office/powerpoint/2010/main" val="5053922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7"/>
          <p:cNvSpPr>
            <a:spLocks noGrp="1"/>
          </p:cNvSpPr>
          <p:nvPr>
            <p:ph type="title" idx="4294967295"/>
          </p:nvPr>
        </p:nvSpPr>
        <p:spPr>
          <a:xfrm>
            <a:off x="228600" y="434976"/>
            <a:ext cx="7772400" cy="833438"/>
          </a:xfrm>
        </p:spPr>
        <p:txBody>
          <a:bodyPr/>
          <a:lstStyle/>
          <a:p>
            <a:pPr algn="l"/>
            <a:r>
              <a:rPr lang="en-GB" altLang="en-US" sz="3600" b="1" dirty="0">
                <a:solidFill>
                  <a:srgbClr val="000099"/>
                </a:solidFill>
              </a:rPr>
              <a:t>Quality Indicators</a:t>
            </a:r>
          </a:p>
        </p:txBody>
      </p:sp>
      <p:sp>
        <p:nvSpPr>
          <p:cNvPr id="71683" name="Content Placeholder 8"/>
          <p:cNvSpPr>
            <a:spLocks/>
          </p:cNvSpPr>
          <p:nvPr/>
        </p:nvSpPr>
        <p:spPr bwMode="auto">
          <a:xfrm>
            <a:off x="533400" y="1447800"/>
            <a:ext cx="74676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84163" indent="-2841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65175" indent="-2905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36663" indent="-280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GB" altLang="en-US" sz="2400" dirty="0">
                <a:latin typeface="+mn-lt"/>
              </a:rPr>
              <a:t>Accuracy: data recorded with sufficient precision and little bias</a:t>
            </a:r>
            <a:endParaRPr lang="en-GB" altLang="zh-CN" sz="2400" dirty="0">
              <a:latin typeface="+mn-lt"/>
              <a:ea typeface="SimSun" panose="02010600030101010101" pitchFamily="2" charset="-122"/>
            </a:endParaRP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GB" altLang="en-US" sz="2400" dirty="0">
                <a:latin typeface="+mn-lt"/>
              </a:rPr>
              <a:t>Correctness: data recorded without error and spurious objects</a:t>
            </a:r>
            <a:endParaRPr lang="en-GB" altLang="zh-CN" sz="2400" dirty="0">
              <a:latin typeface="+mn-lt"/>
              <a:ea typeface="SimSun" panose="02010600030101010101" pitchFamily="2" charset="-122"/>
            </a:endParaRP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GB" altLang="en-US" sz="2400" dirty="0">
                <a:latin typeface="+mn-lt"/>
              </a:rPr>
              <a:t>Completeness: any parts of data records missing</a:t>
            </a:r>
            <a:endParaRPr lang="en-GB" altLang="zh-CN" sz="2400" dirty="0">
              <a:latin typeface="+mn-lt"/>
              <a:ea typeface="SimSun" panose="02010600030101010101" pitchFamily="2" charset="-122"/>
            </a:endParaRP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GB" altLang="zh-CN" sz="2400" dirty="0">
                <a:latin typeface="+mn-lt"/>
                <a:ea typeface="SimSun" panose="02010600030101010101" pitchFamily="2" charset="-122"/>
              </a:rPr>
              <a:t>Consistency: compliance with established rules and constraints</a:t>
            </a:r>
          </a:p>
          <a:p>
            <a:pPr marL="342900" indent="-342900">
              <a:spcBef>
                <a:spcPct val="20000"/>
              </a:spcBef>
              <a:spcAft>
                <a:spcPct val="30000"/>
              </a:spcAft>
              <a:buFont typeface="Arial" panose="020B0604020202020204" pitchFamily="34" charset="0"/>
              <a:buChar char="•"/>
            </a:pPr>
            <a:r>
              <a:rPr lang="en-GB" altLang="zh-CN" sz="2400" dirty="0">
                <a:latin typeface="+mn-lt"/>
                <a:ea typeface="SimSun" panose="02010600030101010101" pitchFamily="2" charset="-122"/>
              </a:rPr>
              <a:t>Redundancy: unnecessary duplicates</a:t>
            </a:r>
          </a:p>
          <a:p>
            <a:pPr marL="474662" lvl="1" indent="0">
              <a:spcBef>
                <a:spcPct val="20000"/>
              </a:spcBef>
            </a:pPr>
            <a:endParaRPr lang="en-GB" altLang="zh-CN" sz="2000" dirty="0">
              <a:latin typeface="Helvetica" panose="020B0604020202020204" pitchFamily="34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551004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itle 7"/>
          <p:cNvSpPr>
            <a:spLocks noGrp="1"/>
          </p:cNvSpPr>
          <p:nvPr>
            <p:ph type="title" idx="4294967295"/>
          </p:nvPr>
        </p:nvSpPr>
        <p:spPr>
          <a:xfrm>
            <a:off x="228600" y="434975"/>
            <a:ext cx="7772400" cy="708025"/>
          </a:xfrm>
        </p:spPr>
        <p:txBody>
          <a:bodyPr/>
          <a:lstStyle/>
          <a:p>
            <a:pPr algn="l"/>
            <a:r>
              <a:rPr lang="en-GB" altLang="en-US" sz="3600" b="1" dirty="0">
                <a:solidFill>
                  <a:srgbClr val="000099"/>
                </a:solidFill>
              </a:rPr>
              <a:t>Issues of Data Quality</a:t>
            </a:r>
          </a:p>
        </p:txBody>
      </p:sp>
      <p:sp>
        <p:nvSpPr>
          <p:cNvPr id="75779" name="Content Placeholder 8"/>
          <p:cNvSpPr>
            <a:spLocks/>
          </p:cNvSpPr>
          <p:nvPr/>
        </p:nvSpPr>
        <p:spPr bwMode="auto">
          <a:xfrm>
            <a:off x="457200" y="1295400"/>
            <a:ext cx="8421687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84163" indent="-2841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65175" indent="-2905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36663" indent="-280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3655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GB" altLang="en-US" sz="2400" dirty="0">
                <a:latin typeface="+mn-lt"/>
              </a:rPr>
              <a:t>“Garbage in, garbage out!”</a:t>
            </a:r>
          </a:p>
          <a:p>
            <a:pPr marL="33655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GB" altLang="zh-CN" sz="2400" dirty="0">
                <a:latin typeface="+mn-lt"/>
                <a:ea typeface="SimSun" panose="02010600030101010101" pitchFamily="2" charset="-122"/>
              </a:rPr>
              <a:t>Clean the data before training</a:t>
            </a:r>
          </a:p>
          <a:p>
            <a:pPr marL="33655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GB" altLang="zh-CN" sz="2400" dirty="0">
                <a:latin typeface="+mn-lt"/>
                <a:ea typeface="SimSun" panose="02010600030101010101" pitchFamily="2" charset="-122"/>
              </a:rPr>
              <a:t>Algorithm tolerant to noise</a:t>
            </a:r>
          </a:p>
        </p:txBody>
      </p:sp>
    </p:spTree>
    <p:extLst>
      <p:ext uri="{BB962C8B-B14F-4D97-AF65-F5344CB8AC3E}">
        <p14:creationId xmlns:p14="http://schemas.microsoft.com/office/powerpoint/2010/main" val="15370248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1" y="404813"/>
            <a:ext cx="7391400" cy="814387"/>
          </a:xfrm>
        </p:spPr>
        <p:txBody>
          <a:bodyPr/>
          <a:lstStyle/>
          <a:p>
            <a:pPr algn="l"/>
            <a:r>
              <a:rPr lang="en-GB" altLang="zh-CN" sz="3600" b="1" dirty="0">
                <a:solidFill>
                  <a:srgbClr val="000099"/>
                </a:solidFill>
                <a:ea typeface="SimSun" panose="02010600030101010101" pitchFamily="2" charset="-122"/>
              </a:rPr>
              <a:t>Data Pre-processing</a:t>
            </a:r>
            <a:endParaRPr lang="en-GB" altLang="en-US" sz="3600" b="1" dirty="0">
              <a:solidFill>
                <a:srgbClr val="000099"/>
              </a:solidFill>
            </a:endParaRP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20700" y="1371600"/>
            <a:ext cx="8102600" cy="4946650"/>
          </a:xfrm>
        </p:spPr>
        <p:txBody>
          <a:bodyPr/>
          <a:lstStyle/>
          <a:p>
            <a:pPr marL="314325" indent="-265113">
              <a:lnSpc>
                <a:spcPct val="90000"/>
              </a:lnSpc>
            </a:pPr>
            <a:r>
              <a:rPr lang="en-GB" altLang="zh-CN" sz="2400" dirty="0">
                <a:ea typeface="SimSun" panose="02010600030101010101" pitchFamily="2" charset="-122"/>
              </a:rPr>
              <a:t>Understand the characteristics of data</a:t>
            </a:r>
          </a:p>
          <a:p>
            <a:pPr marL="314325" indent="-265113">
              <a:lnSpc>
                <a:spcPct val="90000"/>
              </a:lnSpc>
            </a:pPr>
            <a:r>
              <a:rPr lang="en-GB" altLang="zh-CN" sz="2400" dirty="0">
                <a:ea typeface="SimSun" panose="02010600030101010101" pitchFamily="2" charset="-122"/>
              </a:rPr>
              <a:t>Select suitable pre-processing methods</a:t>
            </a:r>
          </a:p>
          <a:p>
            <a:pPr marL="314325" indent="-265113">
              <a:lnSpc>
                <a:spcPct val="90000"/>
              </a:lnSpc>
            </a:pPr>
            <a:r>
              <a:rPr lang="en-GB" altLang="zh-CN" sz="2400" dirty="0">
                <a:ea typeface="SimSun" panose="02010600030101010101" pitchFamily="2" charset="-122"/>
              </a:rPr>
              <a:t>Visualise using graphs to reveal hidden patterns</a:t>
            </a:r>
          </a:p>
          <a:p>
            <a:pPr marL="314325" indent="-265113">
              <a:lnSpc>
                <a:spcPct val="90000"/>
              </a:lnSpc>
            </a:pPr>
            <a:r>
              <a:rPr lang="en-GB" altLang="zh-CN" sz="2400" dirty="0">
                <a:ea typeface="SimSun" panose="02010600030101010101" pitchFamily="2" charset="-122"/>
              </a:rPr>
              <a:t>Use summary statistics such as mean and variance</a:t>
            </a:r>
          </a:p>
        </p:txBody>
      </p:sp>
      <p:sp>
        <p:nvSpPr>
          <p:cNvPr id="92164" name="Rectangle 4"/>
          <p:cNvSpPr>
            <a:spLocks noChangeArrowheads="1"/>
          </p:cNvSpPr>
          <p:nvPr/>
        </p:nvSpPr>
        <p:spPr bwMode="auto">
          <a:xfrm>
            <a:off x="0" y="25336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219839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0471" y="1524000"/>
            <a:ext cx="7772929" cy="4975225"/>
          </a:xfrm>
        </p:spPr>
        <p:txBody>
          <a:bodyPr/>
          <a:lstStyle/>
          <a:p>
            <a:pPr marL="152400" indent="0">
              <a:lnSpc>
                <a:spcPct val="90000"/>
              </a:lnSpc>
              <a:buNone/>
            </a:pPr>
            <a:r>
              <a:rPr lang="en-GB" altLang="zh-CN" sz="2400" dirty="0">
                <a:ea typeface="SimSun" panose="02010600030101010101" pitchFamily="2" charset="-122"/>
              </a:rPr>
              <a:t>Value is missing in Data Matrix</a:t>
            </a:r>
          </a:p>
          <a:p>
            <a:pPr marL="438150">
              <a:lnSpc>
                <a:spcPct val="90000"/>
              </a:lnSpc>
            </a:pPr>
            <a:r>
              <a:rPr lang="en-GB" altLang="zh-CN" sz="2400" dirty="0">
                <a:ea typeface="SimSun" panose="02010600030101010101" pitchFamily="2" charset="-122"/>
              </a:rPr>
              <a:t>Impute missing value as an average over nearest neighbours</a:t>
            </a:r>
          </a:p>
          <a:p>
            <a:pPr marL="438150">
              <a:lnSpc>
                <a:spcPct val="90000"/>
              </a:lnSpc>
            </a:pPr>
            <a:r>
              <a:rPr lang="en-GB" altLang="zh-CN" sz="2400" dirty="0">
                <a:ea typeface="SimSun" panose="02010600030101010101" pitchFamily="2" charset="-122"/>
              </a:rPr>
              <a:t>Use a default for missing sample, </a:t>
            </a:r>
            <a:r>
              <a:rPr lang="en-GB" altLang="zh-CN" sz="2400" dirty="0">
                <a:solidFill>
                  <a:srgbClr val="0033CC"/>
                </a:solidFill>
                <a:ea typeface="SimSun" panose="02010600030101010101" pitchFamily="2" charset="-122"/>
              </a:rPr>
              <a:t>e.g. set to 0</a:t>
            </a:r>
          </a:p>
          <a:p>
            <a:pPr marL="552450" lvl="1" indent="0">
              <a:lnSpc>
                <a:spcPct val="90000"/>
              </a:lnSpc>
              <a:buNone/>
            </a:pPr>
            <a:endParaRPr lang="en-GB" altLang="zh-CN" sz="2200" dirty="0">
              <a:latin typeface="Helvetica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304800" y="457200"/>
            <a:ext cx="8229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algn="l"/>
            <a:r>
              <a:rPr lang="en-GB" altLang="en-US" sz="3600" b="1" dirty="0">
                <a:solidFill>
                  <a:srgbClr val="000099"/>
                </a:solidFill>
              </a:rPr>
              <a:t>Missing Values</a:t>
            </a:r>
          </a:p>
        </p:txBody>
      </p:sp>
    </p:spTree>
    <p:extLst>
      <p:ext uri="{BB962C8B-B14F-4D97-AF65-F5344CB8AC3E}">
        <p14:creationId xmlns:p14="http://schemas.microsoft.com/office/powerpoint/2010/main" val="17183582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57200"/>
            <a:ext cx="8229600" cy="838200"/>
          </a:xfrm>
        </p:spPr>
        <p:txBody>
          <a:bodyPr/>
          <a:lstStyle/>
          <a:p>
            <a:pPr algn="l"/>
            <a:r>
              <a:rPr lang="en-GB" altLang="en-US" sz="3600" b="1" dirty="0">
                <a:solidFill>
                  <a:srgbClr val="000099"/>
                </a:solidFill>
              </a:rPr>
              <a:t>Transformation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530350"/>
            <a:ext cx="8208963" cy="5327650"/>
          </a:xfrm>
        </p:spPr>
        <p:txBody>
          <a:bodyPr/>
          <a:lstStyle/>
          <a:p>
            <a:pPr marL="0" indent="0">
              <a:buNone/>
            </a:pPr>
            <a:r>
              <a:rPr lang="en-GB" altLang="zh-CN" sz="2400" dirty="0">
                <a:ea typeface="SimSun" panose="02010600030101010101" pitchFamily="2" charset="-122"/>
              </a:rPr>
              <a:t>Transform all values of a feature to other values</a:t>
            </a:r>
          </a:p>
          <a:p>
            <a:pPr lvl="1" indent="-342900">
              <a:buFont typeface="Arial" panose="020B0604020202020204" pitchFamily="34" charset="0"/>
              <a:buChar char="•"/>
            </a:pPr>
            <a:r>
              <a:rPr lang="en-GB" altLang="en-US" sz="2400" dirty="0"/>
              <a:t>Reduces the impact of outlier values</a:t>
            </a:r>
            <a:endParaRPr lang="en-GB" altLang="en-US" sz="2400" dirty="0">
              <a:ea typeface="SimSun" panose="02010600030101010101" pitchFamily="2" charset="-122"/>
            </a:endParaRPr>
          </a:p>
          <a:p>
            <a:pPr lvl="1" indent="-342900">
              <a:buFont typeface="Arial" panose="020B0604020202020204" pitchFamily="34" charset="0"/>
              <a:buChar char="•"/>
            </a:pPr>
            <a:r>
              <a:rPr lang="en-GB" altLang="zh-CN" sz="2400" dirty="0">
                <a:ea typeface="SimSun" panose="02010600030101010101" pitchFamily="2" charset="-122"/>
              </a:rPr>
              <a:t>Transformation using function </a:t>
            </a:r>
            <a:r>
              <a:rPr lang="en-GB" altLang="zh-CN" sz="2400" dirty="0">
                <a:solidFill>
                  <a:srgbClr val="0033CC"/>
                </a:solidFill>
                <a:ea typeface="SimSun" panose="02010600030101010101" pitchFamily="2" charset="-122"/>
              </a:rPr>
              <a:t>e.g. log(x)</a:t>
            </a:r>
          </a:p>
          <a:p>
            <a:pPr lvl="1" indent="-342900">
              <a:buFont typeface="Arial" panose="020B0604020202020204" pitchFamily="34" charset="0"/>
              <a:buChar char="•"/>
            </a:pPr>
            <a:r>
              <a:rPr lang="en-GB" altLang="zh-CN" sz="2400" dirty="0">
                <a:ea typeface="SimSun" panose="02010600030101010101" pitchFamily="2" charset="-122"/>
              </a:rPr>
              <a:t>Normalisation </a:t>
            </a:r>
            <a:r>
              <a:rPr lang="en-GB" altLang="zh-CN" sz="2400" dirty="0">
                <a:solidFill>
                  <a:srgbClr val="0033CC"/>
                </a:solidFill>
                <a:ea typeface="SimSun" panose="02010600030101010101" pitchFamily="2" charset="-122"/>
              </a:rPr>
              <a:t>e.g. map to a range [0 – 1]</a:t>
            </a:r>
          </a:p>
        </p:txBody>
      </p:sp>
    </p:spTree>
    <p:extLst>
      <p:ext uri="{BB962C8B-B14F-4D97-AF65-F5344CB8AC3E}">
        <p14:creationId xmlns:p14="http://schemas.microsoft.com/office/powerpoint/2010/main" val="10091563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4168" y="1574800"/>
            <a:ext cx="8352631" cy="4800600"/>
          </a:xfrm>
        </p:spPr>
        <p:txBody>
          <a:bodyPr/>
          <a:lstStyle/>
          <a:p>
            <a:pPr marL="265113" indent="-285750">
              <a:lnSpc>
                <a:spcPct val="90000"/>
              </a:lnSpc>
            </a:pPr>
            <a:r>
              <a:rPr lang="en-GB" altLang="zh-CN" sz="2400" dirty="0">
                <a:ea typeface="SimSun" panose="02010600030101010101" pitchFamily="2" charset="-122"/>
              </a:rPr>
              <a:t>Reducing dimensionality by selecting a subset of attributes</a:t>
            </a:r>
          </a:p>
          <a:p>
            <a:pPr marL="265113" indent="-285750">
              <a:lnSpc>
                <a:spcPct val="90000"/>
              </a:lnSpc>
            </a:pPr>
            <a:r>
              <a:rPr lang="en-GB" altLang="zh-CN" sz="2400" dirty="0">
                <a:ea typeface="SimSun" panose="02010600030101010101" pitchFamily="2" charset="-122"/>
              </a:rPr>
              <a:t>Curse of Dimensionality </a:t>
            </a:r>
            <a:r>
              <a:rPr lang="en-GB" altLang="zh-CN" sz="2400" dirty="0">
                <a:solidFill>
                  <a:srgbClr val="0033CC"/>
                </a:solidFill>
                <a:ea typeface="SimSun" panose="02010600030101010101" pitchFamily="2" charset="-122"/>
              </a:rPr>
              <a:t>e.g. are all 9600 dimensions for a 120x80 pixel image necessary?</a:t>
            </a:r>
            <a:r>
              <a:rPr lang="en-GB" altLang="zh-CN" sz="2400" dirty="0">
                <a:ea typeface="SimSun" panose="02010600030101010101" pitchFamily="2" charset="-122"/>
              </a:rPr>
              <a:t> </a:t>
            </a:r>
          </a:p>
          <a:p>
            <a:pPr marL="265113" indent="-285750">
              <a:lnSpc>
                <a:spcPct val="90000"/>
              </a:lnSpc>
            </a:pPr>
            <a:r>
              <a:rPr lang="en-GB" altLang="zh-CN" sz="2400" dirty="0">
                <a:ea typeface="SimSun" panose="02010600030101010101" pitchFamily="2" charset="-122"/>
              </a:rPr>
              <a:t>Remove redundant or irrelevant features</a:t>
            </a:r>
          </a:p>
          <a:p>
            <a:pPr marL="265113" indent="-285750">
              <a:lnSpc>
                <a:spcPct val="90000"/>
              </a:lnSpc>
            </a:pPr>
            <a:r>
              <a:rPr lang="en-GB" altLang="zh-CN" sz="2400" dirty="0">
                <a:ea typeface="SimSun" panose="02010600030101010101" pitchFamily="2" charset="-122"/>
              </a:rPr>
              <a:t>Methods</a:t>
            </a:r>
          </a:p>
          <a:p>
            <a:pPr marL="798512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altLang="zh-CN" sz="2400" dirty="0">
                <a:ea typeface="SimSun" panose="02010600030101010101" pitchFamily="2" charset="-122"/>
              </a:rPr>
              <a:t>Manually with common sense and domain knowledge</a:t>
            </a:r>
          </a:p>
          <a:p>
            <a:pPr marL="798512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altLang="zh-CN" sz="2400" dirty="0">
                <a:ea typeface="SimSun" panose="02010600030101010101" pitchFamily="2" charset="-122"/>
              </a:rPr>
              <a:t>Algorithms such as PCA and ICA</a:t>
            </a:r>
          </a:p>
          <a:p>
            <a:pPr marL="455612" lvl="1" indent="0">
              <a:lnSpc>
                <a:spcPct val="90000"/>
              </a:lnSpc>
              <a:buNone/>
            </a:pPr>
            <a:endParaRPr lang="en-GB" altLang="zh-CN" sz="2300" dirty="0">
              <a:latin typeface="Helvetica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20" name="Rectangle 2"/>
          <p:cNvSpPr txBox="1">
            <a:spLocks noChangeArrowheads="1"/>
          </p:cNvSpPr>
          <p:nvPr/>
        </p:nvSpPr>
        <p:spPr bwMode="auto">
          <a:xfrm>
            <a:off x="304800" y="457200"/>
            <a:ext cx="8229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algn="l"/>
            <a:r>
              <a:rPr lang="en-GB" altLang="en-US" sz="3600" b="1" dirty="0">
                <a:solidFill>
                  <a:srgbClr val="000099"/>
                </a:solidFill>
              </a:rPr>
              <a:t>Feature Selection</a:t>
            </a:r>
          </a:p>
        </p:txBody>
      </p:sp>
    </p:spTree>
    <p:extLst>
      <p:ext uri="{BB962C8B-B14F-4D97-AF65-F5344CB8AC3E}">
        <p14:creationId xmlns:p14="http://schemas.microsoft.com/office/powerpoint/2010/main" val="3071600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1" y="260350"/>
            <a:ext cx="8083550" cy="1012825"/>
          </a:xfrm>
        </p:spPr>
        <p:txBody>
          <a:bodyPr/>
          <a:lstStyle/>
          <a:p>
            <a:pPr algn="l"/>
            <a:r>
              <a:rPr lang="en-GB" altLang="en-US" sz="3600" b="1" dirty="0">
                <a:solidFill>
                  <a:srgbClr val="000099"/>
                </a:solidFill>
              </a:rPr>
              <a:t>Discretisation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1042" y="1310217"/>
            <a:ext cx="5146146" cy="2575983"/>
          </a:xfrm>
        </p:spPr>
        <p:txBody>
          <a:bodyPr/>
          <a:lstStyle/>
          <a:p>
            <a:pPr marL="265113" indent="-285750">
              <a:lnSpc>
                <a:spcPct val="90000"/>
              </a:lnSpc>
            </a:pPr>
            <a:r>
              <a:rPr lang="en-GB" altLang="zh-CN" sz="2400" dirty="0">
                <a:ea typeface="SimSun" panose="02010600030101010101" pitchFamily="2" charset="-122"/>
              </a:rPr>
              <a:t>Convert continuous feature values to categorical values</a:t>
            </a:r>
          </a:p>
          <a:p>
            <a:pPr marL="265113" indent="-285750">
              <a:lnSpc>
                <a:spcPct val="90000"/>
              </a:lnSpc>
            </a:pPr>
            <a:r>
              <a:rPr lang="en-GB" altLang="zh-CN" sz="2400" dirty="0">
                <a:ea typeface="SimSun" panose="02010600030101010101" pitchFamily="2" charset="-122"/>
              </a:rPr>
              <a:t>Reduces complexity of problem</a:t>
            </a:r>
          </a:p>
          <a:p>
            <a:pPr marL="265113" indent="-285750">
              <a:lnSpc>
                <a:spcPct val="90000"/>
              </a:lnSpc>
            </a:pPr>
            <a:r>
              <a:rPr lang="en-GB" altLang="zh-CN" sz="2400" dirty="0">
                <a:ea typeface="SimSun" panose="02010600030101010101" pitchFamily="2" charset="-122"/>
              </a:rPr>
              <a:t>Number of categories</a:t>
            </a:r>
          </a:p>
          <a:p>
            <a:pPr marL="722313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altLang="zh-CN" sz="2400" dirty="0">
                <a:ea typeface="SimSun" panose="02010600030101010101" pitchFamily="2" charset="-122"/>
              </a:rPr>
              <a:t>Equal splitting</a:t>
            </a:r>
          </a:p>
          <a:p>
            <a:pPr marL="722313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altLang="zh-CN" sz="2400" dirty="0">
                <a:ea typeface="SimSun" panose="02010600030101010101" pitchFamily="2" charset="-122"/>
              </a:rPr>
              <a:t>Split with highest accuracy</a:t>
            </a:r>
          </a:p>
          <a:p>
            <a:pPr marL="265113" indent="-285750">
              <a:lnSpc>
                <a:spcPct val="90000"/>
              </a:lnSpc>
            </a:pPr>
            <a:endParaRPr lang="en-GB" altLang="zh-CN" sz="2400" dirty="0">
              <a:ea typeface="SimSun" panose="02010600030101010101" pitchFamily="2" charset="-122"/>
            </a:endParaRPr>
          </a:p>
          <a:p>
            <a:pPr marL="265113" indent="-285750">
              <a:lnSpc>
                <a:spcPct val="90000"/>
              </a:lnSpc>
            </a:pPr>
            <a:endParaRPr lang="en-GB" altLang="zh-CN" sz="2400" dirty="0">
              <a:ea typeface="SimSun" panose="02010600030101010101" pitchFamily="2" charset="-122"/>
            </a:endParaRPr>
          </a:p>
          <a:p>
            <a:pPr marL="265113" indent="-285750">
              <a:lnSpc>
                <a:spcPct val="90000"/>
              </a:lnSpc>
            </a:pPr>
            <a:endParaRPr lang="en-GB" altLang="zh-CN" sz="2400" dirty="0">
              <a:ea typeface="SimSun" panose="02010600030101010101" pitchFamily="2" charset="-122"/>
            </a:endParaRPr>
          </a:p>
        </p:txBody>
      </p:sp>
      <p:sp>
        <p:nvSpPr>
          <p:cNvPr id="83972" name="Rectangle 4"/>
          <p:cNvSpPr>
            <a:spLocks noChangeArrowheads="1"/>
          </p:cNvSpPr>
          <p:nvPr/>
        </p:nvSpPr>
        <p:spPr bwMode="auto">
          <a:xfrm>
            <a:off x="5699655" y="3429000"/>
            <a:ext cx="2971800" cy="76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83978" name="Line 10"/>
          <p:cNvSpPr>
            <a:spLocks noChangeShapeType="1"/>
          </p:cNvSpPr>
          <p:nvPr/>
        </p:nvSpPr>
        <p:spPr bwMode="auto">
          <a:xfrm>
            <a:off x="6309255" y="3429000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83979" name="Line 11"/>
          <p:cNvSpPr>
            <a:spLocks noChangeShapeType="1"/>
          </p:cNvSpPr>
          <p:nvPr/>
        </p:nvSpPr>
        <p:spPr bwMode="auto">
          <a:xfrm>
            <a:off x="7223655" y="3429000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83980" name="Line 12"/>
          <p:cNvSpPr>
            <a:spLocks noChangeShapeType="1"/>
          </p:cNvSpPr>
          <p:nvPr/>
        </p:nvSpPr>
        <p:spPr bwMode="auto">
          <a:xfrm>
            <a:off x="8290455" y="3429000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83981" name="Rectangle 13"/>
          <p:cNvSpPr>
            <a:spLocks noChangeArrowheads="1"/>
          </p:cNvSpPr>
          <p:nvPr/>
        </p:nvSpPr>
        <p:spPr bwMode="auto">
          <a:xfrm>
            <a:off x="5471055" y="4205288"/>
            <a:ext cx="609600" cy="76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83982" name="Rectangle 14"/>
          <p:cNvSpPr>
            <a:spLocks noChangeArrowheads="1"/>
          </p:cNvSpPr>
          <p:nvPr/>
        </p:nvSpPr>
        <p:spPr bwMode="auto">
          <a:xfrm>
            <a:off x="6233055" y="4205288"/>
            <a:ext cx="914400" cy="76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83983" name="Rectangle 15"/>
          <p:cNvSpPr>
            <a:spLocks noChangeArrowheads="1"/>
          </p:cNvSpPr>
          <p:nvPr/>
        </p:nvSpPr>
        <p:spPr bwMode="auto">
          <a:xfrm>
            <a:off x="7223655" y="4205288"/>
            <a:ext cx="1066800" cy="76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83984" name="Rectangle 16"/>
          <p:cNvSpPr>
            <a:spLocks noChangeArrowheads="1"/>
          </p:cNvSpPr>
          <p:nvPr/>
        </p:nvSpPr>
        <p:spPr bwMode="auto">
          <a:xfrm>
            <a:off x="8366655" y="4205288"/>
            <a:ext cx="381000" cy="76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83986" name="Text Box 18"/>
          <p:cNvSpPr txBox="1">
            <a:spLocks noChangeArrowheads="1"/>
          </p:cNvSpPr>
          <p:nvPr/>
        </p:nvSpPr>
        <p:spPr bwMode="auto">
          <a:xfrm>
            <a:off x="5623455" y="4586288"/>
            <a:ext cx="3317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/>
              <a:t>t</a:t>
            </a:r>
            <a:r>
              <a:rPr lang="en-GB" altLang="en-US" baseline="-25000"/>
              <a:t>1</a:t>
            </a:r>
          </a:p>
        </p:txBody>
      </p:sp>
      <p:sp>
        <p:nvSpPr>
          <p:cNvPr id="83987" name="Text Box 19"/>
          <p:cNvSpPr txBox="1">
            <a:spLocks noChangeArrowheads="1"/>
          </p:cNvSpPr>
          <p:nvPr/>
        </p:nvSpPr>
        <p:spPr bwMode="auto">
          <a:xfrm>
            <a:off x="6587068" y="4586288"/>
            <a:ext cx="3317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/>
              <a:t>t</a:t>
            </a:r>
            <a:r>
              <a:rPr lang="en-GB" altLang="en-US" baseline="-25000"/>
              <a:t>2</a:t>
            </a:r>
          </a:p>
        </p:txBody>
      </p:sp>
      <p:sp>
        <p:nvSpPr>
          <p:cNvPr id="83988" name="Text Box 20"/>
          <p:cNvSpPr txBox="1">
            <a:spLocks noChangeArrowheads="1"/>
          </p:cNvSpPr>
          <p:nvPr/>
        </p:nvSpPr>
        <p:spPr bwMode="auto">
          <a:xfrm>
            <a:off x="7604655" y="4586288"/>
            <a:ext cx="3317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/>
              <a:t>t</a:t>
            </a:r>
            <a:r>
              <a:rPr lang="en-GB" altLang="en-US" baseline="-25000"/>
              <a:t>3</a:t>
            </a:r>
          </a:p>
        </p:txBody>
      </p:sp>
      <p:sp>
        <p:nvSpPr>
          <p:cNvPr id="83989" name="Text Box 21"/>
          <p:cNvSpPr txBox="1">
            <a:spLocks noChangeArrowheads="1"/>
          </p:cNvSpPr>
          <p:nvPr/>
        </p:nvSpPr>
        <p:spPr bwMode="auto">
          <a:xfrm>
            <a:off x="8415868" y="4586288"/>
            <a:ext cx="3317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/>
              <a:t>t</a:t>
            </a:r>
            <a:r>
              <a:rPr lang="en-GB" altLang="en-US" baseline="-25000"/>
              <a:t>4</a:t>
            </a:r>
          </a:p>
        </p:txBody>
      </p:sp>
      <p:sp>
        <p:nvSpPr>
          <p:cNvPr id="83990" name="Line 22"/>
          <p:cNvSpPr>
            <a:spLocks noChangeShapeType="1"/>
          </p:cNvSpPr>
          <p:nvPr/>
        </p:nvSpPr>
        <p:spPr bwMode="auto">
          <a:xfrm>
            <a:off x="5471055" y="4281488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83991" name="Line 23"/>
          <p:cNvSpPr>
            <a:spLocks noChangeShapeType="1"/>
          </p:cNvSpPr>
          <p:nvPr/>
        </p:nvSpPr>
        <p:spPr bwMode="auto">
          <a:xfrm flipH="1">
            <a:off x="5775855" y="4281488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83992" name="Line 24"/>
          <p:cNvSpPr>
            <a:spLocks noChangeShapeType="1"/>
          </p:cNvSpPr>
          <p:nvPr/>
        </p:nvSpPr>
        <p:spPr bwMode="auto">
          <a:xfrm>
            <a:off x="6233055" y="4281488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83993" name="Line 25"/>
          <p:cNvSpPr>
            <a:spLocks noChangeShapeType="1"/>
          </p:cNvSpPr>
          <p:nvPr/>
        </p:nvSpPr>
        <p:spPr bwMode="auto">
          <a:xfrm flipH="1">
            <a:off x="6766455" y="4281488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83995" name="Line 27"/>
          <p:cNvSpPr>
            <a:spLocks noChangeShapeType="1"/>
          </p:cNvSpPr>
          <p:nvPr/>
        </p:nvSpPr>
        <p:spPr bwMode="auto">
          <a:xfrm>
            <a:off x="7223655" y="4281488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83996" name="Line 28"/>
          <p:cNvSpPr>
            <a:spLocks noChangeShapeType="1"/>
          </p:cNvSpPr>
          <p:nvPr/>
        </p:nvSpPr>
        <p:spPr bwMode="auto">
          <a:xfrm flipH="1">
            <a:off x="7833255" y="4281488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83997" name="Line 29"/>
          <p:cNvSpPr>
            <a:spLocks noChangeShapeType="1"/>
          </p:cNvSpPr>
          <p:nvPr/>
        </p:nvSpPr>
        <p:spPr bwMode="auto">
          <a:xfrm>
            <a:off x="8366655" y="4281488"/>
            <a:ext cx="152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83998" name="Line 30"/>
          <p:cNvSpPr>
            <a:spLocks noChangeShapeType="1"/>
          </p:cNvSpPr>
          <p:nvPr/>
        </p:nvSpPr>
        <p:spPr bwMode="auto">
          <a:xfrm flipH="1">
            <a:off x="8595255" y="4281488"/>
            <a:ext cx="152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83999" name="AutoShape 31"/>
          <p:cNvSpPr>
            <a:spLocks noChangeArrowheads="1"/>
          </p:cNvSpPr>
          <p:nvPr/>
        </p:nvSpPr>
        <p:spPr bwMode="auto">
          <a:xfrm>
            <a:off x="7071255" y="3657600"/>
            <a:ext cx="228600" cy="381000"/>
          </a:xfrm>
          <a:prstGeom prst="downArrow">
            <a:avLst>
              <a:gd name="adj1" fmla="val 50000"/>
              <a:gd name="adj2" fmla="val 41667"/>
            </a:avLst>
          </a:prstGeom>
          <a:solidFill>
            <a:srgbClr val="0033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11FF851-9500-3440-88EC-E4158308A779}"/>
              </a:ext>
            </a:extLst>
          </p:cNvPr>
          <p:cNvSpPr txBox="1"/>
          <p:nvPr/>
        </p:nvSpPr>
        <p:spPr>
          <a:xfrm>
            <a:off x="6172205" y="2907268"/>
            <a:ext cx="2118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Continuous Feature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5C57699-1383-0A4C-BA65-6765C62E1DBB}"/>
              </a:ext>
            </a:extLst>
          </p:cNvPr>
          <p:cNvSpPr txBox="1"/>
          <p:nvPr/>
        </p:nvSpPr>
        <p:spPr>
          <a:xfrm>
            <a:off x="6690255" y="5247759"/>
            <a:ext cx="1767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Categories</a:t>
            </a:r>
          </a:p>
        </p:txBody>
      </p:sp>
    </p:spTree>
    <p:extLst>
      <p:ext uri="{BB962C8B-B14F-4D97-AF65-F5344CB8AC3E}">
        <p14:creationId xmlns:p14="http://schemas.microsoft.com/office/powerpoint/2010/main" val="24315633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04800"/>
            <a:ext cx="7272337" cy="1012825"/>
          </a:xfrm>
        </p:spPr>
        <p:txBody>
          <a:bodyPr/>
          <a:lstStyle/>
          <a:p>
            <a:pPr algn="l"/>
            <a:r>
              <a:rPr lang="en-GB" altLang="en-US" sz="3600" b="1" dirty="0">
                <a:solidFill>
                  <a:srgbClr val="000099"/>
                </a:solidFill>
              </a:rPr>
              <a:t>Subsampling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317625"/>
            <a:ext cx="5638800" cy="4953000"/>
          </a:xfrm>
        </p:spPr>
        <p:txBody>
          <a:bodyPr/>
          <a:lstStyle/>
          <a:p>
            <a:pPr marL="360363" indent="-285750">
              <a:lnSpc>
                <a:spcPct val="90000"/>
              </a:lnSpc>
            </a:pPr>
            <a:r>
              <a:rPr lang="en-GB" altLang="zh-CN" sz="2400" dirty="0">
                <a:ea typeface="SimSun" panose="02010600030101010101" pitchFamily="2" charset="-122"/>
              </a:rPr>
              <a:t>Selecting a subset of the given dataset</a:t>
            </a:r>
          </a:p>
          <a:p>
            <a:pPr marL="360363" indent="-285750">
              <a:lnSpc>
                <a:spcPct val="90000"/>
              </a:lnSpc>
            </a:pPr>
            <a:r>
              <a:rPr lang="en-GB" altLang="zh-CN" sz="2400" dirty="0">
                <a:ea typeface="SimSun" panose="02010600030101010101" pitchFamily="2" charset="-122"/>
              </a:rPr>
              <a:t>Reduces training time</a:t>
            </a:r>
          </a:p>
          <a:p>
            <a:pPr marL="360363" indent="-285750">
              <a:lnSpc>
                <a:spcPct val="90000"/>
              </a:lnSpc>
            </a:pPr>
            <a:r>
              <a:rPr lang="en-GB" altLang="zh-CN" sz="2400" dirty="0">
                <a:ea typeface="SimSun" panose="02010600030101010101" pitchFamily="2" charset="-122"/>
              </a:rPr>
              <a:t>The subset must be representative of the original data</a:t>
            </a:r>
          </a:p>
          <a:p>
            <a:pPr marL="360363" indent="-285750">
              <a:lnSpc>
                <a:spcPct val="90000"/>
              </a:lnSpc>
            </a:pPr>
            <a:r>
              <a:rPr lang="en-GB" altLang="zh-CN" sz="2400" dirty="0">
                <a:ea typeface="SimSun" panose="02010600030101010101" pitchFamily="2" charset="-122"/>
              </a:rPr>
              <a:t>Methods</a:t>
            </a:r>
          </a:p>
          <a:p>
            <a:pPr marL="779463" lvl="1" indent="-228600">
              <a:lnSpc>
                <a:spcPct val="90000"/>
              </a:lnSpc>
            </a:pPr>
            <a:r>
              <a:rPr lang="en-GB" altLang="zh-CN" sz="2400" dirty="0">
                <a:ea typeface="SimSun" panose="02010600030101010101" pitchFamily="2" charset="-122"/>
              </a:rPr>
              <a:t>Random sampling</a:t>
            </a:r>
          </a:p>
          <a:p>
            <a:pPr marL="779463" lvl="1" indent="-228600">
              <a:lnSpc>
                <a:spcPct val="90000"/>
              </a:lnSpc>
            </a:pPr>
            <a:r>
              <a:rPr lang="en-GB" altLang="zh-CN" sz="2400" dirty="0">
                <a:ea typeface="SimSun" panose="02010600030101010101" pitchFamily="2" charset="-122"/>
                <a:sym typeface="Symbol" panose="05050102010706020507" pitchFamily="18" charset="2"/>
              </a:rPr>
              <a:t>Sample equally from each class</a:t>
            </a:r>
          </a:p>
        </p:txBody>
      </p:sp>
      <p:sp>
        <p:nvSpPr>
          <p:cNvPr id="79876" name="AutoShape 4"/>
          <p:cNvSpPr>
            <a:spLocks noChangeArrowheads="1"/>
          </p:cNvSpPr>
          <p:nvPr/>
        </p:nvSpPr>
        <p:spPr bwMode="auto">
          <a:xfrm>
            <a:off x="6553200" y="2209800"/>
            <a:ext cx="1752600" cy="838200"/>
          </a:xfrm>
          <a:prstGeom prst="can">
            <a:avLst>
              <a:gd name="adj" fmla="val 25000"/>
            </a:avLst>
          </a:prstGeom>
          <a:gradFill rotWithShape="0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/>
              <a:t>Data </a:t>
            </a:r>
          </a:p>
          <a:p>
            <a:pPr algn="ctr"/>
            <a:r>
              <a:rPr lang="en-GB" altLang="en-US"/>
              <a:t>population</a:t>
            </a:r>
          </a:p>
        </p:txBody>
      </p:sp>
      <p:sp>
        <p:nvSpPr>
          <p:cNvPr id="79877" name="AutoShape 5"/>
          <p:cNvSpPr>
            <a:spLocks noChangeArrowheads="1"/>
          </p:cNvSpPr>
          <p:nvPr/>
        </p:nvSpPr>
        <p:spPr bwMode="auto">
          <a:xfrm>
            <a:off x="6858000" y="4572000"/>
            <a:ext cx="1219200" cy="685800"/>
          </a:xfrm>
          <a:prstGeom prst="can">
            <a:avLst>
              <a:gd name="adj" fmla="val 25000"/>
            </a:avLst>
          </a:prstGeom>
          <a:gradFill rotWithShape="0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/>
              <a:t>Selected </a:t>
            </a:r>
          </a:p>
          <a:p>
            <a:pPr algn="ctr"/>
            <a:r>
              <a:rPr lang="en-GB" altLang="en-US"/>
              <a:t>subset</a:t>
            </a:r>
          </a:p>
        </p:txBody>
      </p:sp>
      <p:sp>
        <p:nvSpPr>
          <p:cNvPr id="79878" name="AutoShape 6"/>
          <p:cNvSpPr>
            <a:spLocks noChangeArrowheads="1"/>
          </p:cNvSpPr>
          <p:nvPr/>
        </p:nvSpPr>
        <p:spPr bwMode="auto">
          <a:xfrm>
            <a:off x="7315200" y="3429000"/>
            <a:ext cx="304800" cy="838200"/>
          </a:xfrm>
          <a:prstGeom prst="downArrow">
            <a:avLst>
              <a:gd name="adj1" fmla="val 50000"/>
              <a:gd name="adj2" fmla="val 68750"/>
            </a:avLst>
          </a:prstGeom>
          <a:solidFill>
            <a:srgbClr val="0033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79879" name="Text Box 7"/>
          <p:cNvSpPr txBox="1">
            <a:spLocks noChangeArrowheads="1"/>
          </p:cNvSpPr>
          <p:nvPr/>
        </p:nvSpPr>
        <p:spPr bwMode="auto">
          <a:xfrm>
            <a:off x="7696200" y="3429000"/>
            <a:ext cx="1276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 b="1"/>
              <a:t>Sampling </a:t>
            </a:r>
          </a:p>
          <a:p>
            <a:r>
              <a:rPr lang="en-GB" altLang="en-US" b="1"/>
              <a:t>method</a:t>
            </a:r>
          </a:p>
        </p:txBody>
      </p:sp>
    </p:spTree>
    <p:extLst>
      <p:ext uri="{BB962C8B-B14F-4D97-AF65-F5344CB8AC3E}">
        <p14:creationId xmlns:p14="http://schemas.microsoft.com/office/powerpoint/2010/main" val="2899769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 bwMode="auto">
          <a:xfrm>
            <a:off x="304800" y="228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b="0" i="0" kern="1200">
                <a:solidFill>
                  <a:schemeClr val="tx1"/>
                </a:solidFill>
                <a:latin typeface="Times New Roman"/>
                <a:ea typeface="ＭＳ Ｐゴシック" charset="-128"/>
                <a:cs typeface="Times New Roman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algn="l"/>
            <a:r>
              <a:rPr lang="en-US" sz="3600" b="1" dirty="0">
                <a:solidFill>
                  <a:srgbClr val="000099"/>
                </a:solidFill>
                <a:latin typeface="+mj-lt"/>
              </a:rPr>
              <a:t>Lecture Overview</a:t>
            </a:r>
            <a:r>
              <a:rPr lang="en-US" b="1" dirty="0">
                <a:solidFill>
                  <a:srgbClr val="000099"/>
                </a:solidFill>
              </a:rPr>
              <a:t>	</a:t>
            </a:r>
            <a:endParaRPr lang="en-AU" b="1" dirty="0">
              <a:solidFill>
                <a:srgbClr val="000099"/>
              </a:solidFill>
            </a:endParaRPr>
          </a:p>
        </p:txBody>
      </p:sp>
      <p:sp>
        <p:nvSpPr>
          <p:cNvPr id="7" name="Content Placeholder 8"/>
          <p:cNvSpPr>
            <a:spLocks noGrp="1"/>
          </p:cNvSpPr>
          <p:nvPr/>
        </p:nvSpPr>
        <p:spPr bwMode="auto">
          <a:xfrm>
            <a:off x="541867" y="1676400"/>
            <a:ext cx="8026400" cy="412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1338" indent="-3175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1713" indent="1588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9888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GB" altLang="en-US" sz="2400" dirty="0">
                <a:ea typeface="SimSun" panose="02010600030101010101" pitchFamily="2" charset="-122"/>
              </a:rPr>
              <a:t>Dataset types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altLang="en-US" sz="2400" dirty="0">
                <a:solidFill>
                  <a:srgbClr val="000000"/>
                </a:solidFill>
                <a:ea typeface="SimSun" panose="02010600030101010101" pitchFamily="2" charset="-122"/>
              </a:rPr>
              <a:t>Dataset quality </a:t>
            </a:r>
            <a:endParaRPr lang="en-GB" altLang="en-US" sz="2400" dirty="0">
              <a:ea typeface="SimSun" panose="02010600030101010101" pitchFamily="2" charset="-12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altLang="en-US" sz="2400" dirty="0">
                <a:solidFill>
                  <a:srgbClr val="000000"/>
                </a:solidFill>
                <a:ea typeface="SimSun" panose="02010600030101010101" pitchFamily="2" charset="-122"/>
              </a:rPr>
              <a:t>Data Pre-processing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altLang="en-US" sz="2400" dirty="0">
                <a:solidFill>
                  <a:srgbClr val="000000"/>
                </a:solidFill>
                <a:ea typeface="SimSun" panose="02010600030101010101" pitchFamily="2" charset="-122"/>
              </a:rPr>
              <a:t>Pre-processing in Weka</a:t>
            </a:r>
          </a:p>
        </p:txBody>
      </p:sp>
    </p:spTree>
    <p:extLst>
      <p:ext uri="{BB962C8B-B14F-4D97-AF65-F5344CB8AC3E}">
        <p14:creationId xmlns:p14="http://schemas.microsoft.com/office/powerpoint/2010/main" val="9202157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15913" y="434976"/>
            <a:ext cx="7685087" cy="860426"/>
          </a:xfrm>
        </p:spPr>
        <p:txBody>
          <a:bodyPr/>
          <a:lstStyle/>
          <a:p>
            <a:pPr algn="l"/>
            <a:r>
              <a:rPr lang="en-GB" altLang="en-US" sz="3600" b="1" dirty="0">
                <a:solidFill>
                  <a:srgbClr val="000099"/>
                </a:solidFill>
              </a:rPr>
              <a:t>Weka ARFF format</a:t>
            </a:r>
          </a:p>
        </p:txBody>
      </p:sp>
      <p:sp>
        <p:nvSpPr>
          <p:cNvPr id="31748" name="Text Box 5"/>
          <p:cNvSpPr txBox="1">
            <a:spLocks noChangeArrowheads="1"/>
          </p:cNvSpPr>
          <p:nvPr/>
        </p:nvSpPr>
        <p:spPr bwMode="auto">
          <a:xfrm>
            <a:off x="914400" y="2743200"/>
            <a:ext cx="1600200" cy="314325"/>
          </a:xfrm>
          <a:prstGeom prst="rect">
            <a:avLst/>
          </a:prstGeom>
          <a:noFill/>
          <a:ln w="9525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en-US" sz="1400"/>
              <a:t>Schema section</a:t>
            </a:r>
          </a:p>
        </p:txBody>
      </p:sp>
      <p:sp>
        <p:nvSpPr>
          <p:cNvPr id="31750" name="Line 14"/>
          <p:cNvSpPr>
            <a:spLocks noChangeShapeType="1"/>
          </p:cNvSpPr>
          <p:nvPr/>
        </p:nvSpPr>
        <p:spPr bwMode="auto">
          <a:xfrm flipV="1">
            <a:off x="2514600" y="2895600"/>
            <a:ext cx="228600" cy="0"/>
          </a:xfrm>
          <a:prstGeom prst="line">
            <a:avLst/>
          </a:prstGeom>
          <a:noFill/>
          <a:ln w="19050">
            <a:solidFill>
              <a:srgbClr val="FF6600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pic>
        <p:nvPicPr>
          <p:cNvPr id="31754" name="Picture 10" descr="figure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1752600"/>
            <a:ext cx="3422650" cy="432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755" name="Line 11"/>
          <p:cNvSpPr>
            <a:spLocks noChangeShapeType="1"/>
          </p:cNvSpPr>
          <p:nvPr/>
        </p:nvSpPr>
        <p:spPr bwMode="auto">
          <a:xfrm flipH="1">
            <a:off x="2743200" y="2514600"/>
            <a:ext cx="152400" cy="0"/>
          </a:xfrm>
          <a:prstGeom prst="line">
            <a:avLst/>
          </a:prstGeom>
          <a:noFill/>
          <a:ln w="19050">
            <a:solidFill>
              <a:srgbClr val="CC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31756" name="Line 12"/>
          <p:cNvSpPr>
            <a:spLocks noChangeShapeType="1"/>
          </p:cNvSpPr>
          <p:nvPr/>
        </p:nvSpPr>
        <p:spPr bwMode="auto">
          <a:xfrm>
            <a:off x="2743200" y="2514600"/>
            <a:ext cx="0" cy="838200"/>
          </a:xfrm>
          <a:prstGeom prst="line">
            <a:avLst/>
          </a:prstGeom>
          <a:noFill/>
          <a:ln w="1905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31757" name="Line 13"/>
          <p:cNvSpPr>
            <a:spLocks noChangeShapeType="1"/>
          </p:cNvSpPr>
          <p:nvPr/>
        </p:nvSpPr>
        <p:spPr bwMode="auto">
          <a:xfrm>
            <a:off x="2743200" y="3352800"/>
            <a:ext cx="152400" cy="0"/>
          </a:xfrm>
          <a:prstGeom prst="line">
            <a:avLst/>
          </a:prstGeom>
          <a:noFill/>
          <a:ln w="19050">
            <a:solidFill>
              <a:srgbClr val="CC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31758" name="Text Box 5"/>
          <p:cNvSpPr txBox="1">
            <a:spLocks noChangeArrowheads="1"/>
          </p:cNvSpPr>
          <p:nvPr/>
        </p:nvSpPr>
        <p:spPr bwMode="auto">
          <a:xfrm>
            <a:off x="914400" y="3886200"/>
            <a:ext cx="1600200" cy="314325"/>
          </a:xfrm>
          <a:prstGeom prst="rect">
            <a:avLst/>
          </a:prstGeom>
          <a:noFill/>
          <a:ln w="9525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en-US" sz="1400"/>
              <a:t>Data section</a:t>
            </a:r>
          </a:p>
        </p:txBody>
      </p:sp>
      <p:sp>
        <p:nvSpPr>
          <p:cNvPr id="31759" name="Line 14"/>
          <p:cNvSpPr>
            <a:spLocks noChangeShapeType="1"/>
          </p:cNvSpPr>
          <p:nvPr/>
        </p:nvSpPr>
        <p:spPr bwMode="auto">
          <a:xfrm flipV="1">
            <a:off x="2514600" y="4038600"/>
            <a:ext cx="228600" cy="0"/>
          </a:xfrm>
          <a:prstGeom prst="line">
            <a:avLst/>
          </a:prstGeom>
          <a:noFill/>
          <a:ln w="19050">
            <a:solidFill>
              <a:srgbClr val="FF6600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31760" name="Line 16"/>
          <p:cNvSpPr>
            <a:spLocks noChangeShapeType="1"/>
          </p:cNvSpPr>
          <p:nvPr/>
        </p:nvSpPr>
        <p:spPr bwMode="auto">
          <a:xfrm flipH="1">
            <a:off x="2743200" y="3657600"/>
            <a:ext cx="152400" cy="0"/>
          </a:xfrm>
          <a:prstGeom prst="line">
            <a:avLst/>
          </a:prstGeom>
          <a:noFill/>
          <a:ln w="19050">
            <a:solidFill>
              <a:srgbClr val="CC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31761" name="Line 17"/>
          <p:cNvSpPr>
            <a:spLocks noChangeShapeType="1"/>
          </p:cNvSpPr>
          <p:nvPr/>
        </p:nvSpPr>
        <p:spPr bwMode="auto">
          <a:xfrm>
            <a:off x="2743200" y="3657600"/>
            <a:ext cx="0" cy="1981200"/>
          </a:xfrm>
          <a:prstGeom prst="line">
            <a:avLst/>
          </a:prstGeom>
          <a:noFill/>
          <a:ln w="1905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31762" name="Line 18"/>
          <p:cNvSpPr>
            <a:spLocks noChangeShapeType="1"/>
          </p:cNvSpPr>
          <p:nvPr/>
        </p:nvSpPr>
        <p:spPr bwMode="auto">
          <a:xfrm>
            <a:off x="2743200" y="5638800"/>
            <a:ext cx="152400" cy="0"/>
          </a:xfrm>
          <a:prstGeom prst="line">
            <a:avLst/>
          </a:prstGeom>
          <a:noFill/>
          <a:ln w="19050">
            <a:solidFill>
              <a:srgbClr val="CC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31763" name="Text Box 5"/>
          <p:cNvSpPr txBox="1">
            <a:spLocks noChangeArrowheads="1"/>
          </p:cNvSpPr>
          <p:nvPr/>
        </p:nvSpPr>
        <p:spPr bwMode="auto">
          <a:xfrm>
            <a:off x="7162800" y="2057400"/>
            <a:ext cx="1447800" cy="314325"/>
          </a:xfrm>
          <a:prstGeom prst="rect">
            <a:avLst/>
          </a:prstGeom>
          <a:noFill/>
          <a:ln w="9525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en-US" sz="1400"/>
              <a:t>Data set name</a:t>
            </a:r>
          </a:p>
        </p:txBody>
      </p:sp>
      <p:sp>
        <p:nvSpPr>
          <p:cNvPr id="31765" name="Line 21"/>
          <p:cNvSpPr>
            <a:spLocks noChangeShapeType="1"/>
          </p:cNvSpPr>
          <p:nvPr/>
        </p:nvSpPr>
        <p:spPr bwMode="auto">
          <a:xfrm flipH="1">
            <a:off x="4343400" y="2209800"/>
            <a:ext cx="2819400" cy="304800"/>
          </a:xfrm>
          <a:prstGeom prst="line">
            <a:avLst/>
          </a:prstGeom>
          <a:noFill/>
          <a:ln w="19050">
            <a:solidFill>
              <a:srgbClr val="FF6600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31767" name="Text Box 5"/>
          <p:cNvSpPr txBox="1">
            <a:spLocks noChangeArrowheads="1"/>
          </p:cNvSpPr>
          <p:nvPr/>
        </p:nvSpPr>
        <p:spPr bwMode="auto">
          <a:xfrm>
            <a:off x="7010400" y="3200400"/>
            <a:ext cx="1828800" cy="527050"/>
          </a:xfrm>
          <a:prstGeom prst="rect">
            <a:avLst/>
          </a:prstGeom>
          <a:noFill/>
          <a:ln w="9525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en-US" sz="1400"/>
              <a:t>Categorical attribute name and values</a:t>
            </a:r>
          </a:p>
        </p:txBody>
      </p:sp>
      <p:sp>
        <p:nvSpPr>
          <p:cNvPr id="31768" name="Text Box 5"/>
          <p:cNvSpPr txBox="1">
            <a:spLocks noChangeArrowheads="1"/>
          </p:cNvSpPr>
          <p:nvPr/>
        </p:nvSpPr>
        <p:spPr bwMode="auto">
          <a:xfrm>
            <a:off x="7010400" y="2514600"/>
            <a:ext cx="1752600" cy="527050"/>
          </a:xfrm>
          <a:prstGeom prst="rect">
            <a:avLst/>
          </a:prstGeom>
          <a:noFill/>
          <a:ln w="9525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en-US" sz="1400"/>
              <a:t>Numeric attribute names and types</a:t>
            </a:r>
          </a:p>
        </p:txBody>
      </p:sp>
      <p:sp>
        <p:nvSpPr>
          <p:cNvPr id="31769" name="Line 25"/>
          <p:cNvSpPr>
            <a:spLocks noChangeShapeType="1"/>
          </p:cNvSpPr>
          <p:nvPr/>
        </p:nvSpPr>
        <p:spPr bwMode="auto">
          <a:xfrm flipH="1">
            <a:off x="5029200" y="2819400"/>
            <a:ext cx="1981200" cy="152400"/>
          </a:xfrm>
          <a:prstGeom prst="line">
            <a:avLst/>
          </a:prstGeom>
          <a:noFill/>
          <a:ln w="19050">
            <a:solidFill>
              <a:srgbClr val="FF6600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31770" name="Line 26"/>
          <p:cNvSpPr>
            <a:spLocks noChangeShapeType="1"/>
          </p:cNvSpPr>
          <p:nvPr/>
        </p:nvSpPr>
        <p:spPr bwMode="auto">
          <a:xfrm flipH="1" flipV="1">
            <a:off x="5181600" y="3276600"/>
            <a:ext cx="1828800" cy="152400"/>
          </a:xfrm>
          <a:prstGeom prst="line">
            <a:avLst/>
          </a:prstGeom>
          <a:noFill/>
          <a:ln w="19050">
            <a:solidFill>
              <a:srgbClr val="FF6600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31771" name="Line 27"/>
          <p:cNvSpPr>
            <a:spLocks noChangeShapeType="1"/>
          </p:cNvSpPr>
          <p:nvPr/>
        </p:nvSpPr>
        <p:spPr bwMode="auto">
          <a:xfrm flipH="1" flipV="1">
            <a:off x="5257800" y="2819400"/>
            <a:ext cx="1752600" cy="533400"/>
          </a:xfrm>
          <a:prstGeom prst="line">
            <a:avLst/>
          </a:prstGeom>
          <a:noFill/>
          <a:ln w="19050">
            <a:solidFill>
              <a:srgbClr val="FF6600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31772" name="Text Box 5"/>
          <p:cNvSpPr txBox="1">
            <a:spLocks noChangeArrowheads="1"/>
          </p:cNvSpPr>
          <p:nvPr/>
        </p:nvSpPr>
        <p:spPr bwMode="auto">
          <a:xfrm>
            <a:off x="6705600" y="4038600"/>
            <a:ext cx="2286000" cy="739775"/>
          </a:xfrm>
          <a:prstGeom prst="rect">
            <a:avLst/>
          </a:prstGeom>
          <a:noFill/>
          <a:ln w="9525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GB" altLang="en-US" sz="1400"/>
              <a:t>One data record per line;</a:t>
            </a:r>
          </a:p>
          <a:p>
            <a:pPr algn="ctr" eaLnBrk="1" hangingPunct="1"/>
            <a:r>
              <a:rPr lang="en-GB" altLang="en-US" sz="1400"/>
              <a:t>Values separated by “,”;</a:t>
            </a:r>
          </a:p>
          <a:p>
            <a:pPr algn="ctr" eaLnBrk="1" hangingPunct="1"/>
            <a:r>
              <a:rPr lang="en-GB" altLang="en-US" sz="1400"/>
              <a:t>“?” represents unknown.</a:t>
            </a:r>
          </a:p>
        </p:txBody>
      </p:sp>
      <p:sp>
        <p:nvSpPr>
          <p:cNvPr id="31773" name="Line 29"/>
          <p:cNvSpPr>
            <a:spLocks noChangeShapeType="1"/>
          </p:cNvSpPr>
          <p:nvPr/>
        </p:nvSpPr>
        <p:spPr bwMode="auto">
          <a:xfrm flipH="1" flipV="1">
            <a:off x="5181600" y="4267200"/>
            <a:ext cx="1524000" cy="0"/>
          </a:xfrm>
          <a:prstGeom prst="line">
            <a:avLst/>
          </a:prstGeom>
          <a:noFill/>
          <a:ln w="19050">
            <a:solidFill>
              <a:srgbClr val="FF6600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276192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503" name="Group 31"/>
          <p:cNvGrpSpPr>
            <a:grpSpLocks/>
          </p:cNvGrpSpPr>
          <p:nvPr/>
        </p:nvGrpSpPr>
        <p:grpSpPr bwMode="auto">
          <a:xfrm>
            <a:off x="812800" y="1676400"/>
            <a:ext cx="8080375" cy="4448175"/>
            <a:chOff x="348" y="1056"/>
            <a:chExt cx="5090" cy="2802"/>
          </a:xfrm>
        </p:grpSpPr>
        <p:pic>
          <p:nvPicPr>
            <p:cNvPr id="105496" name="Picture 24" descr="figure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8" y="1056"/>
              <a:ext cx="3876" cy="28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497" name="Picture 25" descr="figure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36" y="1296"/>
              <a:ext cx="1502" cy="16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5499" name="AutoShape 27"/>
            <p:cNvSpPr>
              <a:spLocks noChangeArrowheads="1"/>
            </p:cNvSpPr>
            <p:nvPr/>
          </p:nvSpPr>
          <p:spPr bwMode="auto">
            <a:xfrm>
              <a:off x="3312" y="1104"/>
              <a:ext cx="912" cy="192"/>
            </a:xfrm>
            <a:prstGeom prst="curvedDownArrow">
              <a:avLst>
                <a:gd name="adj1" fmla="val 49457"/>
                <a:gd name="adj2" fmla="val 113010"/>
                <a:gd name="adj3" fmla="val 3333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105500" name="Text Box 28"/>
            <p:cNvSpPr txBox="1">
              <a:spLocks noChangeArrowheads="1"/>
            </p:cNvSpPr>
            <p:nvPr/>
          </p:nvSpPr>
          <p:spPr bwMode="auto">
            <a:xfrm>
              <a:off x="2880" y="2256"/>
              <a:ext cx="610" cy="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FF66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GB" altLang="en-US" sz="1400"/>
                <a:t>Summary </a:t>
              </a:r>
            </a:p>
            <a:p>
              <a:pPr algn="ctr"/>
              <a:r>
                <a:rPr lang="en-GB" altLang="en-US" sz="1400"/>
                <a:t>statistics</a:t>
              </a:r>
            </a:p>
          </p:txBody>
        </p:sp>
        <p:sp>
          <p:nvSpPr>
            <p:cNvPr id="105501" name="Text Box 29"/>
            <p:cNvSpPr txBox="1">
              <a:spLocks noChangeArrowheads="1"/>
            </p:cNvSpPr>
            <p:nvPr/>
          </p:nvSpPr>
          <p:spPr bwMode="auto">
            <a:xfrm>
              <a:off x="4464" y="3216"/>
              <a:ext cx="960" cy="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FF66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GB" altLang="en-US" sz="1400"/>
                <a:t>Visualisation of value distribution</a:t>
              </a:r>
            </a:p>
          </p:txBody>
        </p:sp>
        <p:sp>
          <p:nvSpPr>
            <p:cNvPr id="105502" name="Line 30"/>
            <p:cNvSpPr>
              <a:spLocks noChangeShapeType="1"/>
            </p:cNvSpPr>
            <p:nvPr/>
          </p:nvSpPr>
          <p:spPr bwMode="auto">
            <a:xfrm flipH="1" flipV="1">
              <a:off x="4080" y="3360"/>
              <a:ext cx="384" cy="0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</p:grp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315913" y="434976"/>
            <a:ext cx="7685087" cy="860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algn="l"/>
            <a:r>
              <a:rPr lang="en-GB" altLang="en-US" sz="3600" b="1" dirty="0">
                <a:solidFill>
                  <a:srgbClr val="000099"/>
                </a:solidFill>
              </a:rPr>
              <a:t>Weka Explorer</a:t>
            </a:r>
          </a:p>
        </p:txBody>
      </p:sp>
    </p:spTree>
    <p:extLst>
      <p:ext uri="{BB962C8B-B14F-4D97-AF65-F5344CB8AC3E}">
        <p14:creationId xmlns:p14="http://schemas.microsoft.com/office/powerpoint/2010/main" val="27307383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472" name="Picture 2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752600"/>
            <a:ext cx="4267200" cy="3084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473" name="Picture 2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362200"/>
            <a:ext cx="4271963" cy="3695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474" name="Picture 2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133600"/>
            <a:ext cx="4495800" cy="337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315913" y="434976"/>
            <a:ext cx="7685087" cy="860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algn="l"/>
            <a:r>
              <a:rPr lang="en-GB" altLang="en-US" sz="3600" b="1" dirty="0">
                <a:solidFill>
                  <a:srgbClr val="000099"/>
                </a:solidFill>
              </a:rPr>
              <a:t>Data Visualisation in Weka</a:t>
            </a:r>
          </a:p>
        </p:txBody>
      </p:sp>
    </p:spTree>
    <p:extLst>
      <p:ext uri="{BB962C8B-B14F-4D97-AF65-F5344CB8AC3E}">
        <p14:creationId xmlns:p14="http://schemas.microsoft.com/office/powerpoint/2010/main" val="16790842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219200"/>
            <a:ext cx="5181600" cy="3048000"/>
          </a:xfrm>
        </p:spPr>
        <p:txBody>
          <a:bodyPr/>
          <a:lstStyle/>
          <a:p>
            <a:pPr marL="284163" indent="-284163"/>
            <a:r>
              <a:rPr lang="en-GB" altLang="en-US" sz="2400" dirty="0"/>
              <a:t>Filters for pre-processing</a:t>
            </a:r>
          </a:p>
          <a:p>
            <a:pPr marL="742950" lvl="1" indent="-285750"/>
            <a:r>
              <a:rPr lang="en-GB" altLang="en-US" sz="2400" dirty="0"/>
              <a:t>Supervised/unsupervised</a:t>
            </a:r>
          </a:p>
          <a:p>
            <a:pPr marL="742950" lvl="1" indent="-285750"/>
            <a:r>
              <a:rPr lang="en-GB" altLang="en-US" sz="2400" dirty="0"/>
              <a:t>Feature/instance</a:t>
            </a:r>
          </a:p>
          <a:p>
            <a:pPr marL="742950" lvl="1" indent="-285750"/>
            <a:r>
              <a:rPr lang="en-GB" altLang="en-US" sz="2400" dirty="0"/>
              <a:t>Choose the parameters</a:t>
            </a:r>
          </a:p>
        </p:txBody>
      </p:sp>
      <p:graphicFrame>
        <p:nvGraphicFramePr>
          <p:cNvPr id="103434" name="Object 10"/>
          <p:cNvGraphicFramePr>
            <a:graphicFrameLocks noChangeAspect="1"/>
          </p:cNvGraphicFramePr>
          <p:nvPr/>
        </p:nvGraphicFramePr>
        <p:xfrm>
          <a:off x="5819775" y="1600200"/>
          <a:ext cx="3095625" cy="449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0" name="Bitmap Image" r:id="rId4" imgW="2886478" imgH="4191585" progId="Paint.Picture">
                  <p:embed/>
                </p:oleObj>
              </mc:Choice>
              <mc:Fallback>
                <p:oleObj name="Bitmap Image" r:id="rId4" imgW="2886478" imgH="4191585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19775" y="1600200"/>
                        <a:ext cx="3095625" cy="449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315913" y="434976"/>
            <a:ext cx="7685087" cy="860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algn="l"/>
            <a:r>
              <a:rPr lang="en-GB" altLang="en-US" sz="3600" b="1" dirty="0">
                <a:solidFill>
                  <a:srgbClr val="000099"/>
                </a:solidFill>
              </a:rPr>
              <a:t>Pre-processing in Weka</a:t>
            </a:r>
          </a:p>
        </p:txBody>
      </p:sp>
    </p:spTree>
    <p:extLst>
      <p:ext uri="{BB962C8B-B14F-4D97-AF65-F5344CB8AC3E}">
        <p14:creationId xmlns:p14="http://schemas.microsoft.com/office/powerpoint/2010/main" val="40561300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7"/>
          <p:cNvSpPr>
            <a:spLocks noGrp="1"/>
          </p:cNvSpPr>
          <p:nvPr>
            <p:ph type="title" idx="4294967295"/>
          </p:nvPr>
        </p:nvSpPr>
        <p:spPr>
          <a:xfrm>
            <a:off x="457200" y="457200"/>
            <a:ext cx="7272337" cy="720725"/>
          </a:xfrm>
        </p:spPr>
        <p:txBody>
          <a:bodyPr/>
          <a:lstStyle/>
          <a:p>
            <a:pPr algn="l"/>
            <a:r>
              <a:rPr lang="en-GB" altLang="en-US" sz="3600" b="1">
                <a:solidFill>
                  <a:srgbClr val="000099"/>
                </a:solidFill>
              </a:rPr>
              <a:t>Summary</a:t>
            </a:r>
          </a:p>
        </p:txBody>
      </p:sp>
      <p:sp>
        <p:nvSpPr>
          <p:cNvPr id="36867" name="Content Placeholder 8"/>
          <p:cNvSpPr>
            <a:spLocks noGrp="1"/>
          </p:cNvSpPr>
          <p:nvPr>
            <p:ph idx="4294967295"/>
          </p:nvPr>
        </p:nvSpPr>
        <p:spPr>
          <a:xfrm>
            <a:off x="609600" y="1371600"/>
            <a:ext cx="8174038" cy="4968875"/>
          </a:xfrm>
        </p:spPr>
        <p:txBody>
          <a:bodyPr/>
          <a:lstStyle/>
          <a:p>
            <a:pPr marL="284163" indent="-284163"/>
            <a:r>
              <a:rPr lang="en-GB" altLang="en-US" sz="2300" dirty="0"/>
              <a:t>Dataset are made up of features and samples</a:t>
            </a:r>
          </a:p>
          <a:p>
            <a:pPr marL="284163" indent="-284163"/>
            <a:r>
              <a:rPr lang="en-GB" altLang="en-US" sz="2300" dirty="0"/>
              <a:t>Data can be structured or unstructured</a:t>
            </a:r>
          </a:p>
          <a:p>
            <a:pPr marL="284163" indent="-284163"/>
            <a:r>
              <a:rPr lang="en-GB" altLang="en-US" sz="2300" dirty="0"/>
              <a:t>We must ensure quality of data</a:t>
            </a:r>
          </a:p>
          <a:p>
            <a:pPr marL="284163" indent="-284163"/>
            <a:r>
              <a:rPr lang="en-GB" altLang="en-US" sz="2300" dirty="0"/>
              <a:t>Feature selection can reduce computational costs</a:t>
            </a:r>
          </a:p>
          <a:p>
            <a:pPr marL="284163" indent="-284163"/>
            <a:r>
              <a:rPr lang="en-GB" altLang="en-US" sz="2300" dirty="0"/>
              <a:t>Weka is a software for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3293812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CP1407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5ACC4-1242-4D72-BA11-D5AA5AAA2DF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304800" y="228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b="0" i="0" kern="1200">
                <a:solidFill>
                  <a:schemeClr val="tx1"/>
                </a:solidFill>
                <a:latin typeface="Times New Roman"/>
                <a:ea typeface="ＭＳ Ｐゴシック" charset="-128"/>
                <a:cs typeface="Times New Roman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algn="l"/>
            <a:r>
              <a:rPr lang="en-US" sz="3600" b="1" dirty="0">
                <a:solidFill>
                  <a:srgbClr val="000099"/>
                </a:solidFill>
                <a:latin typeface="+mj-lt"/>
              </a:rPr>
              <a:t>Pre-Reading List</a:t>
            </a:r>
            <a:endParaRPr lang="en-AU" b="1" dirty="0">
              <a:solidFill>
                <a:srgbClr val="000099"/>
              </a:solidFill>
              <a:latin typeface="+mj-lt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457200" y="1600199"/>
            <a:ext cx="8229600" cy="4900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b="0" i="1" kern="1200">
                <a:solidFill>
                  <a:schemeClr val="tx1">
                    <a:tint val="75000"/>
                  </a:schemeClr>
                </a:solidFill>
                <a:latin typeface="Times New Roman"/>
                <a:ea typeface="ＭＳ Ｐゴシック" charset="-128"/>
                <a:cs typeface="Times New Roman"/>
              </a:defRPr>
            </a:lvl1pPr>
            <a:lvl2pPr marL="457200" indent="0" algn="ctr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2pPr>
            <a:lvl3pPr marL="914400" indent="0" algn="ctr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3pPr>
            <a:lvl4pPr marL="1371600" indent="0" algn="ctr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4pPr>
            <a:lvl5pPr marL="1828800" indent="0" algn="ctr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i="0" dirty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Pre-Lecture work (reading) for students:</a:t>
            </a:r>
          </a:p>
          <a:p>
            <a:pPr algn="l"/>
            <a:endParaRPr lang="en-US" sz="2400" i="0" dirty="0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457200" indent="-457200" algn="l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i="0" dirty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Textbook (Data Mining: Practical Machine Learning Tools and Applications) – Chapter 2, Chapter 3</a:t>
            </a:r>
          </a:p>
          <a:p>
            <a:pPr marL="457200" indent="-457200" algn="l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i="0" dirty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Han and </a:t>
            </a:r>
            <a:r>
              <a:rPr lang="en-US" sz="2400" i="0" dirty="0" err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Kamber</a:t>
            </a:r>
            <a:r>
              <a:rPr lang="en-US" sz="2400" i="0" dirty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(2012), </a:t>
            </a:r>
            <a:r>
              <a:rPr lang="en-US" sz="2400" i="0" dirty="0">
                <a:solidFill>
                  <a:schemeClr val="tx1"/>
                </a:solidFill>
                <a:latin typeface="+mn-lt"/>
                <a:cs typeface="Arial" panose="020B0604020202020204" pitchFamily="34" charset="0"/>
                <a:hlinkClick r:id="rId2"/>
              </a:rPr>
              <a:t>“Data Mining: Concepts and Techniques” 3</a:t>
            </a:r>
            <a:r>
              <a:rPr lang="en-US" sz="2400" i="0" baseline="30000" dirty="0">
                <a:solidFill>
                  <a:schemeClr val="tx1"/>
                </a:solidFill>
                <a:latin typeface="+mn-lt"/>
                <a:cs typeface="Arial" panose="020B0604020202020204" pitchFamily="34" charset="0"/>
                <a:hlinkClick r:id="rId2"/>
              </a:rPr>
              <a:t>rd</a:t>
            </a:r>
            <a:r>
              <a:rPr lang="en-US" sz="2400" i="0" dirty="0">
                <a:solidFill>
                  <a:schemeClr val="tx1"/>
                </a:solidFill>
                <a:latin typeface="+mn-lt"/>
                <a:cs typeface="Arial" panose="020B0604020202020204" pitchFamily="34" charset="0"/>
                <a:hlinkClick r:id="rId2"/>
              </a:rPr>
              <a:t> Edition</a:t>
            </a:r>
            <a:r>
              <a:rPr lang="en-US" sz="2400" i="0" dirty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. – Chapter 2, Chapter 3</a:t>
            </a:r>
          </a:p>
          <a:p>
            <a:pPr marL="457200" indent="-457200" algn="l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sz="2000" i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FontTx/>
              <a:buChar char="-"/>
            </a:pPr>
            <a:endParaRPr lang="en-US" sz="2800" i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FontTx/>
              <a:buChar char="-"/>
            </a:pPr>
            <a:endParaRPr lang="en-US" sz="2800" i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1721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7"/>
          <p:cNvSpPr>
            <a:spLocks noGrp="1"/>
          </p:cNvSpPr>
          <p:nvPr>
            <p:ph type="title" idx="4294967295"/>
          </p:nvPr>
        </p:nvSpPr>
        <p:spPr>
          <a:xfrm>
            <a:off x="304801" y="304800"/>
            <a:ext cx="7651750" cy="1012825"/>
          </a:xfrm>
        </p:spPr>
        <p:txBody>
          <a:bodyPr/>
          <a:lstStyle/>
          <a:p>
            <a:pPr algn="l"/>
            <a:r>
              <a:rPr lang="en-GB" altLang="en-US" sz="3600" b="1" dirty="0">
                <a:solidFill>
                  <a:srgbClr val="000099"/>
                </a:solidFill>
                <a:cs typeface="Times New Roman" panose="02020603050405020304" pitchFamily="18" charset="0"/>
              </a:rPr>
              <a:t>Sample and Feature</a:t>
            </a:r>
          </a:p>
        </p:txBody>
      </p:sp>
      <p:sp>
        <p:nvSpPr>
          <p:cNvPr id="14339" name="Content Placeholder 8"/>
          <p:cNvSpPr>
            <a:spLocks/>
          </p:cNvSpPr>
          <p:nvPr/>
        </p:nvSpPr>
        <p:spPr bwMode="auto">
          <a:xfrm>
            <a:off x="533400" y="1524000"/>
            <a:ext cx="7651750" cy="456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84163" indent="-2841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GB" altLang="zh-CN" sz="2400" dirty="0">
                <a:latin typeface="+mn-lt"/>
                <a:ea typeface="SimSun" panose="02010600030101010101" pitchFamily="2" charset="-122"/>
              </a:rPr>
              <a:t>Sample : individual independent recording of a real life object/event.</a:t>
            </a:r>
            <a:endParaRPr lang="en-GB" altLang="en-US" sz="2400" dirty="0">
              <a:latin typeface="+mn-lt"/>
              <a:ea typeface="SimSun" panose="02010600030101010101" pitchFamily="2" charset="-122"/>
            </a:endParaRP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GB" altLang="zh-CN" sz="2400" dirty="0">
                <a:latin typeface="+mn-lt"/>
                <a:ea typeface="SimSun" panose="02010600030101010101" pitchFamily="2" charset="-122"/>
              </a:rPr>
              <a:t>Feature : a specific property or characteristic of the data object.</a:t>
            </a:r>
          </a:p>
        </p:txBody>
      </p:sp>
    </p:spTree>
    <p:extLst>
      <p:ext uri="{BB962C8B-B14F-4D97-AF65-F5344CB8AC3E}">
        <p14:creationId xmlns:p14="http://schemas.microsoft.com/office/powerpoint/2010/main" val="3737372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72" name="Group 12"/>
          <p:cNvGrpSpPr>
            <a:grpSpLocks/>
          </p:cNvGrpSpPr>
          <p:nvPr/>
        </p:nvGrpSpPr>
        <p:grpSpPr bwMode="auto">
          <a:xfrm>
            <a:off x="676275" y="2514600"/>
            <a:ext cx="8432800" cy="3048000"/>
            <a:chOff x="256" y="1584"/>
            <a:chExt cx="5312" cy="1920"/>
          </a:xfrm>
        </p:grpSpPr>
        <p:sp>
          <p:nvSpPr>
            <p:cNvPr id="15364" name="Text Box 4"/>
            <p:cNvSpPr txBox="1">
              <a:spLocks noChangeArrowheads="1"/>
            </p:cNvSpPr>
            <p:nvPr/>
          </p:nvSpPr>
          <p:spPr bwMode="auto">
            <a:xfrm>
              <a:off x="256" y="1584"/>
              <a:ext cx="5312" cy="31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GB" altLang="en-US" sz="2600" b="1">
                  <a:solidFill>
                    <a:srgbClr val="0033CC"/>
                  </a:solidFill>
                </a:rPr>
                <a:t>123, “John Smith”, “03/02/1990”, 20, “male”, 1.82, 78</a:t>
              </a:r>
            </a:p>
          </p:txBody>
        </p:sp>
        <p:sp>
          <p:nvSpPr>
            <p:cNvPr id="15365" name="AutoShape 5"/>
            <p:cNvSpPr>
              <a:spLocks/>
            </p:cNvSpPr>
            <p:nvPr/>
          </p:nvSpPr>
          <p:spPr bwMode="auto">
            <a:xfrm>
              <a:off x="720" y="3120"/>
              <a:ext cx="624" cy="356"/>
            </a:xfrm>
            <a:prstGeom prst="accentBorderCallout1">
              <a:avLst>
                <a:gd name="adj1" fmla="val 20227"/>
                <a:gd name="adj2" fmla="val -7694"/>
                <a:gd name="adj3" fmla="val -331741"/>
                <a:gd name="adj4" fmla="val -32852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GB" altLang="en-US" sz="1400" b="1">
                  <a:latin typeface="Arial Narrow" panose="020B0606020202030204" pitchFamily="34" charset="0"/>
                </a:rPr>
                <a:t>ID number, collected</a:t>
              </a:r>
            </a:p>
          </p:txBody>
        </p:sp>
        <p:sp>
          <p:nvSpPr>
            <p:cNvPr id="15366" name="AutoShape 6"/>
            <p:cNvSpPr>
              <a:spLocks/>
            </p:cNvSpPr>
            <p:nvPr/>
          </p:nvSpPr>
          <p:spPr bwMode="auto">
            <a:xfrm>
              <a:off x="1392" y="2496"/>
              <a:ext cx="576" cy="384"/>
            </a:xfrm>
            <a:prstGeom prst="accentBorderCallout1">
              <a:avLst>
                <a:gd name="adj1" fmla="val 18750"/>
                <a:gd name="adj2" fmla="val -8333"/>
                <a:gd name="adj3" fmla="val -144009"/>
                <a:gd name="adj4" fmla="val -2969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GB" altLang="en-US" sz="1400" b="1">
                  <a:latin typeface="Arial Narrow" panose="020B0606020202030204" pitchFamily="34" charset="0"/>
                </a:rPr>
                <a:t>Name</a:t>
              </a:r>
            </a:p>
            <a:p>
              <a:pPr algn="ctr" eaLnBrk="1" hangingPunct="1"/>
              <a:r>
                <a:rPr lang="en-GB" altLang="en-US" sz="1400" b="1">
                  <a:latin typeface="Arial Narrow" panose="020B0606020202030204" pitchFamily="34" charset="0"/>
                </a:rPr>
                <a:t>collected</a:t>
              </a:r>
            </a:p>
          </p:txBody>
        </p:sp>
        <p:sp>
          <p:nvSpPr>
            <p:cNvPr id="15367" name="AutoShape 7"/>
            <p:cNvSpPr>
              <a:spLocks/>
            </p:cNvSpPr>
            <p:nvPr/>
          </p:nvSpPr>
          <p:spPr bwMode="auto">
            <a:xfrm>
              <a:off x="2112" y="2496"/>
              <a:ext cx="576" cy="384"/>
            </a:xfrm>
            <a:prstGeom prst="accentBorderCallout1">
              <a:avLst>
                <a:gd name="adj1" fmla="val 18750"/>
                <a:gd name="adj2" fmla="val 108333"/>
                <a:gd name="adj3" fmla="val -145051"/>
                <a:gd name="adj4" fmla="val 130556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GB" altLang="en-US" sz="1400" b="1">
                  <a:latin typeface="Arial Narrow" panose="020B0606020202030204" pitchFamily="34" charset="0"/>
                </a:rPr>
                <a:t>Birthday collected</a:t>
              </a:r>
            </a:p>
          </p:txBody>
        </p:sp>
        <p:sp>
          <p:nvSpPr>
            <p:cNvPr id="15368" name="AutoShape 8"/>
            <p:cNvSpPr>
              <a:spLocks/>
            </p:cNvSpPr>
            <p:nvPr/>
          </p:nvSpPr>
          <p:spPr bwMode="auto">
            <a:xfrm>
              <a:off x="2832" y="2496"/>
              <a:ext cx="611" cy="384"/>
            </a:xfrm>
            <a:prstGeom prst="accentBorderCallout1">
              <a:avLst>
                <a:gd name="adj1" fmla="val 18750"/>
                <a:gd name="adj2" fmla="val 107856"/>
                <a:gd name="adj3" fmla="val -135676"/>
                <a:gd name="adj4" fmla="val 136662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GB" altLang="en-US" sz="1400" b="1">
                  <a:latin typeface="Arial Narrow" panose="020B0606020202030204" pitchFamily="34" charset="0"/>
                </a:rPr>
                <a:t>Age</a:t>
              </a:r>
            </a:p>
            <a:p>
              <a:pPr algn="ctr" eaLnBrk="1" hangingPunct="1"/>
              <a:r>
                <a:rPr lang="en-GB" altLang="en-US" sz="1400" b="1">
                  <a:latin typeface="Arial Narrow" panose="020B0606020202030204" pitchFamily="34" charset="0"/>
                </a:rPr>
                <a:t>calculated</a:t>
              </a:r>
            </a:p>
          </p:txBody>
        </p:sp>
        <p:sp>
          <p:nvSpPr>
            <p:cNvPr id="15369" name="AutoShape 9"/>
            <p:cNvSpPr>
              <a:spLocks/>
            </p:cNvSpPr>
            <p:nvPr/>
          </p:nvSpPr>
          <p:spPr bwMode="auto">
            <a:xfrm>
              <a:off x="3168" y="3120"/>
              <a:ext cx="624" cy="384"/>
            </a:xfrm>
            <a:prstGeom prst="accentBorderCallout1">
              <a:avLst>
                <a:gd name="adj1" fmla="val 18750"/>
                <a:gd name="adj2" fmla="val 107694"/>
                <a:gd name="adj3" fmla="val -314324"/>
                <a:gd name="adj4" fmla="val 163139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GB" altLang="en-US" sz="1400" b="1">
                  <a:latin typeface="Arial Narrow" panose="020B0606020202030204" pitchFamily="34" charset="0"/>
                </a:rPr>
                <a:t>Gender collected</a:t>
              </a:r>
            </a:p>
          </p:txBody>
        </p:sp>
        <p:sp>
          <p:nvSpPr>
            <p:cNvPr id="15370" name="AutoShape 10"/>
            <p:cNvSpPr>
              <a:spLocks/>
            </p:cNvSpPr>
            <p:nvPr/>
          </p:nvSpPr>
          <p:spPr bwMode="auto">
            <a:xfrm>
              <a:off x="4080" y="2562"/>
              <a:ext cx="732" cy="366"/>
            </a:xfrm>
            <a:prstGeom prst="accentBorderCallout1">
              <a:avLst>
                <a:gd name="adj1" fmla="val 19671"/>
                <a:gd name="adj2" fmla="val 106556"/>
                <a:gd name="adj3" fmla="val -166667"/>
                <a:gd name="adj4" fmla="val 119537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GB" altLang="en-US" sz="1400" b="1">
                  <a:latin typeface="Arial Narrow" panose="020B0606020202030204" pitchFamily="34" charset="0"/>
                </a:rPr>
                <a:t>Body height</a:t>
              </a:r>
            </a:p>
            <a:p>
              <a:pPr algn="ctr" eaLnBrk="1" hangingPunct="1"/>
              <a:r>
                <a:rPr lang="en-GB" altLang="en-US" sz="1400" b="1">
                  <a:latin typeface="Arial Narrow" panose="020B0606020202030204" pitchFamily="34" charset="0"/>
                </a:rPr>
                <a:t>measured</a:t>
              </a:r>
            </a:p>
          </p:txBody>
        </p:sp>
        <p:sp>
          <p:nvSpPr>
            <p:cNvPr id="15371" name="AutoShape 11"/>
            <p:cNvSpPr>
              <a:spLocks/>
            </p:cNvSpPr>
            <p:nvPr/>
          </p:nvSpPr>
          <p:spPr bwMode="auto">
            <a:xfrm>
              <a:off x="4464" y="3132"/>
              <a:ext cx="768" cy="372"/>
            </a:xfrm>
            <a:prstGeom prst="accentBorderCallout1">
              <a:avLst>
                <a:gd name="adj1" fmla="val 19356"/>
                <a:gd name="adj2" fmla="val 106250"/>
                <a:gd name="adj3" fmla="val -324731"/>
                <a:gd name="adj4" fmla="val 122917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GB" altLang="en-US" sz="1400" b="1">
                  <a:latin typeface="Arial Narrow" panose="020B0606020202030204" pitchFamily="34" charset="0"/>
                </a:rPr>
                <a:t>Body weight</a:t>
              </a:r>
            </a:p>
            <a:p>
              <a:pPr algn="ctr" eaLnBrk="1" hangingPunct="1"/>
              <a:r>
                <a:rPr lang="en-GB" altLang="en-US" sz="1400" b="1">
                  <a:latin typeface="Arial Narrow" panose="020B0606020202030204" pitchFamily="34" charset="0"/>
                </a:rPr>
                <a:t>measured</a:t>
              </a:r>
            </a:p>
          </p:txBody>
        </p:sp>
      </p:grpSp>
      <p:sp>
        <p:nvSpPr>
          <p:cNvPr id="13" name="Title 7"/>
          <p:cNvSpPr txBox="1">
            <a:spLocks/>
          </p:cNvSpPr>
          <p:nvPr/>
        </p:nvSpPr>
        <p:spPr bwMode="auto">
          <a:xfrm>
            <a:off x="304801" y="304800"/>
            <a:ext cx="7651750" cy="101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algn="l"/>
            <a:r>
              <a:rPr lang="en-GB" altLang="en-US" sz="3600" b="1" dirty="0">
                <a:solidFill>
                  <a:srgbClr val="000099"/>
                </a:solidFill>
                <a:cs typeface="Times New Roman" panose="02020603050405020304" pitchFamily="18" charset="0"/>
              </a:rPr>
              <a:t>Dataset Example</a:t>
            </a:r>
          </a:p>
        </p:txBody>
      </p:sp>
    </p:spTree>
    <p:extLst>
      <p:ext uri="{BB962C8B-B14F-4D97-AF65-F5344CB8AC3E}">
        <p14:creationId xmlns:p14="http://schemas.microsoft.com/office/powerpoint/2010/main" val="2541582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al 17"/>
          <p:cNvSpPr/>
          <p:nvPr/>
        </p:nvSpPr>
        <p:spPr>
          <a:xfrm>
            <a:off x="6981825" y="5956300"/>
            <a:ext cx="1709738" cy="630238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AU" alt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5191125" y="5956300"/>
            <a:ext cx="1362075" cy="63023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AU" alt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032" name="Line 10"/>
          <p:cNvSpPr>
            <a:spLocks noChangeShapeType="1"/>
          </p:cNvSpPr>
          <p:nvPr/>
        </p:nvSpPr>
        <p:spPr bwMode="auto">
          <a:xfrm>
            <a:off x="609600" y="6586538"/>
            <a:ext cx="8164513" cy="0"/>
          </a:xfrm>
          <a:prstGeom prst="line">
            <a:avLst/>
          </a:prstGeom>
          <a:noFill/>
          <a:ln w="6350">
            <a:solidFill>
              <a:srgbClr val="005ABB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1033" name="Rectangle 2"/>
          <p:cNvSpPr>
            <a:spLocks noGrp="1"/>
          </p:cNvSpPr>
          <p:nvPr>
            <p:ph type="title"/>
          </p:nvPr>
        </p:nvSpPr>
        <p:spPr>
          <a:xfrm>
            <a:off x="228600" y="381000"/>
            <a:ext cx="7275512" cy="815975"/>
          </a:xfrm>
        </p:spPr>
        <p:txBody>
          <a:bodyPr lIns="0" tIns="0" rIns="0" bIns="0"/>
          <a:lstStyle/>
          <a:p>
            <a:pPr algn="l"/>
            <a:r>
              <a:rPr lang="en-US" altLang="en-US" sz="3600" b="1" dirty="0">
                <a:solidFill>
                  <a:srgbClr val="000099"/>
                </a:solidFill>
                <a:latin typeface="+mn-lt"/>
              </a:rPr>
              <a:t>Types of Learning</a:t>
            </a:r>
          </a:p>
        </p:txBody>
      </p:sp>
      <p:sp>
        <p:nvSpPr>
          <p:cNvPr id="8" name="Rectangle 3"/>
          <p:cNvSpPr txBox="1">
            <a:spLocks/>
          </p:cNvSpPr>
          <p:nvPr/>
        </p:nvSpPr>
        <p:spPr bwMode="auto">
          <a:xfrm>
            <a:off x="403225" y="1248303"/>
            <a:ext cx="8288338" cy="26434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ko-KR" sz="2400" dirty="0">
                <a:latin typeface="+mn-lt"/>
                <a:ea typeface="Gulim" pitchFamily="34" charset="-127"/>
                <a:cs typeface="ＭＳ Ｐゴシック" pitchFamily="-105" charset="-128"/>
              </a:rPr>
              <a:t>Supervised learning (classification)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en-US" altLang="ko-KR" sz="2400" dirty="0">
                <a:solidFill>
                  <a:schemeClr val="folHlink"/>
                </a:solidFill>
                <a:latin typeface="+mn-lt"/>
                <a:ea typeface="Gulim" pitchFamily="34" charset="-127"/>
              </a:rPr>
              <a:t>Supervision</a:t>
            </a:r>
            <a:r>
              <a:rPr lang="en-US" altLang="ko-KR" sz="2400" dirty="0">
                <a:latin typeface="+mn-lt"/>
                <a:ea typeface="Gulim" pitchFamily="34" charset="-127"/>
              </a:rPr>
              <a:t>: The training data (observations, measurements, etc.) are accompanied by class </a:t>
            </a:r>
            <a:r>
              <a:rPr lang="en-US" altLang="ko-KR" sz="2400" dirty="0">
                <a:solidFill>
                  <a:schemeClr val="folHlink"/>
                </a:solidFill>
                <a:latin typeface="+mn-lt"/>
                <a:ea typeface="Gulim" pitchFamily="34" charset="-127"/>
              </a:rPr>
              <a:t>labels </a:t>
            </a:r>
            <a:endParaRPr lang="en-US" altLang="ko-KR" sz="2400" dirty="0">
              <a:latin typeface="+mn-lt"/>
              <a:ea typeface="Gulim" pitchFamily="34" charset="-127"/>
            </a:endParaRP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ko-KR" sz="2400" dirty="0">
                <a:latin typeface="+mn-lt"/>
                <a:ea typeface="Gulim" pitchFamily="34" charset="-127"/>
                <a:cs typeface="ＭＳ Ｐゴシック" pitchFamily="-105" charset="-128"/>
              </a:rPr>
              <a:t>Unsupervised learning (clustering)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en-US" altLang="ko-KR" sz="2400" dirty="0">
                <a:latin typeface="+mn-lt"/>
                <a:ea typeface="Gulim" pitchFamily="34" charset="-127"/>
              </a:rPr>
              <a:t>The class labels of training data is </a:t>
            </a:r>
            <a:r>
              <a:rPr lang="en-US" altLang="ko-KR" sz="2400" dirty="0">
                <a:solidFill>
                  <a:schemeClr val="folHlink"/>
                </a:solidFill>
                <a:latin typeface="+mn-lt"/>
                <a:ea typeface="Gulim" pitchFamily="34" charset="-127"/>
              </a:rPr>
              <a:t>unknown</a:t>
            </a:r>
          </a:p>
        </p:txBody>
      </p:sp>
      <p:graphicFrame>
        <p:nvGraphicFramePr>
          <p:cNvPr id="1026" name="Object 2"/>
          <p:cNvGraphicFramePr>
            <a:graphicFrameLocks noGrp="1"/>
          </p:cNvGraphicFramePr>
          <p:nvPr>
            <p:ph sz="quarter" idx="4294967295"/>
          </p:nvPr>
        </p:nvGraphicFramePr>
        <p:xfrm>
          <a:off x="403225" y="3822700"/>
          <a:ext cx="3952875" cy="1909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5" name="Worksheet" r:id="rId4" imgW="5267249" imgH="2438400" progId="Excel.Sheet.8">
                  <p:embed/>
                </p:oleObj>
              </mc:Choice>
              <mc:Fallback>
                <p:oleObj name="Worksheet" r:id="rId4" imgW="5267249" imgH="2438400" progId="Excel.Sheet.8">
                  <p:embed/>
                  <p:pic>
                    <p:nvPicPr>
                      <p:cNvPr id="1026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225" y="3822700"/>
                        <a:ext cx="3952875" cy="1909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Group 5"/>
          <p:cNvGraphicFramePr>
            <a:graphicFrameLocks noGrp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4138247921"/>
              </p:ext>
            </p:extLst>
          </p:nvPr>
        </p:nvGraphicFramePr>
        <p:xfrm>
          <a:off x="403225" y="6154738"/>
          <a:ext cx="4244975" cy="431800"/>
        </p:xfrm>
        <a:graphic>
          <a:graphicData uri="http://schemas.openxmlformats.org/drawingml/2006/table">
            <a:tbl>
              <a:tblPr/>
              <a:tblGrid>
                <a:gridCol w="1062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6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6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0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18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Gulim" panose="020B0600000101010101" pitchFamily="34" charset="-127"/>
                        </a:rPr>
                        <a:t>John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Gulim" panose="020B0600000101010101" pitchFamily="34" charset="-127"/>
                        </a:rPr>
                        <a:t>Professor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Gulim" panose="020B0600000101010101" pitchFamily="34" charset="-127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Down Arrow 11"/>
          <p:cNvSpPr/>
          <p:nvPr/>
        </p:nvSpPr>
        <p:spPr>
          <a:xfrm>
            <a:off x="2024063" y="5732463"/>
            <a:ext cx="427037" cy="422275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AU" alt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1027" name="Object 2"/>
          <p:cNvGraphicFramePr>
            <a:graphicFrameLocks/>
          </p:cNvGraphicFramePr>
          <p:nvPr/>
        </p:nvGraphicFramePr>
        <p:xfrm>
          <a:off x="5191125" y="3822700"/>
          <a:ext cx="3952875" cy="1909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6" name="Worksheet" r:id="rId6" imgW="5267249" imgH="2438400" progId="Excel.Sheet.8">
                  <p:embed/>
                </p:oleObj>
              </mc:Choice>
              <mc:Fallback>
                <p:oleObj name="Worksheet" r:id="rId6" imgW="5267249" imgH="2438400" progId="Excel.Sheet.8">
                  <p:embed/>
                  <p:pic>
                    <p:nvPicPr>
                      <p:cNvPr id="1027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91125" y="3822700"/>
                        <a:ext cx="3952875" cy="1909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8" name="Rectangle 17"/>
          <p:cNvSpPr>
            <a:spLocks noChangeArrowheads="1"/>
          </p:cNvSpPr>
          <p:nvPr/>
        </p:nvSpPr>
        <p:spPr bwMode="auto">
          <a:xfrm>
            <a:off x="8064500" y="3706813"/>
            <a:ext cx="1079500" cy="20256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AU" altLang="en-US" sz="2800">
              <a:latin typeface="Tahoma" panose="020B0604030504040204" pitchFamily="34" charset="0"/>
            </a:endParaRPr>
          </a:p>
        </p:txBody>
      </p:sp>
      <p:sp>
        <p:nvSpPr>
          <p:cNvPr id="14" name="Down Arrow 13"/>
          <p:cNvSpPr/>
          <p:nvPr/>
        </p:nvSpPr>
        <p:spPr>
          <a:xfrm>
            <a:off x="6572250" y="5745163"/>
            <a:ext cx="428625" cy="422275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AU" alt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050" name="TextBox 14"/>
          <p:cNvSpPr txBox="1">
            <a:spLocks noChangeArrowheads="1"/>
          </p:cNvSpPr>
          <p:nvPr/>
        </p:nvSpPr>
        <p:spPr bwMode="auto">
          <a:xfrm>
            <a:off x="5424488" y="6002338"/>
            <a:ext cx="13620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/>
              <a:t>Mary  Bill</a:t>
            </a:r>
          </a:p>
          <a:p>
            <a:pPr eaLnBrk="1" hangingPunct="1"/>
            <a:r>
              <a:rPr lang="en-US" altLang="en-US" sz="1600"/>
              <a:t>   Jim</a:t>
            </a:r>
            <a:endParaRPr lang="en-AU" altLang="en-US" sz="1600"/>
          </a:p>
        </p:txBody>
      </p:sp>
      <p:sp>
        <p:nvSpPr>
          <p:cNvPr id="1051" name="TextBox 15"/>
          <p:cNvSpPr txBox="1">
            <a:spLocks noChangeArrowheads="1"/>
          </p:cNvSpPr>
          <p:nvPr/>
        </p:nvSpPr>
        <p:spPr bwMode="auto">
          <a:xfrm>
            <a:off x="7329488" y="5956300"/>
            <a:ext cx="13620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/>
              <a:t>Mike  Dave</a:t>
            </a:r>
          </a:p>
          <a:p>
            <a:pPr eaLnBrk="1" hangingPunct="1"/>
            <a:r>
              <a:rPr lang="en-US" altLang="en-US" sz="1600"/>
              <a:t>    Anne</a:t>
            </a:r>
            <a:endParaRPr lang="en-AU" altLang="en-US" sz="1600"/>
          </a:p>
        </p:txBody>
      </p:sp>
    </p:spTree>
    <p:extLst>
      <p:ext uri="{BB962C8B-B14F-4D97-AF65-F5344CB8AC3E}">
        <p14:creationId xmlns:p14="http://schemas.microsoft.com/office/powerpoint/2010/main" val="3108165004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Content Placeholder 8"/>
          <p:cNvSpPr>
            <a:spLocks/>
          </p:cNvSpPr>
          <p:nvPr/>
        </p:nvSpPr>
        <p:spPr bwMode="auto">
          <a:xfrm>
            <a:off x="304800" y="1371600"/>
            <a:ext cx="84582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84163" indent="-2841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1313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GB" altLang="zh-CN" sz="2400" b="1" dirty="0">
                <a:latin typeface="+mn-lt"/>
                <a:ea typeface="SimSun" panose="02010600030101010101" pitchFamily="2" charset="-122"/>
              </a:rPr>
              <a:t>Precision</a:t>
            </a:r>
            <a:r>
              <a:rPr lang="en-GB" altLang="zh-CN" sz="2400" dirty="0">
                <a:latin typeface="+mn-lt"/>
                <a:ea typeface="SimSun" panose="02010600030101010101" pitchFamily="2" charset="-122"/>
              </a:rPr>
              <a:t>: Fraction of correct classifications that are relevant.</a:t>
            </a:r>
          </a:p>
          <a:p>
            <a:pPr marL="341313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GB" altLang="zh-CN" sz="2400" b="1" dirty="0">
                <a:latin typeface="+mn-lt"/>
                <a:ea typeface="SimSun" panose="02010600030101010101" pitchFamily="2" charset="-122"/>
              </a:rPr>
              <a:t>Accuracy</a:t>
            </a:r>
            <a:r>
              <a:rPr lang="en-GB" altLang="zh-CN" sz="2400" dirty="0">
                <a:latin typeface="+mn-lt"/>
                <a:ea typeface="SimSun" panose="02010600030101010101" pitchFamily="2" charset="-122"/>
              </a:rPr>
              <a:t>: Total number of correct classifications</a:t>
            </a:r>
          </a:p>
          <a:p>
            <a:pPr marL="341313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GB" altLang="zh-CN" sz="2400" b="1" dirty="0">
                <a:latin typeface="+mn-lt"/>
                <a:ea typeface="SimSun" panose="02010600030101010101" pitchFamily="2" charset="-122"/>
              </a:rPr>
              <a:t>Bias</a:t>
            </a:r>
            <a:r>
              <a:rPr lang="en-GB" altLang="zh-CN" sz="2400" dirty="0">
                <a:latin typeface="+mn-lt"/>
                <a:ea typeface="SimSun" panose="02010600030101010101" pitchFamily="2" charset="-122"/>
              </a:rPr>
              <a:t>: Uncertainty in repeated measurements</a:t>
            </a:r>
          </a:p>
        </p:txBody>
      </p:sp>
      <p:sp>
        <p:nvSpPr>
          <p:cNvPr id="4" name="Title 7"/>
          <p:cNvSpPr txBox="1">
            <a:spLocks/>
          </p:cNvSpPr>
          <p:nvPr/>
        </p:nvSpPr>
        <p:spPr bwMode="auto">
          <a:xfrm>
            <a:off x="304800" y="228600"/>
            <a:ext cx="7651750" cy="101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algn="l"/>
            <a:r>
              <a:rPr lang="en-GB" altLang="en-US" sz="3600" b="1" dirty="0">
                <a:solidFill>
                  <a:srgbClr val="000099"/>
                </a:solidFill>
                <a:cs typeface="Times New Roman" panose="02020603050405020304" pitchFamily="18" charset="0"/>
              </a:rPr>
              <a:t>Dataset Errors</a:t>
            </a:r>
          </a:p>
        </p:txBody>
      </p:sp>
    </p:spTree>
    <p:extLst>
      <p:ext uri="{BB962C8B-B14F-4D97-AF65-F5344CB8AC3E}">
        <p14:creationId xmlns:p14="http://schemas.microsoft.com/office/powerpoint/2010/main" val="4200627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7"/>
          <p:cNvSpPr>
            <a:spLocks noGrp="1"/>
          </p:cNvSpPr>
          <p:nvPr>
            <p:ph type="title" idx="4294967295"/>
          </p:nvPr>
        </p:nvSpPr>
        <p:spPr>
          <a:xfrm>
            <a:off x="468313" y="304800"/>
            <a:ext cx="7272337" cy="1012825"/>
          </a:xfrm>
        </p:spPr>
        <p:txBody>
          <a:bodyPr/>
          <a:lstStyle/>
          <a:p>
            <a:pPr algn="l"/>
            <a:r>
              <a:rPr lang="en-GB" altLang="en-US" sz="3600" b="1" dirty="0">
                <a:solidFill>
                  <a:srgbClr val="000099"/>
                </a:solidFill>
                <a:cs typeface="Times New Roman" panose="02020603050405020304" pitchFamily="18" charset="0"/>
              </a:rPr>
              <a:t>Feature Types</a:t>
            </a:r>
          </a:p>
        </p:txBody>
      </p:sp>
      <p:sp>
        <p:nvSpPr>
          <p:cNvPr id="17411" name="Content Placeholder 8"/>
          <p:cNvSpPr>
            <a:spLocks/>
          </p:cNvSpPr>
          <p:nvPr/>
        </p:nvSpPr>
        <p:spPr bwMode="auto">
          <a:xfrm>
            <a:off x="493713" y="1351492"/>
            <a:ext cx="82296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84163" indent="-2841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>
              <a:spcBef>
                <a:spcPct val="20000"/>
              </a:spcBef>
              <a:buFontTx/>
              <a:buChar char="•"/>
            </a:pPr>
            <a:r>
              <a:rPr lang="en-GB" altLang="zh-CN" sz="2400" dirty="0">
                <a:latin typeface="+mn-lt"/>
                <a:ea typeface="SimSun" panose="02010600030101010101" pitchFamily="2" charset="-122"/>
              </a:rPr>
              <a:t>Nominal, </a:t>
            </a:r>
            <a:r>
              <a:rPr lang="en-GB" altLang="zh-CN" sz="2400" dirty="0">
                <a:solidFill>
                  <a:srgbClr val="0033CC"/>
                </a:solidFill>
                <a:latin typeface="+mn-lt"/>
                <a:ea typeface="SimSun" panose="02010600030101010101" pitchFamily="2" charset="-122"/>
              </a:rPr>
              <a:t>e.g. Gender (M, F)</a:t>
            </a:r>
          </a:p>
          <a:p>
            <a:pPr marL="1257300" lvl="2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GB" altLang="zh-CN" sz="2400" dirty="0">
                <a:latin typeface="+mn-lt"/>
                <a:ea typeface="SimSun" panose="02010600030101010101" pitchFamily="2" charset="-122"/>
              </a:rPr>
              <a:t>A set of names: no concept of order nor difference</a:t>
            </a:r>
            <a:endParaRPr lang="en-GB" altLang="zh-CN" sz="2400" dirty="0">
              <a:latin typeface="+mn-lt"/>
              <a:ea typeface="SimSun" panose="02010600030101010101" pitchFamily="2" charset="-122"/>
              <a:sym typeface="Symbol" panose="05050102010706020507" pitchFamily="18" charset="2"/>
            </a:endParaRPr>
          </a:p>
          <a:p>
            <a:pPr lvl="1">
              <a:spcBef>
                <a:spcPct val="20000"/>
              </a:spcBef>
              <a:buFontTx/>
              <a:buChar char="•"/>
            </a:pPr>
            <a:r>
              <a:rPr lang="en-GB" altLang="zh-CN" sz="2400" dirty="0">
                <a:latin typeface="+mn-lt"/>
                <a:ea typeface="SimSun" panose="02010600030101010101" pitchFamily="2" charset="-122"/>
              </a:rPr>
              <a:t>Ordinal, </a:t>
            </a:r>
            <a:r>
              <a:rPr lang="en-GB" altLang="zh-CN" sz="2400" dirty="0">
                <a:solidFill>
                  <a:srgbClr val="0033CC"/>
                </a:solidFill>
                <a:latin typeface="+mn-lt"/>
                <a:ea typeface="SimSun" panose="02010600030101010101" pitchFamily="2" charset="-122"/>
              </a:rPr>
              <a:t>e.g. Grade (A, B, C, D, E)</a:t>
            </a:r>
          </a:p>
          <a:p>
            <a:pPr marL="1257300" lvl="2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GB" altLang="zh-CN" sz="2400" dirty="0">
                <a:latin typeface="+mn-lt"/>
                <a:ea typeface="SimSun" panose="02010600030101010101" pitchFamily="2" charset="-122"/>
              </a:rPr>
              <a:t>A set of names: with order but no concept of difference</a:t>
            </a:r>
          </a:p>
          <a:p>
            <a:pPr lvl="1">
              <a:spcBef>
                <a:spcPct val="20000"/>
              </a:spcBef>
              <a:buFontTx/>
              <a:buChar char="•"/>
            </a:pPr>
            <a:r>
              <a:rPr lang="en-GB" altLang="zh-CN" sz="2400" dirty="0">
                <a:latin typeface="+mn-lt"/>
                <a:ea typeface="SimSun" panose="02010600030101010101" pitchFamily="2" charset="-122"/>
              </a:rPr>
              <a:t>Numeric, </a:t>
            </a:r>
            <a:r>
              <a:rPr lang="en-GB" altLang="zh-CN" sz="2400" dirty="0">
                <a:solidFill>
                  <a:srgbClr val="0033CC"/>
                </a:solidFill>
                <a:latin typeface="+mn-lt"/>
                <a:ea typeface="SimSun" panose="02010600030101010101" pitchFamily="2" charset="-122"/>
              </a:rPr>
              <a:t>e.g. Temperature in </a:t>
            </a:r>
            <a:r>
              <a:rPr lang="en-GB" altLang="zh-CN" sz="2400" dirty="0">
                <a:solidFill>
                  <a:srgbClr val="0033CC"/>
                </a:solidFill>
                <a:latin typeface="+mn-lt"/>
                <a:ea typeface="SimSun" panose="02010600030101010101" pitchFamily="2" charset="-122"/>
                <a:sym typeface="Symbol" panose="05050102010706020507" pitchFamily="18" charset="2"/>
              </a:rPr>
              <a:t></a:t>
            </a:r>
            <a:r>
              <a:rPr lang="en-GB" altLang="zh-CN" sz="2400" dirty="0">
                <a:solidFill>
                  <a:srgbClr val="0033CC"/>
                </a:solidFill>
                <a:latin typeface="+mn-lt"/>
                <a:ea typeface="SimSun" panose="02010600030101010101" pitchFamily="2" charset="-122"/>
              </a:rPr>
              <a:t>C</a:t>
            </a:r>
          </a:p>
          <a:p>
            <a:pPr marL="1257300" lvl="2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GB" altLang="zh-CN" sz="2400" dirty="0">
                <a:latin typeface="+mn-lt"/>
                <a:ea typeface="SimSun" panose="02010600030101010101" pitchFamily="2" charset="-122"/>
              </a:rPr>
              <a:t>A set of numeric values: both order and difference exist</a:t>
            </a:r>
          </a:p>
          <a:p>
            <a:pPr marL="1371600" lvl="3" indent="0">
              <a:spcBef>
                <a:spcPct val="20000"/>
              </a:spcBef>
            </a:pPr>
            <a:endParaRPr lang="en-GB" altLang="zh-CN" sz="2000" dirty="0">
              <a:latin typeface="Helvetica" panose="020B0604020202020204" pitchFamily="34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666777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7"/>
          <p:cNvSpPr>
            <a:spLocks noGrp="1"/>
          </p:cNvSpPr>
          <p:nvPr>
            <p:ph type="title" idx="4294967295"/>
          </p:nvPr>
        </p:nvSpPr>
        <p:spPr>
          <a:xfrm>
            <a:off x="228600" y="260350"/>
            <a:ext cx="7772400" cy="1012825"/>
          </a:xfrm>
        </p:spPr>
        <p:txBody>
          <a:bodyPr/>
          <a:lstStyle/>
          <a:p>
            <a:pPr algn="l"/>
            <a:r>
              <a:rPr lang="en-GB" altLang="en-US" sz="3600" b="1" dirty="0">
                <a:solidFill>
                  <a:srgbClr val="000099"/>
                </a:solidFill>
                <a:cs typeface="Times New Roman" panose="02020603050405020304" pitchFamily="18" charset="0"/>
              </a:rPr>
              <a:t>Dataset Forms</a:t>
            </a:r>
          </a:p>
        </p:txBody>
      </p:sp>
      <p:sp>
        <p:nvSpPr>
          <p:cNvPr id="19459" name="Content Placeholder 8"/>
          <p:cNvSpPr>
            <a:spLocks/>
          </p:cNvSpPr>
          <p:nvPr/>
        </p:nvSpPr>
        <p:spPr bwMode="auto">
          <a:xfrm>
            <a:off x="533400" y="1327150"/>
            <a:ext cx="6172200" cy="514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84163" indent="-2841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65175" indent="-2905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39825" indent="-1841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GB" altLang="zh-CN" sz="2400" dirty="0">
                <a:latin typeface="+mn-lt"/>
                <a:ea typeface="SimSun" panose="02010600030101010101" pitchFamily="2" charset="-122"/>
              </a:rPr>
              <a:t>Table of records</a:t>
            </a:r>
          </a:p>
          <a:p>
            <a:pPr marL="817562" lvl="1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GB" altLang="zh-CN" sz="2400" dirty="0">
                <a:latin typeface="+mn-lt"/>
                <a:ea typeface="SimSun" panose="02010600030101010101" pitchFamily="2" charset="-122"/>
              </a:rPr>
              <a:t>Numerical data matrix</a:t>
            </a:r>
          </a:p>
          <a:p>
            <a:pPr marL="817562" lvl="1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GB" altLang="zh-CN" sz="2400" dirty="0">
                <a:latin typeface="+mn-lt"/>
                <a:ea typeface="SimSun" panose="02010600030101010101" pitchFamily="2" charset="-122"/>
              </a:rPr>
              <a:t>Boolean sample-feature matrix</a:t>
            </a: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GB" altLang="zh-CN" sz="2400" dirty="0">
                <a:latin typeface="+mn-lt"/>
                <a:ea typeface="SimSun" panose="02010600030101010101" pitchFamily="2" charset="-122"/>
              </a:rPr>
              <a:t>Ordered data</a:t>
            </a:r>
          </a:p>
          <a:p>
            <a:pPr marL="817562" lvl="1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GB" altLang="zh-CN" sz="2400" dirty="0">
                <a:latin typeface="+mn-lt"/>
                <a:ea typeface="SimSun" panose="02010600030101010101" pitchFamily="2" charset="-122"/>
              </a:rPr>
              <a:t>Data sequence</a:t>
            </a:r>
          </a:p>
          <a:p>
            <a:pPr marL="817562" lvl="1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GB" altLang="zh-CN" sz="2400" dirty="0">
                <a:latin typeface="+mn-lt"/>
                <a:ea typeface="SimSun" panose="02010600030101010101" pitchFamily="2" charset="-122"/>
              </a:rPr>
              <a:t>Spatial data</a:t>
            </a: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GB" altLang="zh-CN" sz="2400" dirty="0">
                <a:latin typeface="+mn-lt"/>
                <a:ea typeface="SimSun" panose="02010600030101010101" pitchFamily="2" charset="-122"/>
              </a:rPr>
              <a:t>Graph-based data</a:t>
            </a: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GB" altLang="zh-CN" sz="2400" dirty="0">
                <a:latin typeface="+mn-lt"/>
                <a:ea typeface="SimSun" panose="02010600030101010101" pitchFamily="2" charset="-122"/>
              </a:rPr>
              <a:t>Non record-based data</a:t>
            </a:r>
          </a:p>
        </p:txBody>
      </p:sp>
    </p:spTree>
    <p:extLst>
      <p:ext uri="{BB962C8B-B14F-4D97-AF65-F5344CB8AC3E}">
        <p14:creationId xmlns:p14="http://schemas.microsoft.com/office/powerpoint/2010/main" val="3326096512"/>
      </p:ext>
    </p:extLst>
  </p:cSld>
  <p:clrMapOvr>
    <a:masterClrMapping/>
  </p:clrMapOvr>
</p:sld>
</file>

<file path=ppt/theme/theme1.xml><?xml version="1.0" encoding="utf-8"?>
<a:theme xmlns:a="http://schemas.openxmlformats.org/drawingml/2006/main" name="JCU PP_blue-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c64b295e-e158-430a-a9fe-95bbf17b9d7d" xsi:nil="true"/>
    <lcf76f155ced4ddcb4097134ff3c332f xmlns="0f5e39c8-e5a1-4a0d-b53f-9134be983d19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0D23BF17FCDC947B8E404D646247F8D" ma:contentTypeVersion="16" ma:contentTypeDescription="Create a new document." ma:contentTypeScope="" ma:versionID="29d8ace8dc41074792c1ec8140cc849b">
  <xsd:schema xmlns:xsd="http://www.w3.org/2001/XMLSchema" xmlns:xs="http://www.w3.org/2001/XMLSchema" xmlns:p="http://schemas.microsoft.com/office/2006/metadata/properties" xmlns:ns2="0f5e39c8-e5a1-4a0d-b53f-9134be983d19" xmlns:ns3="c64b295e-e158-430a-a9fe-95bbf17b9d7d" targetNamespace="http://schemas.microsoft.com/office/2006/metadata/properties" ma:root="true" ma:fieldsID="f469e829c8e0d9e5502ef49b41822689" ns2:_="" ns3:_="">
    <xsd:import namespace="0f5e39c8-e5a1-4a0d-b53f-9134be983d19"/>
    <xsd:import namespace="c64b295e-e158-430a-a9fe-95bbf17b9d7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Location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f5e39c8-e5a1-4a0d-b53f-9134be983d1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Location" ma:index="12" nillable="true" ma:displayName="MediaServiceLocation" ma:internalName="MediaServiceLocation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99026d15-0072-472a-9e8b-1e695e239e4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64b295e-e158-430a-a9fe-95bbf17b9d7d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f68d3613-7e1d-4cd9-9b9e-5b63bfbe3843}" ma:internalName="TaxCatchAll" ma:showField="CatchAllData" ma:web="c64b295e-e158-430a-a9fe-95bbf17b9d7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9153D90-1E74-4B6E-AA1C-0080B00D8BFE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928E961B-CA9B-4E4B-B2A1-AF5A2A1ACEC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FCE1D1C-4C77-48CF-A76B-39F21B1B0A1F}"/>
</file>

<file path=docProps/app.xml><?xml version="1.0" encoding="utf-8"?>
<Properties xmlns="http://schemas.openxmlformats.org/officeDocument/2006/extended-properties" xmlns:vt="http://schemas.openxmlformats.org/officeDocument/2006/docPropsVTypes">
  <Template>Presentation2</Template>
  <TotalTime>6355</TotalTime>
  <Words>736</Words>
  <Application>Microsoft Macintosh PowerPoint</Application>
  <PresentationFormat>On-screen Show (4:3)</PresentationFormat>
  <Paragraphs>177</Paragraphs>
  <Slides>24</Slides>
  <Notes>22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24</vt:i4>
      </vt:variant>
    </vt:vector>
  </HeadingPairs>
  <TitlesOfParts>
    <vt:vector size="37" baseType="lpstr">
      <vt:lpstr>Arial</vt:lpstr>
      <vt:lpstr>Arial Narrow</vt:lpstr>
      <vt:lpstr>Calibri</vt:lpstr>
      <vt:lpstr>Gill Sans MT</vt:lpstr>
      <vt:lpstr>Helvetica</vt:lpstr>
      <vt:lpstr>Stone Sans ITC TT-Bold</vt:lpstr>
      <vt:lpstr>Tahoma</vt:lpstr>
      <vt:lpstr>Times New Roman</vt:lpstr>
      <vt:lpstr>Wingdings 2</vt:lpstr>
      <vt:lpstr>JCU PP_blue-1</vt:lpstr>
      <vt:lpstr>Worksheet</vt:lpstr>
      <vt:lpstr>Clip</vt:lpstr>
      <vt:lpstr>Bitmap Image</vt:lpstr>
      <vt:lpstr>Introductory Data Science and Machine Learning</vt:lpstr>
      <vt:lpstr>PowerPoint Presentation</vt:lpstr>
      <vt:lpstr>PowerPoint Presentation</vt:lpstr>
      <vt:lpstr>Sample and Feature</vt:lpstr>
      <vt:lpstr>PowerPoint Presentation</vt:lpstr>
      <vt:lpstr>Types of Learning</vt:lpstr>
      <vt:lpstr>PowerPoint Presentation</vt:lpstr>
      <vt:lpstr>Feature Types</vt:lpstr>
      <vt:lpstr>Dataset Forms</vt:lpstr>
      <vt:lpstr>PowerPoint Presentation</vt:lpstr>
      <vt:lpstr>Data Properties</vt:lpstr>
      <vt:lpstr>Quality Indicators</vt:lpstr>
      <vt:lpstr>Issues of Data Quality</vt:lpstr>
      <vt:lpstr>Data Pre-processing</vt:lpstr>
      <vt:lpstr>PowerPoint Presentation</vt:lpstr>
      <vt:lpstr>Transformation</vt:lpstr>
      <vt:lpstr>PowerPoint Presentation</vt:lpstr>
      <vt:lpstr>Discretisation</vt:lpstr>
      <vt:lpstr>Subsampling</vt:lpstr>
      <vt:lpstr>Weka ARFF format</vt:lpstr>
      <vt:lpstr>PowerPoint Presentation</vt:lpstr>
      <vt:lpstr>PowerPoint Presentation</vt:lpstr>
      <vt:lpstr>PowerPoint Presentation</vt:lpstr>
      <vt:lpstr>Summary</vt:lpstr>
    </vt:vector>
  </TitlesOfParts>
  <Company>Cengage Learning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Krista Kellman</dc:creator>
  <cp:lastModifiedBy>Iti Chaturvedi</cp:lastModifiedBy>
  <cp:revision>208</cp:revision>
  <dcterms:created xsi:type="dcterms:W3CDTF">2013-05-22T20:28:17Z</dcterms:created>
  <dcterms:modified xsi:type="dcterms:W3CDTF">2022-05-02T06:19:09Z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0x01010060D23BF17FCDC947B8E404D646247F8D</vt:lpwstr>
  </property>
</Properties>
</file>