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2"/>
  </p:notesMasterIdLst>
  <p:sldIdLst>
    <p:sldId id="302" r:id="rId5"/>
    <p:sldId id="379" r:id="rId6"/>
    <p:sldId id="380" r:id="rId7"/>
    <p:sldId id="388" r:id="rId8"/>
    <p:sldId id="819" r:id="rId9"/>
    <p:sldId id="803" r:id="rId10"/>
    <p:sldId id="365" r:id="rId11"/>
    <p:sldId id="366" r:id="rId12"/>
    <p:sldId id="367" r:id="rId13"/>
    <p:sldId id="392" r:id="rId14"/>
    <p:sldId id="545" r:id="rId15"/>
    <p:sldId id="820" r:id="rId16"/>
    <p:sldId id="818" r:id="rId17"/>
    <p:sldId id="394" r:id="rId18"/>
    <p:sldId id="830" r:id="rId19"/>
    <p:sldId id="821" r:id="rId20"/>
    <p:sldId id="372" r:id="rId21"/>
    <p:sldId id="822" r:id="rId22"/>
    <p:sldId id="823" r:id="rId23"/>
    <p:sldId id="399" r:id="rId24"/>
    <p:sldId id="824" r:id="rId25"/>
    <p:sldId id="825" r:id="rId26"/>
    <p:sldId id="373" r:id="rId27"/>
    <p:sldId id="827" r:id="rId28"/>
    <p:sldId id="828" r:id="rId29"/>
    <p:sldId id="829" r:id="rId30"/>
    <p:sldId id="40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275"/>
    <p:restoredTop sz="77752" autoAdjust="0"/>
  </p:normalViewPr>
  <p:slideViewPr>
    <p:cSldViewPr>
      <p:cViewPr varScale="1">
        <p:scale>
          <a:sx n="84" d="100"/>
          <a:sy n="84" d="100"/>
        </p:scale>
        <p:origin x="3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C15D9-840C-4CE2-9CC4-96D30F5C090A}" type="datetimeFigureOut">
              <a:rPr lang="en-AU" smtClean="0"/>
              <a:t>2/5/2022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3AEC-CFE5-41A7-997F-31027470D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17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8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6C51E9B-775C-4A89-9B48-09A2E6A2DC4B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D75E97-86B7-48C7-B772-7D0C188DC2DB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D75E97-86B7-48C7-B772-7D0C188DC2DB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D75E97-86B7-48C7-B772-7D0C188DC2DB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5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4F5A21-0625-4ABE-879D-751757951E11}" type="slidenum">
              <a:rPr lang="zh-CN" altLang="en-US" sz="1200"/>
              <a:pPr/>
              <a:t>20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475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4F5A21-0625-4ABE-879D-751757951E11}" type="slidenum">
              <a:rPr lang="zh-CN" altLang="en-US" sz="1200"/>
              <a:pPr/>
              <a:t>21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8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4F5A21-0625-4ABE-879D-751757951E11}" type="slidenum">
              <a:rPr lang="zh-CN" altLang="en-US" sz="1200"/>
              <a:pPr/>
              <a:t>22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27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D75E97-86B7-48C7-B772-7D0C188DC2DB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D75E97-86B7-48C7-B772-7D0C188DC2DB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7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D75E97-86B7-48C7-B772-7D0C188DC2DB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9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320B6A-502E-48DA-BFB8-9D9FF201FC6D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70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D75E97-86B7-48C7-B772-7D0C188DC2DB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5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320B6A-502E-48DA-BFB8-9D9FF201FC6D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7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1FF290-05C0-4133-9B8E-12DF62741CF4}" type="slidenum"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8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166E95-619E-47F1-B6D4-2523CB008D62}" type="slidenum"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610AB4-2F0B-49F2-92DD-81BE1EE4EE06}" type="slidenum"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7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9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6C51E9B-775C-4A89-9B48-09A2E6A2DC4B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6C51E9B-775C-4A89-9B48-09A2E6A2DC4B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</p:spPr>
        <p:txBody>
          <a:bodyPr/>
          <a:lstStyle>
            <a:lvl1pPr>
              <a:defRPr/>
            </a:lvl1pPr>
          </a:lstStyle>
          <a:p>
            <a:fld id="{67189041-123E-49EE-B238-F458167D5D6C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</p:spPr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003E1-DE35-4B4F-9761-E42A1A9308FD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A473F-3892-4795-BFFC-F505D37F4332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C328C-73E7-44B4-B716-97B391FEDF3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88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F1585-A1FA-41C6-B06E-7EBF1DBC00B9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79C64-37FE-4ED4-8325-6568E9DCD17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28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533893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owerpoint-background-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16062" y="2854325"/>
            <a:ext cx="5986201" cy="914400"/>
          </a:xfrm>
        </p:spPr>
        <p:txBody>
          <a:bodyPr/>
          <a:lstStyle>
            <a:lvl1pPr algn="ctr">
              <a:buNone/>
              <a:defRPr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>
              <a:buNone/>
              <a:defRPr b="0" i="0">
                <a:latin typeface="Times New Roman"/>
                <a:cs typeface="Times New Roman"/>
              </a:defRPr>
            </a:lvl2pPr>
            <a:lvl3pPr>
              <a:buNone/>
              <a:defRPr b="0" i="0">
                <a:latin typeface="Times New Roman"/>
                <a:cs typeface="Times New Roman"/>
              </a:defRPr>
            </a:lvl3pPr>
            <a:lvl4pPr>
              <a:buNone/>
              <a:defRPr b="0" i="0">
                <a:latin typeface="Times New Roman"/>
                <a:cs typeface="Times New Roman"/>
              </a:defRPr>
            </a:lvl4pPr>
            <a:lvl5pPr>
              <a:buNone/>
              <a:defRPr b="0" i="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82610026-E6FE-4C76-B6E8-19EF1753F58B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1556"/>
            <a:ext cx="8229600" cy="313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1138"/>
            <a:ext cx="2133600" cy="160337"/>
          </a:xfrm>
        </p:spPr>
        <p:txBody>
          <a:bodyPr/>
          <a:lstStyle>
            <a:lvl1pPr>
              <a:defRPr/>
            </a:lvl1pPr>
          </a:lstStyle>
          <a:p>
            <a:fld id="{5A96DCE8-5447-4B37-8432-836066C31046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1138"/>
            <a:ext cx="2895600" cy="1603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1138"/>
            <a:ext cx="2133600" cy="160337"/>
          </a:xfrm>
        </p:spPr>
        <p:txBody>
          <a:bodyPr/>
          <a:lstStyle>
            <a:lvl1pPr>
              <a:defRPr/>
            </a:lvl1pPr>
          </a:lstStyle>
          <a:p>
            <a:fld id="{FDDC8264-892D-4F14-A6AD-6C911C9F383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151FB64F-B00B-44D9-8C89-F7FCDEEFCC31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5738"/>
            <a:ext cx="2895600" cy="1857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57830"/>
            <a:ext cx="4038600" cy="34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57830"/>
            <a:ext cx="4038600" cy="34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CCCB9FCF-FFB1-472E-A9FE-40B4D57F695E}" type="datetime1">
              <a:rPr lang="en-AU" smtClean="0"/>
              <a:t>2/5/2022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77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578EBEF4-C70A-4E09-AEA1-27805F42680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8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116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065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84923"/>
            <a:ext cx="4040188" cy="3241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065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84923"/>
            <a:ext cx="4041775" cy="3241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A569240F-6A65-4643-8DF6-6CDE53C6ACEE}" type="datetime1">
              <a:rPr lang="en-AU" smtClean="0"/>
              <a:t>2/5/2022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77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0FCC082E-E3B6-4646-B1EA-F4B079F72B4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54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43A0C-5714-4EEE-9B12-4C9029210F78}" type="datetime1">
              <a:rPr lang="en-AU" smtClean="0"/>
              <a:t>2/5/2022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C686B-EE83-4935-B893-F6D56DADD2A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3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57BEF0-4ED0-4743-BCA4-BE7A5E99EBD9}" type="datetime1">
              <a:rPr lang="en-AU" smtClean="0"/>
              <a:t>2/5/2022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E5F28-9D0E-4538-B0F1-9BCC21A3484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88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B089E-ACFC-4767-93FF-97DB92A5202E}" type="datetime1">
              <a:rPr lang="en-AU" smtClean="0"/>
              <a:t>2/5/2022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CP2403 CP3413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C1495-7CFD-4F2A-94A8-664F94775DA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5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B1AFED4-E582-419B-ADA0-4CEFA8CA745C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CP2403 CP3413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9" descr="powerpoint image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8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71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r9xy4lf5w.search.serialssolutions.com/?ctx_ver=Z39.88-2004&amp;ctx_enc=info:ofi/enc:UTF-8&amp;rfr_id=info:sid/summon.serialssolutions.com&amp;rft_val_fmt=info:ofi/fmt:kev:mtx:book&amp;rft.genre=book&amp;rft.title=Data+mining&amp;rft.au=Han,+Jiawei&amp;rft.au=Kamber,+Micheline&amp;rft.au=Pei,+Jian&amp;rft.series=The+Morgan+Kaufmann+series+in+data+management+systems&amp;rft.date=2012-01-01&amp;rft.pub=Morgan+Kaufmann+Publishers&amp;rft.isbn=9780123814791&amp;rft.externalDocID=bks00044712&amp;paramdict=en-AU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6338"/>
            <a:ext cx="9144000" cy="957263"/>
          </a:xfrm>
        </p:spPr>
        <p:txBody>
          <a:bodyPr/>
          <a:lstStyle/>
          <a:p>
            <a:r>
              <a:rPr lang="en-US" sz="2800" b="1">
                <a:solidFill>
                  <a:srgbClr val="000099"/>
                </a:solidFill>
                <a:latin typeface="Stone Sans ITC TT-Bold"/>
              </a:rPr>
              <a:t>Introductory Data Science and Machine Learning</a:t>
            </a:r>
            <a:endParaRPr lang="en-AU" sz="2800" b="1" dirty="0">
              <a:solidFill>
                <a:srgbClr val="000099"/>
              </a:solidFill>
              <a:latin typeface="Stone Sans ITC TT-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55566"/>
            <a:ext cx="8686799" cy="1626034"/>
          </a:xfrm>
        </p:spPr>
        <p:txBody>
          <a:bodyPr/>
          <a:lstStyle/>
          <a:p>
            <a:r>
              <a:rPr lang="en-US" b="1" i="0" u="sng" dirty="0">
                <a:solidFill>
                  <a:schemeClr val="tx1"/>
                </a:solidFill>
                <a:latin typeface="+mj-lt"/>
              </a:rPr>
              <a:t>Lecture #3 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28600" y="714373"/>
            <a:ext cx="7991475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32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b="1">
                <a:solidFill>
                  <a:srgbClr val="000099"/>
                </a:solidFill>
                <a:latin typeface="Stone Sans ITC TT-Bold" charset="0"/>
              </a:rPr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5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600" cy="1143000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rgbClr val="000099"/>
                </a:solidFill>
                <a:latin typeface="+mn-lt"/>
              </a:rPr>
              <a:t>Outliers</a:t>
            </a:r>
          </a:p>
        </p:txBody>
      </p:sp>
      <p:sp>
        <p:nvSpPr>
          <p:cNvPr id="32773" name="Line 10"/>
          <p:cNvSpPr>
            <a:spLocks noChangeShapeType="1"/>
          </p:cNvSpPr>
          <p:nvPr/>
        </p:nvSpPr>
        <p:spPr bwMode="auto">
          <a:xfrm>
            <a:off x="457200" y="6586538"/>
            <a:ext cx="8316913" cy="0"/>
          </a:xfrm>
          <a:prstGeom prst="line">
            <a:avLst/>
          </a:prstGeom>
          <a:noFill/>
          <a:ln w="1270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15963" y="1692276"/>
            <a:ext cx="8047037" cy="194945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Outlier: Data object that does not comply with the general behavior of the data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Noise or exception? Useful in fraud detection, rare events analysis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Outliers are detected as a separate cluster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ea typeface="Gulim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Gulim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3200" dirty="0">
              <a:ea typeface="Gulim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600" dirty="0">
              <a:ea typeface="Gulim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Gulim" panose="020B0600000101010101" pitchFamily="34" charset="-127"/>
              </a:rPr>
              <a:t>                                                                      Suspect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ko-KR" sz="2400" dirty="0">
              <a:ea typeface="Gulim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Gulim" panose="020B0600000101010101" pitchFamily="34" charset="-127"/>
              </a:rPr>
              <a:t>                                                  Normal</a:t>
            </a: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909638" y="4495800"/>
            <a:ext cx="2089150" cy="1009650"/>
            <a:chOff x="748" y="3203"/>
            <a:chExt cx="1315" cy="636"/>
          </a:xfrm>
        </p:grpSpPr>
        <p:sp>
          <p:nvSpPr>
            <p:cNvPr id="32794" name="Oval 7"/>
            <p:cNvSpPr>
              <a:spLocks noChangeArrowheads="1"/>
            </p:cNvSpPr>
            <p:nvPr/>
          </p:nvSpPr>
          <p:spPr bwMode="auto">
            <a:xfrm>
              <a:off x="794" y="3340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795" name="Oval 8"/>
            <p:cNvSpPr>
              <a:spLocks noChangeArrowheads="1"/>
            </p:cNvSpPr>
            <p:nvPr/>
          </p:nvSpPr>
          <p:spPr bwMode="auto">
            <a:xfrm>
              <a:off x="1066" y="3340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796" name="Oval 9"/>
            <p:cNvSpPr>
              <a:spLocks noChangeArrowheads="1"/>
            </p:cNvSpPr>
            <p:nvPr/>
          </p:nvSpPr>
          <p:spPr bwMode="auto">
            <a:xfrm>
              <a:off x="839" y="3703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797" name="Oval 10"/>
            <p:cNvSpPr>
              <a:spLocks noChangeArrowheads="1"/>
            </p:cNvSpPr>
            <p:nvPr/>
          </p:nvSpPr>
          <p:spPr bwMode="auto">
            <a:xfrm>
              <a:off x="1112" y="3749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798" name="Oval 11"/>
            <p:cNvSpPr>
              <a:spLocks noChangeArrowheads="1"/>
            </p:cNvSpPr>
            <p:nvPr/>
          </p:nvSpPr>
          <p:spPr bwMode="auto">
            <a:xfrm>
              <a:off x="1248" y="3658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799" name="Oval 12"/>
            <p:cNvSpPr>
              <a:spLocks noChangeArrowheads="1"/>
            </p:cNvSpPr>
            <p:nvPr/>
          </p:nvSpPr>
          <p:spPr bwMode="auto">
            <a:xfrm>
              <a:off x="975" y="3702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800" name="Oval 13"/>
            <p:cNvSpPr>
              <a:spLocks noChangeArrowheads="1"/>
            </p:cNvSpPr>
            <p:nvPr/>
          </p:nvSpPr>
          <p:spPr bwMode="auto">
            <a:xfrm>
              <a:off x="748" y="3521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801" name="Oval 14"/>
            <p:cNvSpPr>
              <a:spLocks noChangeArrowheads="1"/>
            </p:cNvSpPr>
            <p:nvPr/>
          </p:nvSpPr>
          <p:spPr bwMode="auto">
            <a:xfrm>
              <a:off x="1202" y="3476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802" name="Oval 15"/>
            <p:cNvSpPr>
              <a:spLocks noChangeArrowheads="1"/>
            </p:cNvSpPr>
            <p:nvPr/>
          </p:nvSpPr>
          <p:spPr bwMode="auto">
            <a:xfrm>
              <a:off x="1973" y="3203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803" name="Oval 16"/>
            <p:cNvSpPr>
              <a:spLocks noChangeArrowheads="1"/>
            </p:cNvSpPr>
            <p:nvPr/>
          </p:nvSpPr>
          <p:spPr bwMode="auto">
            <a:xfrm>
              <a:off x="975" y="3475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32804" name="Oval 17"/>
            <p:cNvSpPr>
              <a:spLocks noChangeArrowheads="1"/>
            </p:cNvSpPr>
            <p:nvPr/>
          </p:nvSpPr>
          <p:spPr bwMode="auto">
            <a:xfrm>
              <a:off x="1020" y="3566"/>
              <a:ext cx="90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  <p:grpSp>
        <p:nvGrpSpPr>
          <p:cNvPr id="32776" name="Group 18"/>
          <p:cNvGrpSpPr>
            <a:grpSpLocks/>
          </p:cNvGrpSpPr>
          <p:nvPr/>
        </p:nvGrpSpPr>
        <p:grpSpPr bwMode="auto">
          <a:xfrm>
            <a:off x="3573463" y="4568825"/>
            <a:ext cx="3962400" cy="1009650"/>
            <a:chOff x="2426" y="3249"/>
            <a:chExt cx="2495" cy="636"/>
          </a:xfrm>
        </p:grpSpPr>
        <p:sp>
          <p:nvSpPr>
            <p:cNvPr id="32781" name="AutoShape 19"/>
            <p:cNvSpPr>
              <a:spLocks noChangeArrowheads="1"/>
            </p:cNvSpPr>
            <p:nvPr/>
          </p:nvSpPr>
          <p:spPr bwMode="auto">
            <a:xfrm>
              <a:off x="2426" y="3475"/>
              <a:ext cx="499" cy="182"/>
            </a:xfrm>
            <a:prstGeom prst="rightArrow">
              <a:avLst>
                <a:gd name="adj1" fmla="val 50000"/>
                <a:gd name="adj2" fmla="val 68544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grpSp>
          <p:nvGrpSpPr>
            <p:cNvPr id="32782" name="Group 20"/>
            <p:cNvGrpSpPr>
              <a:grpSpLocks/>
            </p:cNvGrpSpPr>
            <p:nvPr/>
          </p:nvGrpSpPr>
          <p:grpSpPr bwMode="auto">
            <a:xfrm>
              <a:off x="3606" y="3249"/>
              <a:ext cx="1315" cy="636"/>
              <a:chOff x="3606" y="3249"/>
              <a:chExt cx="1315" cy="636"/>
            </a:xfrm>
          </p:grpSpPr>
          <p:sp>
            <p:nvSpPr>
              <p:cNvPr id="32783" name="Oval 21"/>
              <p:cNvSpPr>
                <a:spLocks noChangeArrowheads="1"/>
              </p:cNvSpPr>
              <p:nvPr/>
            </p:nvSpPr>
            <p:spPr bwMode="auto">
              <a:xfrm>
                <a:off x="3652" y="3386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84" name="Oval 22"/>
              <p:cNvSpPr>
                <a:spLocks noChangeArrowheads="1"/>
              </p:cNvSpPr>
              <p:nvPr/>
            </p:nvSpPr>
            <p:spPr bwMode="auto">
              <a:xfrm>
                <a:off x="3924" y="3386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85" name="Oval 23"/>
              <p:cNvSpPr>
                <a:spLocks noChangeArrowheads="1"/>
              </p:cNvSpPr>
              <p:nvPr/>
            </p:nvSpPr>
            <p:spPr bwMode="auto">
              <a:xfrm>
                <a:off x="3697" y="3749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86" name="Oval 24"/>
              <p:cNvSpPr>
                <a:spLocks noChangeArrowheads="1"/>
              </p:cNvSpPr>
              <p:nvPr/>
            </p:nvSpPr>
            <p:spPr bwMode="auto">
              <a:xfrm>
                <a:off x="3970" y="3795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87" name="Oval 25"/>
              <p:cNvSpPr>
                <a:spLocks noChangeArrowheads="1"/>
              </p:cNvSpPr>
              <p:nvPr/>
            </p:nvSpPr>
            <p:spPr bwMode="auto">
              <a:xfrm>
                <a:off x="4106" y="3704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88" name="Oval 26"/>
              <p:cNvSpPr>
                <a:spLocks noChangeArrowheads="1"/>
              </p:cNvSpPr>
              <p:nvPr/>
            </p:nvSpPr>
            <p:spPr bwMode="auto">
              <a:xfrm>
                <a:off x="3833" y="3748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89" name="Oval 27"/>
              <p:cNvSpPr>
                <a:spLocks noChangeArrowheads="1"/>
              </p:cNvSpPr>
              <p:nvPr/>
            </p:nvSpPr>
            <p:spPr bwMode="auto">
              <a:xfrm>
                <a:off x="3606" y="3567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90" name="Oval 28"/>
              <p:cNvSpPr>
                <a:spLocks noChangeArrowheads="1"/>
              </p:cNvSpPr>
              <p:nvPr/>
            </p:nvSpPr>
            <p:spPr bwMode="auto">
              <a:xfrm>
                <a:off x="4060" y="3522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91" name="Oval 29"/>
              <p:cNvSpPr>
                <a:spLocks noChangeArrowheads="1"/>
              </p:cNvSpPr>
              <p:nvPr/>
            </p:nvSpPr>
            <p:spPr bwMode="auto">
              <a:xfrm>
                <a:off x="4831" y="3249"/>
                <a:ext cx="90" cy="9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92" name="Oval 30"/>
              <p:cNvSpPr>
                <a:spLocks noChangeArrowheads="1"/>
              </p:cNvSpPr>
              <p:nvPr/>
            </p:nvSpPr>
            <p:spPr bwMode="auto">
              <a:xfrm>
                <a:off x="3833" y="3521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32793" name="Oval 31"/>
              <p:cNvSpPr>
                <a:spLocks noChangeArrowheads="1"/>
              </p:cNvSpPr>
              <p:nvPr/>
            </p:nvSpPr>
            <p:spPr bwMode="auto">
              <a:xfrm>
                <a:off x="3878" y="3612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</p:grpSp>
      </p:grpSp>
      <p:cxnSp>
        <p:nvCxnSpPr>
          <p:cNvPr id="59" name="Straight Arrow Connector 58"/>
          <p:cNvCxnSpPr/>
          <p:nvPr/>
        </p:nvCxnSpPr>
        <p:spPr>
          <a:xfrm flipV="1">
            <a:off x="5935663" y="5635625"/>
            <a:ext cx="0" cy="457200"/>
          </a:xfrm>
          <a:prstGeom prst="straightConnector1">
            <a:avLst/>
          </a:prstGeom>
          <a:ln w="34925">
            <a:solidFill>
              <a:srgbClr val="0000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459663" y="4797425"/>
            <a:ext cx="0" cy="457200"/>
          </a:xfrm>
          <a:prstGeom prst="straightConnector1">
            <a:avLst/>
          </a:prstGeom>
          <a:ln w="34925">
            <a:solidFill>
              <a:srgbClr val="0000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9" name="Slide Number Placeholder 3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5CF7754-7244-4874-B9F1-D50619138062}" type="slidenum">
              <a:rPr lang="ko-KR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ko-K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8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1027">
            <a:extLst>
              <a:ext uri="{FF2B5EF4-FFF2-40B4-BE49-F238E27FC236}">
                <a16:creationId xmlns:a16="http://schemas.microsoft.com/office/drawing/2014/main" id="{BCDFF91A-5373-C64D-81CC-BC2423418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Flat algorithms: </a:t>
            </a:r>
            <a:r>
              <a:rPr lang="en-US" altLang="en-US" sz="2400" i="1" dirty="0"/>
              <a:t>k </a:t>
            </a:r>
            <a:r>
              <a:rPr lang="en-US" altLang="en-US" sz="2400" dirty="0"/>
              <a:t>means clustering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Input: a set of samples and the number</a:t>
            </a:r>
            <a:r>
              <a:rPr lang="en-US" altLang="en-US" sz="2400" i="1" dirty="0"/>
              <a:t> 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Output: a partition of</a:t>
            </a:r>
            <a:r>
              <a:rPr lang="en-US" altLang="en-US" sz="2400" i="1" dirty="0"/>
              <a:t> k </a:t>
            </a:r>
            <a:r>
              <a:rPr lang="en-US" altLang="en-US" sz="2400" dirty="0"/>
              <a:t>(flat) clusters</a:t>
            </a:r>
          </a:p>
          <a:p>
            <a:pPr eaLnBrk="1" hangingPunct="1"/>
            <a:r>
              <a:rPr lang="en-US" altLang="en-US" sz="2400" dirty="0"/>
              <a:t>Hierarchical algorithms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Input: a set of samples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Output: a (binary) hierarchy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Approach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Bottom-up, agglomerative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Top-down, divisive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C3BC72FD-66FC-F948-857C-669B512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600" cy="1143000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rgbClr val="000099"/>
                </a:solidFill>
                <a:latin typeface="+mn-lt"/>
              </a:rPr>
              <a:t>Clustering Algorithms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5810" name="Rectangle 1027">
                <a:extLst>
                  <a:ext uri="{FF2B5EF4-FFF2-40B4-BE49-F238E27FC236}">
                    <a16:creationId xmlns:a16="http://schemas.microsoft.com/office/drawing/2014/main" id="{BCDFF91A-5373-C64D-81CC-BC24234189D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76400"/>
                <a:ext cx="8229600" cy="4572000"/>
              </a:xfrm>
            </p:spPr>
            <p:txBody>
              <a:bodyPr/>
              <a:lstStyle/>
              <a:p>
                <a:r>
                  <a:rPr lang="en-US" altLang="en-US" sz="2400" dirty="0"/>
                  <a:t>Assumes instances are real-valued vectors </a:t>
                </a:r>
                <a14:m>
                  <m:oMath xmlns:m="http://schemas.openxmlformats.org/officeDocument/2006/math">
                    <m:r>
                      <a:rPr lang="en-AU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e.g. (0.1, 0.02, …, 0.0001)</a:t>
                </a:r>
              </a:p>
              <a:p>
                <a:r>
                  <a:rPr lang="en-US" altLang="en-US" sz="2400" dirty="0"/>
                  <a:t>Clusters based on 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centroids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24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/>
                  <a:t>(or mean) of </a:t>
                </a:r>
                <a14:m>
                  <m:oMath xmlns:m="http://schemas.openxmlformats.org/officeDocument/2006/math">
                    <m:r>
                      <a:rPr lang="en-AU" alt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points in a cluster:</a:t>
                </a:r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r>
                  <a:rPr lang="en-US" altLang="en-US" sz="2400" dirty="0"/>
                  <a:t>Reassignment of instances to clusters is based on distance to the current cluster centroids</a:t>
                </a:r>
              </a:p>
            </p:txBody>
          </p:sp>
        </mc:Choice>
        <mc:Fallback xmlns="">
          <p:sp>
            <p:nvSpPr>
              <p:cNvPr id="375810" name="Rectangle 1027">
                <a:extLst>
                  <a:ext uri="{FF2B5EF4-FFF2-40B4-BE49-F238E27FC236}">
                    <a16:creationId xmlns:a16="http://schemas.microsoft.com/office/drawing/2014/main" id="{BCDFF91A-5373-C64D-81CC-BC2423418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572000"/>
              </a:xfrm>
              <a:blipFill>
                <a:blip r:embed="rId2"/>
                <a:stretch>
                  <a:fillRect l="-1080" t="-831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2">
            <a:extLst>
              <a:ext uri="{FF2B5EF4-FFF2-40B4-BE49-F238E27FC236}">
                <a16:creationId xmlns:a16="http://schemas.microsoft.com/office/drawing/2014/main" id="{C3BC72FD-66FC-F948-857C-669B512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600" cy="1143000"/>
          </a:xfrm>
        </p:spPr>
        <p:txBody>
          <a:bodyPr/>
          <a:lstStyle/>
          <a:p>
            <a:pPr algn="l"/>
            <a:r>
              <a:rPr lang="en-US" altLang="ko-KR" sz="3600" b="1" i="1" dirty="0">
                <a:solidFill>
                  <a:srgbClr val="000099"/>
                </a:solidFill>
                <a:latin typeface="+mn-lt"/>
              </a:rPr>
              <a:t>k</a:t>
            </a:r>
            <a:r>
              <a:rPr lang="en-US" altLang="ko-KR" sz="3600" b="1" dirty="0">
                <a:solidFill>
                  <a:srgbClr val="000099"/>
                </a:solidFill>
                <a:latin typeface="+mn-lt"/>
              </a:rPr>
              <a:t>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76DD38-6BFD-3D47-A33E-FDC6CBEF9B7F}"/>
                  </a:ext>
                </a:extLst>
              </p:cNvPr>
              <p:cNvSpPr txBox="1"/>
              <p:nvPr/>
            </p:nvSpPr>
            <p:spPr>
              <a:xfrm>
                <a:off x="3352800" y="3258975"/>
                <a:ext cx="176548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76DD38-6BFD-3D47-A33E-FDC6CBE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258975"/>
                <a:ext cx="1765480" cy="1008225"/>
              </a:xfrm>
              <a:prstGeom prst="rect">
                <a:avLst/>
              </a:prstGeom>
              <a:blipFill>
                <a:blip r:embed="rId3"/>
                <a:stretch>
                  <a:fillRect l="-14286" t="-121250" r="-19286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15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2">
            <a:extLst>
              <a:ext uri="{FF2B5EF4-FFF2-40B4-BE49-F238E27FC236}">
                <a16:creationId xmlns:a16="http://schemas.microsoft.com/office/drawing/2014/main" id="{CA752B51-DA65-0245-8503-CE895578D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b="1" i="1" dirty="0">
                <a:solidFill>
                  <a:srgbClr val="000099"/>
                </a:solidFill>
              </a:rPr>
              <a:t>k</a:t>
            </a:r>
            <a:r>
              <a:rPr lang="en-US" altLang="en-US" sz="3600" b="1" dirty="0">
                <a:solidFill>
                  <a:srgbClr val="000099"/>
                </a:solidFill>
              </a:rPr>
              <a:t>-means example (k=2)</a:t>
            </a:r>
          </a:p>
        </p:txBody>
      </p:sp>
      <p:grpSp>
        <p:nvGrpSpPr>
          <p:cNvPr id="378882" name="Group 3">
            <a:extLst>
              <a:ext uri="{FF2B5EF4-FFF2-40B4-BE49-F238E27FC236}">
                <a16:creationId xmlns:a16="http://schemas.microsoft.com/office/drawing/2014/main" id="{666522EE-AB2A-404B-BFD6-47A6996FF86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96259"/>
            <a:ext cx="7353300" cy="3735265"/>
            <a:chOff x="623" y="1104"/>
            <a:chExt cx="4632" cy="2549"/>
          </a:xfrm>
        </p:grpSpPr>
        <p:sp>
          <p:nvSpPr>
            <p:cNvPr id="378928" name="Line 4">
              <a:extLst>
                <a:ext uri="{FF2B5EF4-FFF2-40B4-BE49-F238E27FC236}">
                  <a16:creationId xmlns:a16="http://schemas.microsoft.com/office/drawing/2014/main" id="{E0DD6B59-0135-994F-AD00-BF0DB153A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3077" tIns="43200" rIns="83077" bIns="43200">
              <a:spAutoFit/>
            </a:bodyPr>
            <a:lstStyle/>
            <a:p>
              <a:endParaRPr lang="en-US" sz="1662"/>
            </a:p>
          </p:txBody>
        </p:sp>
        <p:sp>
          <p:nvSpPr>
            <p:cNvPr id="378929" name="Line 5">
              <a:extLst>
                <a:ext uri="{FF2B5EF4-FFF2-40B4-BE49-F238E27FC236}">
                  <a16:creationId xmlns:a16="http://schemas.microsoft.com/office/drawing/2014/main" id="{E30F25C6-6DF5-A541-898C-A7F591F7C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3077" tIns="43200" rIns="83077" bIns="43200">
              <a:spAutoFit/>
            </a:bodyPr>
            <a:lstStyle/>
            <a:p>
              <a:endParaRPr lang="en-US" sz="1662"/>
            </a:p>
          </p:txBody>
        </p:sp>
      </p:grpSp>
      <p:sp>
        <p:nvSpPr>
          <p:cNvPr id="378883" name="Oval 6">
            <a:extLst>
              <a:ext uri="{FF2B5EF4-FFF2-40B4-BE49-F238E27FC236}">
                <a16:creationId xmlns:a16="http://schemas.microsoft.com/office/drawing/2014/main" id="{0C8BAA55-0AD2-0A48-B01D-4763F799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66" y="3506803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84" name="Oval 7">
            <a:extLst>
              <a:ext uri="{FF2B5EF4-FFF2-40B4-BE49-F238E27FC236}">
                <a16:creationId xmlns:a16="http://schemas.microsoft.com/office/drawing/2014/main" id="{13C085E1-E6BC-B54D-80B2-BCD2BCCC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866" y="3928834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85" name="Oval 8">
            <a:extLst>
              <a:ext uri="{FF2B5EF4-FFF2-40B4-BE49-F238E27FC236}">
                <a16:creationId xmlns:a16="http://schemas.microsoft.com/office/drawing/2014/main" id="{2B2D0D3D-ABC7-334E-8742-7934128F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66" y="3647480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86" name="Oval 9">
            <a:extLst>
              <a:ext uri="{FF2B5EF4-FFF2-40B4-BE49-F238E27FC236}">
                <a16:creationId xmlns:a16="http://schemas.microsoft.com/office/drawing/2014/main" id="{B866E3B8-8E7C-B44B-B377-BBF1ADBE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666" y="4280526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87" name="Oval 10">
            <a:extLst>
              <a:ext uri="{FF2B5EF4-FFF2-40B4-BE49-F238E27FC236}">
                <a16:creationId xmlns:a16="http://schemas.microsoft.com/office/drawing/2014/main" id="{0DC3D02C-FE7B-4A4E-9364-641C2425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66" y="4561880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88" name="Oval 11">
            <a:extLst>
              <a:ext uri="{FF2B5EF4-FFF2-40B4-BE49-F238E27FC236}">
                <a16:creationId xmlns:a16="http://schemas.microsoft.com/office/drawing/2014/main" id="{070A109B-7B4D-244E-A470-ADDC5EE0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66" y="3155111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89" name="Oval 12">
            <a:extLst>
              <a:ext uri="{FF2B5EF4-FFF2-40B4-BE49-F238E27FC236}">
                <a16:creationId xmlns:a16="http://schemas.microsoft.com/office/drawing/2014/main" id="{2773C536-1DBD-4741-83FF-83A40C934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466" y="3506803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90" name="Oval 13">
            <a:extLst>
              <a:ext uri="{FF2B5EF4-FFF2-40B4-BE49-F238E27FC236}">
                <a16:creationId xmlns:a16="http://schemas.microsoft.com/office/drawing/2014/main" id="{46688248-F265-0C4C-B296-702AFBAB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466" y="3577142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91" name="Oval 14">
            <a:extLst>
              <a:ext uri="{FF2B5EF4-FFF2-40B4-BE49-F238E27FC236}">
                <a16:creationId xmlns:a16="http://schemas.microsoft.com/office/drawing/2014/main" id="{4395AF18-EFA7-BD40-BB82-B625D8F2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866" y="3928834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92" name="Oval 15">
            <a:extLst>
              <a:ext uri="{FF2B5EF4-FFF2-40B4-BE49-F238E27FC236}">
                <a16:creationId xmlns:a16="http://schemas.microsoft.com/office/drawing/2014/main" id="{9A471835-CD7F-DC45-8CD8-034A30A7A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466" y="4210188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93" name="Oval 16">
            <a:extLst>
              <a:ext uri="{FF2B5EF4-FFF2-40B4-BE49-F238E27FC236}">
                <a16:creationId xmlns:a16="http://schemas.microsoft.com/office/drawing/2014/main" id="{540CA066-37BE-5D41-9D81-E02082DA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466" y="3155111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sp>
        <p:nvSpPr>
          <p:cNvPr id="378894" name="Oval 17">
            <a:extLst>
              <a:ext uri="{FF2B5EF4-FFF2-40B4-BE49-F238E27FC236}">
                <a16:creationId xmlns:a16="http://schemas.microsoft.com/office/drawing/2014/main" id="{4D1D7442-2D18-A54C-ACF7-7E6D2EB4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866" y="3577142"/>
            <a:ext cx="236017" cy="6019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3077" tIns="43200" rIns="83077" bIns="432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15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28351885-38CB-384E-84F0-EDA7FFCF5CC6}"/>
              </a:ext>
            </a:extLst>
          </p:cNvPr>
          <p:cNvGrpSpPr>
            <a:grpSpLocks/>
          </p:cNvGrpSpPr>
          <p:nvPr/>
        </p:nvGrpSpPr>
        <p:grpSpPr bwMode="auto">
          <a:xfrm>
            <a:off x="4344868" y="2039816"/>
            <a:ext cx="3533164" cy="2492619"/>
            <a:chOff x="2784" y="929"/>
            <a:chExt cx="2226" cy="1701"/>
          </a:xfrm>
        </p:grpSpPr>
        <p:sp>
          <p:nvSpPr>
            <p:cNvPr id="378925" name="Text Box 19">
              <a:extLst>
                <a:ext uri="{FF2B5EF4-FFF2-40B4-BE49-F238E27FC236}">
                  <a16:creationId xmlns:a16="http://schemas.microsoft.com/office/drawing/2014/main" id="{52C7B99B-24BF-E24E-B772-A94804560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929"/>
              <a:ext cx="8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215">
                  <a:latin typeface="Times New Roman" panose="02020603050405020304" pitchFamily="18" charset="0"/>
                </a:rPr>
                <a:t>Pick seeds</a:t>
              </a:r>
            </a:p>
          </p:txBody>
        </p:sp>
        <p:sp>
          <p:nvSpPr>
            <p:cNvPr id="378926" name="Oval 20">
              <a:extLst>
                <a:ext uri="{FF2B5EF4-FFF2-40B4-BE49-F238E27FC236}">
                  <a16:creationId xmlns:a16="http://schemas.microsoft.com/office/drawing/2014/main" id="{6822A045-2537-CB42-8FB5-FDEDDDE1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19"/>
              <a:ext cx="149" cy="411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27" name="Oval 21">
              <a:extLst>
                <a:ext uri="{FF2B5EF4-FFF2-40B4-BE49-F238E27FC236}">
                  <a16:creationId xmlns:a16="http://schemas.microsoft.com/office/drawing/2014/main" id="{ED73FFAB-3804-2946-9936-DB3250154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79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096DB2DA-FA4C-5945-A285-88EBCA6569CB}"/>
              </a:ext>
            </a:extLst>
          </p:cNvPr>
          <p:cNvGrpSpPr>
            <a:grpSpLocks/>
          </p:cNvGrpSpPr>
          <p:nvPr/>
        </p:nvGrpSpPr>
        <p:grpSpPr bwMode="auto">
          <a:xfrm>
            <a:off x="1525466" y="2461846"/>
            <a:ext cx="7079395" cy="2703635"/>
            <a:chOff x="1008" y="1217"/>
            <a:chExt cx="4459" cy="1845"/>
          </a:xfrm>
        </p:grpSpPr>
        <p:sp>
          <p:nvSpPr>
            <p:cNvPr id="378914" name="Oval 23">
              <a:extLst>
                <a:ext uri="{FF2B5EF4-FFF2-40B4-BE49-F238E27FC236}">
                  <a16:creationId xmlns:a16="http://schemas.microsoft.com/office/drawing/2014/main" id="{5B46963F-9963-9F44-B91C-3A85588F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11"/>
              <a:ext cx="149" cy="411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15" name="Oval 24">
              <a:extLst>
                <a:ext uri="{FF2B5EF4-FFF2-40B4-BE49-F238E27FC236}">
                  <a16:creationId xmlns:a16="http://schemas.microsoft.com/office/drawing/2014/main" id="{90C6F897-53BE-7C41-9D5D-FCA1A811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79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16" name="Oval 25">
              <a:extLst>
                <a:ext uri="{FF2B5EF4-FFF2-40B4-BE49-F238E27FC236}">
                  <a16:creationId xmlns:a16="http://schemas.microsoft.com/office/drawing/2014/main" id="{70D17CB1-921F-0744-B947-679AEF94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91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17" name="Oval 26">
              <a:extLst>
                <a:ext uri="{FF2B5EF4-FFF2-40B4-BE49-F238E27FC236}">
                  <a16:creationId xmlns:a16="http://schemas.microsoft.com/office/drawing/2014/main" id="{8B49B5C9-9645-6A42-AA23-C939F126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1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18" name="Oval 27">
              <a:extLst>
                <a:ext uri="{FF2B5EF4-FFF2-40B4-BE49-F238E27FC236}">
                  <a16:creationId xmlns:a16="http://schemas.microsoft.com/office/drawing/2014/main" id="{6862F79F-B721-1C46-A427-E7AB0A57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31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19" name="Oval 28">
              <a:extLst>
                <a:ext uri="{FF2B5EF4-FFF2-40B4-BE49-F238E27FC236}">
                  <a16:creationId xmlns:a16="http://schemas.microsoft.com/office/drawing/2014/main" id="{5E2AD920-75E6-334F-9982-8D9DE28EE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27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20" name="Oval 29">
              <a:extLst>
                <a:ext uri="{FF2B5EF4-FFF2-40B4-BE49-F238E27FC236}">
                  <a16:creationId xmlns:a16="http://schemas.microsoft.com/office/drawing/2014/main" id="{FE5FA72C-9565-E04A-A760-CD25FEA2B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19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21" name="Oval 30">
              <a:extLst>
                <a:ext uri="{FF2B5EF4-FFF2-40B4-BE49-F238E27FC236}">
                  <a16:creationId xmlns:a16="http://schemas.microsoft.com/office/drawing/2014/main" id="{73BE6DD5-A6A5-AE49-978D-25EFC3C1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31"/>
              <a:ext cx="149" cy="411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22" name="Oval 31">
              <a:extLst>
                <a:ext uri="{FF2B5EF4-FFF2-40B4-BE49-F238E27FC236}">
                  <a16:creationId xmlns:a16="http://schemas.microsoft.com/office/drawing/2014/main" id="{8D385A15-68E8-2442-B5D6-7A316E7A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51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23" name="Oval 32">
              <a:extLst>
                <a:ext uri="{FF2B5EF4-FFF2-40B4-BE49-F238E27FC236}">
                  <a16:creationId xmlns:a16="http://schemas.microsoft.com/office/drawing/2014/main" id="{1920B7E7-6311-1745-A572-7C004F30A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59"/>
              <a:ext cx="149" cy="41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24" name="Text Box 33">
              <a:extLst>
                <a:ext uri="{FF2B5EF4-FFF2-40B4-BE49-F238E27FC236}">
                  <a16:creationId xmlns:a16="http://schemas.microsoft.com/office/drawing/2014/main" id="{29406658-D1AE-7242-8B23-B3DAA5B76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217"/>
              <a:ext cx="134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215">
                  <a:latin typeface="Times New Roman" panose="02020603050405020304" pitchFamily="18" charset="0"/>
                </a:rPr>
                <a:t>Reassign clusters</a:t>
              </a:r>
            </a:p>
          </p:txBody>
        </p: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656F76AD-CCE0-F946-B7DF-9954ACC840E7}"/>
              </a:ext>
            </a:extLst>
          </p:cNvPr>
          <p:cNvGrpSpPr>
            <a:grpSpLocks/>
          </p:cNvGrpSpPr>
          <p:nvPr/>
        </p:nvGrpSpPr>
        <p:grpSpPr bwMode="auto">
          <a:xfrm>
            <a:off x="2523393" y="2883878"/>
            <a:ext cx="6269037" cy="1471247"/>
            <a:chOff x="1636" y="1505"/>
            <a:chExt cx="3950" cy="1004"/>
          </a:xfrm>
        </p:grpSpPr>
        <p:sp>
          <p:nvSpPr>
            <p:cNvPr id="378911" name="Text Box 35">
              <a:extLst>
                <a:ext uri="{FF2B5EF4-FFF2-40B4-BE49-F238E27FC236}">
                  <a16:creationId xmlns:a16="http://schemas.microsoft.com/office/drawing/2014/main" id="{2994C04C-4727-9B49-9C02-210623B29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1505"/>
              <a:ext cx="14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215">
                  <a:latin typeface="Times New Roman" panose="02020603050405020304" pitchFamily="18" charset="0"/>
                </a:rPr>
                <a:t>Compute centroids</a:t>
              </a:r>
            </a:p>
          </p:txBody>
        </p:sp>
        <p:sp>
          <p:nvSpPr>
            <p:cNvPr id="378912" name="Text Box 36">
              <a:extLst>
                <a:ext uri="{FF2B5EF4-FFF2-40B4-BE49-F238E27FC236}">
                  <a16:creationId xmlns:a16="http://schemas.microsoft.com/office/drawing/2014/main" id="{87D0CBED-8002-5F4E-9CDD-D90430385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064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46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8913" name="Text Box 37">
              <a:extLst>
                <a:ext uri="{FF2B5EF4-FFF2-40B4-BE49-F238E27FC236}">
                  <a16:creationId xmlns:a16="http://schemas.microsoft.com/office/drawing/2014/main" id="{2B930AF4-398A-0D45-B16E-E9FE5E2F3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2256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46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BFC520D9-7070-6A40-8F5B-918DB4C8851D}"/>
              </a:ext>
            </a:extLst>
          </p:cNvPr>
          <p:cNvGrpSpPr>
            <a:grpSpLocks/>
          </p:cNvGrpSpPr>
          <p:nvPr/>
        </p:nvGrpSpPr>
        <p:grpSpPr bwMode="auto">
          <a:xfrm>
            <a:off x="3811466" y="3156442"/>
            <a:ext cx="4791807" cy="1024304"/>
            <a:chOff x="2448" y="1691"/>
            <a:chExt cx="3018" cy="699"/>
          </a:xfrm>
        </p:grpSpPr>
        <p:sp>
          <p:nvSpPr>
            <p:cNvPr id="378907" name="Oval 39">
              <a:extLst>
                <a:ext uri="{FF2B5EF4-FFF2-40B4-BE49-F238E27FC236}">
                  <a16:creationId xmlns:a16="http://schemas.microsoft.com/office/drawing/2014/main" id="{AA6E62E2-8F5A-9846-AC3F-A51A99AEB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79"/>
              <a:ext cx="149" cy="411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08" name="Oval 40">
              <a:extLst>
                <a:ext uri="{FF2B5EF4-FFF2-40B4-BE49-F238E27FC236}">
                  <a16:creationId xmlns:a16="http://schemas.microsoft.com/office/drawing/2014/main" id="{CD5D4A4B-EA80-C648-8838-299EAF39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91"/>
              <a:ext cx="149" cy="411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09" name="Oval 41">
              <a:extLst>
                <a:ext uri="{FF2B5EF4-FFF2-40B4-BE49-F238E27FC236}">
                  <a16:creationId xmlns:a16="http://schemas.microsoft.com/office/drawing/2014/main" id="{B449C4E4-BBA9-AA4B-A89C-8D93924B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79"/>
              <a:ext cx="149" cy="411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8910" name="Text Box 42">
              <a:extLst>
                <a:ext uri="{FF2B5EF4-FFF2-40B4-BE49-F238E27FC236}">
                  <a16:creationId xmlns:a16="http://schemas.microsoft.com/office/drawing/2014/main" id="{61999293-4715-7D41-A820-89FF008D4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93"/>
              <a:ext cx="13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215">
                  <a:latin typeface="Times New Roman" panose="02020603050405020304" pitchFamily="18" charset="0"/>
                </a:rPr>
                <a:t>Reassign clusters</a:t>
              </a:r>
            </a:p>
          </p:txBody>
        </p:sp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E80D18A9-E346-3348-8B88-CC9C2A926AD1}"/>
              </a:ext>
            </a:extLst>
          </p:cNvPr>
          <p:cNvGrpSpPr>
            <a:grpSpLocks/>
          </p:cNvGrpSpPr>
          <p:nvPr/>
        </p:nvGrpSpPr>
        <p:grpSpPr bwMode="auto">
          <a:xfrm>
            <a:off x="1820008" y="3703031"/>
            <a:ext cx="6972422" cy="652096"/>
            <a:chOff x="1193" y="2064"/>
            <a:chExt cx="4393" cy="445"/>
          </a:xfrm>
        </p:grpSpPr>
        <p:sp>
          <p:nvSpPr>
            <p:cNvPr id="378902" name="Text Box 44">
              <a:extLst>
                <a:ext uri="{FF2B5EF4-FFF2-40B4-BE49-F238E27FC236}">
                  <a16:creationId xmlns:a16="http://schemas.microsoft.com/office/drawing/2014/main" id="{8303161F-9E59-9544-8898-704219F22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2256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46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8903" name="Text Box 45">
              <a:extLst>
                <a:ext uri="{FF2B5EF4-FFF2-40B4-BE49-F238E27FC236}">
                  <a16:creationId xmlns:a16="http://schemas.microsoft.com/office/drawing/2014/main" id="{9504B02C-B6C0-AA46-85E3-9F3432A54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064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46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8904" name="Text Box 46">
              <a:extLst>
                <a:ext uri="{FF2B5EF4-FFF2-40B4-BE49-F238E27FC236}">
                  <a16:creationId xmlns:a16="http://schemas.microsoft.com/office/drawing/2014/main" id="{829D713A-38B0-D249-B255-F92C52666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2112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46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8905" name="Text Box 47">
              <a:extLst>
                <a:ext uri="{FF2B5EF4-FFF2-40B4-BE49-F238E27FC236}">
                  <a16:creationId xmlns:a16="http://schemas.microsoft.com/office/drawing/2014/main" id="{79DE794D-44D3-5443-BC78-C74B77038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2256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46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8906" name="Text Box 48">
              <a:extLst>
                <a:ext uri="{FF2B5EF4-FFF2-40B4-BE49-F238E27FC236}">
                  <a16:creationId xmlns:a16="http://schemas.microsoft.com/office/drawing/2014/main" id="{BD446025-8AA3-8546-B038-B7FD3D38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081"/>
              <a:ext cx="14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077" tIns="43200" rIns="83077" bIns="432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215">
                  <a:latin typeface="Times New Roman" panose="02020603050405020304" pitchFamily="18" charset="0"/>
                </a:rPr>
                <a:t>Compute centroids</a:t>
              </a:r>
            </a:p>
          </p:txBody>
        </p:sp>
      </p:grpSp>
      <p:sp>
        <p:nvSpPr>
          <p:cNvPr id="658481" name="Text Box 49">
            <a:extLst>
              <a:ext uri="{FF2B5EF4-FFF2-40B4-BE49-F238E27FC236}">
                <a16:creationId xmlns:a16="http://schemas.microsoft.com/office/drawing/2014/main" id="{AD5AAE6D-CB9B-134A-A787-A191E8441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139" y="4149970"/>
            <a:ext cx="2134662" cy="42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15">
                <a:latin typeface="Times New Roman" panose="02020603050405020304" pitchFamily="18" charset="0"/>
              </a:rPr>
              <a:t>Reassign clusters</a:t>
            </a:r>
          </a:p>
        </p:txBody>
      </p:sp>
      <p:sp>
        <p:nvSpPr>
          <p:cNvPr id="658482" name="Text Box 50">
            <a:extLst>
              <a:ext uri="{FF2B5EF4-FFF2-40B4-BE49-F238E27FC236}">
                <a16:creationId xmlns:a16="http://schemas.microsoft.com/office/drawing/2014/main" id="{33AF62F3-075C-E848-9A01-A56B76963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720" y="4554416"/>
            <a:ext cx="1507567" cy="42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215">
                <a:solidFill>
                  <a:srgbClr val="FF0000"/>
                </a:solidFill>
                <a:latin typeface="Times New Roman" panose="02020603050405020304" pitchFamily="18" charset="0"/>
              </a:rPr>
              <a:t>Converged!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81" grpId="0" autoUpdateAnimBg="0"/>
      <p:bldP spid="65848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1D74E-A32C-4200-895A-E3D9CF48424B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306917" y="1371691"/>
            <a:ext cx="8384721" cy="2529923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Step 1: Choose </a:t>
            </a:r>
            <a:r>
              <a:rPr lang="en-US" sz="2400" i="1" dirty="0"/>
              <a:t>k </a:t>
            </a:r>
            <a:r>
              <a:rPr lang="en-US" sz="2400" dirty="0"/>
              <a:t>random cluster centers</a:t>
            </a:r>
          </a:p>
          <a:p>
            <a:pPr lvl="0"/>
            <a:r>
              <a:rPr lang="en-US" sz="2400" dirty="0"/>
              <a:t>Step 2: Assign each instance to its closest cluster center based on Euclidean distance</a:t>
            </a:r>
          </a:p>
          <a:p>
            <a:pPr lvl="0"/>
            <a:r>
              <a:rPr lang="en-US" sz="2400" dirty="0"/>
              <a:t>Step 3: </a:t>
            </a:r>
            <a:r>
              <a:rPr lang="en-US" sz="2400" dirty="0" err="1"/>
              <a:t>Recompute</a:t>
            </a:r>
            <a:r>
              <a:rPr lang="en-US" sz="2400" dirty="0"/>
              <a:t> cluster centers by computing the average (aka </a:t>
            </a:r>
            <a:r>
              <a:rPr lang="en-US" sz="2400" i="1" dirty="0"/>
              <a:t>centroid</a:t>
            </a:r>
            <a:r>
              <a:rPr lang="en-US" sz="2400" dirty="0"/>
              <a:t>) of the instances pertaining to each cluster</a:t>
            </a:r>
          </a:p>
          <a:p>
            <a:pPr lvl="0"/>
            <a:r>
              <a:rPr lang="en-US" sz="2400" dirty="0"/>
              <a:t>Step 4: If cluster centers have moved, go back to Step 2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23850" y="457200"/>
            <a:ext cx="6802799" cy="564758"/>
          </a:xfrm>
        </p:spPr>
        <p:txBody>
          <a:bodyPr/>
          <a:lstStyle/>
          <a:p>
            <a:pPr lvl="0" algn="l"/>
            <a:r>
              <a:rPr lang="en-US" sz="3600" b="1" dirty="0">
                <a:solidFill>
                  <a:srgbClr val="000099"/>
                </a:solidFill>
                <a:latin typeface="+mn-lt"/>
              </a:rPr>
              <a:t>The </a:t>
            </a:r>
            <a:r>
              <a:rPr lang="en-US" sz="3600" b="1" i="1" dirty="0">
                <a:solidFill>
                  <a:srgbClr val="000099"/>
                </a:solidFill>
                <a:latin typeface="+mn-lt"/>
              </a:rPr>
              <a:t>k-</a:t>
            </a:r>
            <a:r>
              <a:rPr lang="en-US" sz="3600" b="1" dirty="0">
                <a:solidFill>
                  <a:srgbClr val="000099"/>
                </a:solidFill>
                <a:latin typeface="+mn-lt"/>
              </a:rPr>
              <a:t>means algorithm</a:t>
            </a:r>
            <a:endParaRPr lang="en-US" b="1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668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1D74E-A32C-4200-895A-E3D9CF48424B}" type="slidenum">
              <a:rPr lang="en-US" smtClean="0"/>
              <a:pPr lvl="0"/>
              <a:t>15</a:t>
            </a:fld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306917" y="1371691"/>
            <a:ext cx="8384721" cy="2529923"/>
          </a:xfrm>
        </p:spPr>
        <p:txBody>
          <a:bodyPr wrap="square">
            <a:spAutoFit/>
          </a:bodyPr>
          <a:lstStyle/>
          <a:p>
            <a:r>
              <a:rPr lang="en-US" altLang="en-US" sz="2400" dirty="0"/>
              <a:t>Tradeoff between having more clusters (better focus within each cluster) and having too many clusters</a:t>
            </a:r>
          </a:p>
          <a:p>
            <a:r>
              <a:rPr lang="en-US" altLang="en-US" sz="2400" dirty="0"/>
              <a:t>Increase number of cluster until average distance from centroids saturates (</a:t>
            </a:r>
            <a:r>
              <a:rPr lang="en-US" altLang="en-US" sz="2400" dirty="0">
                <a:solidFill>
                  <a:srgbClr val="00B050"/>
                </a:solidFill>
              </a:rPr>
              <a:t>inflection point</a:t>
            </a:r>
            <a:r>
              <a:rPr lang="en-US" altLang="en-US" sz="2400" dirty="0"/>
              <a:t>)</a:t>
            </a:r>
          </a:p>
          <a:p>
            <a:endParaRPr lang="en-US" altLang="en-US" sz="2400" dirty="0"/>
          </a:p>
          <a:p>
            <a:pPr lvl="0"/>
            <a:endParaRPr lang="en-US" sz="24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23850" y="457200"/>
            <a:ext cx="6802799" cy="564758"/>
          </a:xfrm>
        </p:spPr>
        <p:txBody>
          <a:bodyPr/>
          <a:lstStyle/>
          <a:p>
            <a:pPr lvl="0" algn="l"/>
            <a:r>
              <a:rPr lang="en-US" sz="3600" b="1" dirty="0">
                <a:solidFill>
                  <a:srgbClr val="000099"/>
                </a:solidFill>
                <a:latin typeface="+mn-lt"/>
              </a:rPr>
              <a:t>Number of Clusters</a:t>
            </a:r>
            <a:endParaRPr lang="en-US" b="1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31748" name="Picture 4" descr="Elbow Method for optimal value of k in KMeans - GeeksforGeeks">
            <a:extLst>
              <a:ext uri="{FF2B5EF4-FFF2-40B4-BE49-F238E27FC236}">
                <a16:creationId xmlns:a16="http://schemas.microsoft.com/office/drawing/2014/main" id="{4F1D3C72-920E-2F42-9CC3-E7B389FCF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" t="7669" r="7647" b="3988"/>
          <a:stretch/>
        </p:blipFill>
        <p:spPr bwMode="auto">
          <a:xfrm>
            <a:off x="3274483" y="3063875"/>
            <a:ext cx="5562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DC1D0-9788-4E4E-AD04-32E8B9D7B522}"/>
              </a:ext>
            </a:extLst>
          </p:cNvPr>
          <p:cNvCxnSpPr>
            <a:cxnSpLocks/>
          </p:cNvCxnSpPr>
          <p:nvPr/>
        </p:nvCxnSpPr>
        <p:spPr>
          <a:xfrm flipH="1">
            <a:off x="5257800" y="4716859"/>
            <a:ext cx="598714" cy="876939"/>
          </a:xfrm>
          <a:prstGeom prst="straightConnector1">
            <a:avLst/>
          </a:prstGeom>
          <a:ln w="34925">
            <a:solidFill>
              <a:srgbClr val="0000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CE5594-7160-1B4D-BEAE-59435AEEE3C8}"/>
              </a:ext>
            </a:extLst>
          </p:cNvPr>
          <p:cNvSpPr txBox="1"/>
          <p:nvPr/>
        </p:nvSpPr>
        <p:spPr>
          <a:xfrm>
            <a:off x="5755049" y="430942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 </a:t>
            </a:r>
            <a:r>
              <a:rPr lang="en-US" dirty="0"/>
              <a:t>= 3 </a:t>
            </a:r>
          </a:p>
        </p:txBody>
      </p:sp>
    </p:spTree>
    <p:extLst>
      <p:ext uri="{BB962C8B-B14F-4D97-AF65-F5344CB8AC3E}">
        <p14:creationId xmlns:p14="http://schemas.microsoft.com/office/powerpoint/2010/main" val="305483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1D74E-A32C-4200-895A-E3D9CF48424B}" type="slidenum">
              <a:rPr lang="en-US" smtClean="0"/>
              <a:pPr lvl="0"/>
              <a:t>16</a:t>
            </a:fld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306917" y="1371691"/>
            <a:ext cx="8384721" cy="3564053"/>
          </a:xfrm>
        </p:spPr>
        <p:txBody>
          <a:bodyPr wrap="square">
            <a:spAutoFit/>
          </a:bodyPr>
          <a:lstStyle/>
          <a:p>
            <a:r>
              <a:rPr lang="en-US" altLang="en-US" sz="2400" dirty="0"/>
              <a:t>Results can vary based on random seed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Seed 1 : Try with D and 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Seed 2 : Try with B and E</a:t>
            </a:r>
          </a:p>
          <a:p>
            <a:r>
              <a:rPr lang="en-US" altLang="en-US" sz="2400" dirty="0"/>
              <a:t>Select good seeds using a heuristic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e.g., doc least similar to any existing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CC"/>
                </a:solidFill>
              </a:rPr>
              <a:t>Try out multiple starting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Initialize with the results of another method</a:t>
            </a:r>
          </a:p>
          <a:p>
            <a:pPr lvl="0"/>
            <a:endParaRPr lang="en-US" sz="24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23850" y="457200"/>
            <a:ext cx="6802799" cy="564758"/>
          </a:xfrm>
        </p:spPr>
        <p:txBody>
          <a:bodyPr/>
          <a:lstStyle/>
          <a:p>
            <a:pPr lvl="0" algn="l"/>
            <a:r>
              <a:rPr lang="en-US" sz="3600" b="1" dirty="0">
                <a:solidFill>
                  <a:srgbClr val="000099"/>
                </a:solidFill>
                <a:latin typeface="+mn-lt"/>
              </a:rPr>
              <a:t>Starting Centroids</a:t>
            </a:r>
            <a:endParaRPr lang="en-US" b="1" dirty="0">
              <a:solidFill>
                <a:srgbClr val="000099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A88E96-B032-CB47-98A8-8C9BA79826CF}"/>
              </a:ext>
            </a:extLst>
          </p:cNvPr>
          <p:cNvGrpSpPr/>
          <p:nvPr/>
        </p:nvGrpSpPr>
        <p:grpSpPr>
          <a:xfrm>
            <a:off x="1022838" y="4787960"/>
            <a:ext cx="3077308" cy="1371600"/>
            <a:chOff x="1066800" y="4800509"/>
            <a:chExt cx="3077308" cy="137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BAEBF5-D2B4-C744-A183-1D3DFB29C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5154306"/>
              <a:ext cx="2467708" cy="85285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12F160-6510-CF4F-BE0C-E74A5B61099F}"/>
                </a:ext>
              </a:extLst>
            </p:cNvPr>
            <p:cNvSpPr/>
            <p:nvPr/>
          </p:nvSpPr>
          <p:spPr>
            <a:xfrm>
              <a:off x="1066800" y="4800509"/>
              <a:ext cx="1371600" cy="13716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4AEEDF-3AA0-6045-88B0-C402D58768DC}"/>
                </a:ext>
              </a:extLst>
            </p:cNvPr>
            <p:cNvSpPr/>
            <p:nvPr/>
          </p:nvSpPr>
          <p:spPr>
            <a:xfrm>
              <a:off x="3429000" y="4800509"/>
              <a:ext cx="715108" cy="1371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646C51-E03E-7C41-A9E1-3306CE252161}"/>
              </a:ext>
            </a:extLst>
          </p:cNvPr>
          <p:cNvGrpSpPr/>
          <p:nvPr/>
        </p:nvGrpSpPr>
        <p:grpSpPr>
          <a:xfrm>
            <a:off x="5486400" y="5018705"/>
            <a:ext cx="2924908" cy="988455"/>
            <a:chOff x="4847492" y="5105400"/>
            <a:chExt cx="2924908" cy="988455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60EAA57C-B721-D64E-AB95-DB9A6CE4F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2292" y="5154306"/>
              <a:ext cx="2467708" cy="85285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A905B9-4C38-DB45-A629-6B0C728C37FF}"/>
                </a:ext>
              </a:extLst>
            </p:cNvPr>
            <p:cNvSpPr/>
            <p:nvPr/>
          </p:nvSpPr>
          <p:spPr>
            <a:xfrm>
              <a:off x="4847492" y="5105400"/>
              <a:ext cx="2924908" cy="5334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E66288-C81D-CD46-A036-7C9868C0CDB8}"/>
                </a:ext>
              </a:extLst>
            </p:cNvPr>
            <p:cNvSpPr/>
            <p:nvPr/>
          </p:nvSpPr>
          <p:spPr>
            <a:xfrm>
              <a:off x="4847492" y="5560455"/>
              <a:ext cx="2924908" cy="533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396C01-A6C9-7D49-A052-4746CA560191}"/>
              </a:ext>
            </a:extLst>
          </p:cNvPr>
          <p:cNvSpPr txBox="1"/>
          <p:nvPr/>
        </p:nvSpPr>
        <p:spPr>
          <a:xfrm>
            <a:off x="2350678" y="60918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64016-58BC-2742-B80A-CBB146CF25E9}"/>
              </a:ext>
            </a:extLst>
          </p:cNvPr>
          <p:cNvSpPr txBox="1"/>
          <p:nvPr/>
        </p:nvSpPr>
        <p:spPr>
          <a:xfrm>
            <a:off x="6698293" y="61016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2</a:t>
            </a:r>
          </a:p>
        </p:txBody>
      </p:sp>
    </p:spTree>
    <p:extLst>
      <p:ext uri="{BB962C8B-B14F-4D97-AF65-F5344CB8AC3E}">
        <p14:creationId xmlns:p14="http://schemas.microsoft.com/office/powerpoint/2010/main" val="34722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EDEB5-FCCC-477E-9744-4485DCF0F404}" type="slidenum">
              <a:rPr lang="en-US" smtClean="0"/>
              <a:pPr lvl="0"/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760" y="609599"/>
            <a:ext cx="7740955" cy="413657"/>
          </a:xfrm>
        </p:spPr>
        <p:txBody>
          <a:bodyPr>
            <a:noAutofit/>
          </a:bodyPr>
          <a:lstStyle/>
          <a:p>
            <a:pPr lvl="0" algn="l"/>
            <a:r>
              <a:rPr lang="en-US" sz="3600" b="1" dirty="0">
                <a:solidFill>
                  <a:srgbClr val="000099"/>
                </a:solidFill>
              </a:rPr>
              <a:t>Hierarchical clustering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400" y="1676400"/>
            <a:ext cx="8352973" cy="2899255"/>
          </a:xfr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400" dirty="0"/>
              <a:t>Standard hierarchical clustering performs clustering in a bottom-up manner; it performs </a:t>
            </a:r>
            <a:r>
              <a:rPr lang="en-US" sz="2400" i="1" dirty="0"/>
              <a:t>agglomerative </a:t>
            </a:r>
            <a:r>
              <a:rPr lang="en-US" sz="2400" dirty="0"/>
              <a:t>clustering: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First, make each instance in the dataset into a trivial mini-cluster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Then, find the two closest clusters and merge them; repeat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Clustering stops when all clusters have been merged into a single cluster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842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EDEB5-FCCC-477E-9744-4485DCF0F404}" type="slidenum">
              <a:rPr lang="en-US" smtClean="0"/>
              <a:pPr lvl="0"/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760" y="609599"/>
            <a:ext cx="7740955" cy="413657"/>
          </a:xfrm>
        </p:spPr>
        <p:txBody>
          <a:bodyPr>
            <a:noAutofit/>
          </a:bodyPr>
          <a:lstStyle/>
          <a:p>
            <a:pPr lvl="0" algn="l"/>
            <a:r>
              <a:rPr lang="en-US" sz="3600" b="1" dirty="0" err="1">
                <a:solidFill>
                  <a:srgbClr val="000099"/>
                </a:solidFill>
              </a:rPr>
              <a:t>Dendogram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3155" y="1371600"/>
            <a:ext cx="8352973" cy="2529923"/>
          </a:xfrm>
        </p:spPr>
        <p:txBody>
          <a:bodyPr wrap="square">
            <a:spAutoFit/>
          </a:bodyPr>
          <a:lstStyle/>
          <a:p>
            <a:pPr marL="712186" lvl="2" indent="-342900">
              <a:buClr>
                <a:schemeClr val="tx1">
                  <a:lumMod val="95000"/>
                  <a:lumOff val="5000"/>
                </a:schemeClr>
              </a:buClr>
            </a:pPr>
            <a:r>
              <a:rPr lang="en-US" altLang="zh-CN" dirty="0"/>
              <a:t>A tree like diagram that records the sequences of merges or splits</a:t>
            </a:r>
          </a:p>
          <a:p>
            <a:pPr marL="712186" lvl="2" indent="-342900">
              <a:buClr>
                <a:schemeClr val="tx1">
                  <a:lumMod val="95000"/>
                  <a:lumOff val="5000"/>
                </a:schemeClr>
              </a:buClr>
            </a:pPr>
            <a:r>
              <a:rPr lang="en-US" altLang="en-US" dirty="0"/>
              <a:t>Any desired number of clusters can be obtained by ‘</a:t>
            </a:r>
            <a:r>
              <a:rPr lang="en-US" altLang="ja-JP" dirty="0"/>
              <a:t>cutting’    the dendrogram at the proper level</a:t>
            </a:r>
          </a:p>
          <a:p>
            <a:pPr marL="369286" lvl="2" indent="0">
              <a:buClr>
                <a:srgbClr val="437085"/>
              </a:buClr>
              <a:buNone/>
            </a:pPr>
            <a:endParaRPr lang="en-US" altLang="zh-CN" dirty="0">
              <a:solidFill>
                <a:srgbClr val="465142"/>
              </a:solidFill>
            </a:endParaRPr>
          </a:p>
          <a:p>
            <a:pPr marL="369286" lvl="2" indent="0">
              <a:buClr>
                <a:srgbClr val="437085"/>
              </a:buClr>
              <a:buNone/>
            </a:pPr>
            <a:endParaRPr lang="en-US" altLang="zh-CN" dirty="0">
              <a:solidFill>
                <a:srgbClr val="465142"/>
              </a:solidFill>
            </a:endParaRPr>
          </a:p>
        </p:txBody>
      </p:sp>
      <p:pic>
        <p:nvPicPr>
          <p:cNvPr id="5" name="Picture 45">
            <a:extLst>
              <a:ext uri="{FF2B5EF4-FFF2-40B4-BE49-F238E27FC236}">
                <a16:creationId xmlns:a16="http://schemas.microsoft.com/office/drawing/2014/main" id="{548FCD2D-F113-904E-A65C-82BEB9178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7"/>
          <a:stretch/>
        </p:blipFill>
        <p:spPr bwMode="auto">
          <a:xfrm>
            <a:off x="0" y="3071583"/>
            <a:ext cx="5214257" cy="38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5">
            <a:extLst>
              <a:ext uri="{FF2B5EF4-FFF2-40B4-BE49-F238E27FC236}">
                <a16:creationId xmlns:a16="http://schemas.microsoft.com/office/drawing/2014/main" id="{7CC564A2-1C7F-E24C-8B24-484854AF8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8"/>
          <a:stretch/>
        </p:blipFill>
        <p:spPr bwMode="auto">
          <a:xfrm>
            <a:off x="4929639" y="2951784"/>
            <a:ext cx="4225247" cy="41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76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EDEB5-FCCC-477E-9744-4485DCF0F404}" type="slidenum">
              <a:rPr lang="en-US" smtClean="0"/>
              <a:pPr lvl="0"/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760" y="457199"/>
            <a:ext cx="7740955" cy="566057"/>
          </a:xfrm>
        </p:spPr>
        <p:txBody>
          <a:bodyPr>
            <a:noAutofit/>
          </a:bodyPr>
          <a:lstStyle/>
          <a:p>
            <a:pPr lvl="0" algn="l"/>
            <a:r>
              <a:rPr lang="en-US" sz="3600" b="1" dirty="0">
                <a:solidFill>
                  <a:srgbClr val="000099"/>
                </a:solidFill>
              </a:rPr>
              <a:t>Cluster Similarity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027" y="1447800"/>
            <a:ext cx="8352973" cy="2234458"/>
          </a:xfr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400" dirty="0"/>
              <a:t>Outcome is determined by the distance function that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Single-linkage : </a:t>
            </a:r>
            <a:r>
              <a:rPr lang="en-US" sz="2400" dirty="0"/>
              <a:t>use the two closest instances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Complete-linkage : </a:t>
            </a:r>
            <a:r>
              <a:rPr lang="en-US" sz="2400" dirty="0"/>
              <a:t>use the two most distant instances </a:t>
            </a:r>
          </a:p>
          <a:p>
            <a:pPr mar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41F566-C0AC-F747-9A1B-9BA28524A1AC}"/>
              </a:ext>
            </a:extLst>
          </p:cNvPr>
          <p:cNvGrpSpPr/>
          <p:nvPr/>
        </p:nvGrpSpPr>
        <p:grpSpPr>
          <a:xfrm>
            <a:off x="4863418" y="3068883"/>
            <a:ext cx="4082315" cy="2798517"/>
            <a:chOff x="838200" y="2439866"/>
            <a:chExt cx="4724400" cy="3035719"/>
          </a:xfrm>
        </p:grpSpPr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CE521ED4-E32E-BF49-B3DF-4A1A327B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087703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C7C13DD-4A3C-5C40-B318-8B8A5F315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28380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98EE0CFC-2F63-EA4E-B9CE-91F42025F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861426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FB417907-23BE-424E-B9C9-BBC5C81B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42780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0395584E-82DF-3646-A2B0-8F17CAD1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736011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46D6743D-C17F-744B-A759-35F87B0B3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158042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1DBAB673-E812-0E4A-9758-1CDBDE1F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509734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286FD511-ECD9-CA41-BA3A-2DD7B558B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791088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41" name="Cloud 17">
              <a:extLst>
                <a:ext uri="{FF2B5EF4-FFF2-40B4-BE49-F238E27FC236}">
                  <a16:creationId xmlns:a16="http://schemas.microsoft.com/office/drawing/2014/main" id="{07AC62A8-AF8C-C548-9F95-0F725E892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580543"/>
              <a:ext cx="2133600" cy="2250830"/>
            </a:xfrm>
            <a:custGeom>
              <a:avLst/>
              <a:gdLst>
                <a:gd name="T0" fmla="*/ 2147483647 w 43200"/>
                <a:gd name="T1" fmla="*/ 2147483647 h 43200"/>
                <a:gd name="T2" fmla="*/ 2147483647 w 43200"/>
                <a:gd name="T3" fmla="*/ 2147483647 h 43200"/>
                <a:gd name="T4" fmla="*/ 1013680949 w 43200"/>
                <a:gd name="T5" fmla="*/ 2147483647 h 43200"/>
                <a:gd name="T6" fmla="*/ 2147483647 w 43200"/>
                <a:gd name="T7" fmla="*/ 2147483647 h 432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954 w 43200"/>
                <a:gd name="T13" fmla="*/ 6524 h 43200"/>
                <a:gd name="T14" fmla="*/ 34174 w 43200"/>
                <a:gd name="T15" fmla="*/ 34674 h 43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00" h="43200">
                  <a:moveTo>
                    <a:pt x="3900" y="14370"/>
                  </a:moveTo>
                  <a:lnTo>
                    <a:pt x="3899" y="14370"/>
                  </a:lnTo>
                  <a:cubicBezTo>
                    <a:pt x="3858" y="13959"/>
                    <a:pt x="3838" y="13545"/>
                    <a:pt x="3838" y="13131"/>
                  </a:cubicBezTo>
                  <a:cubicBezTo>
                    <a:pt x="3838" y="8055"/>
                    <a:pt x="6861" y="3941"/>
                    <a:pt x="10591" y="3941"/>
                  </a:cubicBezTo>
                  <a:cubicBezTo>
                    <a:pt x="11791" y="3941"/>
                    <a:pt x="12969" y="4376"/>
                    <a:pt x="14005" y="5201"/>
                  </a:cubicBezTo>
                  <a:lnTo>
                    <a:pt x="14005" y="5202"/>
                  </a:lnTo>
                  <a:cubicBezTo>
                    <a:pt x="14930" y="2828"/>
                    <a:pt x="16742" y="1343"/>
                    <a:pt x="18715" y="1343"/>
                  </a:cubicBezTo>
                  <a:cubicBezTo>
                    <a:pt x="20114" y="1343"/>
                    <a:pt x="21458" y="2093"/>
                    <a:pt x="22456" y="3431"/>
                  </a:cubicBezTo>
                  <a:lnTo>
                    <a:pt x="22456" y="3432"/>
                  </a:lnTo>
                  <a:cubicBezTo>
                    <a:pt x="23194" y="1415"/>
                    <a:pt x="24707" y="140"/>
                    <a:pt x="26362" y="140"/>
                  </a:cubicBezTo>
                  <a:cubicBezTo>
                    <a:pt x="27723" y="140"/>
                    <a:pt x="29007" y="1006"/>
                    <a:pt x="29832" y="2481"/>
                  </a:cubicBezTo>
                  <a:lnTo>
                    <a:pt x="29832" y="2480"/>
                  </a:lnTo>
                  <a:cubicBezTo>
                    <a:pt x="30755" y="1002"/>
                    <a:pt x="32110" y="149"/>
                    <a:pt x="33538" y="149"/>
                  </a:cubicBezTo>
                  <a:cubicBezTo>
                    <a:pt x="35888" y="149"/>
                    <a:pt x="37901" y="2435"/>
                    <a:pt x="38318" y="5575"/>
                  </a:cubicBezTo>
                  <a:lnTo>
                    <a:pt x="38317" y="5576"/>
                  </a:lnTo>
                  <a:cubicBezTo>
                    <a:pt x="40639" y="6438"/>
                    <a:pt x="42250" y="9313"/>
                    <a:pt x="42250" y="12594"/>
                  </a:cubicBezTo>
                  <a:cubicBezTo>
                    <a:pt x="42250" y="13579"/>
                    <a:pt x="42103" y="14554"/>
                    <a:pt x="41818" y="15460"/>
                  </a:cubicBezTo>
                  <a:lnTo>
                    <a:pt x="41818" y="15459"/>
                  </a:lnTo>
                  <a:cubicBezTo>
                    <a:pt x="42727" y="17070"/>
                    <a:pt x="43220" y="19044"/>
                    <a:pt x="43220" y="21076"/>
                  </a:cubicBezTo>
                  <a:cubicBezTo>
                    <a:pt x="43220" y="25663"/>
                    <a:pt x="40741" y="29553"/>
                    <a:pt x="37404" y="30203"/>
                  </a:cubicBezTo>
                  <a:lnTo>
                    <a:pt x="37403" y="30202"/>
                  </a:lnTo>
                  <a:cubicBezTo>
                    <a:pt x="37378" y="34523"/>
                    <a:pt x="34795" y="38006"/>
                    <a:pt x="31619" y="38006"/>
                  </a:cubicBezTo>
                  <a:cubicBezTo>
                    <a:pt x="30535" y="38006"/>
                    <a:pt x="29474" y="37593"/>
                    <a:pt x="28555" y="36813"/>
                  </a:cubicBezTo>
                  <a:lnTo>
                    <a:pt x="28556" y="36813"/>
                  </a:lnTo>
                  <a:cubicBezTo>
                    <a:pt x="27694" y="40699"/>
                    <a:pt x="25069" y="43357"/>
                    <a:pt x="22094" y="43357"/>
                  </a:cubicBezTo>
                  <a:cubicBezTo>
                    <a:pt x="19839" y="43357"/>
                    <a:pt x="17733" y="41821"/>
                    <a:pt x="16480" y="39263"/>
                  </a:cubicBezTo>
                  <a:lnTo>
                    <a:pt x="16480" y="39264"/>
                  </a:lnTo>
                  <a:cubicBezTo>
                    <a:pt x="15279" y="40250"/>
                    <a:pt x="13904" y="40770"/>
                    <a:pt x="12503" y="40770"/>
                  </a:cubicBezTo>
                  <a:cubicBezTo>
                    <a:pt x="9735" y="40770"/>
                    <a:pt x="7180" y="38748"/>
                    <a:pt x="5804" y="35469"/>
                  </a:cubicBezTo>
                  <a:lnTo>
                    <a:pt x="5803" y="35469"/>
                  </a:lnTo>
                  <a:cubicBezTo>
                    <a:pt x="5635" y="35496"/>
                    <a:pt x="5465" y="35509"/>
                    <a:pt x="5296" y="35509"/>
                  </a:cubicBezTo>
                  <a:cubicBezTo>
                    <a:pt x="2888" y="35510"/>
                    <a:pt x="936" y="32860"/>
                    <a:pt x="936" y="29592"/>
                  </a:cubicBezTo>
                  <a:cubicBezTo>
                    <a:pt x="936" y="28090"/>
                    <a:pt x="1356" y="26644"/>
                    <a:pt x="2112" y="25547"/>
                  </a:cubicBezTo>
                  <a:lnTo>
                    <a:pt x="2113" y="25547"/>
                  </a:lnTo>
                  <a:cubicBezTo>
                    <a:pt x="781" y="24481"/>
                    <a:pt x="-36" y="22528"/>
                    <a:pt x="-36" y="20418"/>
                  </a:cubicBezTo>
                  <a:cubicBezTo>
                    <a:pt x="-36" y="17370"/>
                    <a:pt x="1647" y="14817"/>
                    <a:pt x="3863" y="14504"/>
                  </a:cubicBezTo>
                  <a:lnTo>
                    <a:pt x="3900" y="14370"/>
                  </a:lnTo>
                  <a:close/>
                </a:path>
                <a:path w="43200" h="43200" fill="none">
                  <a:moveTo>
                    <a:pt x="4693" y="26177"/>
                  </a:moveTo>
                  <a:lnTo>
                    <a:pt x="4693" y="26177"/>
                  </a:lnTo>
                  <a:cubicBezTo>
                    <a:pt x="4580" y="26189"/>
                    <a:pt x="4468" y="26194"/>
                    <a:pt x="4356" y="26194"/>
                  </a:cubicBezTo>
                  <a:cubicBezTo>
                    <a:pt x="3584" y="26194"/>
                    <a:pt x="2826" y="25913"/>
                    <a:pt x="2160" y="25379"/>
                  </a:cubicBezTo>
                  <a:moveTo>
                    <a:pt x="6928" y="34899"/>
                  </a:moveTo>
                  <a:lnTo>
                    <a:pt x="6927" y="34898"/>
                  </a:lnTo>
                  <a:cubicBezTo>
                    <a:pt x="6572" y="35091"/>
                    <a:pt x="6200" y="35219"/>
                    <a:pt x="5820" y="35280"/>
                  </a:cubicBezTo>
                  <a:moveTo>
                    <a:pt x="16478" y="39090"/>
                  </a:moveTo>
                  <a:lnTo>
                    <a:pt x="16477" y="39090"/>
                  </a:lnTo>
                  <a:cubicBezTo>
                    <a:pt x="16210" y="38544"/>
                    <a:pt x="15986" y="37960"/>
                    <a:pt x="15809" y="37350"/>
                  </a:cubicBezTo>
                  <a:moveTo>
                    <a:pt x="28827" y="34751"/>
                  </a:moveTo>
                  <a:lnTo>
                    <a:pt x="28826" y="34750"/>
                  </a:lnTo>
                  <a:cubicBezTo>
                    <a:pt x="28787" y="35398"/>
                    <a:pt x="28698" y="36038"/>
                    <a:pt x="28560" y="36660"/>
                  </a:cubicBezTo>
                  <a:moveTo>
                    <a:pt x="34129" y="22954"/>
                  </a:moveTo>
                  <a:lnTo>
                    <a:pt x="34128" y="22954"/>
                  </a:lnTo>
                  <a:cubicBezTo>
                    <a:pt x="36118" y="24271"/>
                    <a:pt x="37381" y="27017"/>
                    <a:pt x="37381" y="30027"/>
                  </a:cubicBezTo>
                  <a:cubicBezTo>
                    <a:pt x="37381" y="30048"/>
                    <a:pt x="37380" y="30069"/>
                    <a:pt x="37380" y="30090"/>
                  </a:cubicBezTo>
                  <a:moveTo>
                    <a:pt x="41798" y="15354"/>
                  </a:moveTo>
                  <a:lnTo>
                    <a:pt x="41798" y="15354"/>
                  </a:ln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lnTo>
                    <a:pt x="38324" y="5425"/>
                  </a:lnTo>
                  <a:cubicBezTo>
                    <a:pt x="38375" y="5811"/>
                    <a:pt x="38401" y="6202"/>
                    <a:pt x="38401" y="6595"/>
                  </a:cubicBezTo>
                  <a:cubicBezTo>
                    <a:pt x="38401" y="6626"/>
                    <a:pt x="38400" y="6658"/>
                    <a:pt x="38400" y="6690"/>
                  </a:cubicBezTo>
                  <a:moveTo>
                    <a:pt x="29078" y="3952"/>
                  </a:moveTo>
                  <a:lnTo>
                    <a:pt x="29078" y="3952"/>
                  </a:lnTo>
                  <a:cubicBezTo>
                    <a:pt x="29266" y="3369"/>
                    <a:pt x="29516" y="2826"/>
                    <a:pt x="29820" y="2340"/>
                  </a:cubicBezTo>
                  <a:moveTo>
                    <a:pt x="22141" y="4720"/>
                  </a:moveTo>
                  <a:lnTo>
                    <a:pt x="22140" y="4719"/>
                  </a:lnTo>
                  <a:cubicBezTo>
                    <a:pt x="22217" y="4238"/>
                    <a:pt x="22338" y="3771"/>
                    <a:pt x="22500" y="3330"/>
                  </a:cubicBezTo>
                  <a:moveTo>
                    <a:pt x="14000" y="5192"/>
                  </a:moveTo>
                  <a:lnTo>
                    <a:pt x="14000" y="5191"/>
                  </a:lnTo>
                  <a:cubicBezTo>
                    <a:pt x="14471" y="5568"/>
                    <a:pt x="14908" y="6020"/>
                    <a:pt x="15299" y="6540"/>
                  </a:cubicBezTo>
                  <a:moveTo>
                    <a:pt x="4127" y="15789"/>
                  </a:moveTo>
                  <a:lnTo>
                    <a:pt x="4127" y="15788"/>
                  </a:lnTo>
                  <a:cubicBezTo>
                    <a:pt x="4024" y="15324"/>
                    <a:pt x="3948" y="14850"/>
                    <a:pt x="3900" y="14369"/>
                  </a:cubicBezTo>
                </a:path>
              </a:pathLst>
            </a:custGeom>
            <a:noFill/>
            <a:ln w="9525" cap="flat">
              <a:solidFill>
                <a:srgbClr val="406E84"/>
              </a:solidFill>
              <a:prstDash val="solid"/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662"/>
            </a:p>
          </p:txBody>
        </p:sp>
        <p:sp>
          <p:nvSpPr>
            <p:cNvPr id="42" name="Cloud 18">
              <a:extLst>
                <a:ext uri="{FF2B5EF4-FFF2-40B4-BE49-F238E27FC236}">
                  <a16:creationId xmlns:a16="http://schemas.microsoft.com/office/drawing/2014/main" id="{8AA92B40-70F6-2345-825C-90B910798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2439866"/>
              <a:ext cx="2133600" cy="2250831"/>
            </a:xfrm>
            <a:custGeom>
              <a:avLst/>
              <a:gdLst>
                <a:gd name="T0" fmla="*/ 2147483647 w 43200"/>
                <a:gd name="T1" fmla="*/ 2147483647 h 43200"/>
                <a:gd name="T2" fmla="*/ 2147483647 w 43200"/>
                <a:gd name="T3" fmla="*/ 2147483647 h 43200"/>
                <a:gd name="T4" fmla="*/ 1013680949 w 43200"/>
                <a:gd name="T5" fmla="*/ 2147483647 h 43200"/>
                <a:gd name="T6" fmla="*/ 2147483647 w 43200"/>
                <a:gd name="T7" fmla="*/ 2147483647 h 432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954 w 43200"/>
                <a:gd name="T13" fmla="*/ 6524 h 43200"/>
                <a:gd name="T14" fmla="*/ 34174 w 43200"/>
                <a:gd name="T15" fmla="*/ 34674 h 43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00" h="43200">
                  <a:moveTo>
                    <a:pt x="3900" y="14370"/>
                  </a:moveTo>
                  <a:lnTo>
                    <a:pt x="3899" y="14370"/>
                  </a:lnTo>
                  <a:cubicBezTo>
                    <a:pt x="3858" y="13959"/>
                    <a:pt x="3838" y="13545"/>
                    <a:pt x="3838" y="13131"/>
                  </a:cubicBezTo>
                  <a:cubicBezTo>
                    <a:pt x="3838" y="8055"/>
                    <a:pt x="6861" y="3941"/>
                    <a:pt x="10591" y="3941"/>
                  </a:cubicBezTo>
                  <a:cubicBezTo>
                    <a:pt x="11791" y="3941"/>
                    <a:pt x="12969" y="4376"/>
                    <a:pt x="14005" y="5201"/>
                  </a:cubicBezTo>
                  <a:lnTo>
                    <a:pt x="14005" y="5202"/>
                  </a:lnTo>
                  <a:cubicBezTo>
                    <a:pt x="14930" y="2828"/>
                    <a:pt x="16742" y="1343"/>
                    <a:pt x="18715" y="1343"/>
                  </a:cubicBezTo>
                  <a:cubicBezTo>
                    <a:pt x="20114" y="1343"/>
                    <a:pt x="21458" y="2093"/>
                    <a:pt x="22456" y="3431"/>
                  </a:cubicBezTo>
                  <a:lnTo>
                    <a:pt x="22456" y="3432"/>
                  </a:lnTo>
                  <a:cubicBezTo>
                    <a:pt x="23194" y="1415"/>
                    <a:pt x="24707" y="140"/>
                    <a:pt x="26362" y="140"/>
                  </a:cubicBezTo>
                  <a:cubicBezTo>
                    <a:pt x="27723" y="140"/>
                    <a:pt x="29007" y="1006"/>
                    <a:pt x="29832" y="2481"/>
                  </a:cubicBezTo>
                  <a:lnTo>
                    <a:pt x="29832" y="2480"/>
                  </a:lnTo>
                  <a:cubicBezTo>
                    <a:pt x="30755" y="1002"/>
                    <a:pt x="32110" y="149"/>
                    <a:pt x="33538" y="149"/>
                  </a:cubicBezTo>
                  <a:cubicBezTo>
                    <a:pt x="35888" y="149"/>
                    <a:pt x="37901" y="2435"/>
                    <a:pt x="38318" y="5575"/>
                  </a:cubicBezTo>
                  <a:lnTo>
                    <a:pt x="38317" y="5576"/>
                  </a:lnTo>
                  <a:cubicBezTo>
                    <a:pt x="40639" y="6438"/>
                    <a:pt x="42250" y="9313"/>
                    <a:pt x="42250" y="12594"/>
                  </a:cubicBezTo>
                  <a:cubicBezTo>
                    <a:pt x="42250" y="13579"/>
                    <a:pt x="42103" y="14554"/>
                    <a:pt x="41818" y="15460"/>
                  </a:cubicBezTo>
                  <a:lnTo>
                    <a:pt x="41818" y="15459"/>
                  </a:lnTo>
                  <a:cubicBezTo>
                    <a:pt x="42727" y="17070"/>
                    <a:pt x="43220" y="19044"/>
                    <a:pt x="43220" y="21076"/>
                  </a:cubicBezTo>
                  <a:cubicBezTo>
                    <a:pt x="43220" y="25663"/>
                    <a:pt x="40741" y="29553"/>
                    <a:pt x="37404" y="30203"/>
                  </a:cubicBezTo>
                  <a:lnTo>
                    <a:pt x="37403" y="30202"/>
                  </a:lnTo>
                  <a:cubicBezTo>
                    <a:pt x="37378" y="34523"/>
                    <a:pt x="34795" y="38006"/>
                    <a:pt x="31619" y="38006"/>
                  </a:cubicBezTo>
                  <a:cubicBezTo>
                    <a:pt x="30535" y="38006"/>
                    <a:pt x="29474" y="37593"/>
                    <a:pt x="28555" y="36813"/>
                  </a:cubicBezTo>
                  <a:lnTo>
                    <a:pt x="28556" y="36813"/>
                  </a:lnTo>
                  <a:cubicBezTo>
                    <a:pt x="27694" y="40699"/>
                    <a:pt x="25069" y="43357"/>
                    <a:pt x="22094" y="43357"/>
                  </a:cubicBezTo>
                  <a:cubicBezTo>
                    <a:pt x="19839" y="43357"/>
                    <a:pt x="17733" y="41821"/>
                    <a:pt x="16480" y="39263"/>
                  </a:cubicBezTo>
                  <a:lnTo>
                    <a:pt x="16480" y="39264"/>
                  </a:lnTo>
                  <a:cubicBezTo>
                    <a:pt x="15279" y="40250"/>
                    <a:pt x="13904" y="40770"/>
                    <a:pt x="12503" y="40770"/>
                  </a:cubicBezTo>
                  <a:cubicBezTo>
                    <a:pt x="9735" y="40770"/>
                    <a:pt x="7180" y="38748"/>
                    <a:pt x="5804" y="35469"/>
                  </a:cubicBezTo>
                  <a:lnTo>
                    <a:pt x="5803" y="35469"/>
                  </a:lnTo>
                  <a:cubicBezTo>
                    <a:pt x="5635" y="35496"/>
                    <a:pt x="5465" y="35509"/>
                    <a:pt x="5296" y="35509"/>
                  </a:cubicBezTo>
                  <a:cubicBezTo>
                    <a:pt x="2888" y="35510"/>
                    <a:pt x="936" y="32860"/>
                    <a:pt x="936" y="29592"/>
                  </a:cubicBezTo>
                  <a:cubicBezTo>
                    <a:pt x="936" y="28090"/>
                    <a:pt x="1356" y="26644"/>
                    <a:pt x="2112" y="25547"/>
                  </a:cubicBezTo>
                  <a:lnTo>
                    <a:pt x="2113" y="25547"/>
                  </a:lnTo>
                  <a:cubicBezTo>
                    <a:pt x="781" y="24481"/>
                    <a:pt x="-36" y="22528"/>
                    <a:pt x="-36" y="20418"/>
                  </a:cubicBezTo>
                  <a:cubicBezTo>
                    <a:pt x="-36" y="17370"/>
                    <a:pt x="1647" y="14817"/>
                    <a:pt x="3863" y="14504"/>
                  </a:cubicBezTo>
                  <a:lnTo>
                    <a:pt x="3900" y="14370"/>
                  </a:lnTo>
                  <a:close/>
                </a:path>
                <a:path w="43200" h="43200" fill="none">
                  <a:moveTo>
                    <a:pt x="4693" y="26177"/>
                  </a:moveTo>
                  <a:lnTo>
                    <a:pt x="4693" y="26177"/>
                  </a:lnTo>
                  <a:cubicBezTo>
                    <a:pt x="4580" y="26189"/>
                    <a:pt x="4468" y="26194"/>
                    <a:pt x="4356" y="26194"/>
                  </a:cubicBezTo>
                  <a:cubicBezTo>
                    <a:pt x="3584" y="26194"/>
                    <a:pt x="2826" y="25913"/>
                    <a:pt x="2160" y="25379"/>
                  </a:cubicBezTo>
                  <a:moveTo>
                    <a:pt x="6928" y="34899"/>
                  </a:moveTo>
                  <a:lnTo>
                    <a:pt x="6927" y="34898"/>
                  </a:lnTo>
                  <a:cubicBezTo>
                    <a:pt x="6572" y="35091"/>
                    <a:pt x="6200" y="35219"/>
                    <a:pt x="5820" y="35280"/>
                  </a:cubicBezTo>
                  <a:moveTo>
                    <a:pt x="16478" y="39090"/>
                  </a:moveTo>
                  <a:lnTo>
                    <a:pt x="16477" y="39090"/>
                  </a:lnTo>
                  <a:cubicBezTo>
                    <a:pt x="16210" y="38544"/>
                    <a:pt x="15986" y="37960"/>
                    <a:pt x="15809" y="37350"/>
                  </a:cubicBezTo>
                  <a:moveTo>
                    <a:pt x="28827" y="34751"/>
                  </a:moveTo>
                  <a:lnTo>
                    <a:pt x="28826" y="34750"/>
                  </a:lnTo>
                  <a:cubicBezTo>
                    <a:pt x="28787" y="35398"/>
                    <a:pt x="28698" y="36038"/>
                    <a:pt x="28560" y="36660"/>
                  </a:cubicBezTo>
                  <a:moveTo>
                    <a:pt x="34129" y="22954"/>
                  </a:moveTo>
                  <a:lnTo>
                    <a:pt x="34128" y="22954"/>
                  </a:lnTo>
                  <a:cubicBezTo>
                    <a:pt x="36118" y="24271"/>
                    <a:pt x="37381" y="27017"/>
                    <a:pt x="37381" y="30027"/>
                  </a:cubicBezTo>
                  <a:cubicBezTo>
                    <a:pt x="37381" y="30048"/>
                    <a:pt x="37380" y="30069"/>
                    <a:pt x="37380" y="30090"/>
                  </a:cubicBezTo>
                  <a:moveTo>
                    <a:pt x="41798" y="15354"/>
                  </a:moveTo>
                  <a:lnTo>
                    <a:pt x="41798" y="15354"/>
                  </a:ln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lnTo>
                    <a:pt x="38324" y="5425"/>
                  </a:lnTo>
                  <a:cubicBezTo>
                    <a:pt x="38375" y="5811"/>
                    <a:pt x="38401" y="6202"/>
                    <a:pt x="38401" y="6595"/>
                  </a:cubicBezTo>
                  <a:cubicBezTo>
                    <a:pt x="38401" y="6626"/>
                    <a:pt x="38400" y="6658"/>
                    <a:pt x="38400" y="6690"/>
                  </a:cubicBezTo>
                  <a:moveTo>
                    <a:pt x="29078" y="3952"/>
                  </a:moveTo>
                  <a:lnTo>
                    <a:pt x="29078" y="3952"/>
                  </a:lnTo>
                  <a:cubicBezTo>
                    <a:pt x="29266" y="3369"/>
                    <a:pt x="29516" y="2826"/>
                    <a:pt x="29820" y="2340"/>
                  </a:cubicBezTo>
                  <a:moveTo>
                    <a:pt x="22141" y="4720"/>
                  </a:moveTo>
                  <a:lnTo>
                    <a:pt x="22140" y="4719"/>
                  </a:lnTo>
                  <a:cubicBezTo>
                    <a:pt x="22217" y="4238"/>
                    <a:pt x="22338" y="3771"/>
                    <a:pt x="22500" y="3330"/>
                  </a:cubicBezTo>
                  <a:moveTo>
                    <a:pt x="14000" y="5192"/>
                  </a:moveTo>
                  <a:lnTo>
                    <a:pt x="14000" y="5191"/>
                  </a:lnTo>
                  <a:cubicBezTo>
                    <a:pt x="14471" y="5568"/>
                    <a:pt x="14908" y="6020"/>
                    <a:pt x="15299" y="6540"/>
                  </a:cubicBezTo>
                  <a:moveTo>
                    <a:pt x="4127" y="15789"/>
                  </a:moveTo>
                  <a:lnTo>
                    <a:pt x="4127" y="15788"/>
                  </a:lnTo>
                  <a:cubicBezTo>
                    <a:pt x="4024" y="15324"/>
                    <a:pt x="3948" y="14850"/>
                    <a:pt x="3900" y="14369"/>
                  </a:cubicBezTo>
                </a:path>
              </a:pathLst>
            </a:custGeom>
            <a:noFill/>
            <a:ln w="9525" cap="flat">
              <a:solidFill>
                <a:srgbClr val="406E84"/>
              </a:solidFill>
              <a:prstDash val="solid"/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662"/>
            </a:p>
          </p:txBody>
        </p:sp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1C072889-8747-B141-8445-9DF3CE98C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615" y="5042389"/>
              <a:ext cx="1435008" cy="433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215"/>
                <a:t>Cluster 1</a:t>
              </a:r>
            </a:p>
          </p:txBody>
        </p:sp>
        <p:sp>
          <p:nvSpPr>
            <p:cNvPr id="44" name="TextBox 20">
              <a:extLst>
                <a:ext uri="{FF2B5EF4-FFF2-40B4-BE49-F238E27FC236}">
                  <a16:creationId xmlns:a16="http://schemas.microsoft.com/office/drawing/2014/main" id="{0B9FFDE1-9DEE-384E-8507-7C2DE3924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415" y="4831374"/>
              <a:ext cx="1435008" cy="433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215"/>
                <a:t>Cluster 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4BC9E91-9021-9E49-8786-C6411E622D66}"/>
                </a:ext>
              </a:extLst>
            </p:cNvPr>
            <p:cNvCxnSpPr>
              <a:cxnSpLocks noChangeShapeType="1"/>
              <a:stCxn id="35" idx="1"/>
              <a:endCxn id="37" idx="3"/>
            </p:cNvCxnSpPr>
            <p:nvPr/>
          </p:nvCxnSpPr>
          <p:spPr bwMode="auto">
            <a:xfrm flipV="1">
              <a:off x="1101364" y="3249849"/>
              <a:ext cx="4191000" cy="699738"/>
            </a:xfrm>
            <a:prstGeom prst="line">
              <a:avLst/>
            </a:prstGeom>
            <a:noFill/>
            <a:ln w="25400">
              <a:solidFill>
                <a:srgbClr val="FFC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524D35-0418-CC4F-BCC0-FC042535D892}"/>
              </a:ext>
            </a:extLst>
          </p:cNvPr>
          <p:cNvGrpSpPr/>
          <p:nvPr/>
        </p:nvGrpSpPr>
        <p:grpSpPr>
          <a:xfrm>
            <a:off x="350760" y="3048000"/>
            <a:ext cx="3996926" cy="2668271"/>
            <a:chOff x="838200" y="2439866"/>
            <a:chExt cx="4724400" cy="3035719"/>
          </a:xfrm>
        </p:grpSpPr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DB127EA9-DF26-3E4F-B32F-55E6ED24C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087703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4734148A-0AC0-8844-A899-40563C7B7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28380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C3D47568-9867-0F4F-9B51-A8E3CDFA0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861426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C211256D-D58F-DE4F-87D4-E6E135B2F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42780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4270231E-CDC6-7A4B-A58A-26172497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736011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DC21A63C-3F5D-2F43-8C34-E4C14BF68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158042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19452CCA-5153-CA44-92C6-7E2ED5B5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509734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EF09E7A7-7373-B148-AAF3-1A77AEF4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791088"/>
              <a:ext cx="236017" cy="6019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3077" tIns="43200" rIns="83077" bIns="432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215"/>
            </a:p>
          </p:txBody>
        </p:sp>
        <p:sp>
          <p:nvSpPr>
            <p:cNvPr id="56" name="Cloud 17">
              <a:extLst>
                <a:ext uri="{FF2B5EF4-FFF2-40B4-BE49-F238E27FC236}">
                  <a16:creationId xmlns:a16="http://schemas.microsoft.com/office/drawing/2014/main" id="{B7737165-0C88-1D43-AF91-A55D2A939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580543"/>
              <a:ext cx="2133600" cy="2250831"/>
            </a:xfrm>
            <a:custGeom>
              <a:avLst/>
              <a:gdLst>
                <a:gd name="T0" fmla="*/ 2147483647 w 43200"/>
                <a:gd name="T1" fmla="*/ 2147483647 h 43200"/>
                <a:gd name="T2" fmla="*/ 2147483647 w 43200"/>
                <a:gd name="T3" fmla="*/ 2147483647 h 43200"/>
                <a:gd name="T4" fmla="*/ 1013680949 w 43200"/>
                <a:gd name="T5" fmla="*/ 2147483647 h 43200"/>
                <a:gd name="T6" fmla="*/ 2147483647 w 43200"/>
                <a:gd name="T7" fmla="*/ 2147483647 h 432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954 w 43200"/>
                <a:gd name="T13" fmla="*/ 6524 h 43200"/>
                <a:gd name="T14" fmla="*/ 34174 w 43200"/>
                <a:gd name="T15" fmla="*/ 34674 h 43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00" h="43200">
                  <a:moveTo>
                    <a:pt x="3900" y="14370"/>
                  </a:moveTo>
                  <a:lnTo>
                    <a:pt x="3899" y="14370"/>
                  </a:lnTo>
                  <a:cubicBezTo>
                    <a:pt x="3858" y="13959"/>
                    <a:pt x="3838" y="13545"/>
                    <a:pt x="3838" y="13131"/>
                  </a:cubicBezTo>
                  <a:cubicBezTo>
                    <a:pt x="3838" y="8055"/>
                    <a:pt x="6861" y="3941"/>
                    <a:pt x="10591" y="3941"/>
                  </a:cubicBezTo>
                  <a:cubicBezTo>
                    <a:pt x="11791" y="3941"/>
                    <a:pt x="12969" y="4376"/>
                    <a:pt x="14005" y="5201"/>
                  </a:cubicBezTo>
                  <a:lnTo>
                    <a:pt x="14005" y="5202"/>
                  </a:lnTo>
                  <a:cubicBezTo>
                    <a:pt x="14930" y="2828"/>
                    <a:pt x="16742" y="1343"/>
                    <a:pt x="18715" y="1343"/>
                  </a:cubicBezTo>
                  <a:cubicBezTo>
                    <a:pt x="20114" y="1343"/>
                    <a:pt x="21458" y="2093"/>
                    <a:pt x="22456" y="3431"/>
                  </a:cubicBezTo>
                  <a:lnTo>
                    <a:pt x="22456" y="3432"/>
                  </a:lnTo>
                  <a:cubicBezTo>
                    <a:pt x="23194" y="1415"/>
                    <a:pt x="24707" y="140"/>
                    <a:pt x="26362" y="140"/>
                  </a:cubicBezTo>
                  <a:cubicBezTo>
                    <a:pt x="27723" y="140"/>
                    <a:pt x="29007" y="1006"/>
                    <a:pt x="29832" y="2481"/>
                  </a:cubicBezTo>
                  <a:lnTo>
                    <a:pt x="29832" y="2480"/>
                  </a:lnTo>
                  <a:cubicBezTo>
                    <a:pt x="30755" y="1002"/>
                    <a:pt x="32110" y="149"/>
                    <a:pt x="33538" y="149"/>
                  </a:cubicBezTo>
                  <a:cubicBezTo>
                    <a:pt x="35888" y="149"/>
                    <a:pt x="37901" y="2435"/>
                    <a:pt x="38318" y="5575"/>
                  </a:cubicBezTo>
                  <a:lnTo>
                    <a:pt x="38317" y="5576"/>
                  </a:lnTo>
                  <a:cubicBezTo>
                    <a:pt x="40639" y="6438"/>
                    <a:pt x="42250" y="9313"/>
                    <a:pt x="42250" y="12594"/>
                  </a:cubicBezTo>
                  <a:cubicBezTo>
                    <a:pt x="42250" y="13579"/>
                    <a:pt x="42103" y="14554"/>
                    <a:pt x="41818" y="15460"/>
                  </a:cubicBezTo>
                  <a:lnTo>
                    <a:pt x="41818" y="15459"/>
                  </a:lnTo>
                  <a:cubicBezTo>
                    <a:pt x="42727" y="17070"/>
                    <a:pt x="43220" y="19044"/>
                    <a:pt x="43220" y="21076"/>
                  </a:cubicBezTo>
                  <a:cubicBezTo>
                    <a:pt x="43220" y="25663"/>
                    <a:pt x="40741" y="29553"/>
                    <a:pt x="37404" y="30203"/>
                  </a:cubicBezTo>
                  <a:lnTo>
                    <a:pt x="37403" y="30202"/>
                  </a:lnTo>
                  <a:cubicBezTo>
                    <a:pt x="37378" y="34523"/>
                    <a:pt x="34795" y="38006"/>
                    <a:pt x="31619" y="38006"/>
                  </a:cubicBezTo>
                  <a:cubicBezTo>
                    <a:pt x="30535" y="38006"/>
                    <a:pt x="29474" y="37593"/>
                    <a:pt x="28555" y="36813"/>
                  </a:cubicBezTo>
                  <a:lnTo>
                    <a:pt x="28556" y="36813"/>
                  </a:lnTo>
                  <a:cubicBezTo>
                    <a:pt x="27694" y="40699"/>
                    <a:pt x="25069" y="43357"/>
                    <a:pt x="22094" y="43357"/>
                  </a:cubicBezTo>
                  <a:cubicBezTo>
                    <a:pt x="19839" y="43357"/>
                    <a:pt x="17733" y="41821"/>
                    <a:pt x="16480" y="39263"/>
                  </a:cubicBezTo>
                  <a:lnTo>
                    <a:pt x="16480" y="39264"/>
                  </a:lnTo>
                  <a:cubicBezTo>
                    <a:pt x="15279" y="40250"/>
                    <a:pt x="13904" y="40770"/>
                    <a:pt x="12503" y="40770"/>
                  </a:cubicBezTo>
                  <a:cubicBezTo>
                    <a:pt x="9735" y="40770"/>
                    <a:pt x="7180" y="38748"/>
                    <a:pt x="5804" y="35469"/>
                  </a:cubicBezTo>
                  <a:lnTo>
                    <a:pt x="5803" y="35469"/>
                  </a:lnTo>
                  <a:cubicBezTo>
                    <a:pt x="5635" y="35496"/>
                    <a:pt x="5465" y="35509"/>
                    <a:pt x="5296" y="35509"/>
                  </a:cubicBezTo>
                  <a:cubicBezTo>
                    <a:pt x="2888" y="35510"/>
                    <a:pt x="936" y="32860"/>
                    <a:pt x="936" y="29592"/>
                  </a:cubicBezTo>
                  <a:cubicBezTo>
                    <a:pt x="936" y="28090"/>
                    <a:pt x="1356" y="26644"/>
                    <a:pt x="2112" y="25547"/>
                  </a:cubicBezTo>
                  <a:lnTo>
                    <a:pt x="2113" y="25547"/>
                  </a:lnTo>
                  <a:cubicBezTo>
                    <a:pt x="781" y="24481"/>
                    <a:pt x="-36" y="22528"/>
                    <a:pt x="-36" y="20418"/>
                  </a:cubicBezTo>
                  <a:cubicBezTo>
                    <a:pt x="-36" y="17370"/>
                    <a:pt x="1647" y="14817"/>
                    <a:pt x="3863" y="14504"/>
                  </a:cubicBezTo>
                  <a:lnTo>
                    <a:pt x="3900" y="14370"/>
                  </a:lnTo>
                  <a:close/>
                </a:path>
                <a:path w="43200" h="43200" fill="none">
                  <a:moveTo>
                    <a:pt x="4693" y="26177"/>
                  </a:moveTo>
                  <a:lnTo>
                    <a:pt x="4693" y="26177"/>
                  </a:lnTo>
                  <a:cubicBezTo>
                    <a:pt x="4580" y="26189"/>
                    <a:pt x="4468" y="26194"/>
                    <a:pt x="4356" y="26194"/>
                  </a:cubicBezTo>
                  <a:cubicBezTo>
                    <a:pt x="3584" y="26194"/>
                    <a:pt x="2826" y="25913"/>
                    <a:pt x="2160" y="25379"/>
                  </a:cubicBezTo>
                  <a:moveTo>
                    <a:pt x="6928" y="34899"/>
                  </a:moveTo>
                  <a:lnTo>
                    <a:pt x="6927" y="34898"/>
                  </a:lnTo>
                  <a:cubicBezTo>
                    <a:pt x="6572" y="35091"/>
                    <a:pt x="6200" y="35219"/>
                    <a:pt x="5820" y="35280"/>
                  </a:cubicBezTo>
                  <a:moveTo>
                    <a:pt x="16478" y="39090"/>
                  </a:moveTo>
                  <a:lnTo>
                    <a:pt x="16477" y="39090"/>
                  </a:lnTo>
                  <a:cubicBezTo>
                    <a:pt x="16210" y="38544"/>
                    <a:pt x="15986" y="37960"/>
                    <a:pt x="15809" y="37350"/>
                  </a:cubicBezTo>
                  <a:moveTo>
                    <a:pt x="28827" y="34751"/>
                  </a:moveTo>
                  <a:lnTo>
                    <a:pt x="28826" y="34750"/>
                  </a:lnTo>
                  <a:cubicBezTo>
                    <a:pt x="28787" y="35398"/>
                    <a:pt x="28698" y="36038"/>
                    <a:pt x="28560" y="36660"/>
                  </a:cubicBezTo>
                  <a:moveTo>
                    <a:pt x="34129" y="22954"/>
                  </a:moveTo>
                  <a:lnTo>
                    <a:pt x="34128" y="22954"/>
                  </a:lnTo>
                  <a:cubicBezTo>
                    <a:pt x="36118" y="24271"/>
                    <a:pt x="37381" y="27017"/>
                    <a:pt x="37381" y="30027"/>
                  </a:cubicBezTo>
                  <a:cubicBezTo>
                    <a:pt x="37381" y="30048"/>
                    <a:pt x="37380" y="30069"/>
                    <a:pt x="37380" y="30090"/>
                  </a:cubicBezTo>
                  <a:moveTo>
                    <a:pt x="41798" y="15354"/>
                  </a:moveTo>
                  <a:lnTo>
                    <a:pt x="41798" y="15354"/>
                  </a:ln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lnTo>
                    <a:pt x="38324" y="5425"/>
                  </a:lnTo>
                  <a:cubicBezTo>
                    <a:pt x="38375" y="5811"/>
                    <a:pt x="38401" y="6202"/>
                    <a:pt x="38401" y="6595"/>
                  </a:cubicBezTo>
                  <a:cubicBezTo>
                    <a:pt x="38401" y="6626"/>
                    <a:pt x="38400" y="6658"/>
                    <a:pt x="38400" y="6690"/>
                  </a:cubicBezTo>
                  <a:moveTo>
                    <a:pt x="29078" y="3952"/>
                  </a:moveTo>
                  <a:lnTo>
                    <a:pt x="29078" y="3952"/>
                  </a:lnTo>
                  <a:cubicBezTo>
                    <a:pt x="29266" y="3369"/>
                    <a:pt x="29516" y="2826"/>
                    <a:pt x="29820" y="2340"/>
                  </a:cubicBezTo>
                  <a:moveTo>
                    <a:pt x="22141" y="4720"/>
                  </a:moveTo>
                  <a:lnTo>
                    <a:pt x="22140" y="4719"/>
                  </a:lnTo>
                  <a:cubicBezTo>
                    <a:pt x="22217" y="4238"/>
                    <a:pt x="22338" y="3771"/>
                    <a:pt x="22500" y="3330"/>
                  </a:cubicBezTo>
                  <a:moveTo>
                    <a:pt x="14000" y="5192"/>
                  </a:moveTo>
                  <a:lnTo>
                    <a:pt x="14000" y="5191"/>
                  </a:lnTo>
                  <a:cubicBezTo>
                    <a:pt x="14471" y="5568"/>
                    <a:pt x="14908" y="6020"/>
                    <a:pt x="15299" y="6540"/>
                  </a:cubicBezTo>
                  <a:moveTo>
                    <a:pt x="4127" y="15789"/>
                  </a:moveTo>
                  <a:lnTo>
                    <a:pt x="4127" y="15788"/>
                  </a:lnTo>
                  <a:cubicBezTo>
                    <a:pt x="4024" y="15324"/>
                    <a:pt x="3948" y="14850"/>
                    <a:pt x="3900" y="14369"/>
                  </a:cubicBezTo>
                </a:path>
              </a:pathLst>
            </a:custGeom>
            <a:noFill/>
            <a:ln w="9525" cap="flat">
              <a:solidFill>
                <a:srgbClr val="406E84"/>
              </a:solidFill>
              <a:prstDash val="solid"/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662"/>
            </a:p>
          </p:txBody>
        </p:sp>
        <p:sp>
          <p:nvSpPr>
            <p:cNvPr id="57" name="Cloud 18">
              <a:extLst>
                <a:ext uri="{FF2B5EF4-FFF2-40B4-BE49-F238E27FC236}">
                  <a16:creationId xmlns:a16="http://schemas.microsoft.com/office/drawing/2014/main" id="{01B3F486-5E38-6741-90F0-9DDD97301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2439866"/>
              <a:ext cx="2133600" cy="2250831"/>
            </a:xfrm>
            <a:custGeom>
              <a:avLst/>
              <a:gdLst>
                <a:gd name="T0" fmla="*/ 2147483647 w 43200"/>
                <a:gd name="T1" fmla="*/ 2147483647 h 43200"/>
                <a:gd name="T2" fmla="*/ 2147483647 w 43200"/>
                <a:gd name="T3" fmla="*/ 2147483647 h 43200"/>
                <a:gd name="T4" fmla="*/ 1013680949 w 43200"/>
                <a:gd name="T5" fmla="*/ 2147483647 h 43200"/>
                <a:gd name="T6" fmla="*/ 2147483647 w 43200"/>
                <a:gd name="T7" fmla="*/ 2147483647 h 432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954 w 43200"/>
                <a:gd name="T13" fmla="*/ 6524 h 43200"/>
                <a:gd name="T14" fmla="*/ 34174 w 43200"/>
                <a:gd name="T15" fmla="*/ 34674 h 43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00" h="43200">
                  <a:moveTo>
                    <a:pt x="3900" y="14370"/>
                  </a:moveTo>
                  <a:lnTo>
                    <a:pt x="3899" y="14370"/>
                  </a:lnTo>
                  <a:cubicBezTo>
                    <a:pt x="3858" y="13959"/>
                    <a:pt x="3838" y="13545"/>
                    <a:pt x="3838" y="13131"/>
                  </a:cubicBezTo>
                  <a:cubicBezTo>
                    <a:pt x="3838" y="8055"/>
                    <a:pt x="6861" y="3941"/>
                    <a:pt x="10591" y="3941"/>
                  </a:cubicBezTo>
                  <a:cubicBezTo>
                    <a:pt x="11791" y="3941"/>
                    <a:pt x="12969" y="4376"/>
                    <a:pt x="14005" y="5201"/>
                  </a:cubicBezTo>
                  <a:lnTo>
                    <a:pt x="14005" y="5202"/>
                  </a:lnTo>
                  <a:cubicBezTo>
                    <a:pt x="14930" y="2828"/>
                    <a:pt x="16742" y="1343"/>
                    <a:pt x="18715" y="1343"/>
                  </a:cubicBezTo>
                  <a:cubicBezTo>
                    <a:pt x="20114" y="1343"/>
                    <a:pt x="21458" y="2093"/>
                    <a:pt x="22456" y="3431"/>
                  </a:cubicBezTo>
                  <a:lnTo>
                    <a:pt x="22456" y="3432"/>
                  </a:lnTo>
                  <a:cubicBezTo>
                    <a:pt x="23194" y="1415"/>
                    <a:pt x="24707" y="140"/>
                    <a:pt x="26362" y="140"/>
                  </a:cubicBezTo>
                  <a:cubicBezTo>
                    <a:pt x="27723" y="140"/>
                    <a:pt x="29007" y="1006"/>
                    <a:pt x="29832" y="2481"/>
                  </a:cubicBezTo>
                  <a:lnTo>
                    <a:pt x="29832" y="2480"/>
                  </a:lnTo>
                  <a:cubicBezTo>
                    <a:pt x="30755" y="1002"/>
                    <a:pt x="32110" y="149"/>
                    <a:pt x="33538" y="149"/>
                  </a:cubicBezTo>
                  <a:cubicBezTo>
                    <a:pt x="35888" y="149"/>
                    <a:pt x="37901" y="2435"/>
                    <a:pt x="38318" y="5575"/>
                  </a:cubicBezTo>
                  <a:lnTo>
                    <a:pt x="38317" y="5576"/>
                  </a:lnTo>
                  <a:cubicBezTo>
                    <a:pt x="40639" y="6438"/>
                    <a:pt x="42250" y="9313"/>
                    <a:pt x="42250" y="12594"/>
                  </a:cubicBezTo>
                  <a:cubicBezTo>
                    <a:pt x="42250" y="13579"/>
                    <a:pt x="42103" y="14554"/>
                    <a:pt x="41818" y="15460"/>
                  </a:cubicBezTo>
                  <a:lnTo>
                    <a:pt x="41818" y="15459"/>
                  </a:lnTo>
                  <a:cubicBezTo>
                    <a:pt x="42727" y="17070"/>
                    <a:pt x="43220" y="19044"/>
                    <a:pt x="43220" y="21076"/>
                  </a:cubicBezTo>
                  <a:cubicBezTo>
                    <a:pt x="43220" y="25663"/>
                    <a:pt x="40741" y="29553"/>
                    <a:pt x="37404" y="30203"/>
                  </a:cubicBezTo>
                  <a:lnTo>
                    <a:pt x="37403" y="30202"/>
                  </a:lnTo>
                  <a:cubicBezTo>
                    <a:pt x="37378" y="34523"/>
                    <a:pt x="34795" y="38006"/>
                    <a:pt x="31619" y="38006"/>
                  </a:cubicBezTo>
                  <a:cubicBezTo>
                    <a:pt x="30535" y="38006"/>
                    <a:pt x="29474" y="37593"/>
                    <a:pt x="28555" y="36813"/>
                  </a:cubicBezTo>
                  <a:lnTo>
                    <a:pt x="28556" y="36813"/>
                  </a:lnTo>
                  <a:cubicBezTo>
                    <a:pt x="27694" y="40699"/>
                    <a:pt x="25069" y="43357"/>
                    <a:pt x="22094" y="43357"/>
                  </a:cubicBezTo>
                  <a:cubicBezTo>
                    <a:pt x="19839" y="43357"/>
                    <a:pt x="17733" y="41821"/>
                    <a:pt x="16480" y="39263"/>
                  </a:cubicBezTo>
                  <a:lnTo>
                    <a:pt x="16480" y="39264"/>
                  </a:lnTo>
                  <a:cubicBezTo>
                    <a:pt x="15279" y="40250"/>
                    <a:pt x="13904" y="40770"/>
                    <a:pt x="12503" y="40770"/>
                  </a:cubicBezTo>
                  <a:cubicBezTo>
                    <a:pt x="9735" y="40770"/>
                    <a:pt x="7180" y="38748"/>
                    <a:pt x="5804" y="35469"/>
                  </a:cubicBezTo>
                  <a:lnTo>
                    <a:pt x="5803" y="35469"/>
                  </a:lnTo>
                  <a:cubicBezTo>
                    <a:pt x="5635" y="35496"/>
                    <a:pt x="5465" y="35509"/>
                    <a:pt x="5296" y="35509"/>
                  </a:cubicBezTo>
                  <a:cubicBezTo>
                    <a:pt x="2888" y="35510"/>
                    <a:pt x="936" y="32860"/>
                    <a:pt x="936" y="29592"/>
                  </a:cubicBezTo>
                  <a:cubicBezTo>
                    <a:pt x="936" y="28090"/>
                    <a:pt x="1356" y="26644"/>
                    <a:pt x="2112" y="25547"/>
                  </a:cubicBezTo>
                  <a:lnTo>
                    <a:pt x="2113" y="25547"/>
                  </a:lnTo>
                  <a:cubicBezTo>
                    <a:pt x="781" y="24481"/>
                    <a:pt x="-36" y="22528"/>
                    <a:pt x="-36" y="20418"/>
                  </a:cubicBezTo>
                  <a:cubicBezTo>
                    <a:pt x="-36" y="17370"/>
                    <a:pt x="1647" y="14817"/>
                    <a:pt x="3863" y="14504"/>
                  </a:cubicBezTo>
                  <a:lnTo>
                    <a:pt x="3900" y="14370"/>
                  </a:lnTo>
                  <a:close/>
                </a:path>
                <a:path w="43200" h="43200" fill="none">
                  <a:moveTo>
                    <a:pt x="4693" y="26177"/>
                  </a:moveTo>
                  <a:lnTo>
                    <a:pt x="4693" y="26177"/>
                  </a:lnTo>
                  <a:cubicBezTo>
                    <a:pt x="4580" y="26189"/>
                    <a:pt x="4468" y="26194"/>
                    <a:pt x="4356" y="26194"/>
                  </a:cubicBezTo>
                  <a:cubicBezTo>
                    <a:pt x="3584" y="26194"/>
                    <a:pt x="2826" y="25913"/>
                    <a:pt x="2160" y="25379"/>
                  </a:cubicBezTo>
                  <a:moveTo>
                    <a:pt x="6928" y="34899"/>
                  </a:moveTo>
                  <a:lnTo>
                    <a:pt x="6927" y="34898"/>
                  </a:lnTo>
                  <a:cubicBezTo>
                    <a:pt x="6572" y="35091"/>
                    <a:pt x="6200" y="35219"/>
                    <a:pt x="5820" y="35280"/>
                  </a:cubicBezTo>
                  <a:moveTo>
                    <a:pt x="16478" y="39090"/>
                  </a:moveTo>
                  <a:lnTo>
                    <a:pt x="16477" y="39090"/>
                  </a:lnTo>
                  <a:cubicBezTo>
                    <a:pt x="16210" y="38544"/>
                    <a:pt x="15986" y="37960"/>
                    <a:pt x="15809" y="37350"/>
                  </a:cubicBezTo>
                  <a:moveTo>
                    <a:pt x="28827" y="34751"/>
                  </a:moveTo>
                  <a:lnTo>
                    <a:pt x="28826" y="34750"/>
                  </a:lnTo>
                  <a:cubicBezTo>
                    <a:pt x="28787" y="35398"/>
                    <a:pt x="28698" y="36038"/>
                    <a:pt x="28560" y="36660"/>
                  </a:cubicBezTo>
                  <a:moveTo>
                    <a:pt x="34129" y="22954"/>
                  </a:moveTo>
                  <a:lnTo>
                    <a:pt x="34128" y="22954"/>
                  </a:lnTo>
                  <a:cubicBezTo>
                    <a:pt x="36118" y="24271"/>
                    <a:pt x="37381" y="27017"/>
                    <a:pt x="37381" y="30027"/>
                  </a:cubicBezTo>
                  <a:cubicBezTo>
                    <a:pt x="37381" y="30048"/>
                    <a:pt x="37380" y="30069"/>
                    <a:pt x="37380" y="30090"/>
                  </a:cubicBezTo>
                  <a:moveTo>
                    <a:pt x="41798" y="15354"/>
                  </a:moveTo>
                  <a:lnTo>
                    <a:pt x="41798" y="15354"/>
                  </a:ln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lnTo>
                    <a:pt x="38324" y="5425"/>
                  </a:lnTo>
                  <a:cubicBezTo>
                    <a:pt x="38375" y="5811"/>
                    <a:pt x="38401" y="6202"/>
                    <a:pt x="38401" y="6595"/>
                  </a:cubicBezTo>
                  <a:cubicBezTo>
                    <a:pt x="38401" y="6626"/>
                    <a:pt x="38400" y="6658"/>
                    <a:pt x="38400" y="6690"/>
                  </a:cubicBezTo>
                  <a:moveTo>
                    <a:pt x="29078" y="3952"/>
                  </a:moveTo>
                  <a:lnTo>
                    <a:pt x="29078" y="3952"/>
                  </a:lnTo>
                  <a:cubicBezTo>
                    <a:pt x="29266" y="3369"/>
                    <a:pt x="29516" y="2826"/>
                    <a:pt x="29820" y="2340"/>
                  </a:cubicBezTo>
                  <a:moveTo>
                    <a:pt x="22141" y="4720"/>
                  </a:moveTo>
                  <a:lnTo>
                    <a:pt x="22140" y="4719"/>
                  </a:lnTo>
                  <a:cubicBezTo>
                    <a:pt x="22217" y="4238"/>
                    <a:pt x="22338" y="3771"/>
                    <a:pt x="22500" y="3330"/>
                  </a:cubicBezTo>
                  <a:moveTo>
                    <a:pt x="14000" y="5192"/>
                  </a:moveTo>
                  <a:lnTo>
                    <a:pt x="14000" y="5191"/>
                  </a:lnTo>
                  <a:cubicBezTo>
                    <a:pt x="14471" y="5568"/>
                    <a:pt x="14908" y="6020"/>
                    <a:pt x="15299" y="6540"/>
                  </a:cubicBezTo>
                  <a:moveTo>
                    <a:pt x="4127" y="15789"/>
                  </a:moveTo>
                  <a:lnTo>
                    <a:pt x="4127" y="15788"/>
                  </a:lnTo>
                  <a:cubicBezTo>
                    <a:pt x="4024" y="15324"/>
                    <a:pt x="3948" y="14850"/>
                    <a:pt x="3900" y="14369"/>
                  </a:cubicBezTo>
                </a:path>
              </a:pathLst>
            </a:custGeom>
            <a:noFill/>
            <a:ln w="9525" cap="flat">
              <a:solidFill>
                <a:srgbClr val="406E84"/>
              </a:solidFill>
              <a:prstDash val="solid"/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662"/>
            </a:p>
          </p:txBody>
        </p:sp>
        <p:sp>
          <p:nvSpPr>
            <p:cNvPr id="58" name="TextBox 19">
              <a:extLst>
                <a:ext uri="{FF2B5EF4-FFF2-40B4-BE49-F238E27FC236}">
                  <a16:creationId xmlns:a16="http://schemas.microsoft.com/office/drawing/2014/main" id="{DE4D2034-418D-9F41-9DE6-7C56F3939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615" y="5042389"/>
              <a:ext cx="1435008" cy="433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215"/>
                <a:t>Cluster 1</a:t>
              </a:r>
            </a:p>
          </p:txBody>
        </p:sp>
        <p:sp>
          <p:nvSpPr>
            <p:cNvPr id="59" name="TextBox 20">
              <a:extLst>
                <a:ext uri="{FF2B5EF4-FFF2-40B4-BE49-F238E27FC236}">
                  <a16:creationId xmlns:a16="http://schemas.microsoft.com/office/drawing/2014/main" id="{40B46D4A-A800-2D45-B734-26224551A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415" y="4831374"/>
              <a:ext cx="1435008" cy="433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215" dirty="0"/>
                <a:t>Cluster 2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3CFA27-C085-0A46-931B-D79FE0B1081B}"/>
                </a:ext>
              </a:extLst>
            </p:cNvPr>
            <p:cNvCxnSpPr>
              <a:cxnSpLocks noChangeShapeType="1"/>
              <a:stCxn id="49" idx="3"/>
              <a:endCxn id="53" idx="3"/>
            </p:cNvCxnSpPr>
            <p:nvPr/>
          </p:nvCxnSpPr>
          <p:spPr bwMode="auto">
            <a:xfrm flipV="1">
              <a:off x="2168164" y="3671880"/>
              <a:ext cx="1524000" cy="70338"/>
            </a:xfrm>
            <a:prstGeom prst="line">
              <a:avLst/>
            </a:prstGeom>
            <a:noFill/>
            <a:ln w="25400">
              <a:solidFill>
                <a:srgbClr val="FFC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3622DCE-4D10-B44A-82C9-DA97A76958F2}"/>
              </a:ext>
            </a:extLst>
          </p:cNvPr>
          <p:cNvSpPr txBox="1"/>
          <p:nvPr/>
        </p:nvSpPr>
        <p:spPr>
          <a:xfrm>
            <a:off x="1866402" y="5975536"/>
            <a:ext cx="153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Single-link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8F3EBD-1D07-E34A-B0E3-4EEE4FE3BE71}"/>
              </a:ext>
            </a:extLst>
          </p:cNvPr>
          <p:cNvSpPr txBox="1"/>
          <p:nvPr/>
        </p:nvSpPr>
        <p:spPr>
          <a:xfrm>
            <a:off x="6417421" y="5952311"/>
            <a:ext cx="153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Complete-link</a:t>
            </a:r>
          </a:p>
        </p:txBody>
      </p:sp>
    </p:spTree>
    <p:extLst>
      <p:ext uri="{BB962C8B-B14F-4D97-AF65-F5344CB8AC3E}">
        <p14:creationId xmlns:p14="http://schemas.microsoft.com/office/powerpoint/2010/main" val="6432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 dirty="0">
                <a:solidFill>
                  <a:srgbClr val="000099"/>
                </a:solidFill>
                <a:latin typeface="+mj-lt"/>
              </a:rPr>
              <a:t>Lecture Overview	</a:t>
            </a:r>
            <a:endParaRPr lang="en-AU" sz="36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Content Placeholder 8"/>
          <p:cNvSpPr>
            <a:spLocks noGrp="1"/>
          </p:cNvSpPr>
          <p:nvPr/>
        </p:nvSpPr>
        <p:spPr bwMode="auto">
          <a:xfrm>
            <a:off x="541867" y="1676400"/>
            <a:ext cx="80264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31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1713" indent="15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98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284163"/>
            <a:endParaRPr lang="en-GB" altLang="en-US" sz="28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199"/>
            <a:ext cx="8229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b="0" i="1" kern="1200">
                <a:solidFill>
                  <a:schemeClr val="tx1">
                    <a:tint val="75000"/>
                  </a:schemeClr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What is clustering analysis?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Distance function and </a:t>
            </a:r>
            <a:r>
              <a:rPr lang="en-US" sz="2400" i="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normalisation</a:t>
            </a:r>
            <a:endParaRPr lang="en-US" sz="2400" i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-means clustering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Hierarchical clustering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Clustering evaluation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5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1F63B7-973E-4894-9AB2-685AF1BA89D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366713"/>
            <a:ext cx="8280400" cy="7620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000099"/>
                </a:solidFill>
                <a:latin typeface="+mn-lt"/>
                <a:ea typeface="SimSun" panose="02010600030101010101" pitchFamily="2" charset="-122"/>
              </a:rPr>
              <a:t>Single-link Example 1</a:t>
            </a:r>
          </a:p>
        </p:txBody>
      </p:sp>
      <p:pic>
        <p:nvPicPr>
          <p:cNvPr id="266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7143"/>
          <a:stretch>
            <a:fillRect/>
          </a:stretch>
        </p:blipFill>
        <p:spPr bwMode="auto">
          <a:xfrm>
            <a:off x="3325660" y="3786928"/>
            <a:ext cx="5791200" cy="29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74060" y="1688758"/>
            <a:ext cx="564094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1784" name="Text Box 8"/>
          <p:cNvSpPr txBox="1">
            <a:spLocks noChangeArrowheads="1"/>
          </p:cNvSpPr>
          <p:nvPr/>
        </p:nvSpPr>
        <p:spPr bwMode="auto">
          <a:xfrm>
            <a:off x="2655888" y="1422697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Can handle non-global shapes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7A343FAE-3950-4541-90B7-92FDBC23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60" y="1967066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+mn-lt"/>
              </a:rPr>
              <a:t>Original Points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630ABC43-EBDE-3F49-9A52-C79E1FFD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542" y="3786928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+mn-lt"/>
              </a:rPr>
              <a:t>Two Clusters</a:t>
            </a:r>
          </a:p>
        </p:txBody>
      </p:sp>
    </p:spTree>
    <p:extLst>
      <p:ext uri="{BB962C8B-B14F-4D97-AF65-F5344CB8AC3E}">
        <p14:creationId xmlns:p14="http://schemas.microsoft.com/office/powerpoint/2010/main" val="246340811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1F63B7-973E-4894-9AB2-685AF1BA89D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366713"/>
            <a:ext cx="8280400" cy="7620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000099"/>
                </a:solidFill>
                <a:latin typeface="+mn-lt"/>
                <a:ea typeface="SimSun" panose="02010600030101010101" pitchFamily="2" charset="-122"/>
              </a:rPr>
              <a:t>Single-link Example 2</a:t>
            </a:r>
          </a:p>
        </p:txBody>
      </p:sp>
      <p:sp>
        <p:nvSpPr>
          <p:cNvPr id="1611784" name="Text Box 8"/>
          <p:cNvSpPr txBox="1">
            <a:spLocks noChangeArrowheads="1"/>
          </p:cNvSpPr>
          <p:nvPr/>
        </p:nvSpPr>
        <p:spPr bwMode="auto">
          <a:xfrm>
            <a:off x="2655888" y="1422697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Sensitive to noise and outliers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C985D1D7-1766-4346-A10F-E6ED70D58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9585"/>
              </p:ext>
            </p:extLst>
          </p:nvPr>
        </p:nvGraphicFramePr>
        <p:xfrm>
          <a:off x="3886200" y="3095387"/>
          <a:ext cx="5257800" cy="385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Bitmap Image" r:id="rId4" imgW="4029637" imgH="2572109" progId="Paint.Picture">
                  <p:embed/>
                </p:oleObj>
              </mc:Choice>
              <mc:Fallback>
                <p:oleObj name="Bitmap Image" r:id="rId4" imgW="4029637" imgH="2572109" progId="Paint.Picture">
                  <p:embed/>
                  <p:pic>
                    <p:nvPicPr>
                      <p:cNvPr id="2868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886200" y="3095387"/>
                        <a:ext cx="5257800" cy="3856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>
            <a:extLst>
              <a:ext uri="{FF2B5EF4-FFF2-40B4-BE49-F238E27FC236}">
                <a16:creationId xmlns:a16="http://schemas.microsoft.com/office/drawing/2014/main" id="{45E29F64-83DE-634C-A8B0-748919593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2" t="16131" r="5829" b="16900"/>
          <a:stretch/>
        </p:blipFill>
        <p:spPr bwMode="auto">
          <a:xfrm>
            <a:off x="121447" y="2180434"/>
            <a:ext cx="5068881" cy="306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3">
            <a:extLst>
              <a:ext uri="{FF2B5EF4-FFF2-40B4-BE49-F238E27FC236}">
                <a16:creationId xmlns:a16="http://schemas.microsoft.com/office/drawing/2014/main" id="{7769FB8E-2035-9049-9871-22B9F3C1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2281502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+mn-lt"/>
              </a:rPr>
              <a:t>Original Points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4AA30C43-980F-EE4B-9B79-98651B8E9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1" y="352966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+mn-lt"/>
              </a:rPr>
              <a:t>Two Clusters</a:t>
            </a:r>
          </a:p>
        </p:txBody>
      </p:sp>
    </p:spTree>
    <p:extLst>
      <p:ext uri="{BB962C8B-B14F-4D97-AF65-F5344CB8AC3E}">
        <p14:creationId xmlns:p14="http://schemas.microsoft.com/office/powerpoint/2010/main" val="83446221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1F63B7-973E-4894-9AB2-685AF1BA89D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366713"/>
            <a:ext cx="8280400" cy="7620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000099"/>
                </a:solidFill>
                <a:latin typeface="+mn-lt"/>
                <a:ea typeface="SimSun" panose="02010600030101010101" pitchFamily="2" charset="-122"/>
              </a:rPr>
              <a:t>Complete-link Example 2</a:t>
            </a:r>
          </a:p>
        </p:txBody>
      </p:sp>
      <p:sp>
        <p:nvSpPr>
          <p:cNvPr id="1611784" name="Text Box 8"/>
          <p:cNvSpPr txBox="1">
            <a:spLocks noChangeArrowheads="1"/>
          </p:cNvSpPr>
          <p:nvPr/>
        </p:nvSpPr>
        <p:spPr bwMode="auto">
          <a:xfrm>
            <a:off x="2655888" y="1422697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Less susceptible to noise and outliers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E353112B-6600-3940-B51D-504985B86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11587" r="5355" b="19566"/>
          <a:stretch/>
        </p:blipFill>
        <p:spPr bwMode="auto">
          <a:xfrm>
            <a:off x="3931655" y="3675565"/>
            <a:ext cx="521234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A0CA38E1-BD7D-2241-B1CF-9C856B92A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2" t="16131" r="5829" b="16900"/>
          <a:stretch/>
        </p:blipFill>
        <p:spPr bwMode="auto">
          <a:xfrm>
            <a:off x="121447" y="2180434"/>
            <a:ext cx="5068881" cy="306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4ADC8BE-CB5F-004D-A865-8416C508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2302667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+mn-lt"/>
              </a:rPr>
              <a:t>Original Points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9674C518-7919-574D-8E6B-871184C1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3830929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+mn-lt"/>
              </a:rPr>
              <a:t>Two Clusters</a:t>
            </a:r>
          </a:p>
        </p:txBody>
      </p:sp>
    </p:spTree>
    <p:extLst>
      <p:ext uri="{BB962C8B-B14F-4D97-AF65-F5344CB8AC3E}">
        <p14:creationId xmlns:p14="http://schemas.microsoft.com/office/powerpoint/2010/main" val="363092040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EDEB5-FCCC-477E-9744-4485DCF0F404}" type="slidenum">
              <a:rPr lang="en-US" smtClean="0"/>
              <a:pPr lvl="0"/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80999"/>
            <a:ext cx="7634515" cy="642257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>
                <a:solidFill>
                  <a:srgbClr val="000099"/>
                </a:solidFill>
                <a:latin typeface="+mn-lt"/>
              </a:rPr>
              <a:t>Compare </a:t>
            </a:r>
            <a:r>
              <a:rPr lang="en-US" sz="3600" b="1" dirty="0" err="1">
                <a:solidFill>
                  <a:srgbClr val="000099"/>
                </a:solidFill>
                <a:latin typeface="+mn-lt"/>
              </a:rPr>
              <a:t>Dendograms</a:t>
            </a:r>
            <a:endParaRPr lang="en-US" sz="3600" b="1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6667"/>
          <a:stretch/>
        </p:blipFill>
        <p:spPr>
          <a:xfrm>
            <a:off x="4791554" y="2674004"/>
            <a:ext cx="3934912" cy="3121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76D6E4-4536-C749-8D9F-3C7BF82B51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500"/>
          <a:stretch/>
        </p:blipFill>
        <p:spPr>
          <a:xfrm>
            <a:off x="522363" y="2649996"/>
            <a:ext cx="3830084" cy="31210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FA350F-6660-2941-9B77-A79516043CBD}"/>
              </a:ext>
            </a:extLst>
          </p:cNvPr>
          <p:cNvSpPr/>
          <p:nvPr/>
        </p:nvSpPr>
        <p:spPr>
          <a:xfrm>
            <a:off x="4791554" y="2674003"/>
            <a:ext cx="533400" cy="64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981E3-5252-3A4F-B407-871FE15AEB2E}"/>
              </a:ext>
            </a:extLst>
          </p:cNvPr>
          <p:cNvSpPr/>
          <p:nvPr/>
        </p:nvSpPr>
        <p:spPr>
          <a:xfrm>
            <a:off x="457200" y="2649996"/>
            <a:ext cx="533400" cy="64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9790605-7ECF-9944-9300-8341C5663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683" y="598307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+mn-lt"/>
              </a:rPr>
              <a:t>Single-link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2D8FEAD-4768-1046-9440-EE268227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83069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+mn-lt"/>
              </a:rPr>
              <a:t>Complete-link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3E6B22BC-1FA1-0241-9083-1E8E1541E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485" y="1617797"/>
            <a:ext cx="76345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Complete link gives a better distribution of samples</a:t>
            </a:r>
          </a:p>
        </p:txBody>
      </p:sp>
    </p:spTree>
    <p:extLst>
      <p:ext uri="{BB962C8B-B14F-4D97-AF65-F5344CB8AC3E}">
        <p14:creationId xmlns:p14="http://schemas.microsoft.com/office/powerpoint/2010/main" val="247538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EDEB5-FCCC-477E-9744-4485DCF0F404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80999"/>
            <a:ext cx="7634515" cy="642257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>
                <a:solidFill>
                  <a:srgbClr val="000099"/>
                </a:solidFill>
                <a:latin typeface="+mn-lt"/>
              </a:rPr>
              <a:t>Evaluation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53D68C-316A-B44E-8C06-BED848E01ACC}"/>
              </a:ext>
            </a:extLst>
          </p:cNvPr>
          <p:cNvSpPr txBox="1">
            <a:spLocks/>
          </p:cNvSpPr>
          <p:nvPr/>
        </p:nvSpPr>
        <p:spPr bwMode="auto">
          <a:xfrm>
            <a:off x="533400" y="1676400"/>
            <a:ext cx="8352973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 good clustering will produce high quality clusters in which: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u="sng" dirty="0"/>
              <a:t>intra-class</a:t>
            </a:r>
            <a:r>
              <a:rPr lang="en-US" altLang="en-US" sz="2400" dirty="0"/>
              <a:t> (that is, intra-cluster) similarity is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u="sng" dirty="0"/>
              <a:t>inter-class</a:t>
            </a:r>
            <a:r>
              <a:rPr lang="en-US" altLang="en-US" sz="2400" dirty="0"/>
              <a:t> similarity is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The measured quality of a clustering depends on both the sample representation and the similarity measure used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8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EDEB5-FCCC-477E-9744-4485DCF0F404}" type="slidenum">
              <a:rPr lang="en-US" smtClean="0"/>
              <a:pPr lvl="0"/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80999"/>
            <a:ext cx="7634515" cy="642257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>
                <a:solidFill>
                  <a:srgbClr val="000099"/>
                </a:solidFill>
                <a:latin typeface="+mn-lt"/>
              </a:rPr>
              <a:t>Purity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53D68C-316A-B44E-8C06-BED848E01ACC}"/>
              </a:ext>
            </a:extLst>
          </p:cNvPr>
          <p:cNvSpPr txBox="1">
            <a:spLocks/>
          </p:cNvSpPr>
          <p:nvPr/>
        </p:nvSpPr>
        <p:spPr bwMode="auto">
          <a:xfrm>
            <a:off x="533400" y="1676400"/>
            <a:ext cx="8352973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Purity is measured by its ability to discover some or all of the hidden patterns or latent classes in gold standard data</a:t>
            </a:r>
          </a:p>
          <a:p>
            <a:r>
              <a:rPr lang="en-US" altLang="en-US" sz="2400" dirty="0">
                <a:cs typeface="Arial" panose="020B0604020202020204" pitchFamily="34" charset="0"/>
              </a:rPr>
              <a:t>Assesses a clustering with respect to </a:t>
            </a:r>
            <a:r>
              <a:rPr lang="en-US" altLang="en-US" sz="2400" u="sng" dirty="0">
                <a:cs typeface="Arial" panose="020B0604020202020204" pitchFamily="34" charset="0"/>
              </a:rPr>
              <a:t>ground truth</a:t>
            </a:r>
            <a:r>
              <a:rPr lang="en-US" altLang="en-US" sz="2400" dirty="0">
                <a:cs typeface="Arial" panose="020B0604020202020204" pitchFamily="34" charset="0"/>
              </a:rPr>
              <a:t> … requires </a:t>
            </a:r>
            <a:r>
              <a:rPr lang="en-US" altLang="en-US" sz="2400" i="1" dirty="0">
                <a:solidFill>
                  <a:srgbClr val="00A000"/>
                </a:solidFill>
                <a:cs typeface="Arial" panose="020B0604020202020204" pitchFamily="34" charset="0"/>
              </a:rPr>
              <a:t>labeled data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13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EDEB5-FCCC-477E-9744-4485DCF0F404}" type="slidenum">
              <a:rPr lang="en-US" smtClean="0"/>
              <a:pPr lvl="0"/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80999"/>
            <a:ext cx="7634515" cy="642257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>
                <a:solidFill>
                  <a:srgbClr val="000099"/>
                </a:solidFill>
                <a:latin typeface="+mn-lt"/>
              </a:rPr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CB04A5-C4E1-7348-B08A-E1BED54DC7E4}"/>
              </a:ext>
            </a:extLst>
          </p:cNvPr>
          <p:cNvGrpSpPr/>
          <p:nvPr/>
        </p:nvGrpSpPr>
        <p:grpSpPr>
          <a:xfrm>
            <a:off x="762000" y="1676400"/>
            <a:ext cx="7924800" cy="2467776"/>
            <a:chOff x="838200" y="2055935"/>
            <a:chExt cx="7924800" cy="2467776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E71404E0-A939-C04A-9977-C2FCBEAD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055935"/>
              <a:ext cx="1943100" cy="179363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sz="2585">
                  <a:solidFill>
                    <a:srgbClr val="0000FF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8308883F-2758-0C4A-80CB-6717DB37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055935"/>
              <a:ext cx="1943100" cy="179363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en-US" sz="2585">
                  <a:solidFill>
                    <a:srgbClr val="0000FF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585">
                  <a:solidFill>
                    <a:srgbClr val="0000FF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r>
                <a:rPr lang="en-US" altLang="en-US" sz="2585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en-US" sz="2585">
                  <a:solidFill>
                    <a:srgbClr val="0000FF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585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sz="2585">
                  <a:solidFill>
                    <a:srgbClr val="0000FF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r>
                <a:rPr lang="en-US" altLang="en-US" sz="2585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en-US" sz="2585">
                  <a:solidFill>
                    <a:srgbClr val="339966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E1D7DC79-723C-4D40-8925-0306AB1F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285" y="2055935"/>
              <a:ext cx="1943100" cy="179363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en-US" sz="2585">
                  <a:solidFill>
                    <a:srgbClr val="339966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339966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585">
                  <a:solidFill>
                    <a:srgbClr val="339966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sz="2585">
                  <a:solidFill>
                    <a:srgbClr val="339966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r>
                <a:rPr lang="en-US" altLang="en-US" sz="2585">
                  <a:solidFill>
                    <a:srgbClr val="339966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en-US" sz="2585">
                  <a:solidFill>
                    <a:srgbClr val="339966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en-US" sz="2585">
                  <a:solidFill>
                    <a:srgbClr val="FF0000"/>
                  </a:solidFill>
                  <a:latin typeface="Times New Roman" panose="02020603050405020304" pitchFamily="18" charset="0"/>
                  <a:sym typeface="Symbol" pitchFamily="2" charset="2"/>
                </a:rPr>
                <a:t></a:t>
              </a:r>
              <a:endParaRPr lang="en-US" altLang="en-US" sz="2585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4439C76D-F0BB-114D-B22A-6AA50E316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004" y="4062046"/>
              <a:ext cx="7471996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+mn-lt"/>
                  <a:cs typeface="Times New Roman" charset="0"/>
                </a:rPr>
                <a:t>Cluster I                        Cluster II                         Cluster III</a:t>
              </a:r>
            </a:p>
          </p:txBody>
        </p:sp>
      </p:grpSp>
      <p:sp>
        <p:nvSpPr>
          <p:cNvPr id="10" name="Text Box 8">
            <a:extLst>
              <a:ext uri="{FF2B5EF4-FFF2-40B4-BE49-F238E27FC236}">
                <a16:creationId xmlns:a16="http://schemas.microsoft.com/office/drawing/2014/main" id="{15E43B32-BF55-1F4C-9434-937A358D4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815" y="4720120"/>
            <a:ext cx="6723185" cy="15981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dirty="0">
                <a:latin typeface="+mn-lt"/>
                <a:cs typeface="Times New Roman" charset="0"/>
              </a:rPr>
              <a:t>Cluster I: Purity = max(5, 1, 0)/6 = 5/6</a:t>
            </a:r>
          </a:p>
          <a:p>
            <a:pPr>
              <a:defRPr/>
            </a:pPr>
            <a:r>
              <a:rPr lang="en-US" dirty="0">
                <a:latin typeface="+mn-lt"/>
                <a:cs typeface="Times New Roman" charset="0"/>
              </a:rPr>
              <a:t>Cluster II: Purity = max(1, 4, 1)/6 = 4/6</a:t>
            </a:r>
          </a:p>
          <a:p>
            <a:pPr>
              <a:defRPr/>
            </a:pPr>
            <a:r>
              <a:rPr lang="en-US" dirty="0">
                <a:latin typeface="+mn-lt"/>
                <a:cs typeface="Times New Roman" charset="0"/>
              </a:rPr>
              <a:t>Cluster III: Purity = max(2, 0, 3)/5 = 3/5</a:t>
            </a:r>
          </a:p>
          <a:p>
            <a:pPr>
              <a:defRPr/>
            </a:pPr>
            <a:endParaRPr lang="en-US" sz="2585" dirty="0">
              <a:latin typeface="+mn-lt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2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7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272337" cy="720725"/>
          </a:xfrm>
        </p:spPr>
        <p:txBody>
          <a:bodyPr/>
          <a:lstStyle/>
          <a:p>
            <a:pPr algn="l"/>
            <a:r>
              <a:rPr lang="en-GB" altLang="en-US" sz="3600" b="1">
                <a:solidFill>
                  <a:srgbClr val="000099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8"/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" y="1371600"/>
                <a:ext cx="8174038" cy="4968875"/>
              </a:xfrm>
            </p:spPr>
            <p:txBody>
              <a:bodyPr/>
              <a:lstStyle/>
              <a:p>
                <a:pPr marL="284163" indent="-284163"/>
                <a:r>
                  <a:rPr lang="en-GB" altLang="en-US" sz="2300" dirty="0"/>
                  <a:t>Clustering uses a distance function to group instances.</a:t>
                </a:r>
              </a:p>
              <a:p>
                <a:pPr marL="284163" indent="-284163"/>
                <a14:m>
                  <m:oMath xmlns:m="http://schemas.openxmlformats.org/officeDocument/2006/math">
                    <m:r>
                      <a:rPr lang="en-AU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altLang="en-US" sz="2300" dirty="0"/>
                  <a:t>-Means clustering is dependent on choice of seeds and number of clusters</a:t>
                </a:r>
              </a:p>
              <a:p>
                <a:pPr marL="284163" indent="-284163"/>
                <a:r>
                  <a:rPr lang="en-GB" altLang="en-US" sz="2300" dirty="0"/>
                  <a:t>Hierarchical clustering is dependent on choice of distance metric between two clusters</a:t>
                </a:r>
              </a:p>
              <a:p>
                <a:pPr marL="284163" indent="-284163"/>
                <a:r>
                  <a:rPr lang="en-GB" altLang="en-US" sz="2300" dirty="0"/>
                  <a:t>Labelled data can be used to evaluate the quality of clusters</a:t>
                </a:r>
              </a:p>
            </p:txBody>
          </p:sp>
        </mc:Choice>
        <mc:Fallback xmlns="">
          <p:sp>
            <p:nvSpPr>
              <p:cNvPr id="36867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" y="1371600"/>
                <a:ext cx="8174038" cy="4968875"/>
              </a:xfrm>
              <a:blipFill>
                <a:blip r:embed="rId3"/>
                <a:stretch>
                  <a:fillRect l="-1087" t="-1020" r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81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>
                <a:solidFill>
                  <a:srgbClr val="000099"/>
                </a:solidFill>
              </a:rPr>
              <a:t>Pre-Reading List</a:t>
            </a:r>
            <a:endParaRPr lang="en-AU" b="1" dirty="0">
              <a:solidFill>
                <a:srgbClr val="00009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600199"/>
            <a:ext cx="8229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b="0" i="1" kern="1200">
                <a:solidFill>
                  <a:schemeClr val="tx1">
                    <a:tint val="75000"/>
                  </a:schemeClr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Pre-Lecture work (reading) for students:</a:t>
            </a:r>
          </a:p>
          <a:p>
            <a:pPr algn="l"/>
            <a:endParaRPr lang="en-US" sz="24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Textbook 2 (Data Mining: Practical Machine Learning Tools and Applications) – Chapter 4 (Section 4.7 and Section 4.8)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 and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Kamber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(2012), 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“Data Mining: Concepts and Techniques” 3</a:t>
            </a:r>
            <a:r>
              <a:rPr lang="en-US" sz="2000" i="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rd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Edition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– Chapter 10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71F9C7-5474-4F4C-901E-23EDA4612C6D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59738" cy="782638"/>
          </a:xfrm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altLang="en-US" sz="4000" b="1" dirty="0">
                <a:solidFill>
                  <a:srgbClr val="000099"/>
                </a:solidFill>
              </a:rPr>
              <a:t>Clustering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/>
              <a:t>Clustering: the process of grouping a set of objects into classes of similar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Samples within a cluster should be similar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Samples from different clusters should be dissimilar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Classes are not pre-defined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47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71F9C7-5474-4F4C-901E-23EDA4612C6D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59738" cy="782638"/>
          </a:xfrm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altLang="en-US" sz="4000" b="1" dirty="0">
                <a:solidFill>
                  <a:srgbClr val="000099"/>
                </a:solidFill>
              </a:rPr>
              <a:t>Clustering Example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Yahoo! Hierarchy </a:t>
            </a:r>
            <a:r>
              <a:rPr lang="en-US" altLang="en-US" sz="2400" i="1" dirty="0"/>
              <a:t>is not</a:t>
            </a:r>
            <a:r>
              <a:rPr lang="en-US" altLang="ja-JP" sz="2400" i="1" dirty="0"/>
              <a:t> </a:t>
            </a:r>
            <a:r>
              <a:rPr lang="en-US" altLang="ja-JP" sz="2400" dirty="0"/>
              <a:t>clustering but </a:t>
            </a:r>
            <a:r>
              <a:rPr lang="en-US" altLang="ja-JP" sz="2400" i="1" dirty="0"/>
              <a:t>is </a:t>
            </a:r>
            <a:r>
              <a:rPr lang="en-US" altLang="ja-JP" sz="2400" dirty="0"/>
              <a:t>the kind of output you want from clustering</a:t>
            </a: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827770-0A7B-464E-8F23-9F17D5A75F22}"/>
              </a:ext>
            </a:extLst>
          </p:cNvPr>
          <p:cNvGrpSpPr/>
          <p:nvPr/>
        </p:nvGrpSpPr>
        <p:grpSpPr>
          <a:xfrm>
            <a:off x="733042" y="2870635"/>
            <a:ext cx="7896225" cy="2475832"/>
            <a:chOff x="330200" y="3048000"/>
            <a:chExt cx="9166225" cy="3279775"/>
          </a:xfrm>
        </p:grpSpPr>
        <p:cxnSp>
          <p:nvCxnSpPr>
            <p:cNvPr id="7" name="AutoShape 2">
              <a:extLst>
                <a:ext uri="{FF2B5EF4-FFF2-40B4-BE49-F238E27FC236}">
                  <a16:creationId xmlns:a16="http://schemas.microsoft.com/office/drawing/2014/main" id="{8172B4A0-BD70-AB41-A903-5E9747B1E4F0}"/>
                </a:ext>
              </a:extLst>
            </p:cNvPr>
            <p:cNvCxnSpPr>
              <a:cxnSpLocks noChangeShapeType="1"/>
              <a:stCxn id="25" idx="2"/>
              <a:endCxn id="21" idx="0"/>
            </p:cNvCxnSpPr>
            <p:nvPr/>
          </p:nvCxnSpPr>
          <p:spPr bwMode="auto">
            <a:xfrm>
              <a:off x="5183188" y="4546600"/>
              <a:ext cx="581025" cy="1411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4E316930-DBE9-EB45-B53D-87FC841B5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00" y="5243513"/>
              <a:ext cx="6842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dairy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9FFC7B6-0751-0F44-AE45-B813FD684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700" y="5472113"/>
              <a:ext cx="7493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crops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96D69E3F-46DE-A74E-A207-5BDAC7A0A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538" y="5791200"/>
              <a:ext cx="1211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Arial" panose="020B0604020202020204" pitchFamily="34" charset="0"/>
                </a:rPr>
                <a:t>agronomy</a:t>
              </a: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8FBADD07-9DDF-0943-893B-6D60C3652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" y="5867400"/>
              <a:ext cx="954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forestry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C777B93E-1713-2D44-BF48-4A927EB4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913" y="3048000"/>
              <a:ext cx="184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AB34DD18-BEF1-394C-A8F2-0ED47F853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600" y="5395913"/>
              <a:ext cx="4159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AI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B088050A-C645-4445-A42E-506364D9C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75" y="5776913"/>
              <a:ext cx="5826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HCI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989B6AAE-D5C0-4644-B10D-468B3C655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6100" y="5472113"/>
              <a:ext cx="6334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craft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ED9BCF9E-CFC3-564A-88D8-908D19C95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0" y="5776913"/>
              <a:ext cx="10826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missions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BA6AA5E2-85C3-2043-BD0E-03C40865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950" y="5395913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botany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EFE262ED-51FF-B548-BC9A-DACD91BB1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853113"/>
              <a:ext cx="1108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evolution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1FBE5B61-4E2E-4B43-B891-DC2FCA0CE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650" y="5395913"/>
              <a:ext cx="5318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cell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A4D32981-5B92-0843-949E-B203C495A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150" y="5653088"/>
              <a:ext cx="13128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magnetism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236A7F4E-8EAE-7048-AC7B-1381770D1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8275" y="5957888"/>
              <a:ext cx="10318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relativity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93618B4F-E452-9346-A006-DF99E75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95913"/>
              <a:ext cx="9921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courses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D4B56269-A94F-CB4B-8846-21414CB36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0" y="4176713"/>
              <a:ext cx="1262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Arial" panose="020B0604020202020204" pitchFamily="34" charset="0"/>
                </a:rPr>
                <a:t>agriculture</a:t>
              </a: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B6CBAE98-28EF-EB48-AD37-E6B88674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176713"/>
              <a:ext cx="9159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biology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57A15FF8-C4E6-3147-B7D5-5FA675879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4176713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physics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24D79108-7AD4-474D-91F0-3A792EF08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800" y="41767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CS</a:t>
              </a: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96403852-1346-B448-96F7-55260BB7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800" y="4176713"/>
              <a:ext cx="800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space</a:t>
              </a:r>
            </a:p>
          </p:txBody>
        </p:sp>
        <p:cxnSp>
          <p:nvCxnSpPr>
            <p:cNvPr id="28" name="AutoShape 24">
              <a:extLst>
                <a:ext uri="{FF2B5EF4-FFF2-40B4-BE49-F238E27FC236}">
                  <a16:creationId xmlns:a16="http://schemas.microsoft.com/office/drawing/2014/main" id="{BEDF5971-5A01-434C-A9D7-FACACA582E79}"/>
                </a:ext>
              </a:extLst>
            </p:cNvPr>
            <p:cNvCxnSpPr>
              <a:cxnSpLocks noChangeShapeType="1"/>
              <a:stCxn id="12" idx="3"/>
              <a:endCxn id="23" idx="0"/>
            </p:cNvCxnSpPr>
            <p:nvPr/>
          </p:nvCxnSpPr>
          <p:spPr bwMode="auto">
            <a:xfrm flipH="1">
              <a:off x="1457325" y="3232150"/>
              <a:ext cx="3741738" cy="944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5">
              <a:extLst>
                <a:ext uri="{FF2B5EF4-FFF2-40B4-BE49-F238E27FC236}">
                  <a16:creationId xmlns:a16="http://schemas.microsoft.com/office/drawing/2014/main" id="{56DD49CF-72CF-F144-8B9C-DEDF0DCED3DB}"/>
                </a:ext>
              </a:extLst>
            </p:cNvPr>
            <p:cNvCxnSpPr>
              <a:cxnSpLocks noChangeShapeType="1"/>
              <a:stCxn id="12" idx="3"/>
              <a:endCxn id="24" idx="0"/>
            </p:cNvCxnSpPr>
            <p:nvPr/>
          </p:nvCxnSpPr>
          <p:spPr bwMode="auto">
            <a:xfrm flipH="1">
              <a:off x="3519488" y="3232150"/>
              <a:ext cx="1679575" cy="944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6">
              <a:extLst>
                <a:ext uri="{FF2B5EF4-FFF2-40B4-BE49-F238E27FC236}">
                  <a16:creationId xmlns:a16="http://schemas.microsoft.com/office/drawing/2014/main" id="{D4ABDAF8-F42B-204C-97B8-5212CD702173}"/>
                </a:ext>
              </a:extLst>
            </p:cNvPr>
            <p:cNvCxnSpPr>
              <a:cxnSpLocks noChangeShapeType="1"/>
              <a:stCxn id="12" idx="3"/>
              <a:endCxn id="25" idx="0"/>
            </p:cNvCxnSpPr>
            <p:nvPr/>
          </p:nvCxnSpPr>
          <p:spPr bwMode="auto">
            <a:xfrm flipH="1">
              <a:off x="5183188" y="3232150"/>
              <a:ext cx="15875" cy="944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7">
              <a:extLst>
                <a:ext uri="{FF2B5EF4-FFF2-40B4-BE49-F238E27FC236}">
                  <a16:creationId xmlns:a16="http://schemas.microsoft.com/office/drawing/2014/main" id="{F2FEF94D-C0F2-F744-BD94-D5EEB225ADAD}"/>
                </a:ext>
              </a:extLst>
            </p:cNvPr>
            <p:cNvCxnSpPr>
              <a:cxnSpLocks noChangeShapeType="1"/>
              <a:stCxn id="12" idx="3"/>
              <a:endCxn id="26" idx="0"/>
            </p:cNvCxnSpPr>
            <p:nvPr/>
          </p:nvCxnSpPr>
          <p:spPr bwMode="auto">
            <a:xfrm>
              <a:off x="5199063" y="3232150"/>
              <a:ext cx="1581150" cy="944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8">
              <a:extLst>
                <a:ext uri="{FF2B5EF4-FFF2-40B4-BE49-F238E27FC236}">
                  <a16:creationId xmlns:a16="http://schemas.microsoft.com/office/drawing/2014/main" id="{1C2A3057-EED4-9847-86CA-B3D222C3CA4E}"/>
                </a:ext>
              </a:extLst>
            </p:cNvPr>
            <p:cNvCxnSpPr>
              <a:cxnSpLocks noChangeShapeType="1"/>
              <a:stCxn id="12" idx="3"/>
              <a:endCxn id="27" idx="0"/>
            </p:cNvCxnSpPr>
            <p:nvPr/>
          </p:nvCxnSpPr>
          <p:spPr bwMode="auto">
            <a:xfrm>
              <a:off x="5199063" y="3232150"/>
              <a:ext cx="3379787" cy="944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29">
              <a:extLst>
                <a:ext uri="{FF2B5EF4-FFF2-40B4-BE49-F238E27FC236}">
                  <a16:creationId xmlns:a16="http://schemas.microsoft.com/office/drawing/2014/main" id="{1854E79C-A698-F04E-8F27-9364C75DB891}"/>
                </a:ext>
              </a:extLst>
            </p:cNvPr>
            <p:cNvCxnSpPr>
              <a:cxnSpLocks noChangeShapeType="1"/>
              <a:stCxn id="23" idx="2"/>
              <a:endCxn id="8" idx="0"/>
            </p:cNvCxnSpPr>
            <p:nvPr/>
          </p:nvCxnSpPr>
          <p:spPr bwMode="auto">
            <a:xfrm flipH="1">
              <a:off x="673100" y="4546600"/>
              <a:ext cx="784225" cy="6969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0">
              <a:extLst>
                <a:ext uri="{FF2B5EF4-FFF2-40B4-BE49-F238E27FC236}">
                  <a16:creationId xmlns:a16="http://schemas.microsoft.com/office/drawing/2014/main" id="{63ABEC4E-79A7-1143-B0C4-35E2E59A9481}"/>
                </a:ext>
              </a:extLst>
            </p:cNvPr>
            <p:cNvCxnSpPr>
              <a:cxnSpLocks noChangeShapeType="1"/>
              <a:stCxn id="24" idx="2"/>
              <a:endCxn id="17" idx="0"/>
            </p:cNvCxnSpPr>
            <p:nvPr/>
          </p:nvCxnSpPr>
          <p:spPr bwMode="auto">
            <a:xfrm flipH="1">
              <a:off x="3086100" y="4546600"/>
              <a:ext cx="433388" cy="849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1">
              <a:extLst>
                <a:ext uri="{FF2B5EF4-FFF2-40B4-BE49-F238E27FC236}">
                  <a16:creationId xmlns:a16="http://schemas.microsoft.com/office/drawing/2014/main" id="{924B03C3-E7C8-A64B-9D88-F5187DF709C9}"/>
                </a:ext>
              </a:extLst>
            </p:cNvPr>
            <p:cNvCxnSpPr>
              <a:cxnSpLocks noChangeShapeType="1"/>
              <a:stCxn id="24" idx="2"/>
              <a:endCxn id="19" idx="0"/>
            </p:cNvCxnSpPr>
            <p:nvPr/>
          </p:nvCxnSpPr>
          <p:spPr bwMode="auto">
            <a:xfrm>
              <a:off x="3519488" y="4546600"/>
              <a:ext cx="549275" cy="849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2">
              <a:extLst>
                <a:ext uri="{FF2B5EF4-FFF2-40B4-BE49-F238E27FC236}">
                  <a16:creationId xmlns:a16="http://schemas.microsoft.com/office/drawing/2014/main" id="{685D6460-DCA5-7344-965D-2248A83406A3}"/>
                </a:ext>
              </a:extLst>
            </p:cNvPr>
            <p:cNvCxnSpPr>
              <a:cxnSpLocks noChangeShapeType="1"/>
              <a:stCxn id="25" idx="2"/>
              <a:endCxn id="20" idx="0"/>
            </p:cNvCxnSpPr>
            <p:nvPr/>
          </p:nvCxnSpPr>
          <p:spPr bwMode="auto">
            <a:xfrm flipH="1">
              <a:off x="5032375" y="4546600"/>
              <a:ext cx="150813" cy="1106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3">
              <a:extLst>
                <a:ext uri="{FF2B5EF4-FFF2-40B4-BE49-F238E27FC236}">
                  <a16:creationId xmlns:a16="http://schemas.microsoft.com/office/drawing/2014/main" id="{98165F41-3DEE-3144-96CF-54C3BC8B0A93}"/>
                </a:ext>
              </a:extLst>
            </p:cNvPr>
            <p:cNvCxnSpPr>
              <a:cxnSpLocks noChangeShapeType="1"/>
              <a:stCxn id="26" idx="2"/>
              <a:endCxn id="13" idx="0"/>
            </p:cNvCxnSpPr>
            <p:nvPr/>
          </p:nvCxnSpPr>
          <p:spPr bwMode="auto">
            <a:xfrm flipH="1">
              <a:off x="6405563" y="4546600"/>
              <a:ext cx="374650" cy="849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4">
              <a:extLst>
                <a:ext uri="{FF2B5EF4-FFF2-40B4-BE49-F238E27FC236}">
                  <a16:creationId xmlns:a16="http://schemas.microsoft.com/office/drawing/2014/main" id="{A154FEEE-8FC6-6243-BEF6-911569318335}"/>
                </a:ext>
              </a:extLst>
            </p:cNvPr>
            <p:cNvCxnSpPr>
              <a:cxnSpLocks noChangeShapeType="1"/>
              <a:stCxn id="26" idx="2"/>
              <a:endCxn id="22" idx="0"/>
            </p:cNvCxnSpPr>
            <p:nvPr/>
          </p:nvCxnSpPr>
          <p:spPr bwMode="auto">
            <a:xfrm>
              <a:off x="6780213" y="4546600"/>
              <a:ext cx="650875" cy="849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5">
              <a:extLst>
                <a:ext uri="{FF2B5EF4-FFF2-40B4-BE49-F238E27FC236}">
                  <a16:creationId xmlns:a16="http://schemas.microsoft.com/office/drawing/2014/main" id="{A6755965-8FD0-EF4B-B6BF-801FBA3477CA}"/>
                </a:ext>
              </a:extLst>
            </p:cNvPr>
            <p:cNvCxnSpPr>
              <a:cxnSpLocks noChangeShapeType="1"/>
              <a:stCxn id="27" idx="2"/>
              <a:endCxn id="15" idx="0"/>
            </p:cNvCxnSpPr>
            <p:nvPr/>
          </p:nvCxnSpPr>
          <p:spPr bwMode="auto">
            <a:xfrm flipH="1">
              <a:off x="8483600" y="4546600"/>
              <a:ext cx="95250" cy="925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6">
              <a:extLst>
                <a:ext uri="{FF2B5EF4-FFF2-40B4-BE49-F238E27FC236}">
                  <a16:creationId xmlns:a16="http://schemas.microsoft.com/office/drawing/2014/main" id="{C5741794-01D4-6545-82AD-CCC6D0DCA994}"/>
                </a:ext>
              </a:extLst>
            </p:cNvPr>
            <p:cNvCxnSpPr>
              <a:cxnSpLocks noChangeShapeType="1"/>
              <a:stCxn id="27" idx="2"/>
              <a:endCxn id="16" idx="0"/>
            </p:cNvCxnSpPr>
            <p:nvPr/>
          </p:nvCxnSpPr>
          <p:spPr bwMode="auto">
            <a:xfrm>
              <a:off x="8578850" y="4546600"/>
              <a:ext cx="376238" cy="1230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7">
              <a:extLst>
                <a:ext uri="{FF2B5EF4-FFF2-40B4-BE49-F238E27FC236}">
                  <a16:creationId xmlns:a16="http://schemas.microsoft.com/office/drawing/2014/main" id="{8178784B-64EB-CF43-A943-41686D7AC695}"/>
                </a:ext>
              </a:extLst>
            </p:cNvPr>
            <p:cNvCxnSpPr>
              <a:cxnSpLocks noChangeShapeType="1"/>
              <a:stCxn id="26" idx="2"/>
              <a:endCxn id="14" idx="0"/>
            </p:cNvCxnSpPr>
            <p:nvPr/>
          </p:nvCxnSpPr>
          <p:spPr bwMode="auto">
            <a:xfrm flipH="1">
              <a:off x="6770688" y="4546600"/>
              <a:ext cx="9525" cy="1230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8">
              <a:extLst>
                <a:ext uri="{FF2B5EF4-FFF2-40B4-BE49-F238E27FC236}">
                  <a16:creationId xmlns:a16="http://schemas.microsoft.com/office/drawing/2014/main" id="{F9D2ABBF-524B-BE4F-8A05-E09AFB49E2E3}"/>
                </a:ext>
              </a:extLst>
            </p:cNvPr>
            <p:cNvCxnSpPr>
              <a:cxnSpLocks noChangeShapeType="1"/>
              <a:stCxn id="24" idx="2"/>
              <a:endCxn id="18" idx="0"/>
            </p:cNvCxnSpPr>
            <p:nvPr/>
          </p:nvCxnSpPr>
          <p:spPr bwMode="auto">
            <a:xfrm>
              <a:off x="3519488" y="4546600"/>
              <a:ext cx="274637" cy="1306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9">
              <a:extLst>
                <a:ext uri="{FF2B5EF4-FFF2-40B4-BE49-F238E27FC236}">
                  <a16:creationId xmlns:a16="http://schemas.microsoft.com/office/drawing/2014/main" id="{12C621F8-6A2A-2C4C-8685-643BA8D80342}"/>
                </a:ext>
              </a:extLst>
            </p:cNvPr>
            <p:cNvCxnSpPr>
              <a:cxnSpLocks noChangeShapeType="1"/>
              <a:stCxn id="23" idx="2"/>
              <a:endCxn id="9" idx="0"/>
            </p:cNvCxnSpPr>
            <p:nvPr/>
          </p:nvCxnSpPr>
          <p:spPr bwMode="auto">
            <a:xfrm>
              <a:off x="1457325" y="4546600"/>
              <a:ext cx="73025" cy="925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0">
              <a:extLst>
                <a:ext uri="{FF2B5EF4-FFF2-40B4-BE49-F238E27FC236}">
                  <a16:creationId xmlns:a16="http://schemas.microsoft.com/office/drawing/2014/main" id="{4271E2D1-294E-9E48-8FD2-F58DB9881ED0}"/>
                </a:ext>
              </a:extLst>
            </p:cNvPr>
            <p:cNvCxnSpPr>
              <a:cxnSpLocks noChangeShapeType="1"/>
              <a:stCxn id="23" idx="2"/>
              <a:endCxn id="11" idx="0"/>
            </p:cNvCxnSpPr>
            <p:nvPr/>
          </p:nvCxnSpPr>
          <p:spPr bwMode="auto">
            <a:xfrm flipH="1">
              <a:off x="896938" y="4546600"/>
              <a:ext cx="560387" cy="132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1">
              <a:extLst>
                <a:ext uri="{FF2B5EF4-FFF2-40B4-BE49-F238E27FC236}">
                  <a16:creationId xmlns:a16="http://schemas.microsoft.com/office/drawing/2014/main" id="{159BAEC0-C852-F341-94BB-625939474F6D}"/>
                </a:ext>
              </a:extLst>
            </p:cNvPr>
            <p:cNvCxnSpPr>
              <a:cxnSpLocks noChangeShapeType="1"/>
              <a:stCxn id="23" idx="2"/>
              <a:endCxn id="10" idx="0"/>
            </p:cNvCxnSpPr>
            <p:nvPr/>
          </p:nvCxnSpPr>
          <p:spPr bwMode="auto">
            <a:xfrm>
              <a:off x="1457325" y="4546600"/>
              <a:ext cx="654050" cy="1244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F49A7DE0-E173-084A-ACBF-1F2A7C1AE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750" y="4876800"/>
              <a:ext cx="377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334CA3F5-0EF9-A44C-8A93-439952BF7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0" y="4800600"/>
              <a:ext cx="377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398980FF-4B60-F74C-8CB0-00E157F35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2850" y="4800600"/>
              <a:ext cx="377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54C29259-75BB-0645-A718-C88FE2F23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550" y="4724400"/>
              <a:ext cx="377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" name="Text Box 49">
              <a:extLst>
                <a:ext uri="{FF2B5EF4-FFF2-40B4-BE49-F238E27FC236}">
                  <a16:creationId xmlns:a16="http://schemas.microsoft.com/office/drawing/2014/main" id="{C1FB4B07-3805-534D-86BE-E9AEA3D59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850" y="4724400"/>
              <a:ext cx="377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>
                  <a:latin typeface="Arial" panose="020B0604020202020204" pitchFamily="34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40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Content Placeholder 2">
            <a:extLst>
              <a:ext uri="{FF2B5EF4-FFF2-40B4-BE49-F238E27FC236}">
                <a16:creationId xmlns:a16="http://schemas.microsoft.com/office/drawing/2014/main" id="{F771FA86-D48E-5E4D-9791-63E14AB4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540977"/>
            <a:ext cx="2743200" cy="386861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How would you design an algorithm for finding the three clusters in this case?</a:t>
            </a:r>
          </a:p>
        </p:txBody>
      </p:sp>
      <p:pic>
        <p:nvPicPr>
          <p:cNvPr id="371715" name="Picture 3">
            <a:extLst>
              <a:ext uri="{FF2B5EF4-FFF2-40B4-BE49-F238E27FC236}">
                <a16:creationId xmlns:a16="http://schemas.microsoft.com/office/drawing/2014/main" id="{5718EBDB-9813-174F-9C3D-365FCF704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8" y="1931377"/>
            <a:ext cx="5380892" cy="447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128E05D-53BC-D14C-B615-FB596D818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59738" cy="782638"/>
          </a:xfrm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altLang="en-US" sz="4000" b="1" dirty="0">
                <a:solidFill>
                  <a:srgbClr val="000099"/>
                </a:solidFill>
              </a:rPr>
              <a:t>Cluster structure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4800" y="224208"/>
            <a:ext cx="8720600" cy="977900"/>
          </a:xfrm>
        </p:spPr>
        <p:txBody>
          <a:bodyPr wrap="square" lIns="90360" tIns="44280" rIns="90360" bIns="44280" anchorCtr="0">
            <a:normAutofit/>
          </a:bodyPr>
          <a:lstStyle/>
          <a:p>
            <a:pPr lvl="0" algn="l"/>
            <a:r>
              <a:rPr lang="en-US" sz="3600" b="1">
                <a:solidFill>
                  <a:srgbClr val="000099"/>
                </a:solidFill>
              </a:rPr>
              <a:t>Instance-based Learning</a:t>
            </a:r>
            <a:endParaRPr lang="en-US" sz="3600" b="1" dirty="0">
              <a:solidFill>
                <a:srgbClr val="00009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7512" y="2667000"/>
            <a:ext cx="7696200" cy="2809856"/>
            <a:chOff x="152400" y="3687356"/>
            <a:chExt cx="7696200" cy="28098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47188"/>
            <a:stretch/>
          </p:blipFill>
          <p:spPr>
            <a:xfrm>
              <a:off x="762000" y="3687356"/>
              <a:ext cx="7086600" cy="280985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162800" y="6019800"/>
              <a:ext cx="457200" cy="477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71900" y="6231467"/>
              <a:ext cx="1409700" cy="265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00" y="6223000"/>
              <a:ext cx="1485900" cy="182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889025-6E8C-DB44-BBCC-B43AA605D023}"/>
              </a:ext>
            </a:extLst>
          </p:cNvPr>
          <p:cNvSpPr txBox="1"/>
          <p:nvPr/>
        </p:nvSpPr>
        <p:spPr>
          <a:xfrm>
            <a:off x="890542" y="1704071"/>
            <a:ext cx="7643858" cy="8407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Majority voting is used to label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each instance using closest instances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1584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0DF89-7E2E-456C-966D-9EEB2E67B9C3}" type="slidenum">
              <a:rPr lang="en-US" smtClean="0"/>
              <a:pPr lvl="0"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1000" y="274954"/>
            <a:ext cx="8763000" cy="894053"/>
          </a:xfrm>
        </p:spPr>
        <p:txBody>
          <a:bodyPr wrap="square" lIns="90360" tIns="44280" rIns="90360" bIns="44280" anchorCtr="0">
            <a:normAutofit/>
          </a:bodyPr>
          <a:lstStyle/>
          <a:p>
            <a:pPr lvl="0" algn="l"/>
            <a:r>
              <a:rPr lang="en-US" sz="3600" b="1" dirty="0">
                <a:solidFill>
                  <a:srgbClr val="000099"/>
                </a:solidFill>
              </a:rPr>
              <a:t>Distance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7543799" cy="255843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Closest instances are determined using distance function. 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Most instance-based schemes use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99"/>
                </a:solidFill>
                <a:ea typeface="Gothic" pitchFamily="2"/>
                <a:cs typeface="Lucidasans" pitchFamily="2"/>
              </a:rPr>
              <a:t>Euclidean distance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br>
              <a:rPr lang="en-US" sz="32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   </a:t>
            </a: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</a:t>
            </a:r>
            <a:r>
              <a:rPr lang="en-US" sz="2400" b="0" i="0" u="none" strike="noStrike" baseline="30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(1)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and </a:t>
            </a: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</a:t>
            </a:r>
            <a:r>
              <a:rPr lang="en-US" sz="2400" b="0" i="0" u="none" strike="noStrike" baseline="30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(2)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 two instances with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attributes</a:t>
            </a:r>
            <a:endParaRPr lang="en-US" sz="24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76145"/>
            <a:ext cx="5232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158C1-F5EA-4D0E-B7DB-55BBF1610B34}" type="slidenum">
              <a:rPr lang="en-US" smtClean="0"/>
              <a:pPr lvl="0"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533400"/>
            <a:ext cx="8784000" cy="685800"/>
          </a:xfrm>
        </p:spPr>
        <p:txBody>
          <a:bodyPr wrap="square" lIns="90360" tIns="44280" rIns="90360" bIns="44280" anchorCtr="0">
            <a:normAutofit/>
          </a:bodyPr>
          <a:lstStyle/>
          <a:p>
            <a:pPr lvl="0" algn="l"/>
            <a:r>
              <a:rPr lang="en-US" sz="3600" b="1" dirty="0">
                <a:solidFill>
                  <a:srgbClr val="000099"/>
                </a:solidFill>
              </a:rPr>
              <a:t>Normalization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319543" cy="27923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Transform different features to the same range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Example : Normalize </a:t>
            </a:r>
            <a:r>
              <a:rPr lang="en-US" sz="2400" b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to range [0,1]:</a:t>
            </a:r>
          </a:p>
          <a:p>
            <a:pPr marR="0" lvl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R="0" lvl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R="0" lvl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		</a:t>
            </a:r>
          </a:p>
          <a:p>
            <a:pPr marR="0" lvl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    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</a:t>
            </a:r>
            <a:r>
              <a:rPr lang="en-US" sz="2400" b="0" i="1" u="none" strike="noStrike" baseline="-25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 the actual value of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feature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 err="1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</a:t>
            </a:r>
            <a:endParaRPr lang="en-US" sz="2400" b="0" i="1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667000"/>
            <a:ext cx="321672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79986"/>
      </p:ext>
    </p:extLst>
  </p:cSld>
  <p:clrMapOvr>
    <a:masterClrMapping/>
  </p:clrMapOvr>
</p:sld>
</file>

<file path=ppt/theme/theme1.xml><?xml version="1.0" encoding="utf-8"?>
<a:theme xmlns:a="http://schemas.openxmlformats.org/drawingml/2006/main" name="JCU PP_blu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C8611F-347B-43BC-8448-FBDB7621FF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B235C5-D9FC-4B5C-83B9-26BC62923E51}"/>
</file>

<file path=customXml/itemProps3.xml><?xml version="1.0" encoding="utf-8"?>
<ds:datastoreItem xmlns:ds="http://schemas.openxmlformats.org/officeDocument/2006/customXml" ds:itemID="{AA906583-91B1-491D-8E31-8A7C81FECC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8831</TotalTime>
  <Words>987</Words>
  <Application>Microsoft Macintosh PowerPoint</Application>
  <PresentationFormat>On-screen Show (4:3)</PresentationFormat>
  <Paragraphs>226</Paragraphs>
  <Slides>27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Lucida Sans</vt:lpstr>
      <vt:lpstr>Stone Sans ITC TT-Bold</vt:lpstr>
      <vt:lpstr>Tahoma</vt:lpstr>
      <vt:lpstr>Times New Roman</vt:lpstr>
      <vt:lpstr>JCU PP_blue-1</vt:lpstr>
      <vt:lpstr>Bitmap Image</vt:lpstr>
      <vt:lpstr>Introductory Data Science and Machine Learning</vt:lpstr>
      <vt:lpstr>PowerPoint Presentation</vt:lpstr>
      <vt:lpstr>PowerPoint Presentation</vt:lpstr>
      <vt:lpstr>Clustering</vt:lpstr>
      <vt:lpstr>Clustering Example</vt:lpstr>
      <vt:lpstr>Cluster structure  </vt:lpstr>
      <vt:lpstr>Instance-based Learning</vt:lpstr>
      <vt:lpstr>Distance function</vt:lpstr>
      <vt:lpstr>Normalization </vt:lpstr>
      <vt:lpstr>Outliers</vt:lpstr>
      <vt:lpstr>Clustering Algorithms</vt:lpstr>
      <vt:lpstr>k-means</vt:lpstr>
      <vt:lpstr>k-means example (k=2)</vt:lpstr>
      <vt:lpstr>The k-means algorithm</vt:lpstr>
      <vt:lpstr>Number of Clusters</vt:lpstr>
      <vt:lpstr>Starting Centroids</vt:lpstr>
      <vt:lpstr>Hierarchical clustering</vt:lpstr>
      <vt:lpstr>Dendogram</vt:lpstr>
      <vt:lpstr>Cluster Similarity</vt:lpstr>
      <vt:lpstr>Single-link Example 1</vt:lpstr>
      <vt:lpstr>Single-link Example 2</vt:lpstr>
      <vt:lpstr>Complete-link Example 2</vt:lpstr>
      <vt:lpstr>Compare Dendograms</vt:lpstr>
      <vt:lpstr>Evaluation</vt:lpstr>
      <vt:lpstr>Purity</vt:lpstr>
      <vt:lpstr>Example</vt:lpstr>
      <vt:lpstr>Summary</vt:lpstr>
    </vt:vector>
  </TitlesOfParts>
  <Company>Cengage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Kellman</dc:creator>
  <cp:lastModifiedBy>Iti Chaturvedi</cp:lastModifiedBy>
  <cp:revision>250</cp:revision>
  <dcterms:created xsi:type="dcterms:W3CDTF">2013-05-22T20:28:17Z</dcterms:created>
  <dcterms:modified xsi:type="dcterms:W3CDTF">2022-05-02T06:19:21Z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