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notesMasterIdLst>
    <p:notesMasterId r:id="rId31"/>
  </p:notesMasterIdLst>
  <p:sldIdLst>
    <p:sldId id="302" r:id="rId5"/>
    <p:sldId id="364" r:id="rId6"/>
    <p:sldId id="363" r:id="rId7"/>
    <p:sldId id="816" r:id="rId8"/>
    <p:sldId id="815" r:id="rId9"/>
    <p:sldId id="825" r:id="rId10"/>
    <p:sldId id="410" r:id="rId11"/>
    <p:sldId id="440" r:id="rId12"/>
    <p:sldId id="442" r:id="rId13"/>
    <p:sldId id="451" r:id="rId14"/>
    <p:sldId id="453" r:id="rId15"/>
    <p:sldId id="445" r:id="rId16"/>
    <p:sldId id="452" r:id="rId17"/>
    <p:sldId id="446" r:id="rId18"/>
    <p:sldId id="447" r:id="rId19"/>
    <p:sldId id="824" r:id="rId20"/>
    <p:sldId id="823" r:id="rId21"/>
    <p:sldId id="454" r:id="rId22"/>
    <p:sldId id="461" r:id="rId23"/>
    <p:sldId id="462" r:id="rId24"/>
    <p:sldId id="464" r:id="rId25"/>
    <p:sldId id="465" r:id="rId26"/>
    <p:sldId id="458" r:id="rId27"/>
    <p:sldId id="459" r:id="rId28"/>
    <p:sldId id="817" r:id="rId29"/>
    <p:sldId id="822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F6F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0222"/>
    <p:restoredTop sz="77752" autoAdjust="0"/>
  </p:normalViewPr>
  <p:slideViewPr>
    <p:cSldViewPr>
      <p:cViewPr varScale="1">
        <p:scale>
          <a:sx n="84" d="100"/>
          <a:sy n="84" d="100"/>
        </p:scale>
        <p:origin x="309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AC15D9-840C-4CE2-9CC4-96D30F5C090A}" type="datetimeFigureOut">
              <a:rPr lang="en-AU" smtClean="0"/>
              <a:t>2/5/2022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13AEC-CFE5-41A7-997F-31027470D5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5172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481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Slide for body text</a:t>
            </a:r>
          </a:p>
        </p:txBody>
      </p:sp>
    </p:spTree>
    <p:extLst>
      <p:ext uri="{BB962C8B-B14F-4D97-AF65-F5344CB8AC3E}">
        <p14:creationId xmlns:p14="http://schemas.microsoft.com/office/powerpoint/2010/main" val="2037440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AU">
              <a:latin typeface="Calibri" panose="020F0502020204030204" pitchFamily="34" charset="0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261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AU">
              <a:latin typeface="Calibri" panose="020F0502020204030204" pitchFamily="34" charset="0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90637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AU">
              <a:latin typeface="Calibri" panose="020F0502020204030204" pitchFamily="34" charset="0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87950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Slide for body text</a:t>
            </a:r>
          </a:p>
        </p:txBody>
      </p:sp>
    </p:spTree>
    <p:extLst>
      <p:ext uri="{BB962C8B-B14F-4D97-AF65-F5344CB8AC3E}">
        <p14:creationId xmlns:p14="http://schemas.microsoft.com/office/powerpoint/2010/main" val="20617468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Slide for body text</a:t>
            </a:r>
          </a:p>
        </p:txBody>
      </p:sp>
    </p:spTree>
    <p:extLst>
      <p:ext uri="{BB962C8B-B14F-4D97-AF65-F5344CB8AC3E}">
        <p14:creationId xmlns:p14="http://schemas.microsoft.com/office/powerpoint/2010/main" val="13905775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Slide for body text</a:t>
            </a:r>
          </a:p>
        </p:txBody>
      </p:sp>
    </p:spTree>
    <p:extLst>
      <p:ext uri="{BB962C8B-B14F-4D97-AF65-F5344CB8AC3E}">
        <p14:creationId xmlns:p14="http://schemas.microsoft.com/office/powerpoint/2010/main" val="42471858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Slide for body text</a:t>
            </a:r>
          </a:p>
        </p:txBody>
      </p:sp>
    </p:spTree>
    <p:extLst>
      <p:ext uri="{BB962C8B-B14F-4D97-AF65-F5344CB8AC3E}">
        <p14:creationId xmlns:p14="http://schemas.microsoft.com/office/powerpoint/2010/main" val="7176545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Slide for body text</a:t>
            </a:r>
          </a:p>
        </p:txBody>
      </p:sp>
    </p:spTree>
    <p:extLst>
      <p:ext uri="{BB962C8B-B14F-4D97-AF65-F5344CB8AC3E}">
        <p14:creationId xmlns:p14="http://schemas.microsoft.com/office/powerpoint/2010/main" val="34580805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Slide for body text</a:t>
            </a:r>
          </a:p>
        </p:txBody>
      </p:sp>
    </p:spTree>
    <p:extLst>
      <p:ext uri="{BB962C8B-B14F-4D97-AF65-F5344CB8AC3E}">
        <p14:creationId xmlns:p14="http://schemas.microsoft.com/office/powerpoint/2010/main" val="443622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Slide for body text</a:t>
            </a:r>
          </a:p>
        </p:txBody>
      </p:sp>
    </p:spTree>
    <p:extLst>
      <p:ext uri="{BB962C8B-B14F-4D97-AF65-F5344CB8AC3E}">
        <p14:creationId xmlns:p14="http://schemas.microsoft.com/office/powerpoint/2010/main" val="633146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AU">
              <a:latin typeface="Calibri" panose="020F0502020204030204" pitchFamily="34" charset="0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57242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AU">
              <a:latin typeface="Calibri" panose="020F0502020204030204" pitchFamily="34" charset="0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85592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Slide for body text</a:t>
            </a:r>
          </a:p>
        </p:txBody>
      </p:sp>
    </p:spTree>
    <p:extLst>
      <p:ext uri="{BB962C8B-B14F-4D97-AF65-F5344CB8AC3E}">
        <p14:creationId xmlns:p14="http://schemas.microsoft.com/office/powerpoint/2010/main" val="34939620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Slide for body text</a:t>
            </a:r>
          </a:p>
        </p:txBody>
      </p:sp>
    </p:spTree>
    <p:extLst>
      <p:ext uri="{BB962C8B-B14F-4D97-AF65-F5344CB8AC3E}">
        <p14:creationId xmlns:p14="http://schemas.microsoft.com/office/powerpoint/2010/main" val="2546631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AU">
              <a:latin typeface="Calibri" panose="020F0502020204030204" pitchFamily="34" charset="0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4947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Slide for body text</a:t>
            </a:r>
          </a:p>
        </p:txBody>
      </p:sp>
    </p:spTree>
    <p:extLst>
      <p:ext uri="{BB962C8B-B14F-4D97-AF65-F5344CB8AC3E}">
        <p14:creationId xmlns:p14="http://schemas.microsoft.com/office/powerpoint/2010/main" val="1970416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Slide for body text</a:t>
            </a:r>
          </a:p>
        </p:txBody>
      </p:sp>
    </p:spTree>
    <p:extLst>
      <p:ext uri="{BB962C8B-B14F-4D97-AF65-F5344CB8AC3E}">
        <p14:creationId xmlns:p14="http://schemas.microsoft.com/office/powerpoint/2010/main" val="662064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Slide for body text</a:t>
            </a:r>
          </a:p>
        </p:txBody>
      </p:sp>
    </p:spTree>
    <p:extLst>
      <p:ext uri="{BB962C8B-B14F-4D97-AF65-F5344CB8AC3E}">
        <p14:creationId xmlns:p14="http://schemas.microsoft.com/office/powerpoint/2010/main" val="1244413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Slide for body text</a:t>
            </a:r>
          </a:p>
        </p:txBody>
      </p:sp>
    </p:spTree>
    <p:extLst>
      <p:ext uri="{BB962C8B-B14F-4D97-AF65-F5344CB8AC3E}">
        <p14:creationId xmlns:p14="http://schemas.microsoft.com/office/powerpoint/2010/main" val="3852858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Slide for body text</a:t>
            </a:r>
          </a:p>
        </p:txBody>
      </p:sp>
    </p:spTree>
    <p:extLst>
      <p:ext uri="{BB962C8B-B14F-4D97-AF65-F5344CB8AC3E}">
        <p14:creationId xmlns:p14="http://schemas.microsoft.com/office/powerpoint/2010/main" val="1892178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AU">
              <a:latin typeface="Calibri" panose="020F0502020204030204" pitchFamily="34" charset="0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9259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 i="0">
                <a:latin typeface="Times New Roman"/>
                <a:cs typeface="Times New Roma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0" i="1">
                <a:solidFill>
                  <a:schemeClr val="tx1">
                    <a:tint val="75000"/>
                  </a:schemeClr>
                </a:solidFill>
                <a:latin typeface="Times New Roman"/>
                <a:cs typeface="Times New Roman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00813"/>
            <a:ext cx="2133600" cy="220662"/>
          </a:xfrm>
        </p:spPr>
        <p:txBody>
          <a:bodyPr/>
          <a:lstStyle>
            <a:lvl1pPr>
              <a:defRPr/>
            </a:lvl1pPr>
          </a:lstStyle>
          <a:p>
            <a:fld id="{67189041-123E-49EE-B238-F458167D5D6C}" type="datetime1">
              <a:rPr lang="en-AU" smtClean="0"/>
              <a:t>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00813"/>
            <a:ext cx="2895600" cy="2206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CP2403 CP3413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00813"/>
            <a:ext cx="2133600" cy="220662"/>
          </a:xfrm>
        </p:spPr>
        <p:txBody>
          <a:bodyPr/>
          <a:lstStyle>
            <a:lvl1pPr>
              <a:defRPr/>
            </a:lvl1pPr>
          </a:lstStyle>
          <a:p>
            <a:fld id="{96B5ACC4-1242-4D72-BA11-D5AA5AAA2D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031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1003E1-DE35-4B4F-9761-E42A1A9308FD}" type="datetime1">
              <a:rPr lang="en-AU" smtClean="0"/>
              <a:t>2/5/2022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CP2403 CP3413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B5ACC4-1242-4D72-BA11-D5AA5AAA2D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855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5A473F-3892-4795-BFFC-F505D37F4332}" type="datetime1">
              <a:rPr lang="en-AU" smtClean="0"/>
              <a:t>2/5/2022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CP2403 CP3413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CC328C-73E7-44B4-B716-97B391FEDF37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0888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AF1585-A1FA-41C6-B06E-7EBF1DBC00B9}" type="datetime1">
              <a:rPr lang="en-AU" smtClean="0"/>
              <a:t>2/5/2022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CP2403 CP3413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879C64-37FE-4ED4-8325-6568E9DCD17A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9289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153400" cy="10668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 descr="Excel-2013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85800"/>
            <a:ext cx="533893" cy="533893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609600" y="6553200"/>
            <a:ext cx="815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cs typeface="Arial" charset="0"/>
              </a:rPr>
              <a:t>© 2015 Cengage Learning. All Rights Reserved. May not be scanned, copied or duplicated, or posted to a publicly accessible website, in whole or in part.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owerpoint-background-divide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516062" y="2854325"/>
            <a:ext cx="5986201" cy="914400"/>
          </a:xfrm>
        </p:spPr>
        <p:txBody>
          <a:bodyPr/>
          <a:lstStyle>
            <a:lvl1pPr algn="ctr">
              <a:buNone/>
              <a:defRPr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  <a:lvl2pPr>
              <a:buNone/>
              <a:defRPr b="0" i="0">
                <a:latin typeface="Times New Roman"/>
                <a:cs typeface="Times New Roman"/>
              </a:defRPr>
            </a:lvl2pPr>
            <a:lvl3pPr>
              <a:buNone/>
              <a:defRPr b="0" i="0">
                <a:latin typeface="Times New Roman"/>
                <a:cs typeface="Times New Roman"/>
              </a:defRPr>
            </a:lvl3pPr>
            <a:lvl4pPr>
              <a:buNone/>
              <a:defRPr b="0" i="0">
                <a:latin typeface="Times New Roman"/>
                <a:cs typeface="Times New Roman"/>
              </a:defRPr>
            </a:lvl4pPr>
            <a:lvl5pPr>
              <a:buNone/>
              <a:defRPr b="0" i="0">
                <a:latin typeface="Times New Roman"/>
                <a:cs typeface="Times New Roman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82610026-E6FE-4C76-B6E8-19EF1753F58B}" type="datetime1">
              <a:rPr lang="en-AU" smtClean="0"/>
              <a:t>2/5/2022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CP2403 CP3413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6B5ACC4-1242-4D72-BA11-D5AA5AAA2D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581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1556"/>
            <a:ext cx="8229600" cy="31346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61138"/>
            <a:ext cx="2133600" cy="160337"/>
          </a:xfrm>
        </p:spPr>
        <p:txBody>
          <a:bodyPr/>
          <a:lstStyle>
            <a:lvl1pPr>
              <a:defRPr/>
            </a:lvl1pPr>
          </a:lstStyle>
          <a:p>
            <a:fld id="{5A96DCE8-5447-4B37-8432-836066C31046}" type="datetime1">
              <a:rPr lang="en-AU" smtClean="0"/>
              <a:t>2/5/2022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61138"/>
            <a:ext cx="2895600" cy="1603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CP2403 CP3413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61138"/>
            <a:ext cx="2133600" cy="160337"/>
          </a:xfrm>
        </p:spPr>
        <p:txBody>
          <a:bodyPr/>
          <a:lstStyle>
            <a:lvl1pPr>
              <a:defRPr/>
            </a:lvl1pPr>
          </a:lstStyle>
          <a:p>
            <a:fld id="{FDDC8264-892D-4F14-A6AD-6C911C9F3839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0320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5738"/>
            <a:ext cx="2133600" cy="185737"/>
          </a:xfrm>
        </p:spPr>
        <p:txBody>
          <a:bodyPr/>
          <a:lstStyle>
            <a:lvl1pPr>
              <a:defRPr/>
            </a:lvl1pPr>
          </a:lstStyle>
          <a:p>
            <a:fld id="{151FB64F-B00B-44D9-8C89-F7FCDEEFCC31}" type="datetime1">
              <a:rPr lang="en-AU" smtClean="0"/>
              <a:t>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35738"/>
            <a:ext cx="2895600" cy="1857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CP2403 CP3413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35738"/>
            <a:ext cx="2133600" cy="185737"/>
          </a:xfrm>
        </p:spPr>
        <p:txBody>
          <a:bodyPr/>
          <a:lstStyle>
            <a:lvl1pPr>
              <a:defRPr/>
            </a:lvl1pPr>
          </a:lstStyle>
          <a:p>
            <a:fld id="{96B5ACC4-1242-4D72-BA11-D5AA5AAA2D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153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657830"/>
            <a:ext cx="4038600" cy="34683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657830"/>
            <a:ext cx="4038600" cy="34683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3675"/>
            <a:ext cx="2133600" cy="177800"/>
          </a:xfrm>
        </p:spPr>
        <p:txBody>
          <a:bodyPr/>
          <a:lstStyle>
            <a:lvl1pPr>
              <a:defRPr/>
            </a:lvl1pPr>
          </a:lstStyle>
          <a:p>
            <a:fld id="{CCCB9FCF-FFB1-472E-A9FE-40B4D57F695E}" type="datetime1">
              <a:rPr lang="en-AU" smtClean="0"/>
              <a:t>2/5/2022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3675"/>
            <a:ext cx="2895600" cy="177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CP2403 CP3413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3675"/>
            <a:ext cx="2133600" cy="177800"/>
          </a:xfrm>
        </p:spPr>
        <p:txBody>
          <a:bodyPr/>
          <a:lstStyle>
            <a:lvl1pPr>
              <a:defRPr/>
            </a:lvl1pPr>
          </a:lstStyle>
          <a:p>
            <a:fld id="{578EBEF4-C70A-4E09-AEA1-27805F426803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788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1163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60659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84923"/>
            <a:ext cx="4040188" cy="32412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060659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884923"/>
            <a:ext cx="4041775" cy="32412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43675"/>
            <a:ext cx="2133600" cy="177800"/>
          </a:xfrm>
        </p:spPr>
        <p:txBody>
          <a:bodyPr/>
          <a:lstStyle>
            <a:lvl1pPr>
              <a:defRPr/>
            </a:lvl1pPr>
          </a:lstStyle>
          <a:p>
            <a:fld id="{A569240F-6A65-4643-8DF6-6CDE53C6ACEE}" type="datetime1">
              <a:rPr lang="en-AU" smtClean="0"/>
              <a:t>2/5/2022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43675"/>
            <a:ext cx="2895600" cy="177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CP2403 CP3413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3675"/>
            <a:ext cx="2133600" cy="177800"/>
          </a:xfrm>
        </p:spPr>
        <p:txBody>
          <a:bodyPr/>
          <a:lstStyle>
            <a:lvl1pPr>
              <a:defRPr/>
            </a:lvl1pPr>
          </a:lstStyle>
          <a:p>
            <a:fld id="{0FCC082E-E3B6-4646-B1EA-F4B079F72B43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1545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343A0C-5714-4EEE-9B12-4C9029210F78}" type="datetime1">
              <a:rPr lang="en-AU" smtClean="0"/>
              <a:t>2/5/2022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CP2403 CP3413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6C686B-EE83-4935-B893-F6D56DADD2AC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1324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57BEF0-4ED0-4743-BCA4-BE7A5E99EBD9}" type="datetime1">
              <a:rPr lang="en-AU" smtClean="0"/>
              <a:t>2/5/2022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CP2403 CP3413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5E5F28-9D0E-4538-B0F1-9BCC21A3484D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0882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3B089E-ACFC-4767-93FF-97DB92A5202E}" type="datetime1">
              <a:rPr lang="en-AU" smtClean="0"/>
              <a:t>2/5/2022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CP2403 CP3413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7C1495-7CFD-4F2A-94A8-664F94775DAE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7555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5B1AFED4-E582-419B-ADA0-4CEFA8CA745C}" type="datetime1">
              <a:rPr lang="en-AU" smtClean="0"/>
              <a:t>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/>
              <a:t>CP2403 CP3413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96B5ACC4-1242-4D72-BA11-D5AA5AAA2D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31" name="Picture 9" descr="powerpoint image.jpg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3680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71" r:id="rId13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br9xy4lf5w.search.serialssolutions.com/?ctx_ver=Z39.88-2004&amp;ctx_enc=info:ofi/enc:UTF-8&amp;rfr_id=info:sid/summon.serialssolutions.com&amp;rft_val_fmt=info:ofi/fmt:kev:mtx:book&amp;rft.genre=book&amp;rft.title=Data+mining&amp;rft.au=Han,+Jiawei&amp;rft.au=Kamber,+Micheline&amp;rft.au=Pei,+Jian&amp;rft.series=The+Morgan+Kaufmann+series+in+data+management+systems&amp;rft.date=2012-01-01&amp;rft.pub=Morgan+Kaufmann+Publishers&amp;rft.isbn=9780123814791&amp;rft.externalDocID=bks00044712&amp;paramdict=en-AU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56338"/>
            <a:ext cx="9144000" cy="957263"/>
          </a:xfrm>
        </p:spPr>
        <p:txBody>
          <a:bodyPr/>
          <a:lstStyle/>
          <a:p>
            <a:r>
              <a:rPr lang="en-US" sz="2800" b="1">
                <a:solidFill>
                  <a:srgbClr val="000099"/>
                </a:solidFill>
                <a:latin typeface="Stone Sans ITC TT-Bold"/>
              </a:rPr>
              <a:t>Introductory Data Science and Machine Learning</a:t>
            </a:r>
            <a:endParaRPr lang="en-AU" sz="2800" b="1" dirty="0">
              <a:solidFill>
                <a:srgbClr val="000099"/>
              </a:solidFill>
              <a:latin typeface="Stone Sans ITC TT-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555566"/>
            <a:ext cx="8686799" cy="1626034"/>
          </a:xfrm>
        </p:spPr>
        <p:txBody>
          <a:bodyPr/>
          <a:lstStyle/>
          <a:p>
            <a:r>
              <a:rPr lang="en-US" b="1" i="0" u="sng" dirty="0">
                <a:solidFill>
                  <a:schemeClr val="tx1"/>
                </a:solidFill>
                <a:latin typeface="+mj-lt"/>
              </a:rPr>
              <a:t>Lecture #4 </a:t>
            </a:r>
          </a:p>
          <a:p>
            <a:r>
              <a:rPr lang="en-US" b="1" dirty="0">
                <a:solidFill>
                  <a:schemeClr val="tx1"/>
                </a:solidFill>
                <a:latin typeface="+mj-lt"/>
              </a:rPr>
              <a:t>Supervised Learning - Classification</a:t>
            </a: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228600" y="714373"/>
            <a:ext cx="7991475" cy="106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1" hangingPunct="1">
              <a:buClr>
                <a:srgbClr val="000099"/>
              </a:buClr>
              <a:buFont typeface="Stone Sans ITC TT-Bold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GB" sz="3200" b="1" u="sng" dirty="0">
              <a:solidFill>
                <a:schemeClr val="tx2">
                  <a:lumMod val="50000"/>
                </a:schemeClr>
              </a:solidFill>
              <a:latin typeface="Stone Sans ITC TT-Bold" charset="0"/>
            </a:endParaRPr>
          </a:p>
          <a:p>
            <a:pPr algn="ctr" eaLnBrk="1" hangingPunct="1">
              <a:buClr>
                <a:srgbClr val="000099"/>
              </a:buClr>
              <a:buFont typeface="Stone Sans ITC TT-Bold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GB" sz="1400" b="1" u="sng" dirty="0">
              <a:solidFill>
                <a:schemeClr val="tx2">
                  <a:lumMod val="50000"/>
                </a:schemeClr>
              </a:solidFill>
              <a:latin typeface="Stone Sans ITC TT-Bold" charset="0"/>
            </a:endParaRPr>
          </a:p>
          <a:p>
            <a:pPr algn="ctr" eaLnBrk="1" hangingPunct="1">
              <a:buClr>
                <a:srgbClr val="000099"/>
              </a:buClr>
              <a:buFont typeface="Stone Sans ITC TT-Bold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800" b="1">
                <a:solidFill>
                  <a:srgbClr val="000099"/>
                </a:solidFill>
                <a:latin typeface="Stone Sans ITC TT-Bold" charset="0"/>
              </a:rPr>
              <a:t>CP1407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CP2403 CP3413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ACC4-1242-4D72-BA11-D5AA5AAA2DF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855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/>
          </p:cNvSpPr>
          <p:nvPr>
            <p:ph type="title"/>
          </p:nvPr>
        </p:nvSpPr>
        <p:spPr>
          <a:xfrm>
            <a:off x="609600" y="381000"/>
            <a:ext cx="6662738" cy="815975"/>
          </a:xfrm>
        </p:spPr>
        <p:txBody>
          <a:bodyPr lIns="0" tIns="0" rIns="0" bIns="0"/>
          <a:lstStyle/>
          <a:p>
            <a:pPr algn="l"/>
            <a:r>
              <a:rPr lang="en-AU" altLang="en-US" sz="3600" b="1" dirty="0">
                <a:solidFill>
                  <a:srgbClr val="000099"/>
                </a:solidFill>
              </a:rPr>
              <a:t>Model Construction</a:t>
            </a:r>
            <a:endParaRPr lang="en-US" altLang="en-US" sz="3600" dirty="0">
              <a:solidFill>
                <a:srgbClr val="0066B3"/>
              </a:solidFill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77DC8CAA-4DD9-5740-AC97-6F0B748C1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1534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400" dirty="0">
                <a:ea typeface="Gulim" panose="020B0600000101010101" pitchFamily="34" charset="-127"/>
              </a:rPr>
              <a:t>Describe a set of predetermined classes</a:t>
            </a:r>
          </a:p>
          <a:p>
            <a:pPr>
              <a:lnSpc>
                <a:spcPct val="90000"/>
              </a:lnSpc>
            </a:pPr>
            <a:r>
              <a:rPr lang="en-US" altLang="ko-KR" sz="2400" dirty="0">
                <a:ea typeface="Gulim" panose="020B0600000101010101" pitchFamily="34" charset="-127"/>
              </a:rPr>
              <a:t>The set of tuples used for model construction: training set</a:t>
            </a:r>
          </a:p>
          <a:p>
            <a:pPr>
              <a:lnSpc>
                <a:spcPct val="90000"/>
              </a:lnSpc>
            </a:pPr>
            <a:r>
              <a:rPr lang="en-US" altLang="ko-KR" sz="2400" dirty="0">
                <a:ea typeface="Gulim" panose="020B0600000101010101" pitchFamily="34" charset="-127"/>
              </a:rPr>
              <a:t>The set of tuples used for model validation: test set</a:t>
            </a:r>
          </a:p>
          <a:p>
            <a:pPr>
              <a:lnSpc>
                <a:spcPct val="90000"/>
              </a:lnSpc>
            </a:pPr>
            <a:r>
              <a:rPr lang="en-US" altLang="ko-KR" sz="2400" dirty="0">
                <a:ea typeface="Gulim" panose="020B0600000101010101" pitchFamily="34" charset="-127"/>
              </a:rPr>
              <a:t>The model is represented as classification rules, decision trees, or mathematical formulae</a:t>
            </a:r>
          </a:p>
        </p:txBody>
      </p:sp>
    </p:spTree>
    <p:extLst>
      <p:ext uri="{BB962C8B-B14F-4D97-AF65-F5344CB8AC3E}">
        <p14:creationId xmlns:p14="http://schemas.microsoft.com/office/powerpoint/2010/main" val="126758407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/>
          </p:cNvSpPr>
          <p:nvPr>
            <p:ph type="title"/>
          </p:nvPr>
        </p:nvSpPr>
        <p:spPr>
          <a:xfrm>
            <a:off x="609600" y="381000"/>
            <a:ext cx="6662738" cy="815975"/>
          </a:xfrm>
        </p:spPr>
        <p:txBody>
          <a:bodyPr lIns="0" tIns="0" rIns="0" bIns="0"/>
          <a:lstStyle/>
          <a:p>
            <a:pPr algn="l"/>
            <a:r>
              <a:rPr lang="en-AU" altLang="en-US" sz="3600" b="1" dirty="0">
                <a:solidFill>
                  <a:srgbClr val="000099"/>
                </a:solidFill>
              </a:rPr>
              <a:t>Dataset</a:t>
            </a:r>
            <a:endParaRPr lang="en-US" altLang="en-US" sz="3600" dirty="0">
              <a:solidFill>
                <a:srgbClr val="0066B3"/>
              </a:solidFill>
            </a:endParaRPr>
          </a:p>
        </p:txBody>
      </p:sp>
      <p:pic>
        <p:nvPicPr>
          <p:cNvPr id="6" name="Picture 15">
            <a:extLst>
              <a:ext uri="{FF2B5EF4-FFF2-40B4-BE49-F238E27FC236}">
                <a16:creationId xmlns:a16="http://schemas.microsoft.com/office/drawing/2014/main" id="{0F5DC845-1AEB-AB45-966A-D208B59E6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1614488"/>
            <a:ext cx="6245225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C4D433-6472-A647-8329-609DB699D4A3}"/>
              </a:ext>
            </a:extLst>
          </p:cNvPr>
          <p:cNvSpPr txBox="1"/>
          <p:nvPr/>
        </p:nvSpPr>
        <p:spPr>
          <a:xfrm>
            <a:off x="7127875" y="2058988"/>
            <a:ext cx="1793875" cy="258603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2E3192"/>
                </a:solidFill>
                <a:latin typeface="+mn-lt"/>
              </a:rPr>
              <a:t>Training Data</a:t>
            </a:r>
          </a:p>
          <a:p>
            <a:pPr eaLnBrk="1" hangingPunct="1"/>
            <a:endParaRPr lang="en-US" altLang="en-US" sz="1800">
              <a:latin typeface="+mn-lt"/>
            </a:endParaRPr>
          </a:p>
          <a:p>
            <a:pPr eaLnBrk="1" hangingPunct="1"/>
            <a:endParaRPr lang="en-US" altLang="en-US" sz="1800">
              <a:latin typeface="+mn-lt"/>
            </a:endParaRPr>
          </a:p>
          <a:p>
            <a:pPr eaLnBrk="1" hangingPunct="1"/>
            <a:endParaRPr lang="en-US" altLang="en-US" sz="1800">
              <a:latin typeface="+mn-lt"/>
            </a:endParaRPr>
          </a:p>
          <a:p>
            <a:pPr eaLnBrk="1" hangingPunct="1"/>
            <a:endParaRPr lang="en-US" altLang="en-US" sz="1800">
              <a:latin typeface="+mn-lt"/>
            </a:endParaRPr>
          </a:p>
          <a:p>
            <a:pPr eaLnBrk="1" hangingPunct="1"/>
            <a:endParaRPr lang="en-US" altLang="en-US" sz="1800">
              <a:latin typeface="+mn-lt"/>
            </a:endParaRPr>
          </a:p>
          <a:p>
            <a:pPr eaLnBrk="1" hangingPunct="1"/>
            <a:endParaRPr lang="en-US" altLang="en-US" sz="1800">
              <a:latin typeface="+mn-lt"/>
            </a:endParaRPr>
          </a:p>
          <a:p>
            <a:pPr eaLnBrk="1" hangingPunct="1"/>
            <a:endParaRPr lang="en-US" altLang="en-US" sz="1800">
              <a:latin typeface="+mn-lt"/>
            </a:endParaRPr>
          </a:p>
          <a:p>
            <a:pPr eaLnBrk="1" hangingPunct="1"/>
            <a:r>
              <a:rPr lang="en-US" altLang="en-US" sz="1800">
                <a:solidFill>
                  <a:srgbClr val="953735"/>
                </a:solidFill>
                <a:latin typeface="+mn-lt"/>
              </a:rPr>
              <a:t>Test Data</a:t>
            </a:r>
            <a:endParaRPr lang="en-AU" altLang="en-US" sz="1800">
              <a:solidFill>
                <a:srgbClr val="953735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570247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219200"/>
          </a:xfrm>
        </p:spPr>
        <p:txBody>
          <a:bodyPr lIns="92075" tIns="46038" rIns="92075" bIns="46038" anchor="b"/>
          <a:lstStyle/>
          <a:p>
            <a:pPr algn="l" eaLnBrk="1" hangingPunct="1"/>
            <a:r>
              <a:rPr lang="en-US" altLang="ko-KR" sz="3600" b="1" dirty="0">
                <a:solidFill>
                  <a:srgbClr val="000099"/>
                </a:solidFill>
                <a:ea typeface="Gulim" panose="020B0600000101010101" pitchFamily="34" charset="-127"/>
              </a:rPr>
              <a:t>Model Construction</a:t>
            </a:r>
          </a:p>
        </p:txBody>
      </p:sp>
      <p:sp>
        <p:nvSpPr>
          <p:cNvPr id="6148" name="Slide Number Placeholder 1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CD29E23-B3C1-41D3-917C-BFDB8A977FA4}" type="slidenum">
              <a:rPr lang="ko-KR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12</a:t>
            </a:fld>
            <a:endParaRPr lang="en-US" altLang="ko-KR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grpSp>
        <p:nvGrpSpPr>
          <p:cNvPr id="6149" name="Group 3"/>
          <p:cNvGrpSpPr>
            <a:grpSpLocks/>
          </p:cNvGrpSpPr>
          <p:nvPr/>
        </p:nvGrpSpPr>
        <p:grpSpPr bwMode="auto">
          <a:xfrm>
            <a:off x="2036763" y="1774825"/>
            <a:ext cx="1698625" cy="1506538"/>
            <a:chOff x="1283" y="1118"/>
            <a:chExt cx="1070" cy="949"/>
          </a:xfrm>
        </p:grpSpPr>
        <p:pic>
          <p:nvPicPr>
            <p:cNvPr id="6161" name="Picture 4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3" y="1118"/>
              <a:ext cx="107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62" name="Rectangle 5"/>
            <p:cNvSpPr>
              <a:spLocks noChangeArrowheads="1"/>
            </p:cNvSpPr>
            <p:nvPr/>
          </p:nvSpPr>
          <p:spPr bwMode="auto">
            <a:xfrm>
              <a:off x="1347" y="1395"/>
              <a:ext cx="934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ko-KR" dirty="0">
                  <a:latin typeface="Lucida Sans" panose="020B0602030504020204" pitchFamily="34" charset="77"/>
                </a:rPr>
                <a:t>Training</a:t>
              </a:r>
            </a:p>
            <a:p>
              <a:pPr algn="ctr" eaLnBrk="1" hangingPunct="1"/>
              <a:r>
                <a:rPr lang="en-US" altLang="ko-KR" dirty="0">
                  <a:latin typeface="Lucida Sans" panose="020B0602030504020204" pitchFamily="34" charset="77"/>
                </a:rPr>
                <a:t>Data</a:t>
              </a:r>
            </a:p>
          </p:txBody>
        </p:sp>
      </p:grpSp>
      <p:graphicFrame>
        <p:nvGraphicFramePr>
          <p:cNvPr id="6146" name="Object 2"/>
          <p:cNvGraphicFramePr>
            <a:graphicFrameLocks/>
          </p:cNvGraphicFramePr>
          <p:nvPr/>
        </p:nvGraphicFramePr>
        <p:xfrm>
          <a:off x="288925" y="3825875"/>
          <a:ext cx="5437188" cy="249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0" name="Worksheet" r:id="rId5" imgW="5437188" imgH="2495550" progId="Excel.Sheet.8">
                  <p:embed/>
                </p:oleObj>
              </mc:Choice>
              <mc:Fallback>
                <p:oleObj name="Worksheet" r:id="rId5" imgW="5437188" imgH="2495550" progId="Excel.Sheet.8">
                  <p:embed/>
                  <p:pic>
                    <p:nvPicPr>
                      <p:cNvPr id="6146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" y="3825875"/>
                        <a:ext cx="5437188" cy="249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Line 7"/>
          <p:cNvSpPr>
            <a:spLocks noChangeShapeType="1"/>
          </p:cNvSpPr>
          <p:nvPr/>
        </p:nvSpPr>
        <p:spPr bwMode="auto">
          <a:xfrm flipH="1">
            <a:off x="306388" y="3111500"/>
            <a:ext cx="1644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6151" name="Line 8"/>
          <p:cNvSpPr>
            <a:spLocks noChangeShapeType="1"/>
          </p:cNvSpPr>
          <p:nvPr/>
        </p:nvSpPr>
        <p:spPr bwMode="auto">
          <a:xfrm>
            <a:off x="3736975" y="3111500"/>
            <a:ext cx="2025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6152" name="Rectangle 9"/>
          <p:cNvSpPr>
            <a:spLocks noChangeArrowheads="1"/>
          </p:cNvSpPr>
          <p:nvPr/>
        </p:nvSpPr>
        <p:spPr bwMode="auto">
          <a:xfrm>
            <a:off x="6327560" y="1624118"/>
            <a:ext cx="2178481" cy="831639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ko-KR" dirty="0">
                <a:latin typeface="Lucida Sans" panose="020B0602030504020204" pitchFamily="34" charset="77"/>
              </a:rPr>
              <a:t>Classification</a:t>
            </a:r>
          </a:p>
          <a:p>
            <a:pPr algn="ctr" eaLnBrk="1" hangingPunct="1"/>
            <a:r>
              <a:rPr lang="en-US" altLang="ko-KR" dirty="0">
                <a:latin typeface="Lucida Sans" panose="020B0602030504020204" pitchFamily="34" charset="77"/>
              </a:rPr>
              <a:t>Algorithms</a:t>
            </a:r>
          </a:p>
        </p:txBody>
      </p:sp>
      <p:sp>
        <p:nvSpPr>
          <p:cNvPr id="6153" name="AutoShape 10"/>
          <p:cNvSpPr>
            <a:spLocks noChangeArrowheads="1"/>
          </p:cNvSpPr>
          <p:nvPr/>
        </p:nvSpPr>
        <p:spPr bwMode="auto">
          <a:xfrm rot="-1140000">
            <a:off x="4235450" y="2074863"/>
            <a:ext cx="1657350" cy="484187"/>
          </a:xfrm>
          <a:prstGeom prst="rightArrow">
            <a:avLst>
              <a:gd name="adj1" fmla="val 50000"/>
              <a:gd name="adj2" fmla="val 85606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AU" altLang="en-US" sz="2800">
              <a:latin typeface="Tahoma" panose="020B0604030504040204" pitchFamily="34" charset="0"/>
            </a:endParaRPr>
          </a:p>
        </p:txBody>
      </p:sp>
      <p:sp>
        <p:nvSpPr>
          <p:cNvPr id="6154" name="Rectangle 11"/>
          <p:cNvSpPr>
            <a:spLocks noChangeArrowheads="1"/>
          </p:cNvSpPr>
          <p:nvPr/>
        </p:nvSpPr>
        <p:spPr bwMode="auto">
          <a:xfrm>
            <a:off x="5948363" y="5311775"/>
            <a:ext cx="3008312" cy="120015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ko-KR">
                <a:latin typeface="Times New Roman" panose="02020603050405020304" pitchFamily="18" charset="0"/>
              </a:rPr>
              <a:t>IF rank = ‘professor’</a:t>
            </a:r>
          </a:p>
          <a:p>
            <a:pPr eaLnBrk="1" hangingPunct="1"/>
            <a:r>
              <a:rPr lang="en-US" altLang="ko-KR">
                <a:latin typeface="Times New Roman" panose="02020603050405020304" pitchFamily="18" charset="0"/>
              </a:rPr>
              <a:t>OR years &gt; 6</a:t>
            </a:r>
          </a:p>
          <a:p>
            <a:pPr eaLnBrk="1" hangingPunct="1"/>
            <a:r>
              <a:rPr lang="en-US" altLang="ko-KR">
                <a:latin typeface="Times New Roman" panose="02020603050405020304" pitchFamily="18" charset="0"/>
              </a:rPr>
              <a:t>THEN tenured = ‘yes’ </a:t>
            </a:r>
          </a:p>
        </p:txBody>
      </p:sp>
      <p:grpSp>
        <p:nvGrpSpPr>
          <p:cNvPr id="6155" name="Group 12"/>
          <p:cNvGrpSpPr>
            <a:grpSpLocks/>
          </p:cNvGrpSpPr>
          <p:nvPr/>
        </p:nvGrpSpPr>
        <p:grpSpPr bwMode="auto">
          <a:xfrm>
            <a:off x="6478588" y="3216275"/>
            <a:ext cx="1889125" cy="1506538"/>
            <a:chOff x="4081" y="2026"/>
            <a:chExt cx="1190" cy="949"/>
          </a:xfrm>
        </p:grpSpPr>
        <p:pic>
          <p:nvPicPr>
            <p:cNvPr id="6159" name="Picture 13"/>
            <p:cNvPicPr>
              <a:picLocks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1" y="2026"/>
              <a:ext cx="119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60" name="Rectangle 14"/>
            <p:cNvSpPr>
              <a:spLocks noChangeArrowheads="1"/>
            </p:cNvSpPr>
            <p:nvPr/>
          </p:nvSpPr>
          <p:spPr bwMode="auto">
            <a:xfrm>
              <a:off x="4178" y="2303"/>
              <a:ext cx="986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ko-KR" dirty="0">
                  <a:latin typeface="Lucida Sans" panose="020B0602030504020204" pitchFamily="34" charset="77"/>
                </a:rPr>
                <a:t>Classifier</a:t>
              </a:r>
            </a:p>
            <a:p>
              <a:pPr algn="ctr" eaLnBrk="1" hangingPunct="1"/>
              <a:r>
                <a:rPr lang="en-US" altLang="ko-KR" dirty="0">
                  <a:latin typeface="Lucida Sans" panose="020B0602030504020204" pitchFamily="34" charset="77"/>
                </a:rPr>
                <a:t>(Model)</a:t>
              </a:r>
            </a:p>
          </p:txBody>
        </p:sp>
      </p:grpSp>
      <p:sp>
        <p:nvSpPr>
          <p:cNvPr id="6156" name="Line 15"/>
          <p:cNvSpPr>
            <a:spLocks noChangeShapeType="1"/>
          </p:cNvSpPr>
          <p:nvPr/>
        </p:nvSpPr>
        <p:spPr bwMode="auto">
          <a:xfrm flipH="1">
            <a:off x="5946775" y="4621213"/>
            <a:ext cx="531813" cy="714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6157" name="Line 16"/>
          <p:cNvSpPr>
            <a:spLocks noChangeShapeType="1"/>
          </p:cNvSpPr>
          <p:nvPr/>
        </p:nvSpPr>
        <p:spPr bwMode="auto">
          <a:xfrm>
            <a:off x="8369300" y="4543425"/>
            <a:ext cx="577850" cy="790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6158" name="AutoShape 17"/>
          <p:cNvSpPr>
            <a:spLocks noChangeArrowheads="1"/>
          </p:cNvSpPr>
          <p:nvPr/>
        </p:nvSpPr>
        <p:spPr bwMode="auto">
          <a:xfrm>
            <a:off x="7143750" y="2576513"/>
            <a:ext cx="546100" cy="592137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AU" altLang="en-US" sz="28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20370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/>
          </p:cNvSpPr>
          <p:nvPr>
            <p:ph type="title"/>
          </p:nvPr>
        </p:nvSpPr>
        <p:spPr>
          <a:xfrm>
            <a:off x="609600" y="381000"/>
            <a:ext cx="6662738" cy="815975"/>
          </a:xfrm>
        </p:spPr>
        <p:txBody>
          <a:bodyPr lIns="0" tIns="0" rIns="0" bIns="0"/>
          <a:lstStyle/>
          <a:p>
            <a:pPr algn="l"/>
            <a:r>
              <a:rPr lang="en-AU" altLang="en-US" sz="3600" b="1" dirty="0">
                <a:solidFill>
                  <a:srgbClr val="000099"/>
                </a:solidFill>
              </a:rPr>
              <a:t>Model Usage</a:t>
            </a:r>
            <a:endParaRPr lang="en-US" altLang="en-US" sz="3600" dirty="0">
              <a:solidFill>
                <a:srgbClr val="0066B3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589A34E-1E1B-0244-AB36-95E4FCDE21E4}"/>
              </a:ext>
            </a:extLst>
          </p:cNvPr>
          <p:cNvSpPr txBox="1">
            <a:spLocks/>
          </p:cNvSpPr>
          <p:nvPr/>
        </p:nvSpPr>
        <p:spPr bwMode="auto">
          <a:xfrm>
            <a:off x="533400" y="1447800"/>
            <a:ext cx="8153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2400" dirty="0">
                <a:ea typeface="Gulim" panose="020B0600000101010101" pitchFamily="34" charset="-127"/>
              </a:rPr>
              <a:t>For classifying </a:t>
            </a:r>
            <a:r>
              <a:rPr lang="en-US" altLang="ko-KR" sz="2400" dirty="0">
                <a:solidFill>
                  <a:schemeClr val="hlink"/>
                </a:solidFill>
                <a:ea typeface="Gulim" panose="020B0600000101010101" pitchFamily="34" charset="-127"/>
              </a:rPr>
              <a:t>future or unknown objects</a:t>
            </a:r>
          </a:p>
          <a:p>
            <a:pPr>
              <a:lnSpc>
                <a:spcPct val="90000"/>
              </a:lnSpc>
            </a:pPr>
            <a:r>
              <a:rPr lang="en-US" altLang="ko-KR" sz="2400" dirty="0">
                <a:ea typeface="Gulim" panose="020B0600000101010101" pitchFamily="34" charset="-127"/>
              </a:rPr>
              <a:t>Estimate </a:t>
            </a:r>
            <a:r>
              <a:rPr lang="en-US" altLang="ko-KR" sz="2400" dirty="0">
                <a:solidFill>
                  <a:schemeClr val="hlink"/>
                </a:solidFill>
                <a:ea typeface="Gulim" panose="020B0600000101010101" pitchFamily="34" charset="-127"/>
              </a:rPr>
              <a:t>accuracy </a:t>
            </a:r>
            <a:r>
              <a:rPr lang="en-US" altLang="ko-KR" sz="2400" dirty="0">
                <a:ea typeface="Gulim" panose="020B0600000101010101" pitchFamily="34" charset="-127"/>
              </a:rPr>
              <a:t>of the model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ea typeface="Gulim" panose="020B0600000101010101" pitchFamily="34" charset="-127"/>
              </a:rPr>
              <a:t>The known label of test sample is compared with the classified result from the model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ea typeface="Gulim" panose="020B0600000101010101" pitchFamily="34" charset="-127"/>
              </a:rPr>
              <a:t>Accuracy rate is the percentage of test set samples that are correctly classified by the model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ea typeface="Gulim" panose="020B0600000101010101" pitchFamily="34" charset="-127"/>
              </a:rPr>
              <a:t>Test set is </a:t>
            </a:r>
            <a:r>
              <a:rPr lang="en-US" altLang="ko-KR" sz="2400" dirty="0">
                <a:solidFill>
                  <a:srgbClr val="CC6600"/>
                </a:solidFill>
                <a:ea typeface="Gulim" panose="020B0600000101010101" pitchFamily="34" charset="-127"/>
              </a:rPr>
              <a:t>independent</a:t>
            </a:r>
            <a:r>
              <a:rPr lang="en-US" altLang="ko-KR" sz="2400" dirty="0">
                <a:ea typeface="Gulim" panose="020B0600000101010101" pitchFamily="34" charset="-127"/>
              </a:rPr>
              <a:t> of training set, otherwise </a:t>
            </a:r>
            <a:r>
              <a:rPr lang="en-US" altLang="ko-KR" sz="2400" dirty="0">
                <a:solidFill>
                  <a:schemeClr val="hlink"/>
                </a:solidFill>
                <a:ea typeface="Gulim" panose="020B0600000101010101" pitchFamily="34" charset="-127"/>
              </a:rPr>
              <a:t>over-fitting</a:t>
            </a:r>
            <a:r>
              <a:rPr lang="en-US" altLang="ko-KR" sz="2400" dirty="0">
                <a:ea typeface="Gulim" panose="020B0600000101010101" pitchFamily="34" charset="-127"/>
              </a:rPr>
              <a:t> will occur</a:t>
            </a:r>
          </a:p>
        </p:txBody>
      </p:sp>
    </p:spTree>
    <p:extLst>
      <p:ext uri="{BB962C8B-B14F-4D97-AF65-F5344CB8AC3E}">
        <p14:creationId xmlns:p14="http://schemas.microsoft.com/office/powerpoint/2010/main" val="146186045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/>
          </p:cNvSpPr>
          <p:nvPr>
            <p:ph type="title"/>
          </p:nvPr>
        </p:nvSpPr>
        <p:spPr>
          <a:xfrm>
            <a:off x="304800" y="381000"/>
            <a:ext cx="8631238" cy="838200"/>
          </a:xfrm>
        </p:spPr>
        <p:txBody>
          <a:bodyPr lIns="92075" tIns="46038" rIns="92075" bIns="46038" anchor="b"/>
          <a:lstStyle/>
          <a:p>
            <a:pPr algn="l" eaLnBrk="1" hangingPunct="1"/>
            <a:r>
              <a:rPr lang="en-US" altLang="ko-KR" sz="3600" b="1" dirty="0">
                <a:solidFill>
                  <a:srgbClr val="000099"/>
                </a:solidFill>
                <a:ea typeface="Gulim" panose="020B0600000101010101" pitchFamily="34" charset="-127"/>
              </a:rPr>
              <a:t>Measure accuracy </a:t>
            </a:r>
          </a:p>
        </p:txBody>
      </p:sp>
      <p:sp>
        <p:nvSpPr>
          <p:cNvPr id="7172" name="Slide Number Placeholder 1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833A29F-AC6C-4B0A-96E6-37ADCA6EF2CC}" type="slidenum">
              <a:rPr lang="ko-KR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14</a:t>
            </a:fld>
            <a:endParaRPr lang="en-US" altLang="ko-KR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grpSp>
        <p:nvGrpSpPr>
          <p:cNvPr id="7173" name="Group 3"/>
          <p:cNvGrpSpPr>
            <a:grpSpLocks/>
          </p:cNvGrpSpPr>
          <p:nvPr/>
        </p:nvGrpSpPr>
        <p:grpSpPr bwMode="auto">
          <a:xfrm>
            <a:off x="457200" y="2286000"/>
            <a:ext cx="1889125" cy="1506538"/>
            <a:chOff x="2800" y="989"/>
            <a:chExt cx="1190" cy="949"/>
          </a:xfrm>
        </p:grpSpPr>
        <p:pic>
          <p:nvPicPr>
            <p:cNvPr id="7181" name="Picture 4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0" y="989"/>
              <a:ext cx="119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82" name="Rectangle 5"/>
            <p:cNvSpPr>
              <a:spLocks noChangeArrowheads="1"/>
            </p:cNvSpPr>
            <p:nvPr/>
          </p:nvSpPr>
          <p:spPr bwMode="auto">
            <a:xfrm>
              <a:off x="2897" y="1382"/>
              <a:ext cx="98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ko-KR" dirty="0">
                  <a:latin typeface="Lucida Sans" panose="020B0602030504020204" pitchFamily="34" charset="77"/>
                </a:rPr>
                <a:t>Classifier</a:t>
              </a:r>
            </a:p>
          </p:txBody>
        </p:sp>
      </p:grpSp>
      <p:grpSp>
        <p:nvGrpSpPr>
          <p:cNvPr id="7174" name="Group 6"/>
          <p:cNvGrpSpPr>
            <a:grpSpLocks/>
          </p:cNvGrpSpPr>
          <p:nvPr/>
        </p:nvGrpSpPr>
        <p:grpSpPr bwMode="auto">
          <a:xfrm>
            <a:off x="5381625" y="1447800"/>
            <a:ext cx="1698625" cy="1506538"/>
            <a:chOff x="1359" y="1723"/>
            <a:chExt cx="1070" cy="949"/>
          </a:xfrm>
        </p:grpSpPr>
        <p:pic>
          <p:nvPicPr>
            <p:cNvPr id="7179" name="Picture 7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9" y="1723"/>
              <a:ext cx="107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80" name="Rectangle 8"/>
            <p:cNvSpPr>
              <a:spLocks noChangeArrowheads="1"/>
            </p:cNvSpPr>
            <p:nvPr/>
          </p:nvSpPr>
          <p:spPr bwMode="auto">
            <a:xfrm>
              <a:off x="1423" y="2000"/>
              <a:ext cx="934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ko-KR" dirty="0">
                  <a:latin typeface="Lucida Sans" panose="020B0602030504020204" pitchFamily="34" charset="77"/>
                </a:rPr>
                <a:t>Testing</a:t>
              </a:r>
            </a:p>
            <a:p>
              <a:pPr algn="ctr" eaLnBrk="1" hangingPunct="1"/>
              <a:r>
                <a:rPr lang="en-US" altLang="ko-KR" dirty="0">
                  <a:latin typeface="Lucida Sans" panose="020B0602030504020204" pitchFamily="34" charset="77"/>
                </a:rPr>
                <a:t>Data</a:t>
              </a:r>
            </a:p>
          </p:txBody>
        </p:sp>
      </p:grpSp>
      <p:graphicFrame>
        <p:nvGraphicFramePr>
          <p:cNvPr id="7170" name="Object 2"/>
          <p:cNvGraphicFramePr>
            <a:graphicFrameLocks/>
          </p:cNvGraphicFramePr>
          <p:nvPr/>
        </p:nvGraphicFramePr>
        <p:xfrm>
          <a:off x="3886200" y="4114800"/>
          <a:ext cx="4876800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4" name="Worksheet" r:id="rId6" imgW="5438775" imgH="1765300" progId="Excel.Sheet.8">
                  <p:embed/>
                </p:oleObj>
              </mc:Choice>
              <mc:Fallback>
                <p:oleObj name="Worksheet" r:id="rId6" imgW="5438775" imgH="1765300" progId="Excel.Sheet.8">
                  <p:embed/>
                  <p:pic>
                    <p:nvPicPr>
                      <p:cNvPr id="717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114800"/>
                        <a:ext cx="4876800" cy="161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Line 10"/>
          <p:cNvSpPr>
            <a:spLocks noChangeShapeType="1"/>
          </p:cNvSpPr>
          <p:nvPr/>
        </p:nvSpPr>
        <p:spPr bwMode="auto">
          <a:xfrm flipH="1">
            <a:off x="3886200" y="2743200"/>
            <a:ext cx="1463675" cy="1371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7176" name="Line 11"/>
          <p:cNvSpPr>
            <a:spLocks noChangeShapeType="1"/>
          </p:cNvSpPr>
          <p:nvPr/>
        </p:nvSpPr>
        <p:spPr bwMode="auto">
          <a:xfrm>
            <a:off x="7081838" y="2784475"/>
            <a:ext cx="1681162" cy="1330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7177" name="Freeform 12"/>
          <p:cNvSpPr>
            <a:spLocks/>
          </p:cNvSpPr>
          <p:nvPr/>
        </p:nvSpPr>
        <p:spPr bwMode="auto">
          <a:xfrm rot="707230">
            <a:off x="2667000" y="2133600"/>
            <a:ext cx="2197100" cy="1447800"/>
          </a:xfrm>
          <a:custGeom>
            <a:avLst/>
            <a:gdLst>
              <a:gd name="T0" fmla="*/ 2147483647 w 568"/>
              <a:gd name="T1" fmla="*/ 2147483647 h 374"/>
              <a:gd name="T2" fmla="*/ 2147483647 w 568"/>
              <a:gd name="T3" fmla="*/ 2147483647 h 374"/>
              <a:gd name="T4" fmla="*/ 2147483647 w 568"/>
              <a:gd name="T5" fmla="*/ 2147483647 h 374"/>
              <a:gd name="T6" fmla="*/ 2147483647 w 568"/>
              <a:gd name="T7" fmla="*/ 2147483647 h 374"/>
              <a:gd name="T8" fmla="*/ 2147483647 w 568"/>
              <a:gd name="T9" fmla="*/ 2147483647 h 374"/>
              <a:gd name="T10" fmla="*/ 0 w 568"/>
              <a:gd name="T11" fmla="*/ 2147483647 h 374"/>
              <a:gd name="T12" fmla="*/ 2147483647 w 568"/>
              <a:gd name="T13" fmla="*/ 2147483647 h 374"/>
              <a:gd name="T14" fmla="*/ 2147483647 w 568"/>
              <a:gd name="T15" fmla="*/ 2147483647 h 374"/>
              <a:gd name="T16" fmla="*/ 2147483647 w 568"/>
              <a:gd name="T17" fmla="*/ 2147483647 h 374"/>
              <a:gd name="T18" fmla="*/ 2147483647 w 568"/>
              <a:gd name="T19" fmla="*/ 0 h 374"/>
              <a:gd name="T20" fmla="*/ 2147483647 w 568"/>
              <a:gd name="T21" fmla="*/ 2147483647 h 37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68"/>
              <a:gd name="T34" fmla="*/ 0 h 374"/>
              <a:gd name="T35" fmla="*/ 568 w 568"/>
              <a:gd name="T36" fmla="*/ 374 h 37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68" h="374">
                <a:moveTo>
                  <a:pt x="567" y="59"/>
                </a:moveTo>
                <a:lnTo>
                  <a:pt x="503" y="220"/>
                </a:lnTo>
                <a:lnTo>
                  <a:pt x="478" y="165"/>
                </a:lnTo>
                <a:lnTo>
                  <a:pt x="138" y="318"/>
                </a:lnTo>
                <a:lnTo>
                  <a:pt x="163" y="373"/>
                </a:lnTo>
                <a:lnTo>
                  <a:pt x="0" y="314"/>
                </a:lnTo>
                <a:lnTo>
                  <a:pt x="64" y="153"/>
                </a:lnTo>
                <a:lnTo>
                  <a:pt x="89" y="208"/>
                </a:lnTo>
                <a:lnTo>
                  <a:pt x="429" y="55"/>
                </a:lnTo>
                <a:lnTo>
                  <a:pt x="404" y="0"/>
                </a:lnTo>
                <a:lnTo>
                  <a:pt x="567" y="59"/>
                </a:lnTo>
              </a:path>
            </a:pathLst>
          </a:custGeom>
          <a:solidFill>
            <a:srgbClr val="2597B8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7178" name="Rectangle 13"/>
          <p:cNvSpPr>
            <a:spLocks noChangeArrowheads="1"/>
          </p:cNvSpPr>
          <p:nvPr/>
        </p:nvSpPr>
        <p:spPr bwMode="auto">
          <a:xfrm>
            <a:off x="304800" y="4114800"/>
            <a:ext cx="2540000" cy="1019175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ko-KR" sz="2000">
                <a:latin typeface="Times New Roman" panose="02020603050405020304" pitchFamily="18" charset="0"/>
              </a:rPr>
              <a:t>IF rank = ‘professor’</a:t>
            </a:r>
          </a:p>
          <a:p>
            <a:pPr eaLnBrk="1" hangingPunct="1"/>
            <a:r>
              <a:rPr lang="en-US" altLang="ko-KR" sz="2000">
                <a:latin typeface="Times New Roman" panose="02020603050405020304" pitchFamily="18" charset="0"/>
              </a:rPr>
              <a:t>OR years &gt; 6</a:t>
            </a:r>
          </a:p>
          <a:p>
            <a:pPr eaLnBrk="1" hangingPunct="1"/>
            <a:r>
              <a:rPr lang="en-US" altLang="ko-KR" sz="2000">
                <a:latin typeface="Times New Roman" panose="02020603050405020304" pitchFamily="18" charset="0"/>
              </a:rPr>
              <a:t>THEN tenured = ‘yes’ </a:t>
            </a:r>
          </a:p>
        </p:txBody>
      </p:sp>
    </p:spTree>
    <p:extLst>
      <p:ext uri="{BB962C8B-B14F-4D97-AF65-F5344CB8AC3E}">
        <p14:creationId xmlns:p14="http://schemas.microsoft.com/office/powerpoint/2010/main" val="119054092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>
          <a:xfrm>
            <a:off x="533400" y="0"/>
            <a:ext cx="8402638" cy="1219200"/>
          </a:xfrm>
        </p:spPr>
        <p:txBody>
          <a:bodyPr lIns="92075" tIns="46038" rIns="92075" bIns="46038" anchor="b"/>
          <a:lstStyle/>
          <a:p>
            <a:pPr algn="l" eaLnBrk="1" hangingPunct="1"/>
            <a:r>
              <a:rPr lang="en-US" altLang="ko-KR" sz="3600" b="1" dirty="0">
                <a:solidFill>
                  <a:srgbClr val="000099"/>
                </a:solidFill>
                <a:ea typeface="Gulim" panose="020B0600000101010101" pitchFamily="34" charset="-127"/>
              </a:rPr>
              <a:t>Model Prediction</a:t>
            </a:r>
          </a:p>
        </p:txBody>
      </p:sp>
      <p:sp>
        <p:nvSpPr>
          <p:cNvPr id="49155" name="Slide Number Placeholder 1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1BF5142-4752-4CDE-93AE-024B5B6994B1}" type="slidenum">
              <a:rPr lang="ko-KR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15</a:t>
            </a:fld>
            <a:endParaRPr lang="en-US" altLang="ko-KR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grpSp>
        <p:nvGrpSpPr>
          <p:cNvPr id="49156" name="Group 3"/>
          <p:cNvGrpSpPr>
            <a:grpSpLocks/>
          </p:cNvGrpSpPr>
          <p:nvPr/>
        </p:nvGrpSpPr>
        <p:grpSpPr bwMode="auto">
          <a:xfrm>
            <a:off x="838200" y="3200400"/>
            <a:ext cx="1889125" cy="1506538"/>
            <a:chOff x="2800" y="989"/>
            <a:chExt cx="1190" cy="949"/>
          </a:xfrm>
        </p:grpSpPr>
        <p:pic>
          <p:nvPicPr>
            <p:cNvPr id="49168" name="Picture 4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0" y="989"/>
              <a:ext cx="119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169" name="Rectangle 5"/>
            <p:cNvSpPr>
              <a:spLocks noChangeArrowheads="1"/>
            </p:cNvSpPr>
            <p:nvPr/>
          </p:nvSpPr>
          <p:spPr bwMode="auto">
            <a:xfrm>
              <a:off x="2897" y="1382"/>
              <a:ext cx="98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ko-KR" dirty="0">
                  <a:latin typeface="Lucida Sans" panose="020B0602030504020204" pitchFamily="34" charset="77"/>
                </a:rPr>
                <a:t>Classifier</a:t>
              </a:r>
            </a:p>
          </p:txBody>
        </p:sp>
      </p:grpSp>
      <p:sp>
        <p:nvSpPr>
          <p:cNvPr id="49157" name="AutoShape 6"/>
          <p:cNvSpPr>
            <a:spLocks noChangeArrowheads="1"/>
          </p:cNvSpPr>
          <p:nvPr/>
        </p:nvSpPr>
        <p:spPr bwMode="auto">
          <a:xfrm>
            <a:off x="7467600" y="4495800"/>
            <a:ext cx="546100" cy="592138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AU" altLang="en-US" sz="2800">
              <a:latin typeface="Tahoma" panose="020B0604030504040204" pitchFamily="34" charset="0"/>
            </a:endParaRPr>
          </a:p>
        </p:txBody>
      </p:sp>
      <p:sp>
        <p:nvSpPr>
          <p:cNvPr id="49158" name="Freeform 7"/>
          <p:cNvSpPr>
            <a:spLocks/>
          </p:cNvSpPr>
          <p:nvPr/>
        </p:nvSpPr>
        <p:spPr bwMode="auto">
          <a:xfrm rot="-2153168">
            <a:off x="3200400" y="3657600"/>
            <a:ext cx="941388" cy="766763"/>
          </a:xfrm>
          <a:custGeom>
            <a:avLst/>
            <a:gdLst>
              <a:gd name="T0" fmla="*/ 0 w 593"/>
              <a:gd name="T1" fmla="*/ 2147483647 h 483"/>
              <a:gd name="T2" fmla="*/ 2147483647 w 593"/>
              <a:gd name="T3" fmla="*/ 0 h 483"/>
              <a:gd name="T4" fmla="*/ 2147483647 w 593"/>
              <a:gd name="T5" fmla="*/ 2147483647 h 483"/>
              <a:gd name="T6" fmla="*/ 2147483647 w 593"/>
              <a:gd name="T7" fmla="*/ 2147483647 h 483"/>
              <a:gd name="T8" fmla="*/ 2147483647 w 593"/>
              <a:gd name="T9" fmla="*/ 2147483647 h 483"/>
              <a:gd name="T10" fmla="*/ 2147483647 w 593"/>
              <a:gd name="T11" fmla="*/ 2147483647 h 483"/>
              <a:gd name="T12" fmla="*/ 2147483647 w 593"/>
              <a:gd name="T13" fmla="*/ 2147483647 h 483"/>
              <a:gd name="T14" fmla="*/ 2147483647 w 593"/>
              <a:gd name="T15" fmla="*/ 2147483647 h 483"/>
              <a:gd name="T16" fmla="*/ 2147483647 w 593"/>
              <a:gd name="T17" fmla="*/ 2147483647 h 483"/>
              <a:gd name="T18" fmla="*/ 2147483647 w 593"/>
              <a:gd name="T19" fmla="*/ 2147483647 h 483"/>
              <a:gd name="T20" fmla="*/ 0 w 593"/>
              <a:gd name="T21" fmla="*/ 2147483647 h 48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93"/>
              <a:gd name="T34" fmla="*/ 0 h 483"/>
              <a:gd name="T35" fmla="*/ 593 w 593"/>
              <a:gd name="T36" fmla="*/ 483 h 48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93" h="483">
                <a:moveTo>
                  <a:pt x="0" y="34"/>
                </a:moveTo>
                <a:lnTo>
                  <a:pt x="200" y="0"/>
                </a:lnTo>
                <a:lnTo>
                  <a:pt x="159" y="58"/>
                </a:lnTo>
                <a:lnTo>
                  <a:pt x="515" y="306"/>
                </a:lnTo>
                <a:lnTo>
                  <a:pt x="555" y="248"/>
                </a:lnTo>
                <a:lnTo>
                  <a:pt x="592" y="448"/>
                </a:lnTo>
                <a:lnTo>
                  <a:pt x="392" y="482"/>
                </a:lnTo>
                <a:lnTo>
                  <a:pt x="433" y="424"/>
                </a:lnTo>
                <a:lnTo>
                  <a:pt x="77" y="176"/>
                </a:lnTo>
                <a:lnTo>
                  <a:pt x="37" y="234"/>
                </a:lnTo>
                <a:lnTo>
                  <a:pt x="0" y="34"/>
                </a:lnTo>
              </a:path>
            </a:pathLst>
          </a:custGeom>
          <a:solidFill>
            <a:srgbClr val="2597B8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grpSp>
        <p:nvGrpSpPr>
          <p:cNvPr id="49159" name="Group 8"/>
          <p:cNvGrpSpPr>
            <a:grpSpLocks/>
          </p:cNvGrpSpPr>
          <p:nvPr/>
        </p:nvGrpSpPr>
        <p:grpSpPr bwMode="auto">
          <a:xfrm>
            <a:off x="4495800" y="3581400"/>
            <a:ext cx="2165350" cy="815975"/>
            <a:chOff x="4187" y="2008"/>
            <a:chExt cx="1122" cy="514"/>
          </a:xfrm>
        </p:grpSpPr>
        <p:pic>
          <p:nvPicPr>
            <p:cNvPr id="49166" name="Picture 9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7" y="2008"/>
              <a:ext cx="1122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167" name="Rectangle 10"/>
            <p:cNvSpPr>
              <a:spLocks noChangeArrowheads="1"/>
            </p:cNvSpPr>
            <p:nvPr/>
          </p:nvSpPr>
          <p:spPr bwMode="auto">
            <a:xfrm>
              <a:off x="4209" y="2149"/>
              <a:ext cx="107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ko-KR" dirty="0">
                  <a:latin typeface="Lucida Sans" panose="020B0602030504020204" pitchFamily="34" charset="77"/>
                </a:rPr>
                <a:t>Unseen Data</a:t>
              </a:r>
            </a:p>
          </p:txBody>
        </p:sp>
      </p:grpSp>
      <p:sp>
        <p:nvSpPr>
          <p:cNvPr id="49160" name="Rectangle 11"/>
          <p:cNvSpPr>
            <a:spLocks noChangeArrowheads="1"/>
          </p:cNvSpPr>
          <p:nvPr/>
        </p:nvSpPr>
        <p:spPr bwMode="auto">
          <a:xfrm>
            <a:off x="4154488" y="4656138"/>
            <a:ext cx="2454275" cy="4572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ko-KR" altLang="en-US">
                <a:latin typeface="Times New Roman" panose="02020603050405020304" pitchFamily="18" charset="0"/>
              </a:rPr>
              <a:t>(</a:t>
            </a:r>
            <a:r>
              <a:rPr lang="en-US" altLang="ko-KR">
                <a:latin typeface="Times New Roman" panose="02020603050405020304" pitchFamily="18" charset="0"/>
              </a:rPr>
              <a:t>Jeff, Professor, 4)</a:t>
            </a:r>
          </a:p>
        </p:txBody>
      </p:sp>
      <p:sp>
        <p:nvSpPr>
          <p:cNvPr id="49161" name="Line 12"/>
          <p:cNvSpPr>
            <a:spLocks noChangeShapeType="1"/>
          </p:cNvSpPr>
          <p:nvPr/>
        </p:nvSpPr>
        <p:spPr bwMode="auto">
          <a:xfrm flipH="1">
            <a:off x="4016375" y="4297363"/>
            <a:ext cx="471488" cy="393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9162" name="Line 13"/>
          <p:cNvSpPr>
            <a:spLocks noChangeShapeType="1"/>
          </p:cNvSpPr>
          <p:nvPr/>
        </p:nvSpPr>
        <p:spPr bwMode="auto">
          <a:xfrm>
            <a:off x="6297613" y="4297363"/>
            <a:ext cx="363537" cy="349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pic>
        <p:nvPicPr>
          <p:cNvPr id="49163" name="Picture 14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257800"/>
            <a:ext cx="7207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4" name="Rectangle 15"/>
          <p:cNvSpPr>
            <a:spLocks noChangeArrowheads="1"/>
          </p:cNvSpPr>
          <p:nvPr/>
        </p:nvSpPr>
        <p:spPr bwMode="auto">
          <a:xfrm>
            <a:off x="6934200" y="3581400"/>
            <a:ext cx="1525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ko-KR" sz="2800">
                <a:latin typeface="Times New Roman" panose="02020603050405020304" pitchFamily="18" charset="0"/>
              </a:rPr>
              <a:t>Tenured?</a:t>
            </a:r>
          </a:p>
        </p:txBody>
      </p:sp>
      <p:sp>
        <p:nvSpPr>
          <p:cNvPr id="49165" name="Rectangle 16"/>
          <p:cNvSpPr>
            <a:spLocks noChangeArrowheads="1"/>
          </p:cNvSpPr>
          <p:nvPr/>
        </p:nvSpPr>
        <p:spPr bwMode="auto">
          <a:xfrm>
            <a:off x="838200" y="1905000"/>
            <a:ext cx="2362200" cy="1019175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ko-KR" sz="1800">
                <a:latin typeface="Times New Roman" panose="02020603050405020304" pitchFamily="18" charset="0"/>
              </a:rPr>
              <a:t>IF rank = ‘professor’</a:t>
            </a:r>
          </a:p>
          <a:p>
            <a:pPr eaLnBrk="1" hangingPunct="1"/>
            <a:r>
              <a:rPr lang="en-US" altLang="ko-KR" sz="1800">
                <a:latin typeface="Times New Roman" panose="02020603050405020304" pitchFamily="18" charset="0"/>
              </a:rPr>
              <a:t>OR years &gt; 6</a:t>
            </a:r>
          </a:p>
          <a:p>
            <a:pPr eaLnBrk="1" hangingPunct="1"/>
            <a:r>
              <a:rPr lang="en-US" altLang="ko-KR" sz="1800">
                <a:latin typeface="Times New Roman" panose="02020603050405020304" pitchFamily="18" charset="0"/>
              </a:rPr>
              <a:t>THEN tenured = ‘yes’</a:t>
            </a:r>
            <a:r>
              <a:rPr lang="en-US" altLang="ko-KR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704837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>
          <a:xfrm>
            <a:off x="533400" y="0"/>
            <a:ext cx="8402638" cy="1219200"/>
          </a:xfrm>
        </p:spPr>
        <p:txBody>
          <a:bodyPr lIns="92075" tIns="46038" rIns="92075" bIns="46038" anchor="b"/>
          <a:lstStyle/>
          <a:p>
            <a:pPr algn="l" eaLnBrk="1" hangingPunct="1"/>
            <a:r>
              <a:rPr lang="en-US" altLang="ko-KR" sz="3600" b="1" i="1" dirty="0">
                <a:solidFill>
                  <a:srgbClr val="000099"/>
                </a:solidFill>
                <a:ea typeface="Gulim" panose="020B0600000101010101" pitchFamily="34" charset="-127"/>
              </a:rPr>
              <a:t>k</a:t>
            </a:r>
            <a:r>
              <a:rPr lang="en-US" altLang="ko-KR" sz="3600" b="1" dirty="0">
                <a:solidFill>
                  <a:srgbClr val="000099"/>
                </a:solidFill>
                <a:ea typeface="Gulim" panose="020B0600000101010101" pitchFamily="34" charset="-127"/>
              </a:rPr>
              <a:t>-Nearest </a:t>
            </a:r>
            <a:r>
              <a:rPr lang="en-US" altLang="ko-KR" sz="3600" b="1" dirty="0" err="1">
                <a:solidFill>
                  <a:srgbClr val="000099"/>
                </a:solidFill>
                <a:ea typeface="Gulim" panose="020B0600000101010101" pitchFamily="34" charset="-127"/>
              </a:rPr>
              <a:t>Neighbour</a:t>
            </a:r>
            <a:endParaRPr lang="en-US" altLang="ko-KR" sz="3600" b="1" dirty="0">
              <a:solidFill>
                <a:srgbClr val="000099"/>
              </a:solidFill>
              <a:ea typeface="Gulim" panose="020B0600000101010101" pitchFamily="34" charset="-127"/>
            </a:endParaRPr>
          </a:p>
        </p:txBody>
      </p:sp>
      <p:sp>
        <p:nvSpPr>
          <p:cNvPr id="49155" name="Slide Number Placeholder 1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1BF5142-4752-4CDE-93AE-024B5B6994B1}" type="slidenum">
              <a:rPr lang="ko-KR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16</a:t>
            </a:fld>
            <a:endParaRPr lang="en-US" altLang="ko-KR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1D3D6B21-2A6B-0C48-9A34-1CCE99032D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219200"/>
            <a:ext cx="7467600" cy="2690446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400" dirty="0">
              <a:ea typeface="ＭＳ Ｐゴシック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ea typeface="ＭＳ Ｐゴシック" charset="0"/>
              </a:rPr>
              <a:t>To classify an instance </a:t>
            </a:r>
            <a:r>
              <a:rPr lang="en-US" sz="2400" i="1" dirty="0">
                <a:ea typeface="ＭＳ Ｐゴシック" charset="0"/>
              </a:rPr>
              <a:t>d</a:t>
            </a:r>
            <a:r>
              <a:rPr lang="en-US" sz="2400" dirty="0">
                <a:ea typeface="ＭＳ Ｐゴシック" charset="0"/>
              </a:rPr>
              <a:t> into class c: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ea typeface="ＭＳ Ｐゴシック" charset="0"/>
                <a:cs typeface="ＭＳ Ｐゴシック" charset="0"/>
              </a:rPr>
              <a:t>Define a neighborhood of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k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nearest neighbors of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d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ea typeface="ＭＳ Ｐゴシック" charset="0"/>
                <a:cs typeface="ＭＳ Ｐゴシック" charset="0"/>
              </a:rPr>
              <a:t>Count number of instances that belong to c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ea typeface="ＭＳ Ｐゴシック" charset="0"/>
              </a:rPr>
              <a:t>Choose majority class as label</a:t>
            </a:r>
          </a:p>
          <a:p>
            <a:pPr fontAlgn="auto">
              <a:spcAft>
                <a:spcPts val="0"/>
              </a:spcAft>
              <a:buNone/>
              <a:defRPr/>
            </a:pPr>
            <a:endParaRPr lang="en-US" sz="2215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22588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/>
          </p:cNvSpPr>
          <p:nvPr>
            <p:ph type="title"/>
          </p:nvPr>
        </p:nvSpPr>
        <p:spPr>
          <a:xfrm>
            <a:off x="609600" y="381000"/>
            <a:ext cx="6662738" cy="815975"/>
          </a:xfrm>
        </p:spPr>
        <p:txBody>
          <a:bodyPr lIns="0" tIns="0" rIns="0" bIns="0"/>
          <a:lstStyle/>
          <a:p>
            <a:pPr algn="l"/>
            <a:r>
              <a:rPr lang="en-AU" altLang="en-US" sz="3600" b="1" i="1" dirty="0">
                <a:solidFill>
                  <a:srgbClr val="000099"/>
                </a:solidFill>
              </a:rPr>
              <a:t>k</a:t>
            </a:r>
            <a:r>
              <a:rPr lang="en-AU" altLang="en-US" sz="3600" b="1" dirty="0">
                <a:solidFill>
                  <a:srgbClr val="000099"/>
                </a:solidFill>
              </a:rPr>
              <a:t>-NN (</a:t>
            </a:r>
            <a:r>
              <a:rPr lang="en-AU" altLang="en-US" sz="3600" b="1" i="1" dirty="0">
                <a:solidFill>
                  <a:srgbClr val="000099"/>
                </a:solidFill>
              </a:rPr>
              <a:t>k</a:t>
            </a:r>
            <a:r>
              <a:rPr lang="en-AU" altLang="en-US" sz="3600" b="1" dirty="0">
                <a:solidFill>
                  <a:srgbClr val="000099"/>
                </a:solidFill>
              </a:rPr>
              <a:t>=6)</a:t>
            </a:r>
            <a:endParaRPr lang="en-US" altLang="en-US" sz="3600" dirty="0">
              <a:solidFill>
                <a:srgbClr val="0066B3"/>
              </a:solidFill>
            </a:endParaRPr>
          </a:p>
        </p:txBody>
      </p:sp>
      <p:sp>
        <p:nvSpPr>
          <p:cNvPr id="4" name="Oval 2">
            <a:extLst>
              <a:ext uri="{FF2B5EF4-FFF2-40B4-BE49-F238E27FC236}">
                <a16:creationId xmlns:a16="http://schemas.microsoft.com/office/drawing/2014/main" id="{A6EB7147-D3AE-7548-B91B-8139215D7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584938"/>
            <a:ext cx="2514600" cy="1828800"/>
          </a:xfrm>
          <a:prstGeom prst="ellipse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2215"/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9193179F-F45E-994F-9279-3EC0EFB5B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725615"/>
            <a:ext cx="152400" cy="140677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2215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B162E1B-4289-CA45-9D9B-2DA74ED9A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358662"/>
            <a:ext cx="152400" cy="14067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2215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5C67EF5-8398-1844-B82C-4CFCF9749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765431"/>
            <a:ext cx="152400" cy="14067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2215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38BC90-5F80-D840-BB7B-8299128B7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217985"/>
            <a:ext cx="152400" cy="140677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2215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1C1B8B-9842-B149-B445-B4E1C2E40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202723"/>
            <a:ext cx="152400" cy="140677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2215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72CB13F-07AF-5947-B6D8-D6E5379A4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725615"/>
            <a:ext cx="152400" cy="140677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2215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0FB8D9C-3AE3-0146-8A97-403CFFCA5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640015"/>
            <a:ext cx="152400" cy="140677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2215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1FC4420-2DB6-8C48-B8B9-3E82B7104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429000"/>
            <a:ext cx="152400" cy="140677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2215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46FC946-860D-2A41-B61F-E498931B5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077308"/>
            <a:ext cx="152400" cy="140677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2215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9B6AB6-A4F6-C145-AF2B-2446E4E6B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202723"/>
            <a:ext cx="152400" cy="140677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2215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260F7C6-874B-904A-91B1-EC02CF0B4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514600"/>
            <a:ext cx="152400" cy="14067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2215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1C0C669-E34E-AF4F-8B12-202A1604F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921369"/>
            <a:ext cx="152400" cy="14067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2215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76BB3AE-9D2E-2544-B175-5161A17B5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795954"/>
            <a:ext cx="152400" cy="14067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2215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93E5B77-E5B8-0E46-B09F-2217DDCAC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936631"/>
            <a:ext cx="152400" cy="14067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2215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DFE25D3-C50E-E645-968B-5E28F7958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077308"/>
            <a:ext cx="152400" cy="14067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2215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54E563-7368-3D42-ABBE-1999BDA29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906108"/>
            <a:ext cx="152400" cy="14067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2215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E0C0C74-7205-D34A-9121-9FDFF13ED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750169"/>
            <a:ext cx="152400" cy="14067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2215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45DE350-D425-114E-A5F3-DAF43986F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187462"/>
            <a:ext cx="152400" cy="14067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2215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F9E1A03-55BF-9B40-84F6-16744DD33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343400"/>
            <a:ext cx="152400" cy="140677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2215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512C475-521A-CD47-B379-28F6A2C2B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765431"/>
            <a:ext cx="152400" cy="14067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2215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52D4FC2-D483-ED4E-A5C3-4F51E8543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187462"/>
            <a:ext cx="152400" cy="14067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2215"/>
          </a:p>
        </p:txBody>
      </p:sp>
      <p:sp>
        <p:nvSpPr>
          <p:cNvPr id="27" name="Line 26">
            <a:extLst>
              <a:ext uri="{FF2B5EF4-FFF2-40B4-BE49-F238E27FC236}">
                <a16:creationId xmlns:a16="http://schemas.microsoft.com/office/drawing/2014/main" id="{53A7ACAC-2C5B-B341-A13A-B994C73EA2B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022231"/>
            <a:ext cx="0" cy="407963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28" name="Text Box 27">
            <a:extLst>
              <a:ext uri="{FF2B5EF4-FFF2-40B4-BE49-F238E27FC236}">
                <a16:creationId xmlns:a16="http://schemas.microsoft.com/office/drawing/2014/main" id="{BBAEF034-A70B-6E44-B5C1-1FC8C1B09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1" y="4215913"/>
            <a:ext cx="1409873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662">
                <a:latin typeface="Rockwell" panose="02060603020205020403" pitchFamily="18" charset="77"/>
              </a:rPr>
              <a:t>Government</a:t>
            </a:r>
            <a:endParaRPr lang="en-US" altLang="en-US" sz="1292">
              <a:latin typeface="Rockwell" panose="02060603020205020403" pitchFamily="18" charset="77"/>
            </a:endParaRPr>
          </a:p>
        </p:txBody>
      </p:sp>
      <p:sp>
        <p:nvSpPr>
          <p:cNvPr id="29" name="Text Box 28">
            <a:extLst>
              <a:ext uri="{FF2B5EF4-FFF2-40B4-BE49-F238E27FC236}">
                <a16:creationId xmlns:a16="http://schemas.microsoft.com/office/drawing/2014/main" id="{149E6769-90B6-7E44-B518-05C7A14E9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1" y="4695093"/>
            <a:ext cx="947695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662">
                <a:latin typeface="Rockwell" panose="02060603020205020403" pitchFamily="18" charset="77"/>
              </a:rPr>
              <a:t>Science</a:t>
            </a:r>
            <a:endParaRPr lang="en-US" altLang="en-US" sz="1292">
              <a:latin typeface="Rockwell" panose="02060603020205020403" pitchFamily="18" charset="77"/>
            </a:endParaRPr>
          </a:p>
        </p:txBody>
      </p:sp>
      <p:sp>
        <p:nvSpPr>
          <p:cNvPr id="30" name="Text Box 29">
            <a:extLst>
              <a:ext uri="{FF2B5EF4-FFF2-40B4-BE49-F238E27FC236}">
                <a16:creationId xmlns:a16="http://schemas.microsoft.com/office/drawing/2014/main" id="{5AE87C57-25A0-AB44-AC17-67A74CDD6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5117124"/>
            <a:ext cx="587020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662">
                <a:latin typeface="Rockwell" panose="02060603020205020403" pitchFamily="18" charset="77"/>
              </a:rPr>
              <a:t>Arts</a:t>
            </a:r>
            <a:endParaRPr lang="en-US" altLang="en-US" sz="1292">
              <a:latin typeface="Rockwell" panose="02060603020205020403" pitchFamily="18" charset="77"/>
            </a:endParaRPr>
          </a:p>
        </p:txBody>
      </p:sp>
      <p:sp>
        <p:nvSpPr>
          <p:cNvPr id="31" name="AutoShape 30">
            <a:extLst>
              <a:ext uri="{FF2B5EF4-FFF2-40B4-BE49-F238E27FC236}">
                <a16:creationId xmlns:a16="http://schemas.microsoft.com/office/drawing/2014/main" id="{F69E0366-30C8-9746-B792-7481D8F27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429000"/>
            <a:ext cx="228600" cy="211015"/>
          </a:xfrm>
          <a:prstGeom prst="diamond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2215"/>
          </a:p>
        </p:txBody>
      </p:sp>
      <p:sp>
        <p:nvSpPr>
          <p:cNvPr id="32" name="Text Box 31">
            <a:extLst>
              <a:ext uri="{FF2B5EF4-FFF2-40B4-BE49-F238E27FC236}">
                <a16:creationId xmlns:a16="http://schemas.microsoft.com/office/drawing/2014/main" id="{BE6BB208-39D0-FD40-B0F8-42B023349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081" y="2269882"/>
            <a:ext cx="2677336" cy="1114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15">
                <a:solidFill>
                  <a:schemeClr val="hlink"/>
                </a:solidFill>
              </a:rPr>
              <a:t>P(Government|   )?</a:t>
            </a:r>
          </a:p>
          <a:p>
            <a:pPr eaLnBrk="1" hangingPunct="1"/>
            <a:r>
              <a:rPr lang="en-US" altLang="en-US" sz="2215">
                <a:solidFill>
                  <a:schemeClr val="hlink"/>
                </a:solidFill>
              </a:rPr>
              <a:t>P(Science|   )?</a:t>
            </a:r>
          </a:p>
          <a:p>
            <a:pPr eaLnBrk="1" hangingPunct="1"/>
            <a:r>
              <a:rPr lang="en-US" altLang="en-US" sz="2215">
                <a:solidFill>
                  <a:schemeClr val="hlink"/>
                </a:solidFill>
              </a:rPr>
              <a:t>P(Arts|   )?</a:t>
            </a:r>
          </a:p>
        </p:txBody>
      </p:sp>
      <p:sp>
        <p:nvSpPr>
          <p:cNvPr id="33" name="AutoShape 32">
            <a:extLst>
              <a:ext uri="{FF2B5EF4-FFF2-40B4-BE49-F238E27FC236}">
                <a16:creationId xmlns:a16="http://schemas.microsoft.com/office/drawing/2014/main" id="{A363986B-37CD-1B4E-AEDF-CE207CE09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2373923"/>
            <a:ext cx="228600" cy="211015"/>
          </a:xfrm>
          <a:prstGeom prst="diamond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2215"/>
          </a:p>
        </p:txBody>
      </p:sp>
      <p:sp>
        <p:nvSpPr>
          <p:cNvPr id="34" name="AutoShape 32">
            <a:extLst>
              <a:ext uri="{FF2B5EF4-FFF2-40B4-BE49-F238E27FC236}">
                <a16:creationId xmlns:a16="http://schemas.microsoft.com/office/drawing/2014/main" id="{742E2C7F-412E-D24C-B03C-BECB84A6E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8969" y="2725616"/>
            <a:ext cx="228600" cy="211015"/>
          </a:xfrm>
          <a:prstGeom prst="diamond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2215"/>
          </a:p>
        </p:txBody>
      </p:sp>
      <p:sp>
        <p:nvSpPr>
          <p:cNvPr id="35" name="AutoShape 32">
            <a:extLst>
              <a:ext uri="{FF2B5EF4-FFF2-40B4-BE49-F238E27FC236}">
                <a16:creationId xmlns:a16="http://schemas.microsoft.com/office/drawing/2014/main" id="{91CC3A71-0070-C245-9997-3B17D39B2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4185" y="3077308"/>
            <a:ext cx="228600" cy="211015"/>
          </a:xfrm>
          <a:prstGeom prst="diamond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2215"/>
          </a:p>
        </p:txBody>
      </p:sp>
    </p:spTree>
    <p:extLst>
      <p:ext uri="{BB962C8B-B14F-4D97-AF65-F5344CB8AC3E}">
        <p14:creationId xmlns:p14="http://schemas.microsoft.com/office/powerpoint/2010/main" val="38995541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1" grpId="0" animBg="1"/>
      <p:bldP spid="32" grpId="0"/>
      <p:bldP spid="33" grpId="0" animBg="1"/>
      <p:bldP spid="34" grpId="0" animBg="1"/>
      <p:bldP spid="3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>
          <a:xfrm>
            <a:off x="609600" y="381000"/>
            <a:ext cx="6662738" cy="815975"/>
          </a:xfrm>
        </p:spPr>
        <p:txBody>
          <a:bodyPr lIns="0" tIns="0" rIns="0" bIns="0"/>
          <a:lstStyle/>
          <a:p>
            <a:pPr algn="l"/>
            <a:r>
              <a:rPr lang="en-AU" altLang="en-US" sz="3600" b="1" dirty="0">
                <a:solidFill>
                  <a:srgbClr val="000099"/>
                </a:solidFill>
              </a:rPr>
              <a:t>Evaluation</a:t>
            </a:r>
            <a:endParaRPr lang="en-US" altLang="en-US" sz="3600" dirty="0">
              <a:solidFill>
                <a:srgbClr val="0066B3"/>
              </a:solidFill>
            </a:endParaRPr>
          </a:p>
        </p:txBody>
      </p:sp>
      <p:sp>
        <p:nvSpPr>
          <p:cNvPr id="28676" name="Line 10"/>
          <p:cNvSpPr>
            <a:spLocks noChangeShapeType="1"/>
          </p:cNvSpPr>
          <p:nvPr/>
        </p:nvSpPr>
        <p:spPr bwMode="auto">
          <a:xfrm>
            <a:off x="609600" y="6586538"/>
            <a:ext cx="8164513" cy="0"/>
          </a:xfrm>
          <a:prstGeom prst="line">
            <a:avLst/>
          </a:prstGeom>
          <a:noFill/>
          <a:ln w="6350">
            <a:solidFill>
              <a:srgbClr val="005AB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9" name="Rectangle 4"/>
          <p:cNvSpPr txBox="1">
            <a:spLocks noChangeArrowheads="1"/>
          </p:cNvSpPr>
          <p:nvPr/>
        </p:nvSpPr>
        <p:spPr bwMode="auto">
          <a:xfrm>
            <a:off x="685800" y="1676400"/>
            <a:ext cx="7924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2400" dirty="0">
                <a:latin typeface="+mn-lt"/>
                <a:ea typeface="굴림" pitchFamily="34" charset="-127"/>
                <a:cs typeface="ＭＳ Ｐゴシック" charset="-128"/>
              </a:rPr>
              <a:t>Contingency table (or confusion table) shows various measures of how accurate your classifier is.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ko-KR" sz="2400" dirty="0">
                <a:ea typeface="Gulim" panose="020B0600000101010101" pitchFamily="34" charset="-127"/>
              </a:rPr>
              <a:t>True Positive (TP) : Correctly indicates passing.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ko-KR" sz="2400" dirty="0">
                <a:ea typeface="Gulim" panose="020B0600000101010101" pitchFamily="34" charset="-127"/>
              </a:rPr>
              <a:t>False Positive (FP) : Incorrectly indicates passing.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ko-KR" sz="2400" dirty="0">
                <a:ea typeface="Gulim" panose="020B0600000101010101" pitchFamily="34" charset="-127"/>
              </a:rPr>
              <a:t>False Negative (FN) : Incorrectly indicates failure.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ko-KR" sz="2400" dirty="0">
                <a:ea typeface="Gulim" panose="020B0600000101010101" pitchFamily="34" charset="-127"/>
              </a:rPr>
              <a:t>True Negative (TN) : Correctly indicates failure.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en-US" altLang="ko-KR" sz="2400" dirty="0">
              <a:latin typeface="+mn-lt"/>
              <a:ea typeface="굴림" pitchFamily="34" charset="-127"/>
              <a:cs typeface="ＭＳ Ｐゴシック" charset="-128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15CE7F9-1795-3746-BBC6-99973F08DD41}"/>
              </a:ext>
            </a:extLst>
          </p:cNvPr>
          <p:cNvGrpSpPr/>
          <p:nvPr/>
        </p:nvGrpSpPr>
        <p:grpSpPr>
          <a:xfrm>
            <a:off x="1388269" y="4267200"/>
            <a:ext cx="5105400" cy="2317750"/>
            <a:chOff x="1258888" y="4221163"/>
            <a:chExt cx="5105400" cy="2317750"/>
          </a:xfrm>
        </p:grpSpPr>
        <p:sp>
          <p:nvSpPr>
            <p:cNvPr id="31" name="Rectangle 4">
              <a:extLst>
                <a:ext uri="{FF2B5EF4-FFF2-40B4-BE49-F238E27FC236}">
                  <a16:creationId xmlns:a16="http://schemas.microsoft.com/office/drawing/2014/main" id="{9D2D1C37-A5DA-B248-A5CC-F9AE8425D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2888" y="5397500"/>
              <a:ext cx="1041400" cy="3984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ko-KR" sz="1800">
                  <a:latin typeface="Gill Sans MT" panose="020B0502020104020203" pitchFamily="34" charset="0"/>
                </a:rPr>
                <a:t>TN</a:t>
              </a:r>
            </a:p>
          </p:txBody>
        </p:sp>
        <p:sp>
          <p:nvSpPr>
            <p:cNvPr id="32" name="Rectangle 5">
              <a:extLst>
                <a:ext uri="{FF2B5EF4-FFF2-40B4-BE49-F238E27FC236}">
                  <a16:creationId xmlns:a16="http://schemas.microsoft.com/office/drawing/2014/main" id="{8F4A2626-7752-514E-90FD-E5E600B44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1488" y="5397500"/>
              <a:ext cx="1041400" cy="3984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ko-KR" sz="1800">
                  <a:latin typeface="Gill Sans MT" panose="020B0502020104020203" pitchFamily="34" charset="0"/>
                </a:rPr>
                <a:t>FP</a:t>
              </a:r>
            </a:p>
          </p:txBody>
        </p:sp>
        <p:sp>
          <p:nvSpPr>
            <p:cNvPr id="33" name="Rectangle 6">
              <a:extLst>
                <a:ext uri="{FF2B5EF4-FFF2-40B4-BE49-F238E27FC236}">
                  <a16:creationId xmlns:a16="http://schemas.microsoft.com/office/drawing/2014/main" id="{AA1403E3-354B-0940-B3F9-E7B531779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088" y="5397500"/>
              <a:ext cx="1041400" cy="398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ko-KR" sz="1800">
                  <a:latin typeface="Gill Sans MT" panose="020B0502020104020203" pitchFamily="34" charset="0"/>
                </a:rPr>
                <a:t>No</a:t>
              </a:r>
            </a:p>
          </p:txBody>
        </p:sp>
        <p:sp>
          <p:nvSpPr>
            <p:cNvPr id="34" name="Rectangle 7">
              <a:extLst>
                <a:ext uri="{FF2B5EF4-FFF2-40B4-BE49-F238E27FC236}">
                  <a16:creationId xmlns:a16="http://schemas.microsoft.com/office/drawing/2014/main" id="{C019EABC-E5A1-7941-B00C-87B32739E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2888" y="5000625"/>
              <a:ext cx="1041400" cy="396875"/>
            </a:xfrm>
            <a:prstGeom prst="rect">
              <a:avLst/>
            </a:prstGeom>
            <a:solidFill>
              <a:srgbClr val="FF9B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ko-KR" sz="1800">
                  <a:latin typeface="Gill Sans MT" panose="020B0502020104020203" pitchFamily="34" charset="0"/>
                </a:rPr>
                <a:t>FN</a:t>
              </a:r>
            </a:p>
          </p:txBody>
        </p:sp>
        <p:sp>
          <p:nvSpPr>
            <p:cNvPr id="35" name="Rectangle 8">
              <a:extLst>
                <a:ext uri="{FF2B5EF4-FFF2-40B4-BE49-F238E27FC236}">
                  <a16:creationId xmlns:a16="http://schemas.microsoft.com/office/drawing/2014/main" id="{A50A1FB9-F407-B249-B22C-AD5B1B9D3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1488" y="5000625"/>
              <a:ext cx="1041400" cy="396875"/>
            </a:xfrm>
            <a:prstGeom prst="rect">
              <a:avLst/>
            </a:prstGeom>
            <a:solidFill>
              <a:srgbClr val="D7FD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ko-KR" sz="1800">
                  <a:latin typeface="Gill Sans MT" panose="020B0502020104020203" pitchFamily="34" charset="0"/>
                </a:rPr>
                <a:t>TP</a:t>
              </a:r>
            </a:p>
          </p:txBody>
        </p:sp>
        <p:sp>
          <p:nvSpPr>
            <p:cNvPr id="36" name="Rectangle 9">
              <a:extLst>
                <a:ext uri="{FF2B5EF4-FFF2-40B4-BE49-F238E27FC236}">
                  <a16:creationId xmlns:a16="http://schemas.microsoft.com/office/drawing/2014/main" id="{096A83F2-191D-A741-B6AF-62347233F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088" y="5000625"/>
              <a:ext cx="10414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ko-KR" sz="1800">
                  <a:latin typeface="Gill Sans MT" panose="020B0502020104020203" pitchFamily="34" charset="0"/>
                </a:rPr>
                <a:t>Yes</a:t>
              </a:r>
            </a:p>
          </p:txBody>
        </p:sp>
        <p:sp>
          <p:nvSpPr>
            <p:cNvPr id="37" name="Rectangle 10">
              <a:extLst>
                <a:ext uri="{FF2B5EF4-FFF2-40B4-BE49-F238E27FC236}">
                  <a16:creationId xmlns:a16="http://schemas.microsoft.com/office/drawing/2014/main" id="{BB9F2552-1752-5A4D-A003-641ED7F8B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2888" y="4602163"/>
              <a:ext cx="1041400" cy="398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ko-KR" sz="1800">
                  <a:latin typeface="Gill Sans MT" panose="020B0502020104020203" pitchFamily="34" charset="0"/>
                </a:rPr>
                <a:t>No</a:t>
              </a:r>
            </a:p>
          </p:txBody>
        </p:sp>
        <p:sp>
          <p:nvSpPr>
            <p:cNvPr id="38" name="Rectangle 11">
              <a:extLst>
                <a:ext uri="{FF2B5EF4-FFF2-40B4-BE49-F238E27FC236}">
                  <a16:creationId xmlns:a16="http://schemas.microsoft.com/office/drawing/2014/main" id="{851D5B6B-C3E9-DA4C-9EE2-991BA6ACE6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1488" y="4602163"/>
              <a:ext cx="1041400" cy="398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ko-KR" sz="1800">
                  <a:latin typeface="Gill Sans MT" panose="020B0502020104020203" pitchFamily="34" charset="0"/>
                </a:rPr>
                <a:t>Yes</a:t>
              </a:r>
            </a:p>
          </p:txBody>
        </p:sp>
        <p:sp>
          <p:nvSpPr>
            <p:cNvPr id="39" name="Rectangle 12">
              <a:extLst>
                <a:ext uri="{FF2B5EF4-FFF2-40B4-BE49-F238E27FC236}">
                  <a16:creationId xmlns:a16="http://schemas.microsoft.com/office/drawing/2014/main" id="{9262DC1F-6D00-6549-A025-E1757EE9B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088" y="4602163"/>
              <a:ext cx="1041400" cy="398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ko-KR" altLang="en-US" sz="1800">
                <a:latin typeface="Gill Sans MT" panose="020B0502020104020203" pitchFamily="34" charset="0"/>
              </a:endParaRPr>
            </a:p>
          </p:txBody>
        </p:sp>
        <p:sp>
          <p:nvSpPr>
            <p:cNvPr id="40" name="Line 13">
              <a:extLst>
                <a:ext uri="{FF2B5EF4-FFF2-40B4-BE49-F238E27FC236}">
                  <a16:creationId xmlns:a16="http://schemas.microsoft.com/office/drawing/2014/main" id="{E8361BA6-63AD-444B-9366-99BBC8604E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0088" y="4602163"/>
              <a:ext cx="31242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AU"/>
            </a:p>
          </p:txBody>
        </p:sp>
        <p:sp>
          <p:nvSpPr>
            <p:cNvPr id="41" name="Line 14">
              <a:extLst>
                <a:ext uri="{FF2B5EF4-FFF2-40B4-BE49-F238E27FC236}">
                  <a16:creationId xmlns:a16="http://schemas.microsoft.com/office/drawing/2014/main" id="{1123710D-D36A-D045-B3B4-0A6EEA5A3E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0088" y="5000625"/>
              <a:ext cx="3124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AU"/>
            </a:p>
          </p:txBody>
        </p:sp>
        <p:sp>
          <p:nvSpPr>
            <p:cNvPr id="42" name="Line 15">
              <a:extLst>
                <a:ext uri="{FF2B5EF4-FFF2-40B4-BE49-F238E27FC236}">
                  <a16:creationId xmlns:a16="http://schemas.microsoft.com/office/drawing/2014/main" id="{3F861328-C18C-B24D-987F-ECB2C6E482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0088" y="5397500"/>
              <a:ext cx="3124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AU"/>
            </a:p>
          </p:txBody>
        </p:sp>
        <p:sp>
          <p:nvSpPr>
            <p:cNvPr id="43" name="Line 16">
              <a:extLst>
                <a:ext uri="{FF2B5EF4-FFF2-40B4-BE49-F238E27FC236}">
                  <a16:creationId xmlns:a16="http://schemas.microsoft.com/office/drawing/2014/main" id="{EDB5CCA1-BB35-F84F-B2CD-14777F8FCD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0088" y="5795963"/>
              <a:ext cx="31242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AU"/>
            </a:p>
          </p:txBody>
        </p:sp>
        <p:sp>
          <p:nvSpPr>
            <p:cNvPr id="44" name="Line 17">
              <a:extLst>
                <a:ext uri="{FF2B5EF4-FFF2-40B4-BE49-F238E27FC236}">
                  <a16:creationId xmlns:a16="http://schemas.microsoft.com/office/drawing/2014/main" id="{A59E6793-4056-5045-BF90-1229F8A039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0088" y="4602163"/>
              <a:ext cx="0" cy="11938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AU"/>
            </a:p>
          </p:txBody>
        </p:sp>
        <p:sp>
          <p:nvSpPr>
            <p:cNvPr id="45" name="Line 18">
              <a:extLst>
                <a:ext uri="{FF2B5EF4-FFF2-40B4-BE49-F238E27FC236}">
                  <a16:creationId xmlns:a16="http://schemas.microsoft.com/office/drawing/2014/main" id="{9A237EA4-B9D0-5F4A-844F-F4307EB56E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488" y="4602163"/>
              <a:ext cx="0" cy="1193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AU"/>
            </a:p>
          </p:txBody>
        </p:sp>
        <p:sp>
          <p:nvSpPr>
            <p:cNvPr id="46" name="Line 19">
              <a:extLst>
                <a:ext uri="{FF2B5EF4-FFF2-40B4-BE49-F238E27FC236}">
                  <a16:creationId xmlns:a16="http://schemas.microsoft.com/office/drawing/2014/main" id="{1A4E82DE-C84B-554D-A9C1-C00BFF28DB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2888" y="4602163"/>
              <a:ext cx="0" cy="1193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AU"/>
            </a:p>
          </p:txBody>
        </p:sp>
        <p:sp>
          <p:nvSpPr>
            <p:cNvPr id="47" name="Line 20">
              <a:extLst>
                <a:ext uri="{FF2B5EF4-FFF2-40B4-BE49-F238E27FC236}">
                  <a16:creationId xmlns:a16="http://schemas.microsoft.com/office/drawing/2014/main" id="{70A7062C-090B-1748-94A1-71E9F839AB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64288" y="4602163"/>
              <a:ext cx="0" cy="11938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AU"/>
            </a:p>
          </p:txBody>
        </p:sp>
        <p:sp>
          <p:nvSpPr>
            <p:cNvPr id="48" name="Text Box 21">
              <a:extLst>
                <a:ext uri="{FF2B5EF4-FFF2-40B4-BE49-F238E27FC236}">
                  <a16:creationId xmlns:a16="http://schemas.microsoft.com/office/drawing/2014/main" id="{A95EE19F-5C6A-FD4F-AE19-A78BBE4864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4888" y="5897563"/>
              <a:ext cx="25908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800">
                  <a:latin typeface="Tahoma" panose="020B0604030504040204" pitchFamily="34" charset="0"/>
                  <a:ea typeface="Gulim" panose="020B0600000101010101" pitchFamily="34" charset="-127"/>
                </a:rPr>
                <a:t>Contingency table (2X2)</a:t>
              </a:r>
            </a:p>
          </p:txBody>
        </p:sp>
        <p:sp>
          <p:nvSpPr>
            <p:cNvPr id="49" name="Text Box 22">
              <a:extLst>
                <a:ext uri="{FF2B5EF4-FFF2-40B4-BE49-F238E27FC236}">
                  <a16:creationId xmlns:a16="http://schemas.microsoft.com/office/drawing/2014/main" id="{47D8D06A-BA2B-F44E-A4EF-15CF8D1AB0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8888" y="4906963"/>
              <a:ext cx="19812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600" dirty="0">
                  <a:latin typeface="Tahoma" panose="020B0604030504040204" pitchFamily="34" charset="0"/>
                  <a:ea typeface="Gulim" panose="020B0600000101010101" pitchFamily="34" charset="-127"/>
                </a:rPr>
                <a:t>Original class</a:t>
              </a:r>
            </a:p>
          </p:txBody>
        </p:sp>
        <p:sp>
          <p:nvSpPr>
            <p:cNvPr id="50" name="Text Box 23">
              <a:extLst>
                <a:ext uri="{FF2B5EF4-FFF2-40B4-BE49-F238E27FC236}">
                  <a16:creationId xmlns:a16="http://schemas.microsoft.com/office/drawing/2014/main" id="{359E7951-47E6-DF43-B462-F5CA13182D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3088" y="4221163"/>
              <a:ext cx="19812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600">
                  <a:latin typeface="Tahoma" panose="020B0604030504040204" pitchFamily="34" charset="0"/>
                  <a:ea typeface="Gulim" panose="020B0600000101010101" pitchFamily="34" charset="-127"/>
                </a:rPr>
                <a:t>Classified class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647209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>
          <a:xfrm>
            <a:off x="609600" y="381000"/>
            <a:ext cx="6662738" cy="815975"/>
          </a:xfrm>
        </p:spPr>
        <p:txBody>
          <a:bodyPr lIns="0" tIns="0" rIns="0" bIns="0"/>
          <a:lstStyle/>
          <a:p>
            <a:pPr algn="l"/>
            <a:r>
              <a:rPr lang="en-AU" altLang="en-US" sz="3600" b="1" dirty="0">
                <a:solidFill>
                  <a:srgbClr val="000099"/>
                </a:solidFill>
              </a:rPr>
              <a:t>Accuracy</a:t>
            </a:r>
            <a:endParaRPr lang="en-US" altLang="en-US" sz="3600" dirty="0">
              <a:solidFill>
                <a:srgbClr val="0066B3"/>
              </a:solidFill>
            </a:endParaRPr>
          </a:p>
        </p:txBody>
      </p:sp>
      <p:sp>
        <p:nvSpPr>
          <p:cNvPr id="28676" name="Line 10"/>
          <p:cNvSpPr>
            <a:spLocks noChangeShapeType="1"/>
          </p:cNvSpPr>
          <p:nvPr/>
        </p:nvSpPr>
        <p:spPr bwMode="auto">
          <a:xfrm>
            <a:off x="609600" y="6586538"/>
            <a:ext cx="8164513" cy="0"/>
          </a:xfrm>
          <a:prstGeom prst="line">
            <a:avLst/>
          </a:prstGeom>
          <a:noFill/>
          <a:ln w="6350">
            <a:solidFill>
              <a:srgbClr val="005AB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8678" name="Rectangle 4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915400" cy="922969"/>
          </a:xfrm>
        </p:spPr>
        <p:txBody>
          <a:bodyPr lIns="92075" tIns="46038" rIns="92075" bIns="46038"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ko-KR" sz="2400" dirty="0">
                <a:ea typeface="Gulim" panose="020B0600000101010101" pitchFamily="34" charset="-127"/>
              </a:rPr>
              <a:t>      Classification Accuracy =     </a:t>
            </a:r>
            <a:r>
              <a:rPr lang="en-US" altLang="ko-KR" sz="2400" u="sng" dirty="0">
                <a:solidFill>
                  <a:schemeClr val="hlink"/>
                </a:solidFill>
                <a:ea typeface="Gulim" panose="020B0600000101010101" pitchFamily="34" charset="-127"/>
              </a:rPr>
              <a:t>        (TP + TN)            </a:t>
            </a:r>
            <a:r>
              <a:rPr lang="en-US" altLang="ko-KR" sz="2400" dirty="0">
                <a:solidFill>
                  <a:schemeClr val="bg1"/>
                </a:solidFill>
                <a:ea typeface="Gulim" panose="020B0600000101010101" pitchFamily="34" charset="-127"/>
              </a:rPr>
              <a:t>‘</a:t>
            </a:r>
            <a:r>
              <a:rPr lang="en-US" altLang="ko-KR" sz="2400" dirty="0">
                <a:solidFill>
                  <a:schemeClr val="hlink"/>
                </a:solidFill>
                <a:ea typeface="Gulim" panose="020B0600000101010101" pitchFamily="34" charset="-127"/>
              </a:rPr>
              <a:t> 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solidFill>
                  <a:schemeClr val="hlink"/>
                </a:solidFill>
                <a:ea typeface="Gulim" panose="020B0600000101010101" pitchFamily="34" charset="-127"/>
              </a:rPr>
              <a:t>                                                       (TP + FP + FN + TN)</a:t>
            </a:r>
            <a:endParaRPr lang="sl-SI" altLang="en-US" sz="2400" dirty="0">
              <a:solidFill>
                <a:schemeClr val="hlink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0007E7-6D8A-174D-A931-A006C3A55AAD}"/>
              </a:ext>
            </a:extLst>
          </p:cNvPr>
          <p:cNvSpPr/>
          <p:nvPr/>
        </p:nvSpPr>
        <p:spPr>
          <a:xfrm>
            <a:off x="2209800" y="5421944"/>
            <a:ext cx="6715431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dirty="0">
                <a:ea typeface="Gulim" panose="020B0600000101010101" pitchFamily="34" charset="-127"/>
              </a:rPr>
              <a:t>Proportion of correctly classified examples.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3147813-C13B-FF46-97FD-2EABDA723100}"/>
              </a:ext>
            </a:extLst>
          </p:cNvPr>
          <p:cNvGrpSpPr/>
          <p:nvPr/>
        </p:nvGrpSpPr>
        <p:grpSpPr>
          <a:xfrm>
            <a:off x="1219200" y="2749549"/>
            <a:ext cx="5105400" cy="2317750"/>
            <a:chOff x="1258888" y="4221163"/>
            <a:chExt cx="5105400" cy="2317750"/>
          </a:xfrm>
        </p:grpSpPr>
        <p:sp>
          <p:nvSpPr>
            <p:cNvPr id="52" name="Rectangle 4">
              <a:extLst>
                <a:ext uri="{FF2B5EF4-FFF2-40B4-BE49-F238E27FC236}">
                  <a16:creationId xmlns:a16="http://schemas.microsoft.com/office/drawing/2014/main" id="{ED4E8AB1-876D-0541-9E57-D869757EE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2888" y="5397500"/>
              <a:ext cx="1041400" cy="39846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ko-KR" sz="1800">
                  <a:latin typeface="Gill Sans MT" panose="020B0502020104020203" pitchFamily="34" charset="0"/>
                </a:rPr>
                <a:t>TN</a:t>
              </a:r>
            </a:p>
          </p:txBody>
        </p:sp>
        <p:sp>
          <p:nvSpPr>
            <p:cNvPr id="53" name="Rectangle 5">
              <a:extLst>
                <a:ext uri="{FF2B5EF4-FFF2-40B4-BE49-F238E27FC236}">
                  <a16:creationId xmlns:a16="http://schemas.microsoft.com/office/drawing/2014/main" id="{6680F190-338B-F142-A292-4E761003A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1488" y="5397500"/>
              <a:ext cx="1041400" cy="3984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ko-KR" sz="1800">
                  <a:latin typeface="Gill Sans MT" panose="020B0502020104020203" pitchFamily="34" charset="0"/>
                </a:rPr>
                <a:t>FP</a:t>
              </a:r>
            </a:p>
          </p:txBody>
        </p:sp>
        <p:sp>
          <p:nvSpPr>
            <p:cNvPr id="54" name="Rectangle 6">
              <a:extLst>
                <a:ext uri="{FF2B5EF4-FFF2-40B4-BE49-F238E27FC236}">
                  <a16:creationId xmlns:a16="http://schemas.microsoft.com/office/drawing/2014/main" id="{AC29566E-27CE-994D-B591-FA507E4FA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088" y="5397500"/>
              <a:ext cx="1041400" cy="398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ko-KR" sz="1800">
                  <a:latin typeface="Gill Sans MT" panose="020B0502020104020203" pitchFamily="34" charset="0"/>
                </a:rPr>
                <a:t>No</a:t>
              </a:r>
            </a:p>
          </p:txBody>
        </p:sp>
        <p:sp>
          <p:nvSpPr>
            <p:cNvPr id="55" name="Rectangle 7">
              <a:extLst>
                <a:ext uri="{FF2B5EF4-FFF2-40B4-BE49-F238E27FC236}">
                  <a16:creationId xmlns:a16="http://schemas.microsoft.com/office/drawing/2014/main" id="{D6F0EB8B-FC42-094C-A282-D5FE9D331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2888" y="5000625"/>
              <a:ext cx="1041400" cy="39687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ko-KR" sz="1800" dirty="0">
                  <a:latin typeface="Gill Sans MT" panose="020B0502020104020203" pitchFamily="34" charset="0"/>
                </a:rPr>
                <a:t>FN</a:t>
              </a:r>
            </a:p>
          </p:txBody>
        </p:sp>
        <p:sp>
          <p:nvSpPr>
            <p:cNvPr id="56" name="Rectangle 8">
              <a:extLst>
                <a:ext uri="{FF2B5EF4-FFF2-40B4-BE49-F238E27FC236}">
                  <a16:creationId xmlns:a16="http://schemas.microsoft.com/office/drawing/2014/main" id="{E6EE1307-7F4A-414F-94EA-D771D680B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1488" y="5000625"/>
              <a:ext cx="1041400" cy="396875"/>
            </a:xfrm>
            <a:prstGeom prst="rect">
              <a:avLst/>
            </a:prstGeom>
            <a:solidFill>
              <a:srgbClr val="D7FD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ko-KR" sz="1800">
                  <a:latin typeface="Gill Sans MT" panose="020B0502020104020203" pitchFamily="34" charset="0"/>
                </a:rPr>
                <a:t>TP</a:t>
              </a:r>
            </a:p>
          </p:txBody>
        </p:sp>
        <p:sp>
          <p:nvSpPr>
            <p:cNvPr id="57" name="Rectangle 9">
              <a:extLst>
                <a:ext uri="{FF2B5EF4-FFF2-40B4-BE49-F238E27FC236}">
                  <a16:creationId xmlns:a16="http://schemas.microsoft.com/office/drawing/2014/main" id="{7984F4BB-BEA3-3B40-8B42-8E8958E99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088" y="5000625"/>
              <a:ext cx="10414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ko-KR" sz="1800">
                  <a:latin typeface="Gill Sans MT" panose="020B0502020104020203" pitchFamily="34" charset="0"/>
                </a:rPr>
                <a:t>Yes</a:t>
              </a:r>
            </a:p>
          </p:txBody>
        </p:sp>
        <p:sp>
          <p:nvSpPr>
            <p:cNvPr id="58" name="Rectangle 10">
              <a:extLst>
                <a:ext uri="{FF2B5EF4-FFF2-40B4-BE49-F238E27FC236}">
                  <a16:creationId xmlns:a16="http://schemas.microsoft.com/office/drawing/2014/main" id="{E510B911-FC82-9743-B345-8B45617EF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2888" y="4602163"/>
              <a:ext cx="1041400" cy="398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ko-KR" sz="1800">
                  <a:latin typeface="Gill Sans MT" panose="020B0502020104020203" pitchFamily="34" charset="0"/>
                </a:rPr>
                <a:t>No</a:t>
              </a:r>
            </a:p>
          </p:txBody>
        </p:sp>
        <p:sp>
          <p:nvSpPr>
            <p:cNvPr id="59" name="Rectangle 11">
              <a:extLst>
                <a:ext uri="{FF2B5EF4-FFF2-40B4-BE49-F238E27FC236}">
                  <a16:creationId xmlns:a16="http://schemas.microsoft.com/office/drawing/2014/main" id="{B8534F22-6695-4F4B-B990-67B706BC2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1488" y="4602163"/>
              <a:ext cx="1041400" cy="398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ko-KR" sz="1800">
                  <a:latin typeface="Gill Sans MT" panose="020B0502020104020203" pitchFamily="34" charset="0"/>
                </a:rPr>
                <a:t>Yes</a:t>
              </a:r>
            </a:p>
          </p:txBody>
        </p:sp>
        <p:sp>
          <p:nvSpPr>
            <p:cNvPr id="60" name="Rectangle 12">
              <a:extLst>
                <a:ext uri="{FF2B5EF4-FFF2-40B4-BE49-F238E27FC236}">
                  <a16:creationId xmlns:a16="http://schemas.microsoft.com/office/drawing/2014/main" id="{ED5510B3-1190-CD44-89E3-7566C645B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088" y="4602163"/>
              <a:ext cx="1041400" cy="398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ko-KR" altLang="en-US" sz="1800">
                <a:latin typeface="Gill Sans MT" panose="020B0502020104020203" pitchFamily="34" charset="0"/>
              </a:endParaRPr>
            </a:p>
          </p:txBody>
        </p:sp>
        <p:sp>
          <p:nvSpPr>
            <p:cNvPr id="61" name="Line 13">
              <a:extLst>
                <a:ext uri="{FF2B5EF4-FFF2-40B4-BE49-F238E27FC236}">
                  <a16:creationId xmlns:a16="http://schemas.microsoft.com/office/drawing/2014/main" id="{11196C10-9034-B34D-AD64-44A85A5E79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0088" y="4602163"/>
              <a:ext cx="31242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AU"/>
            </a:p>
          </p:txBody>
        </p:sp>
        <p:sp>
          <p:nvSpPr>
            <p:cNvPr id="62" name="Line 14">
              <a:extLst>
                <a:ext uri="{FF2B5EF4-FFF2-40B4-BE49-F238E27FC236}">
                  <a16:creationId xmlns:a16="http://schemas.microsoft.com/office/drawing/2014/main" id="{91714A67-E080-824C-9B93-FE621A5F37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0088" y="5000625"/>
              <a:ext cx="3124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AU"/>
            </a:p>
          </p:txBody>
        </p:sp>
        <p:sp>
          <p:nvSpPr>
            <p:cNvPr id="63" name="Line 15">
              <a:extLst>
                <a:ext uri="{FF2B5EF4-FFF2-40B4-BE49-F238E27FC236}">
                  <a16:creationId xmlns:a16="http://schemas.microsoft.com/office/drawing/2014/main" id="{86545345-6E00-E940-8AA5-D53560FA91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0088" y="5397500"/>
              <a:ext cx="3124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AU"/>
            </a:p>
          </p:txBody>
        </p:sp>
        <p:sp>
          <p:nvSpPr>
            <p:cNvPr id="64" name="Line 16">
              <a:extLst>
                <a:ext uri="{FF2B5EF4-FFF2-40B4-BE49-F238E27FC236}">
                  <a16:creationId xmlns:a16="http://schemas.microsoft.com/office/drawing/2014/main" id="{3373DE0B-776F-AC46-AB69-0B3035AFA5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0088" y="5795963"/>
              <a:ext cx="31242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AU"/>
            </a:p>
          </p:txBody>
        </p:sp>
        <p:sp>
          <p:nvSpPr>
            <p:cNvPr id="65" name="Line 17">
              <a:extLst>
                <a:ext uri="{FF2B5EF4-FFF2-40B4-BE49-F238E27FC236}">
                  <a16:creationId xmlns:a16="http://schemas.microsoft.com/office/drawing/2014/main" id="{B63F3334-D9D8-F34A-AC70-B9ADB04661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0088" y="4602163"/>
              <a:ext cx="0" cy="11938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AU"/>
            </a:p>
          </p:txBody>
        </p:sp>
        <p:sp>
          <p:nvSpPr>
            <p:cNvPr id="66" name="Line 18">
              <a:extLst>
                <a:ext uri="{FF2B5EF4-FFF2-40B4-BE49-F238E27FC236}">
                  <a16:creationId xmlns:a16="http://schemas.microsoft.com/office/drawing/2014/main" id="{7E67BF80-AE5F-D04D-83FD-873F4DA582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488" y="4602163"/>
              <a:ext cx="0" cy="1193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AU"/>
            </a:p>
          </p:txBody>
        </p:sp>
        <p:sp>
          <p:nvSpPr>
            <p:cNvPr id="67" name="Line 19">
              <a:extLst>
                <a:ext uri="{FF2B5EF4-FFF2-40B4-BE49-F238E27FC236}">
                  <a16:creationId xmlns:a16="http://schemas.microsoft.com/office/drawing/2014/main" id="{57B7A984-1FE2-914F-8E55-2BE6F497F9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2888" y="4602163"/>
              <a:ext cx="0" cy="1193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AU"/>
            </a:p>
          </p:txBody>
        </p:sp>
        <p:sp>
          <p:nvSpPr>
            <p:cNvPr id="68" name="Line 20">
              <a:extLst>
                <a:ext uri="{FF2B5EF4-FFF2-40B4-BE49-F238E27FC236}">
                  <a16:creationId xmlns:a16="http://schemas.microsoft.com/office/drawing/2014/main" id="{3FFCB509-8316-7749-9F51-06BAC46CCB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64288" y="4602163"/>
              <a:ext cx="0" cy="11938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AU"/>
            </a:p>
          </p:txBody>
        </p:sp>
        <p:sp>
          <p:nvSpPr>
            <p:cNvPr id="69" name="Text Box 21">
              <a:extLst>
                <a:ext uri="{FF2B5EF4-FFF2-40B4-BE49-F238E27FC236}">
                  <a16:creationId xmlns:a16="http://schemas.microsoft.com/office/drawing/2014/main" id="{D541DA09-7A34-EB42-ABAB-06C2ABFDAE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4888" y="5897563"/>
              <a:ext cx="25908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800">
                  <a:latin typeface="Tahoma" panose="020B0604030504040204" pitchFamily="34" charset="0"/>
                  <a:ea typeface="Gulim" panose="020B0600000101010101" pitchFamily="34" charset="-127"/>
                </a:rPr>
                <a:t>Contingency table (2X2)</a:t>
              </a:r>
            </a:p>
          </p:txBody>
        </p:sp>
        <p:sp>
          <p:nvSpPr>
            <p:cNvPr id="70" name="Text Box 22">
              <a:extLst>
                <a:ext uri="{FF2B5EF4-FFF2-40B4-BE49-F238E27FC236}">
                  <a16:creationId xmlns:a16="http://schemas.microsoft.com/office/drawing/2014/main" id="{789793BD-205F-A54F-9E79-B5B1BDDCBE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8888" y="4906963"/>
              <a:ext cx="19812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600" dirty="0">
                  <a:latin typeface="Tahoma" panose="020B0604030504040204" pitchFamily="34" charset="0"/>
                  <a:ea typeface="Gulim" panose="020B0600000101010101" pitchFamily="34" charset="-127"/>
                </a:rPr>
                <a:t>Original class</a:t>
              </a:r>
            </a:p>
          </p:txBody>
        </p:sp>
        <p:sp>
          <p:nvSpPr>
            <p:cNvPr id="71" name="Text Box 23">
              <a:extLst>
                <a:ext uri="{FF2B5EF4-FFF2-40B4-BE49-F238E27FC236}">
                  <a16:creationId xmlns:a16="http://schemas.microsoft.com/office/drawing/2014/main" id="{CACB01AC-AB9F-434B-B316-0ECEF67D49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3088" y="4221163"/>
              <a:ext cx="19812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600">
                  <a:latin typeface="Tahoma" panose="020B0604030504040204" pitchFamily="34" charset="0"/>
                  <a:ea typeface="Gulim" panose="020B0600000101010101" pitchFamily="34" charset="-127"/>
                </a:rPr>
                <a:t>Classified class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515309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3048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0" i="0" kern="1200">
                <a:solidFill>
                  <a:schemeClr val="tx1"/>
                </a:solidFill>
                <a:latin typeface="Times New Roman"/>
                <a:ea typeface="ＭＳ Ｐゴシック" charset="-128"/>
                <a:cs typeface="Times New Roman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/>
            <a:r>
              <a:rPr lang="en-US" sz="3600" b="1" dirty="0">
                <a:solidFill>
                  <a:srgbClr val="000099"/>
                </a:solidFill>
                <a:latin typeface="+mj-lt"/>
              </a:rPr>
              <a:t>Lecture Overview</a:t>
            </a:r>
            <a:r>
              <a:rPr lang="en-US" b="1" dirty="0">
                <a:solidFill>
                  <a:srgbClr val="000099"/>
                </a:solidFill>
              </a:rPr>
              <a:t>	</a:t>
            </a:r>
            <a:endParaRPr lang="en-AU" b="1" dirty="0">
              <a:solidFill>
                <a:srgbClr val="000099"/>
              </a:solidFill>
            </a:endParaRPr>
          </a:p>
        </p:txBody>
      </p:sp>
      <p:sp>
        <p:nvSpPr>
          <p:cNvPr id="7" name="Content Placeholder 8"/>
          <p:cNvSpPr>
            <a:spLocks noGrp="1"/>
          </p:cNvSpPr>
          <p:nvPr/>
        </p:nvSpPr>
        <p:spPr bwMode="auto">
          <a:xfrm>
            <a:off x="541867" y="1676400"/>
            <a:ext cx="8026400" cy="412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1338" indent="-3175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1713" indent="15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9888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altLang="ko-KR" sz="2400" dirty="0">
                <a:ea typeface="Gulim" pitchFamily="34" charset="-127"/>
                <a:cs typeface="ＭＳ Ｐゴシック" pitchFamily="-105" charset="-128"/>
              </a:rPr>
              <a:t>What is Classification?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altLang="ko-KR" sz="2400" dirty="0">
                <a:ea typeface="Gulim" pitchFamily="34" charset="-127"/>
                <a:cs typeface="ＭＳ Ｐゴシック" pitchFamily="-105" charset="-128"/>
              </a:rPr>
              <a:t>Classification Process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altLang="ko-KR" sz="2400" dirty="0">
                <a:ea typeface="Gulim" pitchFamily="34" charset="-127"/>
                <a:cs typeface="ＭＳ Ｐゴシック" pitchFamily="-105" charset="-128"/>
              </a:rPr>
              <a:t>Evaluation of Classification Models</a:t>
            </a:r>
          </a:p>
        </p:txBody>
      </p:sp>
    </p:spTree>
    <p:extLst>
      <p:ext uri="{BB962C8B-B14F-4D97-AF65-F5344CB8AC3E}">
        <p14:creationId xmlns:p14="http://schemas.microsoft.com/office/powerpoint/2010/main" val="920215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>
          <a:xfrm>
            <a:off x="609600" y="381000"/>
            <a:ext cx="6662738" cy="815975"/>
          </a:xfrm>
        </p:spPr>
        <p:txBody>
          <a:bodyPr lIns="0" tIns="0" rIns="0" bIns="0"/>
          <a:lstStyle/>
          <a:p>
            <a:pPr algn="l"/>
            <a:r>
              <a:rPr lang="en-AU" altLang="en-US" sz="3600" b="1" dirty="0">
                <a:solidFill>
                  <a:srgbClr val="000099"/>
                </a:solidFill>
              </a:rPr>
              <a:t>Sensitivity (Recall)</a:t>
            </a:r>
            <a:endParaRPr lang="en-US" altLang="en-US" sz="3600" dirty="0">
              <a:solidFill>
                <a:srgbClr val="0066B3"/>
              </a:solidFill>
            </a:endParaRPr>
          </a:p>
        </p:txBody>
      </p:sp>
      <p:sp>
        <p:nvSpPr>
          <p:cNvPr id="28676" name="Line 10"/>
          <p:cNvSpPr>
            <a:spLocks noChangeShapeType="1"/>
          </p:cNvSpPr>
          <p:nvPr/>
        </p:nvSpPr>
        <p:spPr bwMode="auto">
          <a:xfrm>
            <a:off x="609600" y="6586538"/>
            <a:ext cx="8164513" cy="0"/>
          </a:xfrm>
          <a:prstGeom prst="line">
            <a:avLst/>
          </a:prstGeom>
          <a:noFill/>
          <a:ln w="6350">
            <a:solidFill>
              <a:srgbClr val="005AB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8678" name="Rectangle 4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915400" cy="922969"/>
          </a:xfrm>
        </p:spPr>
        <p:txBody>
          <a:bodyPr lIns="92075" tIns="46038" rIns="92075" bIns="46038"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ko-KR" sz="2400" dirty="0">
                <a:ea typeface="Gulim" panose="020B0600000101010101" pitchFamily="34" charset="-127"/>
              </a:rPr>
              <a:t>      Sensitivity =     </a:t>
            </a:r>
            <a:r>
              <a:rPr lang="en-US" altLang="ko-KR" sz="2400" u="sng" dirty="0">
                <a:solidFill>
                  <a:schemeClr val="hlink"/>
                </a:solidFill>
                <a:ea typeface="Gulim" panose="020B0600000101010101" pitchFamily="34" charset="-127"/>
              </a:rPr>
              <a:t>      TP      </a:t>
            </a:r>
            <a:r>
              <a:rPr lang="en-US" altLang="ko-KR" sz="2400" dirty="0">
                <a:solidFill>
                  <a:schemeClr val="bg1"/>
                </a:solidFill>
                <a:ea typeface="Gulim" panose="020B0600000101010101" pitchFamily="34" charset="-127"/>
              </a:rPr>
              <a:t>‘</a:t>
            </a:r>
            <a:r>
              <a:rPr lang="en-US" altLang="ko-KR" sz="2400" dirty="0">
                <a:solidFill>
                  <a:schemeClr val="hlink"/>
                </a:solidFill>
                <a:ea typeface="Gulim" panose="020B0600000101010101" pitchFamily="34" charset="-127"/>
              </a:rPr>
              <a:t> 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solidFill>
                  <a:schemeClr val="hlink"/>
                </a:solidFill>
                <a:ea typeface="Gulim" panose="020B0600000101010101" pitchFamily="34" charset="-127"/>
              </a:rPr>
              <a:t>                                 (TP + FN)</a:t>
            </a:r>
            <a:endParaRPr lang="sl-SI" altLang="en-US" sz="2400" dirty="0">
              <a:solidFill>
                <a:schemeClr val="hlink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0007E7-6D8A-174D-A931-A006C3A55AAD}"/>
              </a:ext>
            </a:extLst>
          </p:cNvPr>
          <p:cNvSpPr/>
          <p:nvPr/>
        </p:nvSpPr>
        <p:spPr>
          <a:xfrm>
            <a:off x="1676400" y="5325551"/>
            <a:ext cx="6715431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dirty="0">
                <a:ea typeface="굴림" pitchFamily="34" charset="-127"/>
                <a:cs typeface="ＭＳ Ｐゴシック" charset="-128"/>
              </a:rPr>
              <a:t>Proportion of </a:t>
            </a:r>
            <a:r>
              <a:rPr lang="en-US" altLang="ko-KR" sz="2400" dirty="0">
                <a:solidFill>
                  <a:schemeClr val="hlink"/>
                </a:solidFill>
                <a:ea typeface="굴림" pitchFamily="34" charset="-127"/>
                <a:cs typeface="ＭＳ Ｐゴシック" charset="-128"/>
              </a:rPr>
              <a:t>correctly</a:t>
            </a:r>
            <a:r>
              <a:rPr lang="en-US" altLang="ko-KR" sz="2400" dirty="0">
                <a:ea typeface="굴림" pitchFamily="34" charset="-127"/>
                <a:cs typeface="ＭＳ Ｐゴシック" charset="-128"/>
              </a:rPr>
              <a:t> detected </a:t>
            </a:r>
            <a:r>
              <a:rPr lang="en-US" altLang="ko-KR" sz="2400" dirty="0">
                <a:solidFill>
                  <a:schemeClr val="hlink"/>
                </a:solidFill>
                <a:ea typeface="굴림" pitchFamily="34" charset="-127"/>
                <a:cs typeface="ＭＳ Ｐゴシック" charset="-128"/>
              </a:rPr>
              <a:t>positive</a:t>
            </a:r>
            <a:r>
              <a:rPr lang="en-US" altLang="ko-KR" sz="2400" dirty="0">
                <a:ea typeface="굴림" pitchFamily="34" charset="-127"/>
                <a:cs typeface="ＭＳ Ｐゴシック" charset="-128"/>
              </a:rPr>
              <a:t> examples.</a:t>
            </a:r>
          </a:p>
          <a:p>
            <a:pPr>
              <a:lnSpc>
                <a:spcPct val="90000"/>
              </a:lnSpc>
            </a:pPr>
            <a:endParaRPr lang="en-US" altLang="ko-KR" dirty="0">
              <a:ea typeface="Gulim" panose="020B0600000101010101" pitchFamily="34" charset="-127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3147813-C13B-FF46-97FD-2EABDA723100}"/>
              </a:ext>
            </a:extLst>
          </p:cNvPr>
          <p:cNvGrpSpPr/>
          <p:nvPr/>
        </p:nvGrpSpPr>
        <p:grpSpPr>
          <a:xfrm>
            <a:off x="1219200" y="2749549"/>
            <a:ext cx="5105400" cy="2317750"/>
            <a:chOff x="1258888" y="4221163"/>
            <a:chExt cx="5105400" cy="2317750"/>
          </a:xfrm>
        </p:grpSpPr>
        <p:sp>
          <p:nvSpPr>
            <p:cNvPr id="52" name="Rectangle 4">
              <a:extLst>
                <a:ext uri="{FF2B5EF4-FFF2-40B4-BE49-F238E27FC236}">
                  <a16:creationId xmlns:a16="http://schemas.microsoft.com/office/drawing/2014/main" id="{ED4E8AB1-876D-0541-9E57-D869757EE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2888" y="5397500"/>
              <a:ext cx="1041400" cy="3984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ko-KR" sz="1800">
                  <a:latin typeface="Gill Sans MT" panose="020B0502020104020203" pitchFamily="34" charset="0"/>
                </a:rPr>
                <a:t>TN</a:t>
              </a:r>
            </a:p>
          </p:txBody>
        </p:sp>
        <p:sp>
          <p:nvSpPr>
            <p:cNvPr id="53" name="Rectangle 5">
              <a:extLst>
                <a:ext uri="{FF2B5EF4-FFF2-40B4-BE49-F238E27FC236}">
                  <a16:creationId xmlns:a16="http://schemas.microsoft.com/office/drawing/2014/main" id="{6680F190-338B-F142-A292-4E761003A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1488" y="5397500"/>
              <a:ext cx="1041400" cy="3984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ko-KR" sz="1800">
                  <a:latin typeface="Gill Sans MT" panose="020B0502020104020203" pitchFamily="34" charset="0"/>
                </a:rPr>
                <a:t>FP</a:t>
              </a:r>
            </a:p>
          </p:txBody>
        </p:sp>
        <p:sp>
          <p:nvSpPr>
            <p:cNvPr id="54" name="Rectangle 6">
              <a:extLst>
                <a:ext uri="{FF2B5EF4-FFF2-40B4-BE49-F238E27FC236}">
                  <a16:creationId xmlns:a16="http://schemas.microsoft.com/office/drawing/2014/main" id="{AC29566E-27CE-994D-B591-FA507E4FA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088" y="5397500"/>
              <a:ext cx="1041400" cy="398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ko-KR" sz="1800">
                  <a:latin typeface="Gill Sans MT" panose="020B0502020104020203" pitchFamily="34" charset="0"/>
                </a:rPr>
                <a:t>No</a:t>
              </a:r>
            </a:p>
          </p:txBody>
        </p:sp>
        <p:sp>
          <p:nvSpPr>
            <p:cNvPr id="55" name="Rectangle 7">
              <a:extLst>
                <a:ext uri="{FF2B5EF4-FFF2-40B4-BE49-F238E27FC236}">
                  <a16:creationId xmlns:a16="http://schemas.microsoft.com/office/drawing/2014/main" id="{D6F0EB8B-FC42-094C-A282-D5FE9D331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2888" y="5000625"/>
              <a:ext cx="1041400" cy="39687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ko-KR" sz="1800" dirty="0">
                  <a:latin typeface="Gill Sans MT" panose="020B0502020104020203" pitchFamily="34" charset="0"/>
                </a:rPr>
                <a:t>FN</a:t>
              </a:r>
            </a:p>
          </p:txBody>
        </p:sp>
        <p:sp>
          <p:nvSpPr>
            <p:cNvPr id="56" name="Rectangle 8">
              <a:extLst>
                <a:ext uri="{FF2B5EF4-FFF2-40B4-BE49-F238E27FC236}">
                  <a16:creationId xmlns:a16="http://schemas.microsoft.com/office/drawing/2014/main" id="{E6EE1307-7F4A-414F-94EA-D771D680B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1488" y="5000625"/>
              <a:ext cx="1041400" cy="396875"/>
            </a:xfrm>
            <a:prstGeom prst="rect">
              <a:avLst/>
            </a:prstGeom>
            <a:solidFill>
              <a:srgbClr val="D7FD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ko-KR" sz="1800">
                  <a:latin typeface="Gill Sans MT" panose="020B0502020104020203" pitchFamily="34" charset="0"/>
                </a:rPr>
                <a:t>TP</a:t>
              </a:r>
            </a:p>
          </p:txBody>
        </p:sp>
        <p:sp>
          <p:nvSpPr>
            <p:cNvPr id="57" name="Rectangle 9">
              <a:extLst>
                <a:ext uri="{FF2B5EF4-FFF2-40B4-BE49-F238E27FC236}">
                  <a16:creationId xmlns:a16="http://schemas.microsoft.com/office/drawing/2014/main" id="{7984F4BB-BEA3-3B40-8B42-8E8958E99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088" y="5000625"/>
              <a:ext cx="10414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ko-KR" sz="1800">
                  <a:latin typeface="Gill Sans MT" panose="020B0502020104020203" pitchFamily="34" charset="0"/>
                </a:rPr>
                <a:t>Yes</a:t>
              </a:r>
            </a:p>
          </p:txBody>
        </p:sp>
        <p:sp>
          <p:nvSpPr>
            <p:cNvPr id="58" name="Rectangle 10">
              <a:extLst>
                <a:ext uri="{FF2B5EF4-FFF2-40B4-BE49-F238E27FC236}">
                  <a16:creationId xmlns:a16="http://schemas.microsoft.com/office/drawing/2014/main" id="{E510B911-FC82-9743-B345-8B45617EF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2888" y="4602163"/>
              <a:ext cx="1041400" cy="398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ko-KR" sz="1800">
                  <a:latin typeface="Gill Sans MT" panose="020B0502020104020203" pitchFamily="34" charset="0"/>
                </a:rPr>
                <a:t>No</a:t>
              </a:r>
            </a:p>
          </p:txBody>
        </p:sp>
        <p:sp>
          <p:nvSpPr>
            <p:cNvPr id="59" name="Rectangle 11">
              <a:extLst>
                <a:ext uri="{FF2B5EF4-FFF2-40B4-BE49-F238E27FC236}">
                  <a16:creationId xmlns:a16="http://schemas.microsoft.com/office/drawing/2014/main" id="{B8534F22-6695-4F4B-B990-67B706BC2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1488" y="4602163"/>
              <a:ext cx="1041400" cy="398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ko-KR" sz="1800">
                  <a:latin typeface="Gill Sans MT" panose="020B0502020104020203" pitchFamily="34" charset="0"/>
                </a:rPr>
                <a:t>Yes</a:t>
              </a:r>
            </a:p>
          </p:txBody>
        </p:sp>
        <p:sp>
          <p:nvSpPr>
            <p:cNvPr id="60" name="Rectangle 12">
              <a:extLst>
                <a:ext uri="{FF2B5EF4-FFF2-40B4-BE49-F238E27FC236}">
                  <a16:creationId xmlns:a16="http://schemas.microsoft.com/office/drawing/2014/main" id="{ED5510B3-1190-CD44-89E3-7566C645B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088" y="4602163"/>
              <a:ext cx="1041400" cy="398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ko-KR" altLang="en-US" sz="1800">
                <a:latin typeface="Gill Sans MT" panose="020B0502020104020203" pitchFamily="34" charset="0"/>
              </a:endParaRPr>
            </a:p>
          </p:txBody>
        </p:sp>
        <p:sp>
          <p:nvSpPr>
            <p:cNvPr id="61" name="Line 13">
              <a:extLst>
                <a:ext uri="{FF2B5EF4-FFF2-40B4-BE49-F238E27FC236}">
                  <a16:creationId xmlns:a16="http://schemas.microsoft.com/office/drawing/2014/main" id="{11196C10-9034-B34D-AD64-44A85A5E79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0088" y="4602163"/>
              <a:ext cx="31242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AU"/>
            </a:p>
          </p:txBody>
        </p:sp>
        <p:sp>
          <p:nvSpPr>
            <p:cNvPr id="62" name="Line 14">
              <a:extLst>
                <a:ext uri="{FF2B5EF4-FFF2-40B4-BE49-F238E27FC236}">
                  <a16:creationId xmlns:a16="http://schemas.microsoft.com/office/drawing/2014/main" id="{91714A67-E080-824C-9B93-FE621A5F37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0088" y="5000625"/>
              <a:ext cx="3124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AU"/>
            </a:p>
          </p:txBody>
        </p:sp>
        <p:sp>
          <p:nvSpPr>
            <p:cNvPr id="63" name="Line 15">
              <a:extLst>
                <a:ext uri="{FF2B5EF4-FFF2-40B4-BE49-F238E27FC236}">
                  <a16:creationId xmlns:a16="http://schemas.microsoft.com/office/drawing/2014/main" id="{86545345-6E00-E940-8AA5-D53560FA91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0088" y="5397500"/>
              <a:ext cx="3124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AU"/>
            </a:p>
          </p:txBody>
        </p:sp>
        <p:sp>
          <p:nvSpPr>
            <p:cNvPr id="64" name="Line 16">
              <a:extLst>
                <a:ext uri="{FF2B5EF4-FFF2-40B4-BE49-F238E27FC236}">
                  <a16:creationId xmlns:a16="http://schemas.microsoft.com/office/drawing/2014/main" id="{3373DE0B-776F-AC46-AB69-0B3035AFA5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0088" y="5795963"/>
              <a:ext cx="31242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AU"/>
            </a:p>
          </p:txBody>
        </p:sp>
        <p:sp>
          <p:nvSpPr>
            <p:cNvPr id="65" name="Line 17">
              <a:extLst>
                <a:ext uri="{FF2B5EF4-FFF2-40B4-BE49-F238E27FC236}">
                  <a16:creationId xmlns:a16="http://schemas.microsoft.com/office/drawing/2014/main" id="{B63F3334-D9D8-F34A-AC70-B9ADB04661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0088" y="4602163"/>
              <a:ext cx="0" cy="11938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AU"/>
            </a:p>
          </p:txBody>
        </p:sp>
        <p:sp>
          <p:nvSpPr>
            <p:cNvPr id="66" name="Line 18">
              <a:extLst>
                <a:ext uri="{FF2B5EF4-FFF2-40B4-BE49-F238E27FC236}">
                  <a16:creationId xmlns:a16="http://schemas.microsoft.com/office/drawing/2014/main" id="{7E67BF80-AE5F-D04D-83FD-873F4DA582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488" y="4602163"/>
              <a:ext cx="0" cy="1193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AU"/>
            </a:p>
          </p:txBody>
        </p:sp>
        <p:sp>
          <p:nvSpPr>
            <p:cNvPr id="67" name="Line 19">
              <a:extLst>
                <a:ext uri="{FF2B5EF4-FFF2-40B4-BE49-F238E27FC236}">
                  <a16:creationId xmlns:a16="http://schemas.microsoft.com/office/drawing/2014/main" id="{57B7A984-1FE2-914F-8E55-2BE6F497F9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2888" y="4602163"/>
              <a:ext cx="0" cy="1193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AU"/>
            </a:p>
          </p:txBody>
        </p:sp>
        <p:sp>
          <p:nvSpPr>
            <p:cNvPr id="68" name="Line 20">
              <a:extLst>
                <a:ext uri="{FF2B5EF4-FFF2-40B4-BE49-F238E27FC236}">
                  <a16:creationId xmlns:a16="http://schemas.microsoft.com/office/drawing/2014/main" id="{3FFCB509-8316-7749-9F51-06BAC46CCB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64288" y="4602163"/>
              <a:ext cx="0" cy="11938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AU"/>
            </a:p>
          </p:txBody>
        </p:sp>
        <p:sp>
          <p:nvSpPr>
            <p:cNvPr id="69" name="Text Box 21">
              <a:extLst>
                <a:ext uri="{FF2B5EF4-FFF2-40B4-BE49-F238E27FC236}">
                  <a16:creationId xmlns:a16="http://schemas.microsoft.com/office/drawing/2014/main" id="{D541DA09-7A34-EB42-ABAB-06C2ABFDAE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4888" y="5897563"/>
              <a:ext cx="25908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800">
                  <a:latin typeface="Tahoma" panose="020B0604030504040204" pitchFamily="34" charset="0"/>
                  <a:ea typeface="Gulim" panose="020B0600000101010101" pitchFamily="34" charset="-127"/>
                </a:rPr>
                <a:t>Contingency table (2X2)</a:t>
              </a:r>
            </a:p>
          </p:txBody>
        </p:sp>
        <p:sp>
          <p:nvSpPr>
            <p:cNvPr id="70" name="Text Box 22">
              <a:extLst>
                <a:ext uri="{FF2B5EF4-FFF2-40B4-BE49-F238E27FC236}">
                  <a16:creationId xmlns:a16="http://schemas.microsoft.com/office/drawing/2014/main" id="{789793BD-205F-A54F-9E79-B5B1BDDCBE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8888" y="4906963"/>
              <a:ext cx="19812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600" dirty="0">
                  <a:latin typeface="Tahoma" panose="020B0604030504040204" pitchFamily="34" charset="0"/>
                  <a:ea typeface="Gulim" panose="020B0600000101010101" pitchFamily="34" charset="-127"/>
                </a:rPr>
                <a:t>Original class</a:t>
              </a:r>
            </a:p>
          </p:txBody>
        </p:sp>
        <p:sp>
          <p:nvSpPr>
            <p:cNvPr id="71" name="Text Box 23">
              <a:extLst>
                <a:ext uri="{FF2B5EF4-FFF2-40B4-BE49-F238E27FC236}">
                  <a16:creationId xmlns:a16="http://schemas.microsoft.com/office/drawing/2014/main" id="{CACB01AC-AB9F-434B-B316-0ECEF67D49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3088" y="4221163"/>
              <a:ext cx="19812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600">
                  <a:latin typeface="Tahoma" panose="020B0604030504040204" pitchFamily="34" charset="0"/>
                  <a:ea typeface="Gulim" panose="020B0600000101010101" pitchFamily="34" charset="-127"/>
                </a:rPr>
                <a:t>Classified class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404302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>
          <a:xfrm>
            <a:off x="609600" y="381000"/>
            <a:ext cx="6662738" cy="815975"/>
          </a:xfrm>
        </p:spPr>
        <p:txBody>
          <a:bodyPr lIns="0" tIns="0" rIns="0" bIns="0"/>
          <a:lstStyle/>
          <a:p>
            <a:pPr algn="l"/>
            <a:r>
              <a:rPr lang="en-AU" altLang="en-US" sz="3600" b="1" dirty="0">
                <a:solidFill>
                  <a:srgbClr val="000099"/>
                </a:solidFill>
              </a:rPr>
              <a:t>Specificity</a:t>
            </a:r>
            <a:endParaRPr lang="en-US" altLang="en-US" sz="3600" dirty="0">
              <a:solidFill>
                <a:srgbClr val="0066B3"/>
              </a:solidFill>
            </a:endParaRPr>
          </a:p>
        </p:txBody>
      </p:sp>
      <p:sp>
        <p:nvSpPr>
          <p:cNvPr id="28676" name="Line 10"/>
          <p:cNvSpPr>
            <a:spLocks noChangeShapeType="1"/>
          </p:cNvSpPr>
          <p:nvPr/>
        </p:nvSpPr>
        <p:spPr bwMode="auto">
          <a:xfrm>
            <a:off x="609600" y="6586538"/>
            <a:ext cx="8164513" cy="0"/>
          </a:xfrm>
          <a:prstGeom prst="line">
            <a:avLst/>
          </a:prstGeom>
          <a:noFill/>
          <a:ln w="6350">
            <a:solidFill>
              <a:srgbClr val="005AB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8678" name="Rectangle 4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915400" cy="922969"/>
          </a:xfrm>
        </p:spPr>
        <p:txBody>
          <a:bodyPr lIns="92075" tIns="46038" rIns="92075" bIns="46038"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ko-KR" sz="2400">
                <a:ea typeface="Gulim" panose="020B0600000101010101" pitchFamily="34" charset="-127"/>
              </a:rPr>
              <a:t>      Specificity </a:t>
            </a:r>
            <a:r>
              <a:rPr lang="en-US" altLang="ko-KR" sz="2400" dirty="0">
                <a:ea typeface="Gulim" panose="020B0600000101010101" pitchFamily="34" charset="-127"/>
              </a:rPr>
              <a:t>=     </a:t>
            </a:r>
            <a:r>
              <a:rPr lang="en-US" altLang="ko-KR" sz="2400" u="sng" dirty="0">
                <a:solidFill>
                  <a:schemeClr val="hlink"/>
                </a:solidFill>
                <a:ea typeface="Gulim" panose="020B0600000101010101" pitchFamily="34" charset="-127"/>
              </a:rPr>
              <a:t>      TN      </a:t>
            </a:r>
            <a:r>
              <a:rPr lang="en-US" altLang="ko-KR" sz="2400" dirty="0">
                <a:solidFill>
                  <a:schemeClr val="bg1"/>
                </a:solidFill>
                <a:ea typeface="Gulim" panose="020B0600000101010101" pitchFamily="34" charset="-127"/>
              </a:rPr>
              <a:t>‘</a:t>
            </a:r>
            <a:r>
              <a:rPr lang="en-US" altLang="ko-KR" sz="2400" dirty="0">
                <a:solidFill>
                  <a:schemeClr val="hlink"/>
                </a:solidFill>
                <a:ea typeface="Gulim" panose="020B0600000101010101" pitchFamily="34" charset="-127"/>
              </a:rPr>
              <a:t> 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solidFill>
                  <a:schemeClr val="hlink"/>
                </a:solidFill>
                <a:ea typeface="Gulim" panose="020B0600000101010101" pitchFamily="34" charset="-127"/>
              </a:rPr>
              <a:t>                                 (TN + FP)</a:t>
            </a:r>
            <a:endParaRPr lang="sl-SI" altLang="en-US" sz="2400" dirty="0">
              <a:solidFill>
                <a:schemeClr val="hlink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0007E7-6D8A-174D-A931-A006C3A55AAD}"/>
              </a:ext>
            </a:extLst>
          </p:cNvPr>
          <p:cNvSpPr/>
          <p:nvPr/>
        </p:nvSpPr>
        <p:spPr>
          <a:xfrm>
            <a:off x="1676400" y="5325551"/>
            <a:ext cx="6715431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dirty="0">
                <a:ea typeface="굴림" pitchFamily="34" charset="-127"/>
                <a:cs typeface="ＭＳ Ｐゴシック" charset="-128"/>
              </a:rPr>
              <a:t>Proportion of </a:t>
            </a:r>
            <a:r>
              <a:rPr lang="en-US" altLang="ko-KR" sz="2400" dirty="0">
                <a:solidFill>
                  <a:schemeClr val="hlink"/>
                </a:solidFill>
                <a:ea typeface="굴림" pitchFamily="34" charset="-127"/>
                <a:cs typeface="ＭＳ Ｐゴシック" charset="-128"/>
              </a:rPr>
              <a:t>correctly</a:t>
            </a:r>
            <a:r>
              <a:rPr lang="en-US" altLang="ko-KR" sz="2400" dirty="0">
                <a:ea typeface="굴림" pitchFamily="34" charset="-127"/>
                <a:cs typeface="ＭＳ Ｐゴシック" charset="-128"/>
              </a:rPr>
              <a:t> detected </a:t>
            </a:r>
            <a:r>
              <a:rPr lang="en-US" altLang="ko-KR" sz="2400" dirty="0">
                <a:solidFill>
                  <a:schemeClr val="hlink"/>
                </a:solidFill>
                <a:ea typeface="굴림" pitchFamily="34" charset="-127"/>
                <a:cs typeface="ＭＳ Ｐゴシック" charset="-128"/>
              </a:rPr>
              <a:t>negative</a:t>
            </a:r>
            <a:r>
              <a:rPr lang="en-US" altLang="ko-KR" sz="2400" dirty="0">
                <a:ea typeface="굴림" pitchFamily="34" charset="-127"/>
                <a:cs typeface="ＭＳ Ｐゴシック" charset="-128"/>
              </a:rPr>
              <a:t> examples.</a:t>
            </a:r>
          </a:p>
          <a:p>
            <a:pPr>
              <a:lnSpc>
                <a:spcPct val="90000"/>
              </a:lnSpc>
            </a:pPr>
            <a:endParaRPr lang="en-US" altLang="ko-KR" dirty="0">
              <a:ea typeface="Gulim" panose="020B0600000101010101" pitchFamily="34" charset="-127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3147813-C13B-FF46-97FD-2EABDA723100}"/>
              </a:ext>
            </a:extLst>
          </p:cNvPr>
          <p:cNvGrpSpPr/>
          <p:nvPr/>
        </p:nvGrpSpPr>
        <p:grpSpPr>
          <a:xfrm>
            <a:off x="1219200" y="2749549"/>
            <a:ext cx="5105400" cy="2317750"/>
            <a:chOff x="1258888" y="4221163"/>
            <a:chExt cx="5105400" cy="2317750"/>
          </a:xfrm>
        </p:grpSpPr>
        <p:sp>
          <p:nvSpPr>
            <p:cNvPr id="52" name="Rectangle 4">
              <a:extLst>
                <a:ext uri="{FF2B5EF4-FFF2-40B4-BE49-F238E27FC236}">
                  <a16:creationId xmlns:a16="http://schemas.microsoft.com/office/drawing/2014/main" id="{ED4E8AB1-876D-0541-9E57-D869757EE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2888" y="5397500"/>
              <a:ext cx="1041400" cy="39846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ko-KR" sz="1800" dirty="0">
                  <a:latin typeface="Gill Sans MT" panose="020B0502020104020203" pitchFamily="34" charset="0"/>
                </a:rPr>
                <a:t>TN</a:t>
              </a:r>
            </a:p>
          </p:txBody>
        </p:sp>
        <p:sp>
          <p:nvSpPr>
            <p:cNvPr id="53" name="Rectangle 5">
              <a:extLst>
                <a:ext uri="{FF2B5EF4-FFF2-40B4-BE49-F238E27FC236}">
                  <a16:creationId xmlns:a16="http://schemas.microsoft.com/office/drawing/2014/main" id="{6680F190-338B-F142-A292-4E761003A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1488" y="5397500"/>
              <a:ext cx="1041400" cy="39846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ko-KR" sz="1800">
                  <a:latin typeface="Gill Sans MT" panose="020B0502020104020203" pitchFamily="34" charset="0"/>
                </a:rPr>
                <a:t>FP</a:t>
              </a:r>
            </a:p>
          </p:txBody>
        </p:sp>
        <p:sp>
          <p:nvSpPr>
            <p:cNvPr id="54" name="Rectangle 6">
              <a:extLst>
                <a:ext uri="{FF2B5EF4-FFF2-40B4-BE49-F238E27FC236}">
                  <a16:creationId xmlns:a16="http://schemas.microsoft.com/office/drawing/2014/main" id="{AC29566E-27CE-994D-B591-FA507E4FA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088" y="5397500"/>
              <a:ext cx="1041400" cy="398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ko-KR" sz="1800">
                  <a:latin typeface="Gill Sans MT" panose="020B0502020104020203" pitchFamily="34" charset="0"/>
                </a:rPr>
                <a:t>No</a:t>
              </a:r>
            </a:p>
          </p:txBody>
        </p:sp>
        <p:sp>
          <p:nvSpPr>
            <p:cNvPr id="55" name="Rectangle 7">
              <a:extLst>
                <a:ext uri="{FF2B5EF4-FFF2-40B4-BE49-F238E27FC236}">
                  <a16:creationId xmlns:a16="http://schemas.microsoft.com/office/drawing/2014/main" id="{D6F0EB8B-FC42-094C-A282-D5FE9D331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2888" y="5000625"/>
              <a:ext cx="1041400" cy="39687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ko-KR" sz="1800" dirty="0">
                  <a:latin typeface="Gill Sans MT" panose="020B0502020104020203" pitchFamily="34" charset="0"/>
                </a:rPr>
                <a:t>FN</a:t>
              </a:r>
            </a:p>
          </p:txBody>
        </p:sp>
        <p:sp>
          <p:nvSpPr>
            <p:cNvPr id="56" name="Rectangle 8">
              <a:extLst>
                <a:ext uri="{FF2B5EF4-FFF2-40B4-BE49-F238E27FC236}">
                  <a16:creationId xmlns:a16="http://schemas.microsoft.com/office/drawing/2014/main" id="{E6EE1307-7F4A-414F-94EA-D771D680B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1488" y="5000625"/>
              <a:ext cx="1041400" cy="39687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ko-KR" sz="1800">
                  <a:latin typeface="Gill Sans MT" panose="020B0502020104020203" pitchFamily="34" charset="0"/>
                </a:rPr>
                <a:t>TP</a:t>
              </a:r>
            </a:p>
          </p:txBody>
        </p:sp>
        <p:sp>
          <p:nvSpPr>
            <p:cNvPr id="57" name="Rectangle 9">
              <a:extLst>
                <a:ext uri="{FF2B5EF4-FFF2-40B4-BE49-F238E27FC236}">
                  <a16:creationId xmlns:a16="http://schemas.microsoft.com/office/drawing/2014/main" id="{7984F4BB-BEA3-3B40-8B42-8E8958E99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088" y="5000625"/>
              <a:ext cx="10414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ko-KR" sz="1800">
                  <a:latin typeface="Gill Sans MT" panose="020B0502020104020203" pitchFamily="34" charset="0"/>
                </a:rPr>
                <a:t>Yes</a:t>
              </a:r>
            </a:p>
          </p:txBody>
        </p:sp>
        <p:sp>
          <p:nvSpPr>
            <p:cNvPr id="58" name="Rectangle 10">
              <a:extLst>
                <a:ext uri="{FF2B5EF4-FFF2-40B4-BE49-F238E27FC236}">
                  <a16:creationId xmlns:a16="http://schemas.microsoft.com/office/drawing/2014/main" id="{E510B911-FC82-9743-B345-8B45617EF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2888" y="4602163"/>
              <a:ext cx="1041400" cy="398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ko-KR" sz="1800">
                  <a:latin typeface="Gill Sans MT" panose="020B0502020104020203" pitchFamily="34" charset="0"/>
                </a:rPr>
                <a:t>No</a:t>
              </a:r>
            </a:p>
          </p:txBody>
        </p:sp>
        <p:sp>
          <p:nvSpPr>
            <p:cNvPr id="59" name="Rectangle 11">
              <a:extLst>
                <a:ext uri="{FF2B5EF4-FFF2-40B4-BE49-F238E27FC236}">
                  <a16:creationId xmlns:a16="http://schemas.microsoft.com/office/drawing/2014/main" id="{B8534F22-6695-4F4B-B990-67B706BC2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1488" y="4602163"/>
              <a:ext cx="1041400" cy="398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ko-KR" sz="1800">
                  <a:latin typeface="Gill Sans MT" panose="020B0502020104020203" pitchFamily="34" charset="0"/>
                </a:rPr>
                <a:t>Yes</a:t>
              </a:r>
            </a:p>
          </p:txBody>
        </p:sp>
        <p:sp>
          <p:nvSpPr>
            <p:cNvPr id="60" name="Rectangle 12">
              <a:extLst>
                <a:ext uri="{FF2B5EF4-FFF2-40B4-BE49-F238E27FC236}">
                  <a16:creationId xmlns:a16="http://schemas.microsoft.com/office/drawing/2014/main" id="{ED5510B3-1190-CD44-89E3-7566C645B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088" y="4602163"/>
              <a:ext cx="1041400" cy="398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ko-KR" altLang="en-US" sz="1800">
                <a:latin typeface="Gill Sans MT" panose="020B0502020104020203" pitchFamily="34" charset="0"/>
              </a:endParaRPr>
            </a:p>
          </p:txBody>
        </p:sp>
        <p:sp>
          <p:nvSpPr>
            <p:cNvPr id="61" name="Line 13">
              <a:extLst>
                <a:ext uri="{FF2B5EF4-FFF2-40B4-BE49-F238E27FC236}">
                  <a16:creationId xmlns:a16="http://schemas.microsoft.com/office/drawing/2014/main" id="{11196C10-9034-B34D-AD64-44A85A5E79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0088" y="4602163"/>
              <a:ext cx="31242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AU"/>
            </a:p>
          </p:txBody>
        </p:sp>
        <p:sp>
          <p:nvSpPr>
            <p:cNvPr id="62" name="Line 14">
              <a:extLst>
                <a:ext uri="{FF2B5EF4-FFF2-40B4-BE49-F238E27FC236}">
                  <a16:creationId xmlns:a16="http://schemas.microsoft.com/office/drawing/2014/main" id="{91714A67-E080-824C-9B93-FE621A5F37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0088" y="5000625"/>
              <a:ext cx="3124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AU"/>
            </a:p>
          </p:txBody>
        </p:sp>
        <p:sp>
          <p:nvSpPr>
            <p:cNvPr id="63" name="Line 15">
              <a:extLst>
                <a:ext uri="{FF2B5EF4-FFF2-40B4-BE49-F238E27FC236}">
                  <a16:creationId xmlns:a16="http://schemas.microsoft.com/office/drawing/2014/main" id="{86545345-6E00-E940-8AA5-D53560FA91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0088" y="5397500"/>
              <a:ext cx="3124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AU"/>
            </a:p>
          </p:txBody>
        </p:sp>
        <p:sp>
          <p:nvSpPr>
            <p:cNvPr id="64" name="Line 16">
              <a:extLst>
                <a:ext uri="{FF2B5EF4-FFF2-40B4-BE49-F238E27FC236}">
                  <a16:creationId xmlns:a16="http://schemas.microsoft.com/office/drawing/2014/main" id="{3373DE0B-776F-AC46-AB69-0B3035AFA5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0088" y="5795963"/>
              <a:ext cx="31242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AU"/>
            </a:p>
          </p:txBody>
        </p:sp>
        <p:sp>
          <p:nvSpPr>
            <p:cNvPr id="65" name="Line 17">
              <a:extLst>
                <a:ext uri="{FF2B5EF4-FFF2-40B4-BE49-F238E27FC236}">
                  <a16:creationId xmlns:a16="http://schemas.microsoft.com/office/drawing/2014/main" id="{B63F3334-D9D8-F34A-AC70-B9ADB04661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0088" y="4602163"/>
              <a:ext cx="0" cy="11938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AU"/>
            </a:p>
          </p:txBody>
        </p:sp>
        <p:sp>
          <p:nvSpPr>
            <p:cNvPr id="66" name="Line 18">
              <a:extLst>
                <a:ext uri="{FF2B5EF4-FFF2-40B4-BE49-F238E27FC236}">
                  <a16:creationId xmlns:a16="http://schemas.microsoft.com/office/drawing/2014/main" id="{7E67BF80-AE5F-D04D-83FD-873F4DA582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488" y="4602163"/>
              <a:ext cx="0" cy="1193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AU"/>
            </a:p>
          </p:txBody>
        </p:sp>
        <p:sp>
          <p:nvSpPr>
            <p:cNvPr id="67" name="Line 19">
              <a:extLst>
                <a:ext uri="{FF2B5EF4-FFF2-40B4-BE49-F238E27FC236}">
                  <a16:creationId xmlns:a16="http://schemas.microsoft.com/office/drawing/2014/main" id="{57B7A984-1FE2-914F-8E55-2BE6F497F9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2888" y="4602163"/>
              <a:ext cx="0" cy="1193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AU"/>
            </a:p>
          </p:txBody>
        </p:sp>
        <p:sp>
          <p:nvSpPr>
            <p:cNvPr id="68" name="Line 20">
              <a:extLst>
                <a:ext uri="{FF2B5EF4-FFF2-40B4-BE49-F238E27FC236}">
                  <a16:creationId xmlns:a16="http://schemas.microsoft.com/office/drawing/2014/main" id="{3FFCB509-8316-7749-9F51-06BAC46CCB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64288" y="4602163"/>
              <a:ext cx="0" cy="11938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AU"/>
            </a:p>
          </p:txBody>
        </p:sp>
        <p:sp>
          <p:nvSpPr>
            <p:cNvPr id="69" name="Text Box 21">
              <a:extLst>
                <a:ext uri="{FF2B5EF4-FFF2-40B4-BE49-F238E27FC236}">
                  <a16:creationId xmlns:a16="http://schemas.microsoft.com/office/drawing/2014/main" id="{D541DA09-7A34-EB42-ABAB-06C2ABFDAE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4888" y="5897563"/>
              <a:ext cx="25908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800">
                  <a:latin typeface="Tahoma" panose="020B0604030504040204" pitchFamily="34" charset="0"/>
                  <a:ea typeface="Gulim" panose="020B0600000101010101" pitchFamily="34" charset="-127"/>
                </a:rPr>
                <a:t>Contingency table (2X2)</a:t>
              </a:r>
            </a:p>
          </p:txBody>
        </p:sp>
        <p:sp>
          <p:nvSpPr>
            <p:cNvPr id="70" name="Text Box 22">
              <a:extLst>
                <a:ext uri="{FF2B5EF4-FFF2-40B4-BE49-F238E27FC236}">
                  <a16:creationId xmlns:a16="http://schemas.microsoft.com/office/drawing/2014/main" id="{789793BD-205F-A54F-9E79-B5B1BDDCBE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8888" y="4906963"/>
              <a:ext cx="19812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600" dirty="0">
                  <a:latin typeface="Tahoma" panose="020B0604030504040204" pitchFamily="34" charset="0"/>
                  <a:ea typeface="Gulim" panose="020B0600000101010101" pitchFamily="34" charset="-127"/>
                </a:rPr>
                <a:t>Original class</a:t>
              </a:r>
            </a:p>
          </p:txBody>
        </p:sp>
        <p:sp>
          <p:nvSpPr>
            <p:cNvPr id="71" name="Text Box 23">
              <a:extLst>
                <a:ext uri="{FF2B5EF4-FFF2-40B4-BE49-F238E27FC236}">
                  <a16:creationId xmlns:a16="http://schemas.microsoft.com/office/drawing/2014/main" id="{CACB01AC-AB9F-434B-B316-0ECEF67D49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3088" y="4221163"/>
              <a:ext cx="19812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600">
                  <a:latin typeface="Tahoma" panose="020B0604030504040204" pitchFamily="34" charset="0"/>
                  <a:ea typeface="Gulim" panose="020B0600000101010101" pitchFamily="34" charset="-127"/>
                </a:rPr>
                <a:t>Classified class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101417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>
          <a:xfrm>
            <a:off x="609600" y="381000"/>
            <a:ext cx="6662738" cy="815975"/>
          </a:xfrm>
        </p:spPr>
        <p:txBody>
          <a:bodyPr lIns="0" tIns="0" rIns="0" bIns="0"/>
          <a:lstStyle/>
          <a:p>
            <a:pPr algn="l"/>
            <a:r>
              <a:rPr lang="en-AU" altLang="en-US" sz="3600" b="1" dirty="0">
                <a:solidFill>
                  <a:srgbClr val="000099"/>
                </a:solidFill>
              </a:rPr>
              <a:t>Precision</a:t>
            </a:r>
            <a:endParaRPr lang="en-US" altLang="en-US" sz="3600" dirty="0">
              <a:solidFill>
                <a:srgbClr val="0066B3"/>
              </a:solidFill>
            </a:endParaRPr>
          </a:p>
        </p:txBody>
      </p:sp>
      <p:sp>
        <p:nvSpPr>
          <p:cNvPr id="28676" name="Line 10"/>
          <p:cNvSpPr>
            <a:spLocks noChangeShapeType="1"/>
          </p:cNvSpPr>
          <p:nvPr/>
        </p:nvSpPr>
        <p:spPr bwMode="auto">
          <a:xfrm>
            <a:off x="609600" y="6586538"/>
            <a:ext cx="8164513" cy="0"/>
          </a:xfrm>
          <a:prstGeom prst="line">
            <a:avLst/>
          </a:prstGeom>
          <a:noFill/>
          <a:ln w="6350">
            <a:solidFill>
              <a:srgbClr val="005AB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8678" name="Rectangle 4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915400" cy="922969"/>
          </a:xfrm>
        </p:spPr>
        <p:txBody>
          <a:bodyPr lIns="92075" tIns="46038" rIns="92075" bIns="46038"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ko-KR" sz="2400" dirty="0">
                <a:ea typeface="Gulim" panose="020B0600000101010101" pitchFamily="34" charset="-127"/>
              </a:rPr>
              <a:t>      Precision =     </a:t>
            </a:r>
            <a:r>
              <a:rPr lang="en-US" altLang="ko-KR" sz="2400" u="sng" dirty="0">
                <a:solidFill>
                  <a:schemeClr val="hlink"/>
                </a:solidFill>
                <a:ea typeface="Gulim" panose="020B0600000101010101" pitchFamily="34" charset="-127"/>
              </a:rPr>
              <a:t>      TP      </a:t>
            </a:r>
            <a:r>
              <a:rPr lang="en-US" altLang="ko-KR" sz="2400" dirty="0">
                <a:solidFill>
                  <a:schemeClr val="bg1"/>
                </a:solidFill>
                <a:ea typeface="Gulim" panose="020B0600000101010101" pitchFamily="34" charset="-127"/>
              </a:rPr>
              <a:t>‘</a:t>
            </a:r>
            <a:r>
              <a:rPr lang="en-US" altLang="ko-KR" sz="2400" dirty="0">
                <a:solidFill>
                  <a:schemeClr val="hlink"/>
                </a:solidFill>
                <a:ea typeface="Gulim" panose="020B0600000101010101" pitchFamily="34" charset="-127"/>
              </a:rPr>
              <a:t> 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solidFill>
                  <a:schemeClr val="hlink"/>
                </a:solidFill>
                <a:ea typeface="Gulim" panose="020B0600000101010101" pitchFamily="34" charset="-127"/>
              </a:rPr>
              <a:t>                                 (TP + FP)</a:t>
            </a:r>
            <a:endParaRPr lang="sl-SI" altLang="en-US" sz="2400" dirty="0">
              <a:solidFill>
                <a:schemeClr val="hlink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0007E7-6D8A-174D-A931-A006C3A55AAD}"/>
              </a:ext>
            </a:extLst>
          </p:cNvPr>
          <p:cNvSpPr/>
          <p:nvPr/>
        </p:nvSpPr>
        <p:spPr>
          <a:xfrm>
            <a:off x="1676400" y="5325551"/>
            <a:ext cx="6715431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dirty="0">
                <a:ea typeface="굴림" pitchFamily="34" charset="-127"/>
                <a:cs typeface="ＭＳ Ｐゴシック" charset="-128"/>
              </a:rPr>
              <a:t>Proportion of examples </a:t>
            </a:r>
            <a:r>
              <a:rPr lang="en-US" altLang="ko-KR" sz="2400" dirty="0">
                <a:solidFill>
                  <a:schemeClr val="hlink"/>
                </a:solidFill>
                <a:ea typeface="굴림" pitchFamily="34" charset="-127"/>
                <a:cs typeface="ＭＳ Ｐゴシック" charset="-128"/>
              </a:rPr>
              <a:t>correctly</a:t>
            </a:r>
            <a:r>
              <a:rPr lang="en-US" altLang="ko-KR" sz="2400" dirty="0">
                <a:ea typeface="굴림" pitchFamily="34" charset="-127"/>
                <a:cs typeface="ＭＳ Ｐゴシック" charset="-128"/>
              </a:rPr>
              <a:t> </a:t>
            </a:r>
            <a:r>
              <a:rPr lang="en-US" altLang="ko-KR" sz="2400" dirty="0">
                <a:latin typeface="Gill Sans MT" panose="020B0502020104020203" pitchFamily="34" charset="0"/>
                <a:ea typeface="Gulim" panose="020B0600000101010101" pitchFamily="34" charset="-127"/>
              </a:rPr>
              <a:t>detected as </a:t>
            </a:r>
            <a:r>
              <a:rPr lang="en-US" altLang="ko-KR" sz="2400" dirty="0">
                <a:solidFill>
                  <a:schemeClr val="hlink"/>
                </a:solidFill>
                <a:latin typeface="Gill Sans MT" panose="020B0502020104020203" pitchFamily="34" charset="0"/>
                <a:ea typeface="Gulim" panose="020B0600000101010101" pitchFamily="34" charset="-127"/>
              </a:rPr>
              <a:t>positive</a:t>
            </a:r>
            <a:r>
              <a:rPr lang="en-US" altLang="ko-KR" sz="2400" dirty="0">
                <a:latin typeface="Gill Sans MT" panose="020B0502020104020203" pitchFamily="34" charset="0"/>
                <a:ea typeface="Gulim" panose="020B0600000101010101" pitchFamily="34" charset="-127"/>
              </a:rPr>
              <a:t> are indeed </a:t>
            </a:r>
            <a:r>
              <a:rPr lang="en-US" altLang="ko-KR" sz="2400" dirty="0">
                <a:solidFill>
                  <a:schemeClr val="hlink"/>
                </a:solidFill>
                <a:latin typeface="Gill Sans MT" panose="020B0502020104020203" pitchFamily="34" charset="0"/>
                <a:ea typeface="Gulim" panose="020B0600000101010101" pitchFamily="34" charset="-127"/>
              </a:rPr>
              <a:t>positive</a:t>
            </a:r>
            <a:r>
              <a:rPr lang="en-US" altLang="ko-KR" sz="2400" dirty="0">
                <a:latin typeface="Gill Sans MT" panose="020B0502020104020203" pitchFamily="34" charset="0"/>
                <a:ea typeface="Gulim" panose="020B0600000101010101" pitchFamily="34" charset="-127"/>
              </a:rPr>
              <a:t>. </a:t>
            </a:r>
            <a:endParaRPr lang="en-US" altLang="ko-KR" dirty="0">
              <a:ea typeface="Gulim" panose="020B0600000101010101" pitchFamily="34" charset="-127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3147813-C13B-FF46-97FD-2EABDA723100}"/>
              </a:ext>
            </a:extLst>
          </p:cNvPr>
          <p:cNvGrpSpPr/>
          <p:nvPr/>
        </p:nvGrpSpPr>
        <p:grpSpPr>
          <a:xfrm>
            <a:off x="1219200" y="2749549"/>
            <a:ext cx="5105400" cy="2317750"/>
            <a:chOff x="1258888" y="4221163"/>
            <a:chExt cx="5105400" cy="2317750"/>
          </a:xfrm>
        </p:grpSpPr>
        <p:sp>
          <p:nvSpPr>
            <p:cNvPr id="52" name="Rectangle 4">
              <a:extLst>
                <a:ext uri="{FF2B5EF4-FFF2-40B4-BE49-F238E27FC236}">
                  <a16:creationId xmlns:a16="http://schemas.microsoft.com/office/drawing/2014/main" id="{ED4E8AB1-876D-0541-9E57-D869757EE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2888" y="5397500"/>
              <a:ext cx="1041400" cy="3984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ko-KR" sz="1800">
                  <a:latin typeface="Gill Sans MT" panose="020B0502020104020203" pitchFamily="34" charset="0"/>
                </a:rPr>
                <a:t>TN</a:t>
              </a:r>
            </a:p>
          </p:txBody>
        </p:sp>
        <p:sp>
          <p:nvSpPr>
            <p:cNvPr id="53" name="Rectangle 5">
              <a:extLst>
                <a:ext uri="{FF2B5EF4-FFF2-40B4-BE49-F238E27FC236}">
                  <a16:creationId xmlns:a16="http://schemas.microsoft.com/office/drawing/2014/main" id="{6680F190-338B-F142-A292-4E761003A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1488" y="5397500"/>
              <a:ext cx="1041400" cy="39846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ko-KR" sz="1800">
                  <a:latin typeface="Gill Sans MT" panose="020B0502020104020203" pitchFamily="34" charset="0"/>
                </a:rPr>
                <a:t>FP</a:t>
              </a:r>
            </a:p>
          </p:txBody>
        </p:sp>
        <p:sp>
          <p:nvSpPr>
            <p:cNvPr id="54" name="Rectangle 6">
              <a:extLst>
                <a:ext uri="{FF2B5EF4-FFF2-40B4-BE49-F238E27FC236}">
                  <a16:creationId xmlns:a16="http://schemas.microsoft.com/office/drawing/2014/main" id="{AC29566E-27CE-994D-B591-FA507E4FA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088" y="5397500"/>
              <a:ext cx="1041400" cy="398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ko-KR" sz="1800">
                  <a:latin typeface="Gill Sans MT" panose="020B0502020104020203" pitchFamily="34" charset="0"/>
                </a:rPr>
                <a:t>No</a:t>
              </a:r>
            </a:p>
          </p:txBody>
        </p:sp>
        <p:sp>
          <p:nvSpPr>
            <p:cNvPr id="55" name="Rectangle 7">
              <a:extLst>
                <a:ext uri="{FF2B5EF4-FFF2-40B4-BE49-F238E27FC236}">
                  <a16:creationId xmlns:a16="http://schemas.microsoft.com/office/drawing/2014/main" id="{D6F0EB8B-FC42-094C-A282-D5FE9D331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2888" y="5000625"/>
              <a:ext cx="1041400" cy="39687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ko-KR" sz="1800" dirty="0">
                  <a:latin typeface="Gill Sans MT" panose="020B0502020104020203" pitchFamily="34" charset="0"/>
                </a:rPr>
                <a:t>FN</a:t>
              </a:r>
            </a:p>
          </p:txBody>
        </p:sp>
        <p:sp>
          <p:nvSpPr>
            <p:cNvPr id="56" name="Rectangle 8">
              <a:extLst>
                <a:ext uri="{FF2B5EF4-FFF2-40B4-BE49-F238E27FC236}">
                  <a16:creationId xmlns:a16="http://schemas.microsoft.com/office/drawing/2014/main" id="{E6EE1307-7F4A-414F-94EA-D771D680B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1488" y="5000625"/>
              <a:ext cx="1041400" cy="396875"/>
            </a:xfrm>
            <a:prstGeom prst="rect">
              <a:avLst/>
            </a:prstGeom>
            <a:solidFill>
              <a:srgbClr val="D7FD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ko-KR" sz="1800">
                  <a:latin typeface="Gill Sans MT" panose="020B0502020104020203" pitchFamily="34" charset="0"/>
                </a:rPr>
                <a:t>TP</a:t>
              </a:r>
            </a:p>
          </p:txBody>
        </p:sp>
        <p:sp>
          <p:nvSpPr>
            <p:cNvPr id="57" name="Rectangle 9">
              <a:extLst>
                <a:ext uri="{FF2B5EF4-FFF2-40B4-BE49-F238E27FC236}">
                  <a16:creationId xmlns:a16="http://schemas.microsoft.com/office/drawing/2014/main" id="{7984F4BB-BEA3-3B40-8B42-8E8958E99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088" y="5000625"/>
              <a:ext cx="10414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ko-KR" sz="1800">
                  <a:latin typeface="Gill Sans MT" panose="020B0502020104020203" pitchFamily="34" charset="0"/>
                </a:rPr>
                <a:t>Yes</a:t>
              </a:r>
            </a:p>
          </p:txBody>
        </p:sp>
        <p:sp>
          <p:nvSpPr>
            <p:cNvPr id="58" name="Rectangle 10">
              <a:extLst>
                <a:ext uri="{FF2B5EF4-FFF2-40B4-BE49-F238E27FC236}">
                  <a16:creationId xmlns:a16="http://schemas.microsoft.com/office/drawing/2014/main" id="{E510B911-FC82-9743-B345-8B45617EF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2888" y="4602163"/>
              <a:ext cx="1041400" cy="398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ko-KR" sz="1800">
                  <a:latin typeface="Gill Sans MT" panose="020B0502020104020203" pitchFamily="34" charset="0"/>
                </a:rPr>
                <a:t>No</a:t>
              </a:r>
            </a:p>
          </p:txBody>
        </p:sp>
        <p:sp>
          <p:nvSpPr>
            <p:cNvPr id="59" name="Rectangle 11">
              <a:extLst>
                <a:ext uri="{FF2B5EF4-FFF2-40B4-BE49-F238E27FC236}">
                  <a16:creationId xmlns:a16="http://schemas.microsoft.com/office/drawing/2014/main" id="{B8534F22-6695-4F4B-B990-67B706BC2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1488" y="4602163"/>
              <a:ext cx="1041400" cy="398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ko-KR" sz="1800">
                  <a:latin typeface="Gill Sans MT" panose="020B0502020104020203" pitchFamily="34" charset="0"/>
                </a:rPr>
                <a:t>Yes</a:t>
              </a:r>
            </a:p>
          </p:txBody>
        </p:sp>
        <p:sp>
          <p:nvSpPr>
            <p:cNvPr id="60" name="Rectangle 12">
              <a:extLst>
                <a:ext uri="{FF2B5EF4-FFF2-40B4-BE49-F238E27FC236}">
                  <a16:creationId xmlns:a16="http://schemas.microsoft.com/office/drawing/2014/main" id="{ED5510B3-1190-CD44-89E3-7566C645B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088" y="4602163"/>
              <a:ext cx="1041400" cy="398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ko-KR" altLang="en-US" sz="1800">
                <a:latin typeface="Gill Sans MT" panose="020B0502020104020203" pitchFamily="34" charset="0"/>
              </a:endParaRPr>
            </a:p>
          </p:txBody>
        </p:sp>
        <p:sp>
          <p:nvSpPr>
            <p:cNvPr id="61" name="Line 13">
              <a:extLst>
                <a:ext uri="{FF2B5EF4-FFF2-40B4-BE49-F238E27FC236}">
                  <a16:creationId xmlns:a16="http://schemas.microsoft.com/office/drawing/2014/main" id="{11196C10-9034-B34D-AD64-44A85A5E79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0088" y="4602163"/>
              <a:ext cx="31242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AU"/>
            </a:p>
          </p:txBody>
        </p:sp>
        <p:sp>
          <p:nvSpPr>
            <p:cNvPr id="62" name="Line 14">
              <a:extLst>
                <a:ext uri="{FF2B5EF4-FFF2-40B4-BE49-F238E27FC236}">
                  <a16:creationId xmlns:a16="http://schemas.microsoft.com/office/drawing/2014/main" id="{91714A67-E080-824C-9B93-FE621A5F37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0088" y="5000625"/>
              <a:ext cx="3124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AU"/>
            </a:p>
          </p:txBody>
        </p:sp>
        <p:sp>
          <p:nvSpPr>
            <p:cNvPr id="63" name="Line 15">
              <a:extLst>
                <a:ext uri="{FF2B5EF4-FFF2-40B4-BE49-F238E27FC236}">
                  <a16:creationId xmlns:a16="http://schemas.microsoft.com/office/drawing/2014/main" id="{86545345-6E00-E940-8AA5-D53560FA91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0088" y="5397500"/>
              <a:ext cx="3124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AU"/>
            </a:p>
          </p:txBody>
        </p:sp>
        <p:sp>
          <p:nvSpPr>
            <p:cNvPr id="64" name="Line 16">
              <a:extLst>
                <a:ext uri="{FF2B5EF4-FFF2-40B4-BE49-F238E27FC236}">
                  <a16:creationId xmlns:a16="http://schemas.microsoft.com/office/drawing/2014/main" id="{3373DE0B-776F-AC46-AB69-0B3035AFA5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0088" y="5795963"/>
              <a:ext cx="31242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AU"/>
            </a:p>
          </p:txBody>
        </p:sp>
        <p:sp>
          <p:nvSpPr>
            <p:cNvPr id="65" name="Line 17">
              <a:extLst>
                <a:ext uri="{FF2B5EF4-FFF2-40B4-BE49-F238E27FC236}">
                  <a16:creationId xmlns:a16="http://schemas.microsoft.com/office/drawing/2014/main" id="{B63F3334-D9D8-F34A-AC70-B9ADB04661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0088" y="4602163"/>
              <a:ext cx="0" cy="11938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AU"/>
            </a:p>
          </p:txBody>
        </p:sp>
        <p:sp>
          <p:nvSpPr>
            <p:cNvPr id="66" name="Line 18">
              <a:extLst>
                <a:ext uri="{FF2B5EF4-FFF2-40B4-BE49-F238E27FC236}">
                  <a16:creationId xmlns:a16="http://schemas.microsoft.com/office/drawing/2014/main" id="{7E67BF80-AE5F-D04D-83FD-873F4DA582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488" y="4602163"/>
              <a:ext cx="0" cy="1193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AU"/>
            </a:p>
          </p:txBody>
        </p:sp>
        <p:sp>
          <p:nvSpPr>
            <p:cNvPr id="67" name="Line 19">
              <a:extLst>
                <a:ext uri="{FF2B5EF4-FFF2-40B4-BE49-F238E27FC236}">
                  <a16:creationId xmlns:a16="http://schemas.microsoft.com/office/drawing/2014/main" id="{57B7A984-1FE2-914F-8E55-2BE6F497F9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2888" y="4602163"/>
              <a:ext cx="0" cy="1193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AU"/>
            </a:p>
          </p:txBody>
        </p:sp>
        <p:sp>
          <p:nvSpPr>
            <p:cNvPr id="68" name="Line 20">
              <a:extLst>
                <a:ext uri="{FF2B5EF4-FFF2-40B4-BE49-F238E27FC236}">
                  <a16:creationId xmlns:a16="http://schemas.microsoft.com/office/drawing/2014/main" id="{3FFCB509-8316-7749-9F51-06BAC46CCB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64288" y="4602163"/>
              <a:ext cx="0" cy="11938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AU"/>
            </a:p>
          </p:txBody>
        </p:sp>
        <p:sp>
          <p:nvSpPr>
            <p:cNvPr id="69" name="Text Box 21">
              <a:extLst>
                <a:ext uri="{FF2B5EF4-FFF2-40B4-BE49-F238E27FC236}">
                  <a16:creationId xmlns:a16="http://schemas.microsoft.com/office/drawing/2014/main" id="{D541DA09-7A34-EB42-ABAB-06C2ABFDAE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4888" y="5897563"/>
              <a:ext cx="25908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800">
                  <a:latin typeface="Tahoma" panose="020B0604030504040204" pitchFamily="34" charset="0"/>
                  <a:ea typeface="Gulim" panose="020B0600000101010101" pitchFamily="34" charset="-127"/>
                </a:rPr>
                <a:t>Contingency table (2X2)</a:t>
              </a:r>
            </a:p>
          </p:txBody>
        </p:sp>
        <p:sp>
          <p:nvSpPr>
            <p:cNvPr id="70" name="Text Box 22">
              <a:extLst>
                <a:ext uri="{FF2B5EF4-FFF2-40B4-BE49-F238E27FC236}">
                  <a16:creationId xmlns:a16="http://schemas.microsoft.com/office/drawing/2014/main" id="{789793BD-205F-A54F-9E79-B5B1BDDCBE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8888" y="4906963"/>
              <a:ext cx="19812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600" dirty="0">
                  <a:latin typeface="Tahoma" panose="020B0604030504040204" pitchFamily="34" charset="0"/>
                  <a:ea typeface="Gulim" panose="020B0600000101010101" pitchFamily="34" charset="-127"/>
                </a:rPr>
                <a:t>Original class</a:t>
              </a:r>
            </a:p>
          </p:txBody>
        </p:sp>
        <p:sp>
          <p:nvSpPr>
            <p:cNvPr id="71" name="Text Box 23">
              <a:extLst>
                <a:ext uri="{FF2B5EF4-FFF2-40B4-BE49-F238E27FC236}">
                  <a16:creationId xmlns:a16="http://schemas.microsoft.com/office/drawing/2014/main" id="{CACB01AC-AB9F-434B-B316-0ECEF67D49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3088" y="4221163"/>
              <a:ext cx="19812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600">
                  <a:latin typeface="Tahoma" panose="020B0604030504040204" pitchFamily="34" charset="0"/>
                  <a:ea typeface="Gulim" panose="020B0600000101010101" pitchFamily="34" charset="-127"/>
                </a:rPr>
                <a:t>Classified class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178064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/>
          </p:nvPr>
        </p:nvSpPr>
        <p:spPr>
          <a:xfrm>
            <a:off x="381000" y="381000"/>
            <a:ext cx="5486400" cy="762000"/>
          </a:xfrm>
          <a:solidFill>
            <a:schemeClr val="bg1"/>
          </a:solidFill>
        </p:spPr>
        <p:txBody>
          <a:bodyPr lIns="92075" tIns="46038" rIns="92075" bIns="46038" anchor="b"/>
          <a:lstStyle/>
          <a:p>
            <a:pPr algn="l" eaLnBrk="1" hangingPunct="1"/>
            <a:r>
              <a:rPr lang="en-US" altLang="ko-KR" sz="3600" b="1" dirty="0">
                <a:solidFill>
                  <a:srgbClr val="000099"/>
                </a:solidFill>
                <a:ea typeface="Gulim" panose="020B0600000101010101" pitchFamily="34" charset="-127"/>
              </a:rPr>
              <a:t>Sensitivity Example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58200" cy="38100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altLang="ko-KR" sz="2400" dirty="0">
                <a:ea typeface="굴림" pitchFamily="34" charset="-127"/>
              </a:rPr>
              <a:t>If you want to find every person with a disease, use</a:t>
            </a:r>
          </a:p>
          <a:p>
            <a:pPr marL="0" indent="0" algn="ctr"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altLang="ko-KR" sz="2400" dirty="0">
                <a:solidFill>
                  <a:schemeClr val="hlink"/>
                </a:solidFill>
                <a:ea typeface="굴림" pitchFamily="34" charset="-127"/>
              </a:rPr>
              <a:t>Sensitivity</a:t>
            </a:r>
            <a:r>
              <a:rPr lang="en-US" altLang="ko-KR" sz="2400" dirty="0">
                <a:ea typeface="굴림" pitchFamily="34" charset="-127"/>
              </a:rPr>
              <a:t> = </a:t>
            </a:r>
            <a:r>
              <a:rPr lang="en-US" altLang="ko-KR" sz="2400" dirty="0">
                <a:solidFill>
                  <a:schemeClr val="hlink"/>
                </a:solidFill>
                <a:ea typeface="굴림" pitchFamily="34" charset="-127"/>
              </a:rPr>
              <a:t>True Positive Rate </a:t>
            </a:r>
            <a:r>
              <a:rPr lang="en-US" altLang="ko-KR" sz="2400" dirty="0">
                <a:ea typeface="굴림" pitchFamily="34" charset="-127"/>
              </a:rPr>
              <a:t>= TP / (TP + FN)</a:t>
            </a:r>
          </a:p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endParaRPr lang="en-US" altLang="ko-KR" sz="2400" dirty="0">
              <a:ea typeface="굴림" pitchFamily="34" charset="-127"/>
            </a:endParaRPr>
          </a:p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altLang="ko-KR" sz="2400" dirty="0">
                <a:ea typeface="굴림" pitchFamily="34" charset="-127"/>
              </a:rPr>
              <a:t>This is because a false negative is very bad (disastrous).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altLang="ko-KR" sz="2400" dirty="0">
                <a:ea typeface="굴림" pitchFamily="34" charset="-127"/>
              </a:rPr>
              <a:t>The doctor says you don’t have cancer.  Hooray!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altLang="ko-KR" sz="2400" dirty="0">
                <a:ea typeface="굴림" pitchFamily="34" charset="-127"/>
              </a:rPr>
              <a:t>Then you die of cancer because you didn’t get early treatment </a:t>
            </a:r>
            <a:r>
              <a:rPr lang="en-US" altLang="ko-KR" sz="2400" dirty="0">
                <a:ea typeface="굴림" pitchFamily="34" charset="-127"/>
                <a:sym typeface="Wingdings" panose="05000000000000000000" pitchFamily="2" charset="2"/>
              </a:rPr>
              <a:t> that’s bad.</a:t>
            </a:r>
            <a:endParaRPr lang="en-US" altLang="ko-KR" sz="2400" dirty="0">
              <a:ea typeface="굴림" pitchFamily="34" charset="-127"/>
            </a:endParaRPr>
          </a:p>
          <a:p>
            <a:pPr lvl="1" eaLnBrk="1" hangingPunct="1">
              <a:lnSpc>
                <a:spcPct val="90000"/>
              </a:lnSpc>
              <a:buFont typeface="Arial" charset="0"/>
              <a:buChar char="–"/>
              <a:defRPr/>
            </a:pPr>
            <a:endParaRPr lang="en-US" altLang="ko-KR" sz="2400" dirty="0">
              <a:ea typeface="굴림" pitchFamily="34" charset="-127"/>
            </a:endParaRPr>
          </a:p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altLang="ko-KR" sz="2400" dirty="0">
                <a:ea typeface="굴림" pitchFamily="34" charset="-127"/>
              </a:rPr>
              <a:t>The FP tends to be very large. 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altLang="ko-KR" sz="2400" dirty="0">
                <a:ea typeface="굴림" pitchFamily="34" charset="-127"/>
              </a:rPr>
              <a:t>Better that 100 healthy people get re-checked, than to let a single sick person go untreated.</a:t>
            </a:r>
          </a:p>
        </p:txBody>
      </p:sp>
    </p:spTree>
    <p:extLst>
      <p:ext uri="{BB962C8B-B14F-4D97-AF65-F5344CB8AC3E}">
        <p14:creationId xmlns:p14="http://schemas.microsoft.com/office/powerpoint/2010/main" val="2504056970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0" y="5181600"/>
            <a:ext cx="269875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Rectangle 2"/>
          <p:cNvSpPr>
            <a:spLocks noGrp="1"/>
          </p:cNvSpPr>
          <p:nvPr>
            <p:ph type="title"/>
          </p:nvPr>
        </p:nvSpPr>
        <p:spPr>
          <a:xfrm>
            <a:off x="304800" y="381000"/>
            <a:ext cx="5791200" cy="762000"/>
          </a:xfrm>
          <a:solidFill>
            <a:schemeClr val="bg1"/>
          </a:solidFill>
        </p:spPr>
        <p:txBody>
          <a:bodyPr lIns="92075" tIns="46038" rIns="92075" bIns="46038" anchor="b"/>
          <a:lstStyle/>
          <a:p>
            <a:pPr algn="l" eaLnBrk="1" hangingPunct="1"/>
            <a:r>
              <a:rPr lang="en-US" altLang="ko-KR" sz="3600" b="1" dirty="0">
                <a:solidFill>
                  <a:srgbClr val="000099"/>
                </a:solidFill>
                <a:ea typeface="Gulim" panose="020B0600000101010101" pitchFamily="34" charset="-127"/>
              </a:rPr>
              <a:t>Precision Example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382000" cy="25146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altLang="ko-KR" sz="2400" dirty="0">
                <a:ea typeface="굴림" pitchFamily="34" charset="-127"/>
              </a:rPr>
              <a:t>If you don’t want to find every person with a disease, but you want to avoid false positives, use</a:t>
            </a:r>
          </a:p>
          <a:p>
            <a:pPr marL="0" indent="0" algn="ctr"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altLang="ko-KR" sz="2400" dirty="0">
                <a:solidFill>
                  <a:schemeClr val="hlink"/>
                </a:solidFill>
                <a:ea typeface="굴림" pitchFamily="34" charset="-127"/>
              </a:rPr>
              <a:t>Precision</a:t>
            </a:r>
            <a:r>
              <a:rPr lang="en-US" altLang="ko-KR" sz="2400" dirty="0">
                <a:ea typeface="굴림" pitchFamily="34" charset="-127"/>
              </a:rPr>
              <a:t> = TP / (TP + FP)</a:t>
            </a:r>
          </a:p>
          <a:p>
            <a:pPr marL="0" indent="0" algn="ctr" eaLnBrk="1" hangingPunct="1">
              <a:lnSpc>
                <a:spcPct val="90000"/>
              </a:lnSpc>
              <a:buFont typeface="Arial" charset="0"/>
              <a:buNone/>
              <a:defRPr/>
            </a:pPr>
            <a:endParaRPr lang="en-US" altLang="ko-KR" sz="2400" dirty="0">
              <a:ea typeface="굴림" pitchFamily="34" charset="-127"/>
            </a:endParaRPr>
          </a:p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altLang="ko-KR" sz="2400" dirty="0">
                <a:ea typeface="굴림" pitchFamily="34" charset="-127"/>
              </a:rPr>
              <a:t>Some true positive cases will be missed.</a:t>
            </a:r>
          </a:p>
          <a:p>
            <a:pPr marL="617538" lvl="1" indent="-342900" eaLnBrk="1" hangingPunct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altLang="ko-KR" sz="2400" dirty="0">
                <a:ea typeface="굴림" pitchFamily="34" charset="-127"/>
              </a:rPr>
              <a:t>You only want to find </a:t>
            </a:r>
            <a:r>
              <a:rPr lang="en-US" altLang="ko-KR" sz="2400" b="1" i="1" dirty="0">
                <a:ea typeface="굴림" pitchFamily="34" charset="-127"/>
              </a:rPr>
              <a:t>some</a:t>
            </a:r>
            <a:r>
              <a:rPr lang="en-US" altLang="ko-KR" sz="2400" dirty="0">
                <a:ea typeface="굴림" pitchFamily="34" charset="-127"/>
              </a:rPr>
              <a:t> of the positive cases.</a:t>
            </a:r>
          </a:p>
          <a:p>
            <a:pPr marL="617538" lvl="1" indent="-342900" eaLnBrk="1" hangingPunct="1">
              <a:lnSpc>
                <a:spcPct val="90000"/>
              </a:lnSpc>
              <a:buFont typeface="Arial" charset="0"/>
              <a:buNone/>
              <a:defRPr/>
            </a:pPr>
            <a:endParaRPr lang="en-US" altLang="ko-KR" sz="2400" dirty="0">
              <a:ea typeface="굴림" pitchFamily="34" charset="-127"/>
            </a:endParaRPr>
          </a:p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altLang="ko-KR" sz="2400" dirty="0">
                <a:ea typeface="굴림" pitchFamily="34" charset="-127"/>
              </a:rPr>
              <a:t>Popular in marketing problems</a:t>
            </a:r>
            <a:r>
              <a:rPr lang="en-US" altLang="ko-KR" sz="2800" dirty="0">
                <a:ea typeface="굴림" pitchFamily="34" charset="-127"/>
              </a:rPr>
              <a:t>.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altLang="ko-KR" sz="2400" dirty="0">
                <a:ea typeface="굴림" pitchFamily="34" charset="-127"/>
              </a:rPr>
              <a:t>Your database has millions of people, and we can’t phone all of them.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altLang="ko-KR" sz="2400" dirty="0">
                <a:ea typeface="굴림" pitchFamily="34" charset="-127"/>
              </a:rPr>
              <a:t>We want a classifier to find people,                                       such that 99% of them will buy 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altLang="ko-KR" sz="2400" dirty="0">
                <a:ea typeface="굴림" pitchFamily="34" charset="-127"/>
                <a:sym typeface="Wingdings" panose="05000000000000000000" pitchFamily="2" charset="2"/>
              </a:rPr>
              <a:t>     </a:t>
            </a:r>
            <a:r>
              <a:rPr lang="en-US" altLang="ko-KR" sz="2400" dirty="0">
                <a:ea typeface="굴림" pitchFamily="34" charset="-127"/>
              </a:rPr>
              <a:t>Want low FP.</a:t>
            </a:r>
          </a:p>
        </p:txBody>
      </p:sp>
    </p:spTree>
    <p:extLst>
      <p:ext uri="{BB962C8B-B14F-4D97-AF65-F5344CB8AC3E}">
        <p14:creationId xmlns:p14="http://schemas.microsoft.com/office/powerpoint/2010/main" val="393914836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>
          <a:xfrm>
            <a:off x="609600" y="381000"/>
            <a:ext cx="6662738" cy="815975"/>
          </a:xfrm>
        </p:spPr>
        <p:txBody>
          <a:bodyPr lIns="0" tIns="0" rIns="0" bIns="0"/>
          <a:lstStyle/>
          <a:p>
            <a:pPr algn="l"/>
            <a:r>
              <a:rPr lang="en-AU" altLang="en-US" sz="3600" b="1" dirty="0">
                <a:solidFill>
                  <a:srgbClr val="000099"/>
                </a:solidFill>
              </a:rPr>
              <a:t>Error</a:t>
            </a:r>
            <a:endParaRPr lang="en-US" altLang="en-US" sz="3600" dirty="0">
              <a:solidFill>
                <a:srgbClr val="0066B3"/>
              </a:solidFill>
            </a:endParaRPr>
          </a:p>
        </p:txBody>
      </p:sp>
      <p:sp>
        <p:nvSpPr>
          <p:cNvPr id="28676" name="Line 10"/>
          <p:cNvSpPr>
            <a:spLocks noChangeShapeType="1"/>
          </p:cNvSpPr>
          <p:nvPr/>
        </p:nvSpPr>
        <p:spPr bwMode="auto">
          <a:xfrm>
            <a:off x="609600" y="6586538"/>
            <a:ext cx="8164513" cy="0"/>
          </a:xfrm>
          <a:prstGeom prst="line">
            <a:avLst/>
          </a:prstGeom>
          <a:noFill/>
          <a:ln w="6350">
            <a:solidFill>
              <a:srgbClr val="005AB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0F2A9CCD-97CD-124E-B710-9642CE5834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971800" y="3581400"/>
            <a:ext cx="2438400" cy="1066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AU" altLang="en-US" sz="1800" dirty="0">
                <a:cs typeface="Arial" panose="020B0604020202020204" pitchFamily="34" charset="0"/>
              </a:rPr>
              <a:t>Root Mean </a:t>
            </a:r>
          </a:p>
          <a:p>
            <a:pPr marL="0" indent="0" eaLnBrk="1" hangingPunct="1">
              <a:buNone/>
            </a:pPr>
            <a:r>
              <a:rPr lang="en-AU" altLang="en-US" sz="1800" dirty="0">
                <a:cs typeface="Arial" panose="020B0604020202020204" pitchFamily="34" charset="0"/>
              </a:rPr>
              <a:t>Square Error</a:t>
            </a:r>
          </a:p>
          <a:p>
            <a:pPr marL="0" indent="0" eaLnBrk="1" hangingPunct="1">
              <a:buNone/>
            </a:pPr>
            <a:r>
              <a:rPr lang="en-AU" altLang="en-US" sz="1800" dirty="0">
                <a:cs typeface="Arial" panose="020B0604020202020204" pitchFamily="34" charset="0"/>
              </a:rPr>
              <a:t>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899F926-1C5D-A449-81BC-2D061B3FF944}"/>
                  </a:ext>
                </a:extLst>
              </p:cNvPr>
              <p:cNvSpPr txBox="1"/>
              <p:nvPr/>
            </p:nvSpPr>
            <p:spPr>
              <a:xfrm>
                <a:off x="3945885" y="3515980"/>
                <a:ext cx="2514600" cy="7515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AU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899F926-1C5D-A449-81BC-2D061B3FF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885" y="3515980"/>
                <a:ext cx="2514600" cy="7515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ADCF738-4D22-CF4A-88EE-2D8007DBFE1C}"/>
                  </a:ext>
                </a:extLst>
              </p:cNvPr>
              <p:cNvSpPr/>
              <p:nvPr/>
            </p:nvSpPr>
            <p:spPr>
              <a:xfrm>
                <a:off x="1068082" y="2576857"/>
                <a:ext cx="7706031" cy="6997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ko-KR" sz="2400" dirty="0">
                    <a:ea typeface="굴림" pitchFamily="34" charset="-127"/>
                    <a:cs typeface="ＭＳ Ｐゴシック" charset="-128"/>
                  </a:rPr>
                  <a:t>Error in predicting class label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  <a:ea typeface="굴림" pitchFamily="34" charset="-127"/>
                          </a:rPr>
                        </m:ctrlPr>
                      </m:sSubPr>
                      <m:e>
                        <m:r>
                          <a:rPr lang="en-AU" altLang="ko-KR" sz="2400" b="0" i="1" smtClean="0">
                            <a:latin typeface="Cambria Math" panose="02040503050406030204" pitchFamily="18" charset="0"/>
                            <a:ea typeface="굴림" pitchFamily="34" charset="-127"/>
                          </a:rPr>
                          <m:t>𝑐</m:t>
                        </m:r>
                      </m:e>
                      <m:sub>
                        <m:r>
                          <a:rPr lang="en-AU" altLang="ko-KR" sz="2400" b="0" i="1" smtClean="0">
                            <a:latin typeface="Cambria Math" panose="02040503050406030204" pitchFamily="18" charset="0"/>
                            <a:ea typeface="굴림" pitchFamily="34" charset="-127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2400" dirty="0">
                    <a:ea typeface="굴림" pitchFamily="34" charset="-127"/>
                    <a:cs typeface="ＭＳ Ｐゴシック" charset="-128"/>
                  </a:rPr>
                  <a:t> when target label was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  <a:ea typeface="굴림" pitchFamily="34" charset="-127"/>
                          </a:rPr>
                        </m:ctrlPr>
                      </m:sSubPr>
                      <m:e>
                        <m:r>
                          <a:rPr lang="en-AU" altLang="ko-KR" sz="2400" b="0" i="1" smtClean="0">
                            <a:latin typeface="Cambria Math" panose="02040503050406030204" pitchFamily="18" charset="0"/>
                            <a:ea typeface="굴림" pitchFamily="34" charset="-127"/>
                          </a:rPr>
                          <m:t>𝑐</m:t>
                        </m:r>
                      </m:e>
                      <m:sub>
                        <m:r>
                          <a:rPr lang="en-AU" altLang="ko-KR" sz="2400" b="0" i="1" smtClean="0">
                            <a:latin typeface="Cambria Math" panose="02040503050406030204" pitchFamily="18" charset="0"/>
                            <a:ea typeface="굴림" pitchFamily="34" charset="-127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400" dirty="0">
                    <a:ea typeface="굴림" pitchFamily="34" charset="-127"/>
                    <a:cs typeface="ＭＳ Ｐゴシック" charset="-128"/>
                  </a:rPr>
                  <a:t> </a:t>
                </a:r>
              </a:p>
              <a:p>
                <a:pPr>
                  <a:lnSpc>
                    <a:spcPct val="90000"/>
                  </a:lnSpc>
                </a:pPr>
                <a:endParaRPr lang="en-US" altLang="ko-KR" dirty="0">
                  <a:ea typeface="Gulim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ADCF738-4D22-CF4A-88EE-2D8007DBFE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082" y="2576857"/>
                <a:ext cx="7706031" cy="699743"/>
              </a:xfrm>
              <a:prstGeom prst="rect">
                <a:avLst/>
              </a:prstGeom>
              <a:blipFill>
                <a:blip r:embed="rId4"/>
                <a:stretch>
                  <a:fillRect l="-1318" t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602481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xfrm>
            <a:off x="609600" y="381000"/>
            <a:ext cx="6662738" cy="815975"/>
          </a:xfrm>
        </p:spPr>
        <p:txBody>
          <a:bodyPr lIns="0" tIns="0" rIns="0" bIns="0"/>
          <a:lstStyle/>
          <a:p>
            <a:pPr algn="l"/>
            <a:r>
              <a:rPr lang="en-AU" altLang="en-US" sz="3600" b="1" dirty="0">
                <a:solidFill>
                  <a:srgbClr val="000099"/>
                </a:solidFill>
              </a:rPr>
              <a:t>Summary</a:t>
            </a:r>
            <a:endParaRPr lang="en-US" altLang="en-US" sz="3600" dirty="0">
              <a:solidFill>
                <a:srgbClr val="0066B3"/>
              </a:solidFill>
            </a:endParaRPr>
          </a:p>
        </p:txBody>
      </p:sp>
      <p:sp>
        <p:nvSpPr>
          <p:cNvPr id="25604" name="Line 10"/>
          <p:cNvSpPr>
            <a:spLocks noChangeShapeType="1"/>
          </p:cNvSpPr>
          <p:nvPr/>
        </p:nvSpPr>
        <p:spPr bwMode="auto">
          <a:xfrm>
            <a:off x="609600" y="6586538"/>
            <a:ext cx="8164513" cy="0"/>
          </a:xfrm>
          <a:prstGeom prst="line">
            <a:avLst/>
          </a:prstGeom>
          <a:noFill/>
          <a:ln w="6350">
            <a:solidFill>
              <a:srgbClr val="005AB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8" name="Rectangle 3"/>
          <p:cNvSpPr txBox="1">
            <a:spLocks/>
          </p:cNvSpPr>
          <p:nvPr/>
        </p:nvSpPr>
        <p:spPr bwMode="auto">
          <a:xfrm>
            <a:off x="489743" y="1201891"/>
            <a:ext cx="8164513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82550">
              <a:spcBef>
                <a:spcPct val="20000"/>
              </a:spcBef>
              <a:defRPr/>
            </a:pPr>
            <a:endParaRPr lang="en-AU" sz="2400" b="1" dirty="0">
              <a:latin typeface="+mn-lt"/>
              <a:ea typeface="ＭＳ Ｐゴシック" pitchFamily="-105" charset="-128"/>
              <a:cs typeface="ＭＳ Ｐゴシック" pitchFamily="-105" charset="-128"/>
            </a:endParaRPr>
          </a:p>
          <a:p>
            <a:pPr marL="479425" indent="-5334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AU" sz="2400" dirty="0">
                <a:ea typeface="ＭＳ Ｐゴシック" pitchFamily="-105" charset="-128"/>
              </a:rPr>
              <a:t>Classification learns the model from known samples.</a:t>
            </a:r>
            <a:endParaRPr lang="en-AU" sz="2400" dirty="0">
              <a:latin typeface="+mn-lt"/>
              <a:ea typeface="ＭＳ Ｐゴシック" pitchFamily="-105" charset="-128"/>
            </a:endParaRPr>
          </a:p>
          <a:p>
            <a:pPr marL="479425" indent="-5334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AU" sz="2400" dirty="0">
                <a:latin typeface="+mn-lt"/>
                <a:ea typeface="ＭＳ Ｐゴシック" pitchFamily="-105" charset="-128"/>
              </a:rPr>
              <a:t>Choic</a:t>
            </a:r>
            <a:r>
              <a:rPr lang="en-AU" sz="2400" dirty="0">
                <a:ea typeface="ＭＳ Ｐゴシック" pitchFamily="-105" charset="-128"/>
              </a:rPr>
              <a:t>e </a:t>
            </a:r>
            <a:r>
              <a:rPr lang="en-AU" sz="2400" dirty="0">
                <a:latin typeface="+mn-lt"/>
                <a:ea typeface="ＭＳ Ｐゴシック" pitchFamily="-105" charset="-128"/>
              </a:rPr>
              <a:t>of evaluation metric is </a:t>
            </a:r>
            <a:r>
              <a:rPr lang="en-AU" sz="2400" dirty="0">
                <a:ea typeface="ＭＳ Ｐゴシック" pitchFamily="-105" charset="-128"/>
              </a:rPr>
              <a:t>important.</a:t>
            </a:r>
            <a:r>
              <a:rPr lang="en-AU" sz="2400" dirty="0">
                <a:latin typeface="+mn-lt"/>
                <a:ea typeface="ＭＳ Ｐゴシック" pitchFamily="-105" charset="-128"/>
              </a:rPr>
              <a:t> </a:t>
            </a:r>
          </a:p>
          <a:p>
            <a:pPr marL="661987" indent="-533400">
              <a:spcBef>
                <a:spcPct val="20000"/>
              </a:spcBef>
              <a:buFont typeface="Arial" charset="0"/>
              <a:buChar char="•"/>
              <a:defRPr/>
            </a:pPr>
            <a:endParaRPr lang="en-AU" sz="2400" dirty="0">
              <a:latin typeface="+mn-lt"/>
              <a:ea typeface="ＭＳ Ｐゴシック" pitchFamily="-105" charset="-128"/>
              <a:cs typeface="ＭＳ Ｐゴシック" pitchFamily="-10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512034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CP2403 CP3413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ACC4-1242-4D72-BA11-D5AA5AAA2DF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3048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0" i="0" kern="1200">
                <a:solidFill>
                  <a:schemeClr val="tx1"/>
                </a:solidFill>
                <a:latin typeface="Times New Roman"/>
                <a:ea typeface="ＭＳ Ｐゴシック" charset="-128"/>
                <a:cs typeface="Times New Roman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/>
            <a:r>
              <a:rPr lang="en-US" sz="3600" b="1" dirty="0">
                <a:solidFill>
                  <a:srgbClr val="000099"/>
                </a:solidFill>
                <a:latin typeface="+mj-lt"/>
              </a:rPr>
              <a:t>Pre-Reading List</a:t>
            </a:r>
            <a:endParaRPr lang="en-AU" b="1" dirty="0">
              <a:solidFill>
                <a:srgbClr val="000099"/>
              </a:solidFill>
              <a:latin typeface="+mj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1600199"/>
            <a:ext cx="8229600" cy="490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b="0" i="1" kern="1200">
                <a:solidFill>
                  <a:schemeClr val="tx1">
                    <a:tint val="75000"/>
                  </a:schemeClr>
                </a:solidFill>
                <a:latin typeface="Times New Roman"/>
                <a:ea typeface="ＭＳ Ｐゴシック" charset="-128"/>
                <a:cs typeface="Times New Roman"/>
              </a:defRPr>
            </a:lvl1pPr>
            <a:lvl2pPr marL="4572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i="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Pre-Lecture work (reading) for students:</a:t>
            </a:r>
          </a:p>
          <a:p>
            <a:pPr algn="l"/>
            <a:endParaRPr lang="en-US" sz="2400" i="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457200" indent="-4572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Textbook 2 (Data Mining: Practical Machine Learning Tools and Applications) – Chapter 2, Chapter 3, Chapter 5</a:t>
            </a:r>
          </a:p>
          <a:p>
            <a:pPr marL="457200" indent="-4572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Han and </a:t>
            </a:r>
            <a:r>
              <a:rPr lang="en-US" sz="2400" i="0" dirty="0" err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Kamber</a:t>
            </a:r>
            <a:r>
              <a:rPr lang="en-US" sz="2400" i="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(2012), </a:t>
            </a:r>
            <a:r>
              <a:rPr lang="en-US" sz="2400" i="0" dirty="0">
                <a:solidFill>
                  <a:schemeClr val="tx1"/>
                </a:solidFill>
                <a:latin typeface="+mn-lt"/>
                <a:cs typeface="Arial" panose="020B0604020202020204" pitchFamily="34" charset="0"/>
                <a:hlinkClick r:id="rId2"/>
              </a:rPr>
              <a:t>“Data Mining: Concepts and Techniques” 3</a:t>
            </a:r>
            <a:r>
              <a:rPr lang="en-US" sz="2400" i="0" baseline="30000" dirty="0">
                <a:solidFill>
                  <a:schemeClr val="tx1"/>
                </a:solidFill>
                <a:latin typeface="+mn-lt"/>
                <a:cs typeface="Arial" panose="020B0604020202020204" pitchFamily="34" charset="0"/>
                <a:hlinkClick r:id="rId2"/>
              </a:rPr>
              <a:t>rd</a:t>
            </a:r>
            <a:r>
              <a:rPr lang="en-US" sz="2400" i="0" dirty="0">
                <a:solidFill>
                  <a:schemeClr val="tx1"/>
                </a:solidFill>
                <a:latin typeface="+mn-lt"/>
                <a:cs typeface="Arial" panose="020B0604020202020204" pitchFamily="34" charset="0"/>
                <a:hlinkClick r:id="rId2"/>
              </a:rPr>
              <a:t> Edition</a:t>
            </a:r>
            <a:r>
              <a:rPr lang="en-US" sz="2400" i="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 – Chapter 8 (Classification: Basic Concepts)</a:t>
            </a:r>
          </a:p>
          <a:p>
            <a:pPr marL="457200" indent="-457200" algn="l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00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Tx/>
              <a:buChar char="-"/>
            </a:pPr>
            <a:endParaRPr lang="en-US" sz="280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Tx/>
              <a:buChar char="-"/>
            </a:pPr>
            <a:endParaRPr lang="en-US" sz="280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721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/>
          </p:cNvSpPr>
          <p:nvPr>
            <p:ph type="title"/>
          </p:nvPr>
        </p:nvSpPr>
        <p:spPr>
          <a:xfrm>
            <a:off x="609600" y="381000"/>
            <a:ext cx="6662738" cy="815975"/>
          </a:xfrm>
        </p:spPr>
        <p:txBody>
          <a:bodyPr lIns="0" tIns="0" rIns="0" bIns="0"/>
          <a:lstStyle/>
          <a:p>
            <a:pPr algn="l"/>
            <a:r>
              <a:rPr lang="en-AU" altLang="en-US" sz="3600" b="1" dirty="0">
                <a:solidFill>
                  <a:srgbClr val="000099"/>
                </a:solidFill>
                <a:latin typeface="+mn-lt"/>
              </a:rPr>
              <a:t>Classification</a:t>
            </a:r>
            <a:endParaRPr lang="en-US" altLang="en-US" sz="3600" b="1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2054" name="Line 10"/>
          <p:cNvSpPr>
            <a:spLocks noChangeShapeType="1"/>
          </p:cNvSpPr>
          <p:nvPr/>
        </p:nvSpPr>
        <p:spPr bwMode="auto">
          <a:xfrm>
            <a:off x="609600" y="6586538"/>
            <a:ext cx="8164513" cy="0"/>
          </a:xfrm>
          <a:prstGeom prst="line">
            <a:avLst/>
          </a:prstGeom>
          <a:noFill/>
          <a:ln w="6350">
            <a:solidFill>
              <a:srgbClr val="005AB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0218880-ADE8-2A4C-B1B8-BDBDAA501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143" y="1379538"/>
            <a:ext cx="7576457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altLang="en-US" sz="2400" dirty="0"/>
              <a:t>Classification: the process of labeling a set of objects in feature space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 dirty="0"/>
              <a:t>Samples in the same class form a contiguous region of space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 dirty="0"/>
              <a:t>Samples from different classes don’t overlap (much)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marL="0" indent="0">
              <a:buFont typeface="Arial" charset="0"/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5605764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7" name="Rectangle 2">
            <a:extLst>
              <a:ext uri="{FF2B5EF4-FFF2-40B4-BE49-F238E27FC236}">
                <a16:creationId xmlns:a16="http://schemas.microsoft.com/office/drawing/2014/main" id="{27E0EF60-8365-8845-AAB6-E4CD0DDDD7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3600" b="1" dirty="0">
                <a:solidFill>
                  <a:srgbClr val="000099"/>
                </a:solidFill>
              </a:rPr>
              <a:t>Feature Space</a:t>
            </a:r>
          </a:p>
        </p:txBody>
      </p:sp>
      <p:sp>
        <p:nvSpPr>
          <p:cNvPr id="342018" name="Oval 3">
            <a:extLst>
              <a:ext uri="{FF2B5EF4-FFF2-40B4-BE49-F238E27FC236}">
                <a16:creationId xmlns:a16="http://schemas.microsoft.com/office/drawing/2014/main" id="{194F060A-C44F-7F4D-9F17-38D94EB47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725615"/>
            <a:ext cx="152400" cy="140677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2215"/>
          </a:p>
        </p:txBody>
      </p:sp>
      <p:sp>
        <p:nvSpPr>
          <p:cNvPr id="342019" name="Oval 4">
            <a:extLst>
              <a:ext uri="{FF2B5EF4-FFF2-40B4-BE49-F238E27FC236}">
                <a16:creationId xmlns:a16="http://schemas.microsoft.com/office/drawing/2014/main" id="{59580FF2-3BA0-C847-B3CD-732B1875F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358662"/>
            <a:ext cx="152400" cy="14067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2215"/>
          </a:p>
        </p:txBody>
      </p:sp>
      <p:sp>
        <p:nvSpPr>
          <p:cNvPr id="342020" name="Oval 5">
            <a:extLst>
              <a:ext uri="{FF2B5EF4-FFF2-40B4-BE49-F238E27FC236}">
                <a16:creationId xmlns:a16="http://schemas.microsoft.com/office/drawing/2014/main" id="{1236281E-C9BC-FE4F-834E-B18F6D4CB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765431"/>
            <a:ext cx="152400" cy="14067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2215"/>
          </a:p>
        </p:txBody>
      </p:sp>
      <p:sp>
        <p:nvSpPr>
          <p:cNvPr id="342021" name="Oval 6">
            <a:extLst>
              <a:ext uri="{FF2B5EF4-FFF2-40B4-BE49-F238E27FC236}">
                <a16:creationId xmlns:a16="http://schemas.microsoft.com/office/drawing/2014/main" id="{9FFDEED6-5780-F148-A3E6-4F5058C8B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217985"/>
            <a:ext cx="152400" cy="140677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2215"/>
          </a:p>
        </p:txBody>
      </p:sp>
      <p:sp>
        <p:nvSpPr>
          <p:cNvPr id="342022" name="Oval 7">
            <a:extLst>
              <a:ext uri="{FF2B5EF4-FFF2-40B4-BE49-F238E27FC236}">
                <a16:creationId xmlns:a16="http://schemas.microsoft.com/office/drawing/2014/main" id="{A8CEE9EA-D35A-314B-9708-582F7991D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202723"/>
            <a:ext cx="152400" cy="140677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2215"/>
          </a:p>
        </p:txBody>
      </p:sp>
      <p:sp>
        <p:nvSpPr>
          <p:cNvPr id="342023" name="Oval 8">
            <a:extLst>
              <a:ext uri="{FF2B5EF4-FFF2-40B4-BE49-F238E27FC236}">
                <a16:creationId xmlns:a16="http://schemas.microsoft.com/office/drawing/2014/main" id="{7F247296-B0EB-5146-849C-5028DFD53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725615"/>
            <a:ext cx="152400" cy="140677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2215"/>
          </a:p>
        </p:txBody>
      </p:sp>
      <p:sp>
        <p:nvSpPr>
          <p:cNvPr id="342024" name="Oval 9">
            <a:extLst>
              <a:ext uri="{FF2B5EF4-FFF2-40B4-BE49-F238E27FC236}">
                <a16:creationId xmlns:a16="http://schemas.microsoft.com/office/drawing/2014/main" id="{80E93FBE-7110-B94F-8E74-FA5DB1FB2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640015"/>
            <a:ext cx="152400" cy="140677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2215"/>
          </a:p>
        </p:txBody>
      </p:sp>
      <p:sp>
        <p:nvSpPr>
          <p:cNvPr id="342025" name="Oval 10">
            <a:extLst>
              <a:ext uri="{FF2B5EF4-FFF2-40B4-BE49-F238E27FC236}">
                <a16:creationId xmlns:a16="http://schemas.microsoft.com/office/drawing/2014/main" id="{CE99B4FD-9F87-7F4C-B194-2FE08E60B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429000"/>
            <a:ext cx="152400" cy="140677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2215"/>
          </a:p>
        </p:txBody>
      </p:sp>
      <p:sp>
        <p:nvSpPr>
          <p:cNvPr id="342026" name="Oval 11">
            <a:extLst>
              <a:ext uri="{FF2B5EF4-FFF2-40B4-BE49-F238E27FC236}">
                <a16:creationId xmlns:a16="http://schemas.microsoft.com/office/drawing/2014/main" id="{97BE154F-A5D4-C842-95B5-F5FFD2BF0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077308"/>
            <a:ext cx="152400" cy="140677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2215"/>
          </a:p>
        </p:txBody>
      </p:sp>
      <p:sp>
        <p:nvSpPr>
          <p:cNvPr id="342027" name="Oval 12">
            <a:extLst>
              <a:ext uri="{FF2B5EF4-FFF2-40B4-BE49-F238E27FC236}">
                <a16:creationId xmlns:a16="http://schemas.microsoft.com/office/drawing/2014/main" id="{A94030C3-6BCB-7E4F-A909-D38A03540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202723"/>
            <a:ext cx="152400" cy="140677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2215"/>
          </a:p>
        </p:txBody>
      </p:sp>
      <p:sp>
        <p:nvSpPr>
          <p:cNvPr id="342028" name="Oval 13">
            <a:extLst>
              <a:ext uri="{FF2B5EF4-FFF2-40B4-BE49-F238E27FC236}">
                <a16:creationId xmlns:a16="http://schemas.microsoft.com/office/drawing/2014/main" id="{874D7D64-5A8C-824C-AF65-B6271A149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514600"/>
            <a:ext cx="152400" cy="14067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2215"/>
          </a:p>
        </p:txBody>
      </p:sp>
      <p:sp>
        <p:nvSpPr>
          <p:cNvPr id="342029" name="Oval 14">
            <a:extLst>
              <a:ext uri="{FF2B5EF4-FFF2-40B4-BE49-F238E27FC236}">
                <a16:creationId xmlns:a16="http://schemas.microsoft.com/office/drawing/2014/main" id="{A8CEB015-F1EA-CF42-A63E-6E657FACB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921369"/>
            <a:ext cx="152400" cy="14067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2215"/>
          </a:p>
        </p:txBody>
      </p:sp>
      <p:sp>
        <p:nvSpPr>
          <p:cNvPr id="342030" name="Oval 15">
            <a:extLst>
              <a:ext uri="{FF2B5EF4-FFF2-40B4-BE49-F238E27FC236}">
                <a16:creationId xmlns:a16="http://schemas.microsoft.com/office/drawing/2014/main" id="{EC64EB4A-78F7-944E-BCC4-867AF9DFF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795954"/>
            <a:ext cx="152400" cy="14067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2215"/>
          </a:p>
        </p:txBody>
      </p:sp>
      <p:sp>
        <p:nvSpPr>
          <p:cNvPr id="342031" name="Oval 16">
            <a:extLst>
              <a:ext uri="{FF2B5EF4-FFF2-40B4-BE49-F238E27FC236}">
                <a16:creationId xmlns:a16="http://schemas.microsoft.com/office/drawing/2014/main" id="{FFB9FA96-CE87-C843-A5AB-618C51200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936631"/>
            <a:ext cx="152400" cy="14067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2215"/>
          </a:p>
        </p:txBody>
      </p:sp>
      <p:sp>
        <p:nvSpPr>
          <p:cNvPr id="342032" name="Oval 17">
            <a:extLst>
              <a:ext uri="{FF2B5EF4-FFF2-40B4-BE49-F238E27FC236}">
                <a16:creationId xmlns:a16="http://schemas.microsoft.com/office/drawing/2014/main" id="{9F4304BF-4473-B34F-B2FD-6F4287348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077308"/>
            <a:ext cx="152400" cy="14067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2215"/>
          </a:p>
        </p:txBody>
      </p:sp>
      <p:sp>
        <p:nvSpPr>
          <p:cNvPr id="342033" name="Oval 18">
            <a:extLst>
              <a:ext uri="{FF2B5EF4-FFF2-40B4-BE49-F238E27FC236}">
                <a16:creationId xmlns:a16="http://schemas.microsoft.com/office/drawing/2014/main" id="{B2B44E67-8732-4A49-9585-8E322FF2C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906108"/>
            <a:ext cx="152400" cy="14067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2215"/>
          </a:p>
        </p:txBody>
      </p:sp>
      <p:sp>
        <p:nvSpPr>
          <p:cNvPr id="342034" name="Oval 19">
            <a:extLst>
              <a:ext uri="{FF2B5EF4-FFF2-40B4-BE49-F238E27FC236}">
                <a16:creationId xmlns:a16="http://schemas.microsoft.com/office/drawing/2014/main" id="{123773EA-3DB2-7C42-A95F-9D537BBDB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750169"/>
            <a:ext cx="152400" cy="14067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2215"/>
          </a:p>
        </p:txBody>
      </p:sp>
      <p:sp>
        <p:nvSpPr>
          <p:cNvPr id="342035" name="Oval 20">
            <a:extLst>
              <a:ext uri="{FF2B5EF4-FFF2-40B4-BE49-F238E27FC236}">
                <a16:creationId xmlns:a16="http://schemas.microsoft.com/office/drawing/2014/main" id="{4E69DEEB-D323-A046-9B48-0F5FA8860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187462"/>
            <a:ext cx="152400" cy="14067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2215"/>
          </a:p>
        </p:txBody>
      </p:sp>
      <p:sp>
        <p:nvSpPr>
          <p:cNvPr id="342036" name="Oval 21">
            <a:extLst>
              <a:ext uri="{FF2B5EF4-FFF2-40B4-BE49-F238E27FC236}">
                <a16:creationId xmlns:a16="http://schemas.microsoft.com/office/drawing/2014/main" id="{44252295-400B-4744-9480-A256C9033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343400"/>
            <a:ext cx="152400" cy="140677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2215"/>
          </a:p>
        </p:txBody>
      </p:sp>
      <p:sp>
        <p:nvSpPr>
          <p:cNvPr id="342037" name="Oval 22">
            <a:extLst>
              <a:ext uri="{FF2B5EF4-FFF2-40B4-BE49-F238E27FC236}">
                <a16:creationId xmlns:a16="http://schemas.microsoft.com/office/drawing/2014/main" id="{E4EB2706-2D83-FD41-A1A9-70E360EB2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765431"/>
            <a:ext cx="152400" cy="14067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2215"/>
          </a:p>
        </p:txBody>
      </p:sp>
      <p:sp>
        <p:nvSpPr>
          <p:cNvPr id="342038" name="Oval 23">
            <a:extLst>
              <a:ext uri="{FF2B5EF4-FFF2-40B4-BE49-F238E27FC236}">
                <a16:creationId xmlns:a16="http://schemas.microsoft.com/office/drawing/2014/main" id="{1919B6DB-BFF6-E541-BF9F-330C00735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187462"/>
            <a:ext cx="152400" cy="14067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2215"/>
          </a:p>
        </p:txBody>
      </p:sp>
      <p:sp>
        <p:nvSpPr>
          <p:cNvPr id="342039" name="Line 24">
            <a:extLst>
              <a:ext uri="{FF2B5EF4-FFF2-40B4-BE49-F238E27FC236}">
                <a16:creationId xmlns:a16="http://schemas.microsoft.com/office/drawing/2014/main" id="{84518DCC-FB4D-E542-8FBB-FED58459BA2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2022231"/>
            <a:ext cx="0" cy="407963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342040" name="Text Box 25">
            <a:extLst>
              <a:ext uri="{FF2B5EF4-FFF2-40B4-BE49-F238E27FC236}">
                <a16:creationId xmlns:a16="http://schemas.microsoft.com/office/drawing/2014/main" id="{F7CD47B9-1787-854C-BA90-74ACF9C95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1" y="4215913"/>
            <a:ext cx="1409873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662">
                <a:latin typeface="Rockwell" panose="02060603020205020403" pitchFamily="18" charset="77"/>
              </a:rPr>
              <a:t>Government</a:t>
            </a:r>
            <a:endParaRPr lang="en-US" altLang="en-US" sz="1292">
              <a:latin typeface="Rockwell" panose="02060603020205020403" pitchFamily="18" charset="77"/>
            </a:endParaRPr>
          </a:p>
        </p:txBody>
      </p:sp>
      <p:sp>
        <p:nvSpPr>
          <p:cNvPr id="342041" name="Text Box 26">
            <a:extLst>
              <a:ext uri="{FF2B5EF4-FFF2-40B4-BE49-F238E27FC236}">
                <a16:creationId xmlns:a16="http://schemas.microsoft.com/office/drawing/2014/main" id="{2FD633EA-A3AA-764B-8E35-888975B59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1" y="4695093"/>
            <a:ext cx="947695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662">
                <a:latin typeface="Rockwell" panose="02060603020205020403" pitchFamily="18" charset="77"/>
              </a:rPr>
              <a:t>Science</a:t>
            </a:r>
            <a:endParaRPr lang="en-US" altLang="en-US" sz="1292">
              <a:latin typeface="Rockwell" panose="02060603020205020403" pitchFamily="18" charset="77"/>
            </a:endParaRPr>
          </a:p>
        </p:txBody>
      </p:sp>
      <p:sp>
        <p:nvSpPr>
          <p:cNvPr id="342042" name="Text Box 27">
            <a:extLst>
              <a:ext uri="{FF2B5EF4-FFF2-40B4-BE49-F238E27FC236}">
                <a16:creationId xmlns:a16="http://schemas.microsoft.com/office/drawing/2014/main" id="{11B75434-3E4A-C749-9131-D69F81358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117124"/>
            <a:ext cx="587020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662">
                <a:latin typeface="Rockwell" panose="02060603020205020403" pitchFamily="18" charset="77"/>
              </a:rPr>
              <a:t>Arts</a:t>
            </a:r>
            <a:endParaRPr lang="en-US" altLang="en-US" sz="1292">
              <a:latin typeface="Rockwell" panose="02060603020205020403" pitchFamily="18" charset="7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FAE8D7-0D86-594B-BB1E-C6DA7D8B9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923" y="3710354"/>
            <a:ext cx="243254" cy="199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Freeform 29">
            <a:extLst>
              <a:ext uri="{FF2B5EF4-FFF2-40B4-BE49-F238E27FC236}">
                <a16:creationId xmlns:a16="http://schemas.microsoft.com/office/drawing/2014/main" id="{1BA01D70-82F8-1547-B3E2-95F7BAFB9011}"/>
              </a:ext>
            </a:extLst>
          </p:cNvPr>
          <p:cNvSpPr>
            <a:spLocks/>
          </p:cNvSpPr>
          <p:nvPr/>
        </p:nvSpPr>
        <p:spPr bwMode="auto">
          <a:xfrm>
            <a:off x="1701312" y="4273062"/>
            <a:ext cx="2184888" cy="1828800"/>
          </a:xfrm>
          <a:custGeom>
            <a:avLst/>
            <a:gdLst>
              <a:gd name="T0" fmla="*/ 2147483647 w 1376"/>
              <a:gd name="T1" fmla="*/ 0 h 1248"/>
              <a:gd name="T2" fmla="*/ 2147483647 w 1376"/>
              <a:gd name="T3" fmla="*/ 2147483647 h 1248"/>
              <a:gd name="T4" fmla="*/ 2147483647 w 1376"/>
              <a:gd name="T5" fmla="*/ 2147483647 h 1248"/>
              <a:gd name="T6" fmla="*/ 2147483647 w 1376"/>
              <a:gd name="T7" fmla="*/ 2147483647 h 1248"/>
              <a:gd name="T8" fmla="*/ 2147483647 w 1376"/>
              <a:gd name="T9" fmla="*/ 2147483647 h 12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76"/>
              <a:gd name="T16" fmla="*/ 0 h 1248"/>
              <a:gd name="T17" fmla="*/ 1376 w 1376"/>
              <a:gd name="T18" fmla="*/ 1248 h 12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76" h="1248">
                <a:moveTo>
                  <a:pt x="1376" y="0"/>
                </a:moveTo>
                <a:cubicBezTo>
                  <a:pt x="1208" y="44"/>
                  <a:pt x="1040" y="88"/>
                  <a:pt x="944" y="192"/>
                </a:cubicBezTo>
                <a:cubicBezTo>
                  <a:pt x="848" y="296"/>
                  <a:pt x="936" y="464"/>
                  <a:pt x="800" y="624"/>
                </a:cubicBezTo>
                <a:cubicBezTo>
                  <a:pt x="664" y="784"/>
                  <a:pt x="256" y="1056"/>
                  <a:pt x="128" y="1152"/>
                </a:cubicBezTo>
                <a:cubicBezTo>
                  <a:pt x="0" y="1248"/>
                  <a:pt x="48" y="1192"/>
                  <a:pt x="32" y="120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31" name="Freeform 31">
            <a:extLst>
              <a:ext uri="{FF2B5EF4-FFF2-40B4-BE49-F238E27FC236}">
                <a16:creationId xmlns:a16="http://schemas.microsoft.com/office/drawing/2014/main" id="{88FA5C60-0136-CD48-8660-05350062CBD6}"/>
              </a:ext>
            </a:extLst>
          </p:cNvPr>
          <p:cNvSpPr>
            <a:spLocks/>
          </p:cNvSpPr>
          <p:nvPr/>
        </p:nvSpPr>
        <p:spPr bwMode="auto">
          <a:xfrm>
            <a:off x="3924300" y="4226169"/>
            <a:ext cx="2628900" cy="715108"/>
          </a:xfrm>
          <a:custGeom>
            <a:avLst/>
            <a:gdLst>
              <a:gd name="T0" fmla="*/ 0 w 1656"/>
              <a:gd name="T1" fmla="*/ 2147483647 h 488"/>
              <a:gd name="T2" fmla="*/ 2147483647 w 1656"/>
              <a:gd name="T3" fmla="*/ 2147483647 h 488"/>
              <a:gd name="T4" fmla="*/ 2147483647 w 1656"/>
              <a:gd name="T5" fmla="*/ 2147483647 h 488"/>
              <a:gd name="T6" fmla="*/ 2147483647 w 1656"/>
              <a:gd name="T7" fmla="*/ 2147483647 h 488"/>
              <a:gd name="T8" fmla="*/ 2147483647 w 1656"/>
              <a:gd name="T9" fmla="*/ 2147483647 h 4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6"/>
              <a:gd name="T16" fmla="*/ 0 h 488"/>
              <a:gd name="T17" fmla="*/ 1656 w 1656"/>
              <a:gd name="T18" fmla="*/ 488 h 4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6" h="488">
                <a:moveTo>
                  <a:pt x="0" y="32"/>
                </a:moveTo>
                <a:cubicBezTo>
                  <a:pt x="0" y="128"/>
                  <a:pt x="0" y="224"/>
                  <a:pt x="144" y="224"/>
                </a:cubicBezTo>
                <a:cubicBezTo>
                  <a:pt x="288" y="224"/>
                  <a:pt x="632" y="0"/>
                  <a:pt x="864" y="32"/>
                </a:cubicBezTo>
                <a:cubicBezTo>
                  <a:pt x="1096" y="64"/>
                  <a:pt x="1416" y="344"/>
                  <a:pt x="1536" y="416"/>
                </a:cubicBezTo>
                <a:cubicBezTo>
                  <a:pt x="1656" y="488"/>
                  <a:pt x="1620" y="476"/>
                  <a:pt x="1584" y="46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32" name="Freeform 30">
            <a:extLst>
              <a:ext uri="{FF2B5EF4-FFF2-40B4-BE49-F238E27FC236}">
                <a16:creationId xmlns:a16="http://schemas.microsoft.com/office/drawing/2014/main" id="{FE0665A5-4214-9A42-8C4A-025636DB4888}"/>
              </a:ext>
            </a:extLst>
          </p:cNvPr>
          <p:cNvSpPr>
            <a:spLocks/>
          </p:cNvSpPr>
          <p:nvPr/>
        </p:nvSpPr>
        <p:spPr bwMode="auto">
          <a:xfrm>
            <a:off x="3785089" y="2373923"/>
            <a:ext cx="266700" cy="1899138"/>
          </a:xfrm>
          <a:custGeom>
            <a:avLst/>
            <a:gdLst>
              <a:gd name="T0" fmla="*/ 2147483647 w 168"/>
              <a:gd name="T1" fmla="*/ 2147483647 h 1296"/>
              <a:gd name="T2" fmla="*/ 2147483647 w 168"/>
              <a:gd name="T3" fmla="*/ 2147483647 h 1296"/>
              <a:gd name="T4" fmla="*/ 2147483647 w 168"/>
              <a:gd name="T5" fmla="*/ 2147483647 h 1296"/>
              <a:gd name="T6" fmla="*/ 2147483647 w 168"/>
              <a:gd name="T7" fmla="*/ 0 h 1296"/>
              <a:gd name="T8" fmla="*/ 0 60000 65536"/>
              <a:gd name="T9" fmla="*/ 0 60000 65536"/>
              <a:gd name="T10" fmla="*/ 0 60000 65536"/>
              <a:gd name="T11" fmla="*/ 0 60000 65536"/>
              <a:gd name="T12" fmla="*/ 0 w 168"/>
              <a:gd name="T13" fmla="*/ 0 h 1296"/>
              <a:gd name="T14" fmla="*/ 168 w 168"/>
              <a:gd name="T15" fmla="*/ 1296 h 12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8" h="1296">
                <a:moveTo>
                  <a:pt x="64" y="1296"/>
                </a:moveTo>
                <a:cubicBezTo>
                  <a:pt x="116" y="1248"/>
                  <a:pt x="168" y="1200"/>
                  <a:pt x="160" y="1104"/>
                </a:cubicBezTo>
                <a:cubicBezTo>
                  <a:pt x="152" y="1008"/>
                  <a:pt x="32" y="904"/>
                  <a:pt x="16" y="720"/>
                </a:cubicBezTo>
                <a:cubicBezTo>
                  <a:pt x="0" y="536"/>
                  <a:pt x="32" y="268"/>
                  <a:pt x="64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8F2E29B-A08A-5B45-984A-F8D5A978CD18}"/>
              </a:ext>
            </a:extLst>
          </p:cNvPr>
          <p:cNvSpPr/>
          <p:nvPr/>
        </p:nvSpPr>
        <p:spPr>
          <a:xfrm>
            <a:off x="427373" y="1469896"/>
            <a:ext cx="6715431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dirty="0">
                <a:ea typeface="Gulim" panose="020B0600000101010101" pitchFamily="34" charset="-127"/>
              </a:rPr>
              <a:t>Each sample row is a point in feature space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>
          <a:xfrm>
            <a:off x="533400" y="0"/>
            <a:ext cx="8402638" cy="1219200"/>
          </a:xfrm>
        </p:spPr>
        <p:txBody>
          <a:bodyPr lIns="92075" tIns="46038" rIns="92075" bIns="46038" anchor="b"/>
          <a:lstStyle/>
          <a:p>
            <a:pPr algn="l" eaLnBrk="1" hangingPunct="1"/>
            <a:r>
              <a:rPr lang="en-US" altLang="ko-KR" sz="3600" b="1" i="1" dirty="0">
                <a:solidFill>
                  <a:srgbClr val="000099"/>
                </a:solidFill>
                <a:ea typeface="Gulim" panose="020B0600000101010101" pitchFamily="34" charset="-127"/>
              </a:rPr>
              <a:t>k</a:t>
            </a:r>
            <a:r>
              <a:rPr lang="en-US" altLang="ko-KR" sz="3600" b="1" dirty="0">
                <a:solidFill>
                  <a:srgbClr val="000099"/>
                </a:solidFill>
                <a:ea typeface="Gulim" panose="020B0600000101010101" pitchFamily="34" charset="-127"/>
              </a:rPr>
              <a:t>-Nearest </a:t>
            </a:r>
            <a:r>
              <a:rPr lang="en-US" altLang="ko-KR" sz="3600" b="1" dirty="0" err="1">
                <a:solidFill>
                  <a:srgbClr val="000099"/>
                </a:solidFill>
                <a:ea typeface="Gulim" panose="020B0600000101010101" pitchFamily="34" charset="-127"/>
              </a:rPr>
              <a:t>Neighbour</a:t>
            </a:r>
            <a:endParaRPr lang="en-US" altLang="ko-KR" sz="3600" b="1" dirty="0">
              <a:solidFill>
                <a:srgbClr val="000099"/>
              </a:solidFill>
              <a:ea typeface="Gulim" panose="020B0600000101010101" pitchFamily="34" charset="-127"/>
            </a:endParaRPr>
          </a:p>
        </p:txBody>
      </p:sp>
      <p:sp>
        <p:nvSpPr>
          <p:cNvPr id="49155" name="Slide Number Placeholder 1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1BF5142-4752-4CDE-93AE-024B5B6994B1}" type="slidenum">
              <a:rPr lang="ko-KR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6</a:t>
            </a:fld>
            <a:endParaRPr lang="en-US" altLang="ko-KR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1D3D6B21-2A6B-0C48-9A34-1CCE99032D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219200"/>
            <a:ext cx="7467600" cy="2690446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400" dirty="0">
              <a:ea typeface="ＭＳ Ｐゴシック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ea typeface="ＭＳ Ｐゴシック" charset="0"/>
              </a:rPr>
              <a:t>To classify an instance </a:t>
            </a:r>
            <a:r>
              <a:rPr lang="en-US" sz="2400" i="1" dirty="0">
                <a:ea typeface="ＭＳ Ｐゴシック" charset="0"/>
              </a:rPr>
              <a:t>d</a:t>
            </a:r>
            <a:r>
              <a:rPr lang="en-US" sz="2400" dirty="0">
                <a:ea typeface="ＭＳ Ｐゴシック" charset="0"/>
              </a:rPr>
              <a:t> into class c: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ea typeface="ＭＳ Ｐゴシック" charset="0"/>
                <a:cs typeface="ＭＳ Ｐゴシック" charset="0"/>
              </a:rPr>
              <a:t>Define a neighborhood of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k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nearest neighbors of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d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ea typeface="ＭＳ Ｐゴシック" charset="0"/>
                <a:cs typeface="ＭＳ Ｐゴシック" charset="0"/>
              </a:rPr>
              <a:t>Count number of instances that belong to c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ea typeface="ＭＳ Ｐゴシック" charset="0"/>
              </a:rPr>
              <a:t>Choose majority class as label</a:t>
            </a:r>
          </a:p>
          <a:p>
            <a:pPr fontAlgn="auto">
              <a:spcAft>
                <a:spcPts val="0"/>
              </a:spcAft>
              <a:buNone/>
              <a:defRPr/>
            </a:pPr>
            <a:endParaRPr lang="en-US" sz="2215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53178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/>
          </p:cNvSpPr>
          <p:nvPr>
            <p:ph type="title"/>
          </p:nvPr>
        </p:nvSpPr>
        <p:spPr>
          <a:xfrm>
            <a:off x="609600" y="381000"/>
            <a:ext cx="6662738" cy="815975"/>
          </a:xfrm>
        </p:spPr>
        <p:txBody>
          <a:bodyPr lIns="0" tIns="0" rIns="0" bIns="0"/>
          <a:lstStyle/>
          <a:p>
            <a:pPr algn="l"/>
            <a:r>
              <a:rPr lang="en-AU" altLang="en-US" sz="3600" b="1" dirty="0">
                <a:solidFill>
                  <a:srgbClr val="000099"/>
                </a:solidFill>
                <a:latin typeface="+mn-lt"/>
              </a:rPr>
              <a:t>Example</a:t>
            </a:r>
            <a:endParaRPr lang="en-US" altLang="en-US" sz="3600" b="1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2054" name="Line 10"/>
          <p:cNvSpPr>
            <a:spLocks noChangeShapeType="1"/>
          </p:cNvSpPr>
          <p:nvPr/>
        </p:nvSpPr>
        <p:spPr bwMode="auto">
          <a:xfrm>
            <a:off x="609600" y="6586538"/>
            <a:ext cx="8164513" cy="0"/>
          </a:xfrm>
          <a:prstGeom prst="line">
            <a:avLst/>
          </a:prstGeom>
          <a:noFill/>
          <a:ln w="6350">
            <a:solidFill>
              <a:srgbClr val="005AB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760565E-1D6C-0E46-87F6-9BA44D8998C8}"/>
              </a:ext>
            </a:extLst>
          </p:cNvPr>
          <p:cNvGrpSpPr/>
          <p:nvPr/>
        </p:nvGrpSpPr>
        <p:grpSpPr>
          <a:xfrm>
            <a:off x="1633537" y="1371600"/>
            <a:ext cx="5638801" cy="4844254"/>
            <a:chOff x="1633537" y="1371600"/>
            <a:chExt cx="5638801" cy="484425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6218D75-11E6-0743-BF2F-76292655D7AA}"/>
                </a:ext>
              </a:extLst>
            </p:cNvPr>
            <p:cNvGrpSpPr/>
            <p:nvPr/>
          </p:nvGrpSpPr>
          <p:grpSpPr>
            <a:xfrm>
              <a:off x="1633537" y="1371600"/>
              <a:ext cx="5638801" cy="4844254"/>
              <a:chOff x="1633537" y="1371600"/>
              <a:chExt cx="5638801" cy="4844254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026C491A-7B14-D741-A9B5-F1139EE459D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082" t="4506" r="60862" b="34559"/>
              <a:stretch/>
            </p:blipFill>
            <p:spPr>
              <a:xfrm>
                <a:off x="1633537" y="1567658"/>
                <a:ext cx="5638801" cy="4648196"/>
              </a:xfrm>
              <a:prstGeom prst="rect">
                <a:avLst/>
              </a:prstGeom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728B66E-C8EB-DC4D-8787-10E0BA527DEB}"/>
                  </a:ext>
                </a:extLst>
              </p:cNvPr>
              <p:cNvSpPr/>
              <p:nvPr/>
            </p:nvSpPr>
            <p:spPr>
              <a:xfrm>
                <a:off x="1752600" y="1371600"/>
                <a:ext cx="5519738" cy="304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E9DD9FD-D2C2-B042-806D-CE5B5EFA6B01}"/>
                  </a:ext>
                </a:extLst>
              </p:cNvPr>
              <p:cNvSpPr/>
              <p:nvPr/>
            </p:nvSpPr>
            <p:spPr>
              <a:xfrm>
                <a:off x="1752600" y="3733799"/>
                <a:ext cx="5519738" cy="3048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CE3468A-EFB3-4E4A-8690-D0C45EB13766}"/>
                </a:ext>
              </a:extLst>
            </p:cNvPr>
            <p:cNvCxnSpPr>
              <a:cxnSpLocks/>
            </p:cNvCxnSpPr>
            <p:nvPr/>
          </p:nvCxnSpPr>
          <p:spPr>
            <a:xfrm>
              <a:off x="1764000" y="1677600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A7F80FD-718F-4841-B7B0-95E62AE85727}"/>
                </a:ext>
              </a:extLst>
            </p:cNvPr>
            <p:cNvCxnSpPr>
              <a:cxnSpLocks/>
            </p:cNvCxnSpPr>
            <p:nvPr/>
          </p:nvCxnSpPr>
          <p:spPr>
            <a:xfrm>
              <a:off x="4680000" y="1677600"/>
              <a:ext cx="243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248038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/>
          </p:cNvSpPr>
          <p:nvPr>
            <p:ph type="title"/>
          </p:nvPr>
        </p:nvSpPr>
        <p:spPr>
          <a:xfrm>
            <a:off x="609600" y="381000"/>
            <a:ext cx="6662738" cy="815975"/>
          </a:xfrm>
        </p:spPr>
        <p:txBody>
          <a:bodyPr lIns="0" tIns="0" rIns="0" bIns="0"/>
          <a:lstStyle/>
          <a:p>
            <a:pPr algn="l"/>
            <a:r>
              <a:rPr lang="en-AU" altLang="en-US" sz="3600" b="1" dirty="0">
                <a:solidFill>
                  <a:srgbClr val="000099"/>
                </a:solidFill>
              </a:rPr>
              <a:t>Classification Process</a:t>
            </a:r>
            <a:endParaRPr lang="en-US" altLang="en-US" sz="3600" dirty="0">
              <a:solidFill>
                <a:srgbClr val="0066B3"/>
              </a:solidFill>
            </a:endParaRPr>
          </a:p>
        </p:txBody>
      </p:sp>
      <p:grpSp>
        <p:nvGrpSpPr>
          <p:cNvPr id="23" name="Group 3">
            <a:extLst>
              <a:ext uri="{FF2B5EF4-FFF2-40B4-BE49-F238E27FC236}">
                <a16:creationId xmlns:a16="http://schemas.microsoft.com/office/drawing/2014/main" id="{94761F1E-C431-2A42-B20D-4D4A7AFD7A57}"/>
              </a:ext>
            </a:extLst>
          </p:cNvPr>
          <p:cNvGrpSpPr>
            <a:grpSpLocks/>
          </p:cNvGrpSpPr>
          <p:nvPr/>
        </p:nvGrpSpPr>
        <p:grpSpPr bwMode="auto">
          <a:xfrm>
            <a:off x="351693" y="1740877"/>
            <a:ext cx="1698381" cy="1390650"/>
            <a:chOff x="1139" y="1118"/>
            <a:chExt cx="1070" cy="949"/>
          </a:xfrm>
        </p:grpSpPr>
        <p:pic>
          <p:nvPicPr>
            <p:cNvPr id="24" name="Picture 4">
              <a:extLst>
                <a:ext uri="{FF2B5EF4-FFF2-40B4-BE49-F238E27FC236}">
                  <a16:creationId xmlns:a16="http://schemas.microsoft.com/office/drawing/2014/main" id="{ECCDD0DD-FDF0-1B46-8B8A-F07CF40A514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9" y="1118"/>
              <a:ext cx="107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Rectangle 5">
              <a:extLst>
                <a:ext uri="{FF2B5EF4-FFF2-40B4-BE49-F238E27FC236}">
                  <a16:creationId xmlns:a16="http://schemas.microsoft.com/office/drawing/2014/main" id="{5466BE5E-0401-4941-96E3-A04A5B20E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3" y="1458"/>
              <a:ext cx="934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4992" tIns="42497" rIns="84992" bIns="42497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215" dirty="0"/>
                <a:t>Training</a:t>
              </a:r>
            </a:p>
            <a:p>
              <a:pPr algn="ctr"/>
              <a:r>
                <a:rPr lang="en-US" altLang="en-US" sz="2215" dirty="0"/>
                <a:t>Data</a:t>
              </a:r>
            </a:p>
          </p:txBody>
        </p:sp>
      </p:grpSp>
      <p:sp>
        <p:nvSpPr>
          <p:cNvPr id="26" name="Rectangle 9">
            <a:extLst>
              <a:ext uri="{FF2B5EF4-FFF2-40B4-BE49-F238E27FC236}">
                <a16:creationId xmlns:a16="http://schemas.microsoft.com/office/drawing/2014/main" id="{A65FEB68-9FA3-3A40-A7A5-BA28EFF3D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0850" y="1975495"/>
            <a:ext cx="2190750" cy="767549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84992" tIns="42497" rIns="84992" bIns="42497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215"/>
              <a:t>Classification</a:t>
            </a:r>
          </a:p>
          <a:p>
            <a:pPr algn="ctr"/>
            <a:r>
              <a:rPr lang="en-US" altLang="en-US" sz="2215"/>
              <a:t>Algorithms</a:t>
            </a:r>
          </a:p>
        </p:txBody>
      </p:sp>
      <p:sp>
        <p:nvSpPr>
          <p:cNvPr id="27" name="AutoShape 10">
            <a:extLst>
              <a:ext uri="{FF2B5EF4-FFF2-40B4-BE49-F238E27FC236}">
                <a16:creationId xmlns:a16="http://schemas.microsoft.com/office/drawing/2014/main" id="{EA2E92BA-82B9-C74E-8AB4-D4796A95C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162908"/>
            <a:ext cx="685800" cy="446943"/>
          </a:xfrm>
          <a:prstGeom prst="rightArrow">
            <a:avLst>
              <a:gd name="adj1" fmla="val 50000"/>
              <a:gd name="adj2" fmla="val 8560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2215"/>
          </a:p>
        </p:txBody>
      </p:sp>
      <p:grpSp>
        <p:nvGrpSpPr>
          <p:cNvPr id="28" name="Group 12">
            <a:extLst>
              <a:ext uri="{FF2B5EF4-FFF2-40B4-BE49-F238E27FC236}">
                <a16:creationId xmlns:a16="http://schemas.microsoft.com/office/drawing/2014/main" id="{3B8D1621-8556-5549-9971-E5A95E4B78CE}"/>
              </a:ext>
            </a:extLst>
          </p:cNvPr>
          <p:cNvGrpSpPr>
            <a:grpSpLocks/>
          </p:cNvGrpSpPr>
          <p:nvPr/>
        </p:nvGrpSpPr>
        <p:grpSpPr bwMode="auto">
          <a:xfrm>
            <a:off x="6797920" y="3445120"/>
            <a:ext cx="1888880" cy="1390650"/>
            <a:chOff x="4081" y="2026"/>
            <a:chExt cx="1190" cy="949"/>
          </a:xfrm>
        </p:grpSpPr>
        <p:pic>
          <p:nvPicPr>
            <p:cNvPr id="29" name="Picture 13">
              <a:extLst>
                <a:ext uri="{FF2B5EF4-FFF2-40B4-BE49-F238E27FC236}">
                  <a16:creationId xmlns:a16="http://schemas.microsoft.com/office/drawing/2014/main" id="{5AB06532-2A59-824E-8FCC-81DE23586FCD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1" y="2026"/>
              <a:ext cx="119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Rectangle 14">
              <a:extLst>
                <a:ext uri="{FF2B5EF4-FFF2-40B4-BE49-F238E27FC236}">
                  <a16:creationId xmlns:a16="http://schemas.microsoft.com/office/drawing/2014/main" id="{C165D945-6518-7348-A69E-345F762DC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2355"/>
              <a:ext cx="907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4992" tIns="42497" rIns="84992" bIns="42497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215"/>
                <a:t>Classifier</a:t>
              </a:r>
            </a:p>
            <a:p>
              <a:pPr algn="ctr"/>
              <a:r>
                <a:rPr lang="en-US" altLang="en-US" sz="2215"/>
                <a:t>(Model)</a:t>
              </a:r>
            </a:p>
          </p:txBody>
        </p:sp>
      </p:grpSp>
      <p:sp>
        <p:nvSpPr>
          <p:cNvPr id="31" name="AutoShape 17">
            <a:extLst>
              <a:ext uri="{FF2B5EF4-FFF2-40B4-BE49-F238E27FC236}">
                <a16:creationId xmlns:a16="http://schemas.microsoft.com/office/drawing/2014/main" id="{424A2575-FBAB-054C-B9BA-B954B2BB8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3204" y="2854569"/>
            <a:ext cx="545123" cy="546589"/>
          </a:xfrm>
          <a:prstGeom prst="downArrow">
            <a:avLst>
              <a:gd name="adj1" fmla="val 50000"/>
              <a:gd name="adj2" fmla="val 27165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2215"/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F1CD4FBA-322B-884B-8B8F-5A29289FA2F3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3288323"/>
          <a:ext cx="4191000" cy="17683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737">
                <a:tc>
                  <a:txBody>
                    <a:bodyPr/>
                    <a:lstStyle/>
                    <a:p>
                      <a:r>
                        <a:rPr lang="en-US" sz="1700" dirty="0"/>
                        <a:t>Document instance</a:t>
                      </a:r>
                    </a:p>
                  </a:txBody>
                  <a:tcPr marT="42217" marB="42217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class</a:t>
                      </a:r>
                    </a:p>
                  </a:txBody>
                  <a:tcPr marT="42217" marB="4221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041">
                <a:tc>
                  <a:txBody>
                    <a:bodyPr/>
                    <a:lstStyle/>
                    <a:p>
                      <a:r>
                        <a:rPr lang="en-US" sz="1700" dirty="0"/>
                        <a:t>Give your bank account</a:t>
                      </a:r>
                      <a:r>
                        <a:rPr lang="en-US" sz="1700" baseline="0" dirty="0"/>
                        <a:t> and I give you 1 million</a:t>
                      </a:r>
                      <a:endParaRPr lang="en-US" sz="1700" dirty="0"/>
                    </a:p>
                  </a:txBody>
                  <a:tcPr marT="42217" marB="42217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Spam email</a:t>
                      </a:r>
                    </a:p>
                  </a:txBody>
                  <a:tcPr marT="42217" marB="4221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737">
                <a:tc>
                  <a:txBody>
                    <a:bodyPr/>
                    <a:lstStyle/>
                    <a:p>
                      <a:r>
                        <a:rPr lang="en-US" sz="1700" dirty="0"/>
                        <a:t>Dear Prof Classifier,</a:t>
                      </a:r>
                      <a:r>
                        <a:rPr lang="en-US" sz="1700" baseline="0" dirty="0"/>
                        <a:t> </a:t>
                      </a:r>
                      <a:endParaRPr lang="en-US" sz="1700" dirty="0"/>
                    </a:p>
                  </a:txBody>
                  <a:tcPr marT="42217" marB="42217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Non-spam</a:t>
                      </a:r>
                    </a:p>
                  </a:txBody>
                  <a:tcPr marT="42217" marB="4221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758">
                <a:tc>
                  <a:txBody>
                    <a:bodyPr/>
                    <a:lstStyle/>
                    <a:p>
                      <a:r>
                        <a:rPr lang="en-US" sz="1700" dirty="0"/>
                        <a:t>Text Classification</a:t>
                      </a:r>
                    </a:p>
                  </a:txBody>
                  <a:tcPr marT="42217" marB="42217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Non-spam</a:t>
                      </a:r>
                    </a:p>
                  </a:txBody>
                  <a:tcPr marT="42217" marB="4221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" name="Rectangle 5">
            <a:extLst>
              <a:ext uri="{FF2B5EF4-FFF2-40B4-BE49-F238E27FC236}">
                <a16:creationId xmlns:a16="http://schemas.microsoft.com/office/drawing/2014/main" id="{AAD465EC-2D8B-D24D-8DE5-61E5795C3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951893"/>
            <a:ext cx="2743200" cy="9305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123" dirty="0"/>
              <a:t>Feature extraction</a:t>
            </a:r>
          </a:p>
          <a:p>
            <a:pPr eaLnBrk="1" hangingPunct="1"/>
            <a:r>
              <a:rPr lang="en-US" altLang="en-US" sz="2123" dirty="0">
                <a:solidFill>
                  <a:srgbClr val="A40508"/>
                </a:solidFill>
              </a:rPr>
              <a:t>Feature selection</a:t>
            </a:r>
            <a:endParaRPr lang="fr-CA" altLang="en-US" sz="2123" dirty="0">
              <a:solidFill>
                <a:srgbClr val="A40508"/>
              </a:solidFill>
              <a:latin typeface="Tahoma" panose="020B0604030504040204" pitchFamily="34" charset="0"/>
            </a:endParaRPr>
          </a:p>
        </p:txBody>
      </p:sp>
      <p:sp>
        <p:nvSpPr>
          <p:cNvPr id="34" name="AutoShape 10">
            <a:extLst>
              <a:ext uri="{FF2B5EF4-FFF2-40B4-BE49-F238E27FC236}">
                <a16:creationId xmlns:a16="http://schemas.microsoft.com/office/drawing/2014/main" id="{F2C55D91-781A-4542-8CBF-9E33D6A46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162908"/>
            <a:ext cx="990600" cy="446943"/>
          </a:xfrm>
          <a:prstGeom prst="rightArrow">
            <a:avLst>
              <a:gd name="adj1" fmla="val 50000"/>
              <a:gd name="adj2" fmla="val 8560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2215"/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4004C2A2-7E20-3D48-B043-B04FDC37A7B7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5328138"/>
          <a:ext cx="4191000" cy="564174"/>
        </p:xfrm>
        <a:graphic>
          <a:graphicData uri="http://schemas.openxmlformats.org/drawingml/2006/table">
            <a:tbl>
              <a:tblPr/>
              <a:tblGrid>
                <a:gridCol w="2667000">
                  <a:extLst>
                    <a:ext uri="{9D8B030D-6E8A-4147-A177-3AD203B41FA5}">
                      <a16:colId xmlns:a16="http://schemas.microsoft.com/office/drawing/2014/main" val="271163603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813097053"/>
                    </a:ext>
                  </a:extLst>
                </a:gridCol>
              </a:tblGrid>
              <a:tr h="564174"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925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463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463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463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463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0000"/>
                        </a:lnSpc>
                        <a:spcBef>
                          <a:spcPts val="463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0000"/>
                        </a:lnSpc>
                        <a:spcBef>
                          <a:spcPts val="463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0000"/>
                        </a:lnSpc>
                        <a:spcBef>
                          <a:spcPts val="463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0000"/>
                        </a:lnSpc>
                        <a:spcBef>
                          <a:spcPts val="463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You bank password…</a:t>
                      </a:r>
                    </a:p>
                  </a:txBody>
                  <a:tcPr marT="42203" marB="4220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57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7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925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463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463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463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463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0000"/>
                        </a:lnSpc>
                        <a:spcBef>
                          <a:spcPts val="463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0000"/>
                        </a:lnSpc>
                        <a:spcBef>
                          <a:spcPts val="463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0000"/>
                        </a:lnSpc>
                        <a:spcBef>
                          <a:spcPts val="463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0000"/>
                        </a:lnSpc>
                        <a:spcBef>
                          <a:spcPts val="463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?</a:t>
                      </a:r>
                    </a:p>
                  </a:txBody>
                  <a:tcPr marT="42203" marB="4220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57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7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47213"/>
                  </a:ext>
                </a:extLst>
              </a:tr>
            </a:tbl>
          </a:graphicData>
        </a:graphic>
      </p:graphicFrame>
      <p:sp>
        <p:nvSpPr>
          <p:cNvPr id="36" name="Rectangle 5">
            <a:extLst>
              <a:ext uri="{FF2B5EF4-FFF2-40B4-BE49-F238E27FC236}">
                <a16:creationId xmlns:a16="http://schemas.microsoft.com/office/drawing/2014/main" id="{A92DB2C5-AEDA-6648-8B0B-4883CECA0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9108" y="5609493"/>
            <a:ext cx="2743200" cy="6491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123"/>
              <a:t>Feature extraction</a:t>
            </a:r>
          </a:p>
        </p:txBody>
      </p:sp>
      <p:sp>
        <p:nvSpPr>
          <p:cNvPr id="37" name="AutoShape 10">
            <a:extLst>
              <a:ext uri="{FF2B5EF4-FFF2-40B4-BE49-F238E27FC236}">
                <a16:creationId xmlns:a16="http://schemas.microsoft.com/office/drawing/2014/main" id="{9B46058F-4382-3B48-B707-5993A7E01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750169"/>
            <a:ext cx="685800" cy="446943"/>
          </a:xfrm>
          <a:prstGeom prst="rightArrow">
            <a:avLst>
              <a:gd name="adj1" fmla="val 50000"/>
              <a:gd name="adj2" fmla="val 8560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2215"/>
          </a:p>
        </p:txBody>
      </p:sp>
      <p:sp>
        <p:nvSpPr>
          <p:cNvPr id="38" name="AutoShape 17">
            <a:extLst>
              <a:ext uri="{FF2B5EF4-FFF2-40B4-BE49-F238E27FC236}">
                <a16:creationId xmlns:a16="http://schemas.microsoft.com/office/drawing/2014/main" id="{AE2BD654-4BF9-3145-86B8-1B7BB1B9AADC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543800" y="4906108"/>
            <a:ext cx="546589" cy="546589"/>
          </a:xfrm>
          <a:prstGeom prst="downArrow">
            <a:avLst>
              <a:gd name="adj1" fmla="val 50000"/>
              <a:gd name="adj2" fmla="val 27093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2215"/>
          </a:p>
        </p:txBody>
      </p:sp>
      <p:sp>
        <p:nvSpPr>
          <p:cNvPr id="39" name="AutoShape 10">
            <a:extLst>
              <a:ext uri="{FF2B5EF4-FFF2-40B4-BE49-F238E27FC236}">
                <a16:creationId xmlns:a16="http://schemas.microsoft.com/office/drawing/2014/main" id="{05E6FBAF-0E66-574D-A6AB-1E63352892A1}"/>
              </a:ext>
            </a:extLst>
          </p:cNvPr>
          <p:cNvSpPr>
            <a:spLocks noChangeArrowheads="1"/>
          </p:cNvSpPr>
          <p:nvPr/>
        </p:nvSpPr>
        <p:spPr bwMode="auto">
          <a:xfrm rot="9068227">
            <a:off x="5789735" y="4428393"/>
            <a:ext cx="990600" cy="225669"/>
          </a:xfrm>
          <a:prstGeom prst="rightArrow">
            <a:avLst>
              <a:gd name="adj1" fmla="val 50000"/>
              <a:gd name="adj2" fmla="val 85821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2215"/>
          </a:p>
        </p:txBody>
      </p:sp>
      <p:sp>
        <p:nvSpPr>
          <p:cNvPr id="40" name="Rectangle 5">
            <a:extLst>
              <a:ext uri="{FF2B5EF4-FFF2-40B4-BE49-F238E27FC236}">
                <a16:creationId xmlns:a16="http://schemas.microsoft.com/office/drawing/2014/main" id="{C4A25C61-2493-2C41-BB65-A9B38600C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8846" y="4678974"/>
            <a:ext cx="990600" cy="50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15">
                <a:solidFill>
                  <a:srgbClr val="00B0F0"/>
                </a:solidFill>
              </a:rPr>
              <a:t>spam</a:t>
            </a:r>
          </a:p>
        </p:txBody>
      </p:sp>
      <p:grpSp>
        <p:nvGrpSpPr>
          <p:cNvPr id="41" name="Group 6">
            <a:extLst>
              <a:ext uri="{FF2B5EF4-FFF2-40B4-BE49-F238E27FC236}">
                <a16:creationId xmlns:a16="http://schemas.microsoft.com/office/drawing/2014/main" id="{698E753E-C62C-F146-AF5B-F7ABABF53076}"/>
              </a:ext>
            </a:extLst>
          </p:cNvPr>
          <p:cNvGrpSpPr>
            <a:grpSpLocks/>
          </p:cNvGrpSpPr>
          <p:nvPr/>
        </p:nvGrpSpPr>
        <p:grpSpPr bwMode="auto">
          <a:xfrm>
            <a:off x="3429001" y="5133243"/>
            <a:ext cx="1698381" cy="1390650"/>
            <a:chOff x="1359" y="1723"/>
            <a:chExt cx="1070" cy="949"/>
          </a:xfrm>
        </p:grpSpPr>
        <p:pic>
          <p:nvPicPr>
            <p:cNvPr id="42" name="Picture 7">
              <a:extLst>
                <a:ext uri="{FF2B5EF4-FFF2-40B4-BE49-F238E27FC236}">
                  <a16:creationId xmlns:a16="http://schemas.microsoft.com/office/drawing/2014/main" id="{5150F056-5637-7749-B094-E3492FB30BE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9" y="1723"/>
              <a:ext cx="107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Rectangle 8">
              <a:extLst>
                <a:ext uri="{FF2B5EF4-FFF2-40B4-BE49-F238E27FC236}">
                  <a16:creationId xmlns:a16="http://schemas.microsoft.com/office/drawing/2014/main" id="{239D3B97-7C32-0349-9DB3-8737B70B1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3" y="2052"/>
              <a:ext cx="934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4992" tIns="42497" rIns="84992" bIns="42497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215"/>
                <a:t>Testing</a:t>
              </a:r>
            </a:p>
            <a:p>
              <a:pPr algn="ctr"/>
              <a:r>
                <a:rPr lang="en-US" altLang="en-US" sz="2215"/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32398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31" grpId="0" animBg="1"/>
      <p:bldP spid="33" grpId="0" animBg="1"/>
      <p:bldP spid="34" grpId="0" animBg="1"/>
      <p:bldP spid="36" grpId="0" animBg="1"/>
      <p:bldP spid="37" grpId="0" animBg="1"/>
      <p:bldP spid="38" grpId="0" animBg="1"/>
      <p:bldP spid="39" grpId="0" animBg="1"/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/>
          </p:cNvSpPr>
          <p:nvPr>
            <p:ph type="title"/>
          </p:nvPr>
        </p:nvSpPr>
        <p:spPr>
          <a:xfrm>
            <a:off x="609600" y="381000"/>
            <a:ext cx="6662738" cy="815975"/>
          </a:xfrm>
        </p:spPr>
        <p:txBody>
          <a:bodyPr lIns="0" tIns="0" rIns="0" bIns="0"/>
          <a:lstStyle/>
          <a:p>
            <a:pPr algn="l"/>
            <a:r>
              <a:rPr lang="en-AU" altLang="en-US" sz="3600" b="1" dirty="0">
                <a:solidFill>
                  <a:srgbClr val="000099"/>
                </a:solidFill>
              </a:rPr>
              <a:t>Types of Models</a:t>
            </a:r>
            <a:endParaRPr lang="en-US" altLang="en-US" sz="3600" dirty="0">
              <a:solidFill>
                <a:srgbClr val="0066B3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10F779C-4C8A-2A49-B572-8F54EA2A701B}"/>
              </a:ext>
            </a:extLst>
          </p:cNvPr>
          <p:cNvGrpSpPr/>
          <p:nvPr/>
        </p:nvGrpSpPr>
        <p:grpSpPr>
          <a:xfrm>
            <a:off x="187072" y="2257425"/>
            <a:ext cx="8926736" cy="3076575"/>
            <a:chOff x="187072" y="2743200"/>
            <a:chExt cx="8926736" cy="307657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DA9268D-B665-9B48-9BED-37442A008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7072" y="2819400"/>
              <a:ext cx="8926736" cy="3000375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A6D4FB3-5187-D64C-B0D6-BA0E98A5127E}"/>
                </a:ext>
              </a:extLst>
            </p:cNvPr>
            <p:cNvSpPr/>
            <p:nvPr/>
          </p:nvSpPr>
          <p:spPr>
            <a:xfrm>
              <a:off x="304800" y="2743200"/>
              <a:ext cx="8809008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0520480-1AE7-EA4C-86FF-47DE5482C838}"/>
                </a:ext>
              </a:extLst>
            </p:cNvPr>
            <p:cNvSpPr/>
            <p:nvPr/>
          </p:nvSpPr>
          <p:spPr>
            <a:xfrm>
              <a:off x="245936" y="4267199"/>
              <a:ext cx="8809008" cy="204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121485A-3952-444E-991D-12AF0DAFCD00}"/>
                </a:ext>
              </a:extLst>
            </p:cNvPr>
            <p:cNvCxnSpPr>
              <a:cxnSpLocks/>
            </p:cNvCxnSpPr>
            <p:nvPr/>
          </p:nvCxnSpPr>
          <p:spPr>
            <a:xfrm>
              <a:off x="313200" y="3060000"/>
              <a:ext cx="151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731DF9D-1186-1C41-A4C1-D583B7334E37}"/>
                </a:ext>
              </a:extLst>
            </p:cNvPr>
            <p:cNvCxnSpPr>
              <a:cxnSpLocks/>
            </p:cNvCxnSpPr>
            <p:nvPr/>
          </p:nvCxnSpPr>
          <p:spPr>
            <a:xfrm>
              <a:off x="2133600" y="3060000"/>
              <a:ext cx="1494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AA7EB4B-7208-864F-B12F-27B727C2FD05}"/>
                </a:ext>
              </a:extLst>
            </p:cNvPr>
            <p:cNvCxnSpPr>
              <a:cxnSpLocks/>
            </p:cNvCxnSpPr>
            <p:nvPr/>
          </p:nvCxnSpPr>
          <p:spPr>
            <a:xfrm>
              <a:off x="3924000" y="3060000"/>
              <a:ext cx="151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623CA78-0B67-F848-AE1B-5E6DAA920A4D}"/>
                </a:ext>
              </a:extLst>
            </p:cNvPr>
            <p:cNvCxnSpPr>
              <a:cxnSpLocks/>
            </p:cNvCxnSpPr>
            <p:nvPr/>
          </p:nvCxnSpPr>
          <p:spPr>
            <a:xfrm>
              <a:off x="5715000" y="3050723"/>
              <a:ext cx="151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C807D60-7B1E-BA4D-BBCA-C5A56898297D}"/>
                </a:ext>
              </a:extLst>
            </p:cNvPr>
            <p:cNvCxnSpPr>
              <a:cxnSpLocks/>
            </p:cNvCxnSpPr>
            <p:nvPr/>
          </p:nvCxnSpPr>
          <p:spPr>
            <a:xfrm>
              <a:off x="7524944" y="3048000"/>
              <a:ext cx="151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B4E097B-7156-0F49-8619-1A9DC3BF89A7}"/>
              </a:ext>
            </a:extLst>
          </p:cNvPr>
          <p:cNvSpPr txBox="1"/>
          <p:nvPr/>
        </p:nvSpPr>
        <p:spPr>
          <a:xfrm>
            <a:off x="762000" y="201136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94C97AE-2647-D548-A4D2-2CB6E461F72A}"/>
              </a:ext>
            </a:extLst>
          </p:cNvPr>
          <p:cNvSpPr txBox="1"/>
          <p:nvPr/>
        </p:nvSpPr>
        <p:spPr>
          <a:xfrm>
            <a:off x="2499600" y="2040493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k</a:t>
            </a:r>
            <a:r>
              <a:rPr lang="en-US" dirty="0"/>
              <a:t>-NN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9849928-9B46-6246-8B72-A841D7CB7C23}"/>
              </a:ext>
            </a:extLst>
          </p:cNvPr>
          <p:cNvSpPr txBox="1"/>
          <p:nvPr/>
        </p:nvSpPr>
        <p:spPr>
          <a:xfrm>
            <a:off x="4328304" y="207003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SVM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E76373-90E8-7747-8C26-3989C2A093B0}"/>
              </a:ext>
            </a:extLst>
          </p:cNvPr>
          <p:cNvSpPr txBox="1"/>
          <p:nvPr/>
        </p:nvSpPr>
        <p:spPr>
          <a:xfrm>
            <a:off x="6248400" y="20701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95F4C55-0471-7F49-A184-389907340CFB}"/>
              </a:ext>
            </a:extLst>
          </p:cNvPr>
          <p:cNvSpPr txBox="1"/>
          <p:nvPr/>
        </p:nvSpPr>
        <p:spPr>
          <a:xfrm>
            <a:off x="7899944" y="2040493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150864679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JCU PP_blue-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64b295e-e158-430a-a9fe-95bbf17b9d7d" xsi:nil="true"/>
    <lcf76f155ced4ddcb4097134ff3c332f xmlns="0f5e39c8-e5a1-4a0d-b53f-9134be983d19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D23BF17FCDC947B8E404D646247F8D" ma:contentTypeVersion="16" ma:contentTypeDescription="Create a new document." ma:contentTypeScope="" ma:versionID="29d8ace8dc41074792c1ec8140cc849b">
  <xsd:schema xmlns:xsd="http://www.w3.org/2001/XMLSchema" xmlns:xs="http://www.w3.org/2001/XMLSchema" xmlns:p="http://schemas.microsoft.com/office/2006/metadata/properties" xmlns:ns2="0f5e39c8-e5a1-4a0d-b53f-9134be983d19" xmlns:ns3="c64b295e-e158-430a-a9fe-95bbf17b9d7d" targetNamespace="http://schemas.microsoft.com/office/2006/metadata/properties" ma:root="true" ma:fieldsID="f469e829c8e0d9e5502ef49b41822689" ns2:_="" ns3:_="">
    <xsd:import namespace="0f5e39c8-e5a1-4a0d-b53f-9134be983d19"/>
    <xsd:import namespace="c64b295e-e158-430a-a9fe-95bbf17b9d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5e39c8-e5a1-4a0d-b53f-9134be983d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99026d15-0072-472a-9e8b-1e695e239e4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4b295e-e158-430a-a9fe-95bbf17b9d7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f68d3613-7e1d-4cd9-9b9e-5b63bfbe3843}" ma:internalName="TaxCatchAll" ma:showField="CatchAllData" ma:web="c64b295e-e158-430a-a9fe-95bbf17b9d7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A17844-0E2B-4C9D-9053-A097E9CDE34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AA89789-E123-4E03-AE0F-16F6417F8C9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30B5A9-850D-49C4-940B-A85E15ECCF03}"/>
</file>

<file path=docProps/app.xml><?xml version="1.0" encoding="utf-8"?>
<Properties xmlns="http://schemas.openxmlformats.org/officeDocument/2006/extended-properties" xmlns:vt="http://schemas.openxmlformats.org/officeDocument/2006/docPropsVTypes">
  <Template>Presentation2</Template>
  <TotalTime>6639</TotalTime>
  <Words>985</Words>
  <Application>Microsoft Macintosh PowerPoint</Application>
  <PresentationFormat>On-screen Show (4:3)</PresentationFormat>
  <Paragraphs>252</Paragraphs>
  <Slides>26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Calibri</vt:lpstr>
      <vt:lpstr>Cambria Math</vt:lpstr>
      <vt:lpstr>Gill Sans MT</vt:lpstr>
      <vt:lpstr>Lucida Sans</vt:lpstr>
      <vt:lpstr>Rockwell</vt:lpstr>
      <vt:lpstr>Stone Sans ITC TT-Bold</vt:lpstr>
      <vt:lpstr>Tahoma</vt:lpstr>
      <vt:lpstr>Times New Roman</vt:lpstr>
      <vt:lpstr>JCU PP_blue-1</vt:lpstr>
      <vt:lpstr>Worksheet</vt:lpstr>
      <vt:lpstr>Introductory Data Science and Machine Learning</vt:lpstr>
      <vt:lpstr>PowerPoint Presentation</vt:lpstr>
      <vt:lpstr>PowerPoint Presentation</vt:lpstr>
      <vt:lpstr>Classification</vt:lpstr>
      <vt:lpstr>Feature Space</vt:lpstr>
      <vt:lpstr>k-Nearest Neighbour</vt:lpstr>
      <vt:lpstr>Example</vt:lpstr>
      <vt:lpstr>Classification Process</vt:lpstr>
      <vt:lpstr>Types of Models</vt:lpstr>
      <vt:lpstr>Model Construction</vt:lpstr>
      <vt:lpstr>Dataset</vt:lpstr>
      <vt:lpstr>Model Construction</vt:lpstr>
      <vt:lpstr>Model Usage</vt:lpstr>
      <vt:lpstr>Measure accuracy </vt:lpstr>
      <vt:lpstr>Model Prediction</vt:lpstr>
      <vt:lpstr>k-Nearest Neighbour</vt:lpstr>
      <vt:lpstr>k-NN (k=6)</vt:lpstr>
      <vt:lpstr>Evaluation</vt:lpstr>
      <vt:lpstr>Accuracy</vt:lpstr>
      <vt:lpstr>Sensitivity (Recall)</vt:lpstr>
      <vt:lpstr>Specificity</vt:lpstr>
      <vt:lpstr>Precision</vt:lpstr>
      <vt:lpstr>Sensitivity Example</vt:lpstr>
      <vt:lpstr>Precision Example</vt:lpstr>
      <vt:lpstr>Error</vt:lpstr>
      <vt:lpstr>Summary</vt:lpstr>
    </vt:vector>
  </TitlesOfParts>
  <Company>Cengage Learning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Krista Kellman</dc:creator>
  <cp:lastModifiedBy>Iti Chaturvedi</cp:lastModifiedBy>
  <cp:revision>239</cp:revision>
  <dcterms:created xsi:type="dcterms:W3CDTF">2013-05-22T20:28:17Z</dcterms:created>
  <dcterms:modified xsi:type="dcterms:W3CDTF">2022-05-02T06:19:31Z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0x01010060D23BF17FCDC947B8E404D646247F8D</vt:lpwstr>
  </property>
</Properties>
</file>