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60"/>
  </p:notesMasterIdLst>
  <p:sldIdLst>
    <p:sldId id="471" r:id="rId6"/>
    <p:sldId id="416" r:id="rId7"/>
    <p:sldId id="417" r:id="rId8"/>
    <p:sldId id="414" r:id="rId9"/>
    <p:sldId id="472" r:id="rId10"/>
    <p:sldId id="419" r:id="rId11"/>
    <p:sldId id="420" r:id="rId12"/>
    <p:sldId id="421" r:id="rId13"/>
    <p:sldId id="475" r:id="rId14"/>
    <p:sldId id="423" r:id="rId15"/>
    <p:sldId id="424" r:id="rId16"/>
    <p:sldId id="425" r:id="rId17"/>
    <p:sldId id="426" r:id="rId18"/>
    <p:sldId id="476" r:id="rId19"/>
    <p:sldId id="477" r:id="rId20"/>
    <p:sldId id="430" r:id="rId21"/>
    <p:sldId id="478" r:id="rId22"/>
    <p:sldId id="479" r:id="rId23"/>
    <p:sldId id="433" r:id="rId24"/>
    <p:sldId id="480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81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7" r:id="rId47"/>
    <p:sldId id="458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82" r:id="rId58"/>
    <p:sldId id="48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6" autoAdjust="0"/>
    <p:restoredTop sz="75648" autoAdjust="0"/>
  </p:normalViewPr>
  <p:slideViewPr>
    <p:cSldViewPr snapToGrid="0">
      <p:cViewPr varScale="1">
        <p:scale>
          <a:sx n="66" d="100"/>
          <a:sy n="66" d="100"/>
        </p:scale>
        <p:origin x="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3/09/2022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35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96BB5B2-F9DB-4914-85B0-69A1B949CE7B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GB" altLang="en-US" sz="1300" smtClean="0"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8121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712B43C-9BF5-4E4F-A382-FEDE426CF82B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6BC8CFE9-7831-4DC6-91E3-AC6C00E40DB8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13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Text Box 3"/>
          <p:cNvSpPr>
            <a:spLocks noChangeArrowheads="1"/>
          </p:cNvSpPr>
          <p:nvPr>
            <p:ph type="body"/>
          </p:nvPr>
        </p:nvSpPr>
        <p:spPr>
          <a:xfrm>
            <a:off x="709613" y="4860925"/>
            <a:ext cx="5680075" cy="4605338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886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96BB5B2-F9DB-4914-85B0-69A1B949CE7B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GB" altLang="en-US" sz="1300" smtClean="0"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308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32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DD21830-6309-4154-BCCF-1A65BA43E177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7C5DBDB0-88AA-4144-9749-92F1A4EB502C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16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55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</a:t>
            </a:r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96BB5B2-F9DB-4914-85B0-69A1B949CE7B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GB" altLang="en-US" sz="1300" smtClean="0"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669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966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58BCECE-2D01-4E00-8E7A-C42F8DA50588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6480C30E-FC7F-472B-9042-3A16712BEDAB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19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8439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96BB5B2-F9DB-4914-85B0-69A1B949CE7B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GB" altLang="en-US" sz="1300" smtClean="0"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646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A6E1495-4B5C-4688-86FD-BB3EDB5A8CC4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8F68ADB0-634F-4BD2-A2A7-A72C1D8FBB04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22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837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FB807A2-E996-4B90-8CCC-9ABC881F1752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GB" altLang="en-US" sz="1300" smtClean="0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4ED3D3E0-882E-453B-85B3-87FC264D1AF1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</a:rPr>
              <a:pPr algn="r">
                <a:lnSpc>
                  <a:spcPct val="96000"/>
                </a:lnSpc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0245" name="Text Box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633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1ED85C1-A9C5-4EDB-B3EA-02FAEFD230F7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GB" altLang="en-US" sz="1300" smtClean="0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fld id="{55AC320A-6BFB-4FEB-87FF-E7798DE81B77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Text Box 4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indent="-28575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51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B1CB530-E446-4D13-AD9B-64510C750107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F0F51D32-5EA0-4BDE-9857-0ACDF9C168C0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24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307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E8ED568-FC73-49B2-BF3C-9CD1A2B28A0A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A2C91552-E522-4B7F-A568-0E10BD24C93C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25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5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2240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A7F0607-E724-416E-9B36-C0418860CA5D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2531AA7-035A-4FBA-B260-8DD7BDE3CA7F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26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854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D72D5E1-4BDB-41A2-8EFB-35C278419940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47A66282-87EF-4DA9-8373-E60D5523DC84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27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Text Box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</a:pPr>
            <a:endParaRPr lang="en-GB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0433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DF04FBA-DC41-4458-B821-E51EC5943C46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83D7C3A5-0B2A-416F-84EA-D93FBEE71147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28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66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87B5A73-3ECD-4174-9C86-91B9AB5A3C46}" type="slidenum">
              <a:rPr lang="en-US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US" altLang="en-US" sz="1300" smtClean="0">
              <a:ea typeface="Osaka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375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7F09AFF-932E-4807-A6CE-B6457E3D2C9E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5B79AA6-9B91-49D9-898D-E4346C5C2874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30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45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338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0D2FC81-AEB9-4617-9AF8-6CDA8BFD870C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4AE11979-00B0-44F1-ABD1-E7C7A1AE5998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31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3493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569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57A791C-D022-4323-A34A-B0BE11D98C2D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C9569364-B96A-44AA-AB2E-4CA2AEA797B3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41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23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DFAE216-CD3F-4FF4-AD7D-9C05113CA7F3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GB" altLang="en-US" sz="1300" smtClean="0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168A1994-03E0-4198-8F8B-F2D4484745B8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</a:rPr>
              <a:pPr algn="r">
                <a:lnSpc>
                  <a:spcPct val="96000"/>
                </a:lnSpc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3" name="Text Box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518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D47F3F9-F578-4903-967E-B91F80F706C9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150520A9-FFE9-4C66-B08F-2027DDAD7D1A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34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7589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097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4C87E8B-6B7A-490D-855A-D40117A6E30D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64531CFE-C362-41AD-8F5A-0FB760F481B6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35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486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99174DE-B355-49A6-93CE-542008B2CA3A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1533446-6187-48DB-9300-B346EB8C9B6D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36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685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616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A966258-31D1-4977-AC5F-8632537D7433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49D9D6FB-85F1-4DE8-BEBC-83C54D4C1619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37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3733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146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537656E-3C8A-44DC-8E87-6557CF450824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2940A922-6033-40F5-A204-F763C98C272D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38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462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5328149-5957-4A93-B4A7-59FF05B089E1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A053F64E-2622-4A0A-A66A-0901E3611EE4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39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829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002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4012CD3-0231-4F6C-B566-3E0B3CE68372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40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6B477747-2811-4263-A50F-3E5CE9E01307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40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9877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860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51768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117DB65-AAFA-4A7A-A0B2-7195FDA8FC80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A895282F-1C3F-4E46-9608-89BB3ED96523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42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994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CF160B9-2380-48AC-8288-4FD3F9839C0A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87FF16E2-385A-49C9-992F-0699FE5C0592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43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7045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2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248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9E246A3-1E78-4577-9BCF-91E0E094BBB3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04CD733B-D312-4E97-9599-5E4C50B054F5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44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0117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110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36C00F2-A161-4BFB-8BFA-0AE3F22D1469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31736B06-C125-47F1-B48C-37CBB6D4458D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45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165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would be best if we can avoid using null values even in other attributes. </a:t>
            </a:r>
          </a:p>
          <a:p>
            <a:r>
              <a:rPr lang="en-GB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There are some ways used by database designers to avoid nulls.</a:t>
            </a:r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76905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2A9BD0C-7747-4768-AF98-C3C1C1DFA557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8542C25A-7518-4292-9B45-9A53F42ADCEB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47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AU" dirty="0" smtClean="0"/>
              <a:t>Relational database integrity rules are very important to good database design. </a:t>
            </a:r>
          </a:p>
          <a:p>
            <a:pPr>
              <a:defRPr/>
            </a:pPr>
            <a:r>
              <a:rPr lang="en-AU" dirty="0" smtClean="0"/>
              <a:t>RDBMSs enforce integrity rules automatically, but it is important to understand the rules as a database designer and to make sure your design conforms to two integrity rules: </a:t>
            </a:r>
          </a:p>
          <a:p>
            <a:pPr marL="171450" indent="-171450">
              <a:buFontTx/>
              <a:buChar char="-"/>
              <a:defRPr/>
            </a:pPr>
            <a:r>
              <a:rPr lang="en-AU" dirty="0" smtClean="0"/>
              <a:t>Entity Integrity rule and </a:t>
            </a:r>
          </a:p>
          <a:p>
            <a:pPr marL="171450" indent="-171450">
              <a:buFontTx/>
              <a:buChar char="-"/>
              <a:defRPr/>
            </a:pPr>
            <a:r>
              <a:rPr lang="en-AU" dirty="0" smtClean="0"/>
              <a:t>Referential Integrity rule. </a:t>
            </a:r>
          </a:p>
          <a:p>
            <a:pPr>
              <a:buFontTx/>
              <a:buNone/>
              <a:defRPr/>
            </a:pPr>
            <a:endParaRPr lang="en-AU" dirty="0" smtClean="0"/>
          </a:p>
          <a:p>
            <a:pPr>
              <a:buFontTx/>
              <a:buNone/>
              <a:defRPr/>
            </a:pPr>
            <a:r>
              <a:rPr lang="en-AU" dirty="0" smtClean="0"/>
              <a:t>These rules are summarised here: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Entity Integrity: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Requirement: All primary key entities are </a:t>
            </a:r>
            <a:r>
              <a:rPr lang="en-US" dirty="0" err="1" smtClean="0"/>
              <a:t>uniwue</a:t>
            </a:r>
            <a:r>
              <a:rPr lang="en-US" dirty="0" smtClean="0"/>
              <a:t>, and no part of a primary key may be null.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Purpose: Each row will have a unique identity. By keeping this rule, foreign key values can properly reference </a:t>
            </a:r>
            <a:r>
              <a:rPr lang="en-US" dirty="0" err="1" smtClean="0"/>
              <a:t>primay</a:t>
            </a:r>
            <a:r>
              <a:rPr lang="en-US" dirty="0" smtClean="0"/>
              <a:t> key values.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Example: In Product table, no product can have a duplicate </a:t>
            </a:r>
            <a:r>
              <a:rPr lang="en-US" dirty="0" err="1" smtClean="0"/>
              <a:t>Product_Code</a:t>
            </a:r>
            <a:r>
              <a:rPr lang="en-US" dirty="0" smtClean="0"/>
              <a:t>, nor can it be null. (In shorts, all products are uniquely identified by their product code)</a:t>
            </a:r>
          </a:p>
          <a:p>
            <a:pPr>
              <a:buFontTx/>
              <a:buNone/>
              <a:defRPr/>
            </a:pPr>
            <a:endParaRPr lang="en-AU" dirty="0" smtClean="0"/>
          </a:p>
          <a:p>
            <a:pPr>
              <a:buFontTx/>
              <a:buNone/>
              <a:defRPr/>
            </a:pPr>
            <a:r>
              <a:rPr lang="en-US" dirty="0" smtClean="0"/>
              <a:t>Referential Integrity: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Requirement: A foreign key may have either a null entry, as long as it is not a part of its table’s primary key, or an entry that matches the primary key value in a table to which it is related. (In other words, every non-null FK value must reference an existing PK value)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Purpose: It is possible for an attribute not to have a corresponding value (which means null), but it will be impossible to have an invalid entry; This enforcement of the referential integrity rule makes it </a:t>
            </a:r>
            <a:r>
              <a:rPr lang="en-US" dirty="0" err="1" smtClean="0"/>
              <a:t>imposible</a:t>
            </a:r>
            <a:r>
              <a:rPr lang="en-US" dirty="0" smtClean="0"/>
              <a:t> to delete a row in one table whose primary key has mandatory matching foreign key values in another table.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Example:  A product might not have information about its vendor (vendor code), but it will be impossible to have an invalid vendor code related. </a:t>
            </a:r>
            <a:endParaRPr lang="en-AU" dirty="0" smtClean="0"/>
          </a:p>
          <a:p>
            <a:pPr>
              <a:defRPr/>
            </a:pPr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892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C95788E-03EE-4708-8315-7549FA23C711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48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9D345C29-8920-4DF4-90E9-A0F4E3F2F44C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48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7285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704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9pPr>
          </a:lstStyle>
          <a:p>
            <a:fld id="{DA6E9C2A-D4C1-4645-A8DA-7962C186C482}" type="slidenum">
              <a:rPr lang="en-GB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49</a:t>
            </a:fld>
            <a:endParaRPr lang="en-GB" altLang="en-US" sz="13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516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10E840-B48C-4AD4-8C6B-ED3CA61B2D3A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50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6F769D14-4F00-443F-82F8-8492E28AE995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50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1381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the relational database environment, indexes are generally used to speed up and facilitate data retrieval. </a:t>
            </a:r>
          </a:p>
          <a:p>
            <a:endParaRPr lang="en-GB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GB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index is an orderly arrangement used to logically access rows in a table. </a:t>
            </a:r>
          </a:p>
          <a:p>
            <a:endParaRPr lang="en-GB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GB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a conceptual point of view, an index is composed of an index key and a set of pointers. The index key is, in effect, the index’s reference point. Each key points to the (logical) location of the data identified by the key. A table can have many indexes, but each index is associated with only one table.</a:t>
            </a:r>
          </a:p>
          <a:p>
            <a:endParaRPr lang="en-GB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GB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Example:</a:t>
            </a:r>
          </a:p>
          <a:p>
            <a:r>
              <a:rPr lang="en-AU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   </a:t>
            </a:r>
            <a:r>
              <a:rPr lang="en-GB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figure presents the example of index created for the PAINTING table. Suppose you want to look up all of the paintings created by a given painter. Without an index, you must read each row in the PAINTING table and see if the PAINTER_NUM matches the requested painter. This job would not be quick or easy in particular if the table contains a huge number of data entries (records). However, if you index the PAINTER table and use the index key PAINTER_NUM, you can easily find the matching pointers via the index. </a:t>
            </a:r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AU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Please note that this index is associated with the painting table. If the Painter_Num is used as FK in other tables, we have another separate index associated with the another table. </a:t>
            </a:r>
          </a:p>
          <a:p>
            <a:r>
              <a:rPr lang="en-AU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81600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3A01CB5-4089-4EC2-9599-9FE8E1794FBF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51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6FA57BC9-95CD-4FF7-B4A1-B63E91ADF9C9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51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429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7178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4259C6C-1C16-4061-B52A-94D6C6FD4B2E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52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EBB02D8-1846-4E28-9447-68852CCD8F7C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52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5477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354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B5CD56A-4F4D-4DCD-A992-F846A411F7DD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53</a:t>
            </a:fld>
            <a:endParaRPr lang="en-GB" altLang="en-US" sz="1300" smtClean="0"/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D4B654C-7C28-4AE1-B34A-3F3F195B0A3D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493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262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B5CD56A-4F4D-4DCD-A992-F846A411F7DD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54</a:t>
            </a:fld>
            <a:endParaRPr lang="en-GB" altLang="en-US" sz="1300" smtClean="0"/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D4B654C-7C28-4AE1-B34A-3F3F195B0A3D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493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15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7CD601-11D6-4CE7-92CB-42FBE5F5E34E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0B9B72EA-1F99-4B5B-9185-7C269F6A18F8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6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6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D487809-ECA4-4E88-9929-B45CB44B3D4B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18435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9085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724B753-E872-41B2-A29B-3B36F7E37385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3401529E-D50D-490A-8273-C9FBDEFC7FE6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8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50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5A929C5-30CB-4319-A911-4D5B283515B7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6459E1F6-D8B9-4254-8217-7F6880DF1C17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10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3"/>
          <p:cNvSpPr>
            <a:spLocks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63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E900910-FCC3-4BF0-94B1-EDD28AEE1626}" type="slidenum">
              <a:rPr lang="en-GB" altLang="en-US" sz="1300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GB" altLang="en-US" sz="1300" smtClean="0">
              <a:ea typeface="Osaka" charset="-128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D3F27789-C69F-4C86-8703-669C2BEED083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11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Text Box 3"/>
          <p:cNvSpPr>
            <a:spLocks noChangeArrowheads="1"/>
          </p:cNvSpPr>
          <p:nvPr>
            <p:ph type="body"/>
          </p:nvPr>
        </p:nvSpPr>
        <p:spPr>
          <a:xfrm>
            <a:off x="709613" y="4860925"/>
            <a:ext cx="5680075" cy="4605338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1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pics.com/house/abk?full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66" y="59206"/>
            <a:ext cx="7403593" cy="317798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000" dirty="0" smtClean="0"/>
              <a:t>CP2404/CP5633 </a:t>
            </a:r>
            <a:br>
              <a:rPr lang="en-US" sz="4000" dirty="0" smtClean="0"/>
            </a:br>
            <a:r>
              <a:rPr lang="en-US" sz="4000" dirty="0" smtClean="0"/>
              <a:t>Database Modelling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000099"/>
                </a:solidFill>
                <a:latin typeface="Stone Sans ITC TT-Bold" charset="0"/>
              </a:rPr>
              <a:t/>
            </a:r>
            <a:br>
              <a:rPr lang="en-GB" dirty="0">
                <a:solidFill>
                  <a:srgbClr val="000099"/>
                </a:solidFill>
                <a:latin typeface="Stone Sans ITC TT-Bold" charset="0"/>
              </a:rPr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 smtClean="0"/>
              <a:t>Lecture 02</a:t>
            </a:r>
            <a:endParaRPr lang="en-AU" sz="4400" b="1" dirty="0"/>
          </a:p>
        </p:txBody>
      </p:sp>
    </p:spTree>
    <p:extLst>
      <p:ext uri="{BB962C8B-B14F-4D97-AF65-F5344CB8AC3E}">
        <p14:creationId xmlns:p14="http://schemas.microsoft.com/office/powerpoint/2010/main" val="12017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F3904D6C-21E2-4B65-B9F4-F8C93FF0A6E3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10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71500" y="309245"/>
            <a:ext cx="9681209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Basic Building Blocks of Database Models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77240" y="1463040"/>
            <a:ext cx="9144000" cy="452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98513" indent="-34131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FF"/>
                </a:solidFill>
                <a:latin typeface="Trebuchet MS" panose="020B0603020202020204" pitchFamily="34" charset="0"/>
              </a:rPr>
              <a:t>Entity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- anything about which data are to be collected and stored</a:t>
            </a:r>
          </a:p>
          <a:p>
            <a:pPr lvl="1"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FF"/>
                </a:solidFill>
                <a:latin typeface="Trebuchet MS" panose="020B0603020202020204" pitchFamily="34" charset="0"/>
              </a:rPr>
              <a:t>Attribute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 - a characteristic of an entity</a:t>
            </a:r>
          </a:p>
          <a:p>
            <a:pPr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FF"/>
                </a:solidFill>
                <a:latin typeface="Trebuchet MS" panose="020B0603020202020204" pitchFamily="34" charset="0"/>
              </a:rPr>
              <a:t>Relationship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 - describes an association among entities (1:1, 1:M or M:N)</a:t>
            </a:r>
          </a:p>
          <a:p>
            <a:pPr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FF"/>
                </a:solidFill>
                <a:latin typeface="Trebuchet MS" panose="020B0603020202020204" pitchFamily="34" charset="0"/>
              </a:rPr>
              <a:t>Constraint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 - </a:t>
            </a: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restriction placed </a:t>
            </a: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on                               the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data (to </a:t>
            </a: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ensure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data integrity)</a:t>
            </a:r>
          </a:p>
          <a:p>
            <a:pPr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67" y="3314236"/>
            <a:ext cx="4725986" cy="328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00005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72F60C73-D4DB-4A29-87B9-C42FB7596683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11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80350" y="384175"/>
            <a:ext cx="8204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Entity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58963" y="1137988"/>
            <a:ext cx="10191289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An </a:t>
            </a:r>
            <a:r>
              <a:rPr lang="en-GB" altLang="en-US" dirty="0">
                <a:solidFill>
                  <a:srgbClr val="0000FF"/>
                </a:solidFill>
                <a:latin typeface="Trebuchet MS" panose="020B0603020202020204" pitchFamily="34" charset="0"/>
              </a:rPr>
              <a:t>entity</a:t>
            </a: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is </a:t>
            </a:r>
            <a:r>
              <a:rPr lang="en-GB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person</a:t>
            </a: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, place, event, or thing for which we intend to collect data.</a:t>
            </a:r>
          </a:p>
        </p:txBody>
      </p:sp>
      <p:pic>
        <p:nvPicPr>
          <p:cNvPr id="23558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56" y="2498723"/>
            <a:ext cx="2683587" cy="178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998220" y="2285045"/>
            <a:ext cx="3048000" cy="28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619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1913" algn="l"/>
                <a:tab pos="976313" algn="l"/>
                <a:tab pos="1890713" algn="l"/>
                <a:tab pos="2805113" algn="l"/>
                <a:tab pos="3719513" algn="l"/>
                <a:tab pos="4633913" algn="l"/>
                <a:tab pos="5548313" algn="l"/>
                <a:tab pos="6462713" algn="l"/>
                <a:tab pos="7377113" algn="l"/>
                <a:tab pos="8291513" algn="l"/>
                <a:tab pos="9205913" algn="l"/>
                <a:tab pos="101203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Example of an </a:t>
            </a:r>
            <a:r>
              <a:rPr lang="en-GB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entity</a:t>
            </a:r>
            <a:endParaRPr lang="en-GB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Student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Faculty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Employee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House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Car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Book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DVD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7341870" y="2361446"/>
            <a:ext cx="4594860" cy="15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2200" dirty="0" smtClean="0">
                <a:solidFill>
                  <a:schemeClr val="accent1"/>
                </a:solidFill>
                <a:ea typeface="Osaka" charset="-128"/>
                <a:cs typeface="Calibri" panose="020F0502020204030204" pitchFamily="34" charset="0"/>
              </a:rPr>
              <a:t>Example: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2200" dirty="0" smtClean="0">
                <a:solidFill>
                  <a:schemeClr val="accent1"/>
                </a:solidFill>
                <a:ea typeface="Osaka" charset="-128"/>
                <a:cs typeface="Calibri" panose="020F0502020204030204" pitchFamily="34" charset="0"/>
              </a:rPr>
              <a:t>Do you want to store data about rental properties (houses) managed by a real estate? Then the Real Estate Agency database must have an entity named ‘House’ </a:t>
            </a:r>
            <a:endParaRPr lang="en-GB" altLang="en-US" sz="2200" dirty="0">
              <a:solidFill>
                <a:schemeClr val="accent1"/>
              </a:solidFill>
              <a:ea typeface="Osaka" charset="-128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52" y="4514850"/>
            <a:ext cx="4643197" cy="1809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65201" y="4716921"/>
            <a:ext cx="4740948" cy="21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Elbow Connector 4"/>
          <p:cNvCxnSpPr>
            <a:stCxn id="23558" idx="2"/>
            <a:endCxn id="3" idx="1"/>
          </p:cNvCxnSpPr>
          <p:nvPr/>
        </p:nvCxnSpPr>
        <p:spPr>
          <a:xfrm rot="16200000" flipH="1">
            <a:off x="5838363" y="4296731"/>
            <a:ext cx="536825" cy="516851"/>
          </a:xfrm>
          <a:prstGeom prst="bentConnector2">
            <a:avLst/>
          </a:prstGeom>
          <a:ln w="762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ig02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9" y="1196976"/>
            <a:ext cx="41116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 descr="Fig02-0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538" y="1196976"/>
            <a:ext cx="4551363" cy="2808288"/>
          </a:xfrm>
        </p:spPr>
      </p:pic>
      <p:pic>
        <p:nvPicPr>
          <p:cNvPr id="25605" name="Picture 2" descr="relations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4005264"/>
            <a:ext cx="453707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4" y="4040982"/>
            <a:ext cx="40068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3859" y="1079954"/>
            <a:ext cx="7803514" cy="23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61825" y="343359"/>
            <a:ext cx="946995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dirty="0">
                <a:solidFill>
                  <a:srgbClr val="000099"/>
                </a:solidFill>
                <a:cs typeface="Calibri" panose="020F0502020204030204" pitchFamily="34" charset="0"/>
              </a:rPr>
              <a:t>Can you recognise how </a:t>
            </a:r>
            <a:r>
              <a:rPr lang="en-GB" altLang="en-US" u="sng" dirty="0">
                <a:solidFill>
                  <a:srgbClr val="FF0000"/>
                </a:solidFill>
                <a:cs typeface="Calibri" panose="020F0502020204030204" pitchFamily="34" charset="0"/>
              </a:rPr>
              <a:t>entities</a:t>
            </a:r>
            <a:r>
              <a:rPr lang="en-GB" altLang="en-US" dirty="0">
                <a:solidFill>
                  <a:srgbClr val="000099"/>
                </a:solidFill>
                <a:cs typeface="Calibri" panose="020F0502020204030204" pitchFamily="34" charset="0"/>
              </a:rPr>
              <a:t> are presented in the </a:t>
            </a:r>
            <a:r>
              <a:rPr lang="en-GB" altLang="en-US" dirty="0" smtClean="0">
                <a:solidFill>
                  <a:srgbClr val="000099"/>
                </a:solidFill>
                <a:cs typeface="Calibri" panose="020F0502020204030204" pitchFamily="34" charset="0"/>
              </a:rPr>
              <a:t>following data models?</a:t>
            </a:r>
            <a:endParaRPr lang="en-GB" altLang="en-US" dirty="0">
              <a:solidFill>
                <a:srgbClr val="000099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46D5457B-638F-4E2D-BB76-E52E7C741435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13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707206" y="152400"/>
            <a:ext cx="70564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Attributes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876300" y="1200150"/>
            <a:ext cx="1006822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Each entity has certain characteristics known as </a:t>
            </a:r>
            <a:r>
              <a:rPr lang="en-GB" alt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attributes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37802" y="1835169"/>
            <a:ext cx="7663992" cy="3124200"/>
            <a:chOff x="1337035" y="2038350"/>
            <a:chExt cx="7772400" cy="3429000"/>
          </a:xfrm>
        </p:grpSpPr>
        <p:sp>
          <p:nvSpPr>
            <p:cNvPr id="27654" name="AutoShape 5"/>
            <p:cNvSpPr>
              <a:spLocks/>
            </p:cNvSpPr>
            <p:nvPr/>
          </p:nvSpPr>
          <p:spPr bwMode="auto">
            <a:xfrm>
              <a:off x="7204435" y="2038350"/>
              <a:ext cx="1447800" cy="647700"/>
            </a:xfrm>
            <a:prstGeom prst="accentCallout2">
              <a:avLst>
                <a:gd name="adj1" fmla="val 17648"/>
                <a:gd name="adj2" fmla="val -5264"/>
                <a:gd name="adj3" fmla="val 17648"/>
                <a:gd name="adj4" fmla="val -59542"/>
                <a:gd name="adj5" fmla="val 188236"/>
                <a:gd name="adj6" fmla="val -115792"/>
              </a:avLst>
            </a:prstGeom>
            <a:solidFill>
              <a:srgbClr val="FF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# of Bedrooms</a:t>
              </a:r>
            </a:p>
          </p:txBody>
        </p:sp>
        <p:sp>
          <p:nvSpPr>
            <p:cNvPr id="27655" name="AutoShape 6"/>
            <p:cNvSpPr>
              <a:spLocks/>
            </p:cNvSpPr>
            <p:nvPr/>
          </p:nvSpPr>
          <p:spPr bwMode="auto">
            <a:xfrm>
              <a:off x="7128235" y="3181350"/>
              <a:ext cx="1981200" cy="342900"/>
            </a:xfrm>
            <a:prstGeom prst="accentCallout2">
              <a:avLst>
                <a:gd name="adj1" fmla="val 33333"/>
                <a:gd name="adj2" fmla="val -3847"/>
                <a:gd name="adj3" fmla="val 33333"/>
                <a:gd name="adj4" fmla="val -53847"/>
                <a:gd name="adj5" fmla="val 144444"/>
                <a:gd name="adj6" fmla="val -88463"/>
              </a:avLst>
            </a:prstGeom>
            <a:solidFill>
              <a:srgbClr val="FF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# of Bathrooms</a:t>
              </a:r>
            </a:p>
          </p:txBody>
        </p:sp>
        <p:sp>
          <p:nvSpPr>
            <p:cNvPr id="27656" name="AutoShape 7"/>
            <p:cNvSpPr>
              <a:spLocks/>
            </p:cNvSpPr>
            <p:nvPr/>
          </p:nvSpPr>
          <p:spPr bwMode="auto">
            <a:xfrm>
              <a:off x="1337035" y="3105150"/>
              <a:ext cx="1524000" cy="304800"/>
            </a:xfrm>
            <a:prstGeom prst="accentCallout2">
              <a:avLst>
                <a:gd name="adj1" fmla="val 37500"/>
                <a:gd name="adj2" fmla="val 105000"/>
                <a:gd name="adj3" fmla="val 37500"/>
                <a:gd name="adj4" fmla="val 149898"/>
                <a:gd name="adj5" fmla="val 137500"/>
                <a:gd name="adj6" fmla="val 195000"/>
              </a:avLst>
            </a:prstGeom>
            <a:solidFill>
              <a:srgbClr val="FF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Year Built</a:t>
              </a:r>
            </a:p>
          </p:txBody>
        </p:sp>
        <p:pic>
          <p:nvPicPr>
            <p:cNvPr id="2765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159" y="2876550"/>
              <a:ext cx="1293813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7658" name="AutoShape 9"/>
            <p:cNvSpPr>
              <a:spLocks/>
            </p:cNvSpPr>
            <p:nvPr/>
          </p:nvSpPr>
          <p:spPr bwMode="auto">
            <a:xfrm>
              <a:off x="1337035" y="3714750"/>
              <a:ext cx="1524000" cy="304800"/>
            </a:xfrm>
            <a:prstGeom prst="accentCallout2">
              <a:avLst>
                <a:gd name="adj1" fmla="val 37500"/>
                <a:gd name="adj2" fmla="val 105000"/>
                <a:gd name="adj3" fmla="val 37500"/>
                <a:gd name="adj4" fmla="val 149481"/>
                <a:gd name="adj5" fmla="val 58333"/>
                <a:gd name="adj6" fmla="val 194167"/>
              </a:avLst>
            </a:prstGeom>
            <a:solidFill>
              <a:srgbClr val="FF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# of Stories</a:t>
              </a:r>
            </a:p>
          </p:txBody>
        </p:sp>
        <p:sp>
          <p:nvSpPr>
            <p:cNvPr id="27659" name="AutoShape 10"/>
            <p:cNvSpPr>
              <a:spLocks/>
            </p:cNvSpPr>
            <p:nvPr/>
          </p:nvSpPr>
          <p:spPr bwMode="auto">
            <a:xfrm>
              <a:off x="2251435" y="4324350"/>
              <a:ext cx="1524000" cy="304800"/>
            </a:xfrm>
            <a:prstGeom prst="accentCallout2">
              <a:avLst>
                <a:gd name="adj1" fmla="val 37500"/>
                <a:gd name="adj2" fmla="val 105000"/>
                <a:gd name="adj3" fmla="val 37500"/>
                <a:gd name="adj4" fmla="val 143231"/>
                <a:gd name="adj5" fmla="val -66667"/>
                <a:gd name="adj6" fmla="val 181667"/>
              </a:avLst>
            </a:prstGeom>
            <a:solidFill>
              <a:srgbClr val="FF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Price</a:t>
              </a:r>
            </a:p>
          </p:txBody>
        </p:sp>
        <p:sp>
          <p:nvSpPr>
            <p:cNvPr id="27660" name="AutoShape 11"/>
            <p:cNvSpPr>
              <a:spLocks/>
            </p:cNvSpPr>
            <p:nvPr/>
          </p:nvSpPr>
          <p:spPr bwMode="auto">
            <a:xfrm>
              <a:off x="1718035" y="2419350"/>
              <a:ext cx="1524000" cy="304800"/>
            </a:xfrm>
            <a:prstGeom prst="accentCallout2">
              <a:avLst>
                <a:gd name="adj1" fmla="val 37500"/>
                <a:gd name="adj2" fmla="val 105000"/>
                <a:gd name="adj3" fmla="val 37500"/>
                <a:gd name="adj4" fmla="val 152917"/>
                <a:gd name="adj5" fmla="val 154167"/>
                <a:gd name="adj6" fmla="val 200833"/>
              </a:avLst>
            </a:prstGeom>
            <a:solidFill>
              <a:srgbClr val="FF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Square Feet</a:t>
              </a:r>
            </a:p>
          </p:txBody>
        </p:sp>
        <p:sp>
          <p:nvSpPr>
            <p:cNvPr id="27661" name="AutoShape 12"/>
            <p:cNvSpPr>
              <a:spLocks/>
            </p:cNvSpPr>
            <p:nvPr/>
          </p:nvSpPr>
          <p:spPr bwMode="auto">
            <a:xfrm>
              <a:off x="7052035" y="4019550"/>
              <a:ext cx="2057400" cy="381000"/>
            </a:xfrm>
            <a:prstGeom prst="accentCallout2">
              <a:avLst>
                <a:gd name="adj1" fmla="val 30000"/>
                <a:gd name="adj2" fmla="val -3704"/>
                <a:gd name="adj3" fmla="val 30000"/>
                <a:gd name="adj4" fmla="val -39120"/>
                <a:gd name="adj5" fmla="val 33333"/>
                <a:gd name="adj6" fmla="val -74690"/>
              </a:avLst>
            </a:prstGeom>
            <a:solidFill>
              <a:srgbClr val="FF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Air-conditioned?</a:t>
              </a:r>
            </a:p>
          </p:txBody>
        </p:sp>
        <p:sp>
          <p:nvSpPr>
            <p:cNvPr id="27662" name="AutoShape 13"/>
            <p:cNvSpPr>
              <a:spLocks/>
            </p:cNvSpPr>
            <p:nvPr/>
          </p:nvSpPr>
          <p:spPr bwMode="auto">
            <a:xfrm>
              <a:off x="6747235" y="4781550"/>
              <a:ext cx="1600200" cy="685800"/>
            </a:xfrm>
            <a:prstGeom prst="accentCallout2">
              <a:avLst>
                <a:gd name="adj1" fmla="val 16667"/>
                <a:gd name="adj2" fmla="val -4764"/>
                <a:gd name="adj3" fmla="val 16667"/>
                <a:gd name="adj4" fmla="val -53472"/>
                <a:gd name="adj5" fmla="val -90741"/>
                <a:gd name="adj6" fmla="val -102380"/>
              </a:avLst>
            </a:prstGeom>
            <a:solidFill>
              <a:srgbClr val="FF8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Swimming Pool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64" y="4550558"/>
            <a:ext cx="5059280" cy="197192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524407" y="4441533"/>
            <a:ext cx="1000459" cy="435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2873019" y="4429232"/>
            <a:ext cx="640470" cy="435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1969152" y="4441533"/>
            <a:ext cx="903867" cy="435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4346627" y="4433784"/>
            <a:ext cx="1000459" cy="435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5347086" y="4402915"/>
            <a:ext cx="1000459" cy="435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626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ig02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9" y="1196976"/>
            <a:ext cx="41116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 descr="Fig02-0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538" y="1196976"/>
            <a:ext cx="4551363" cy="2808288"/>
          </a:xfrm>
        </p:spPr>
      </p:pic>
      <p:pic>
        <p:nvPicPr>
          <p:cNvPr id="25605" name="Picture 2" descr="relations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4005264"/>
            <a:ext cx="453707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4" y="4040982"/>
            <a:ext cx="40068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3859" y="1079954"/>
            <a:ext cx="7803514" cy="23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61825" y="343359"/>
            <a:ext cx="946995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dirty="0">
                <a:solidFill>
                  <a:srgbClr val="000099"/>
                </a:solidFill>
                <a:cs typeface="Calibri" panose="020F0502020204030204" pitchFamily="34" charset="0"/>
              </a:rPr>
              <a:t>Can you recognise how </a:t>
            </a:r>
            <a:r>
              <a:rPr lang="en-GB" altLang="en-US" u="sng" dirty="0" smtClean="0">
                <a:solidFill>
                  <a:srgbClr val="FF0000"/>
                </a:solidFill>
                <a:cs typeface="Calibri" panose="020F0502020204030204" pitchFamily="34" charset="0"/>
              </a:rPr>
              <a:t>attributes</a:t>
            </a:r>
            <a:r>
              <a:rPr lang="en-GB" altLang="en-US" dirty="0" smtClean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r>
              <a:rPr lang="en-GB" altLang="en-US" dirty="0">
                <a:solidFill>
                  <a:srgbClr val="000099"/>
                </a:solidFill>
                <a:cs typeface="Calibri" panose="020F0502020204030204" pitchFamily="34" charset="0"/>
              </a:rPr>
              <a:t>are presented in the </a:t>
            </a:r>
            <a:r>
              <a:rPr lang="en-GB" altLang="en-US" dirty="0" smtClean="0">
                <a:solidFill>
                  <a:srgbClr val="000099"/>
                </a:solidFill>
                <a:cs typeface="Calibri" panose="020F0502020204030204" pitchFamily="34" charset="0"/>
              </a:rPr>
              <a:t>following data models?</a:t>
            </a:r>
            <a:endParaRPr lang="en-GB" altLang="en-US" dirty="0">
              <a:solidFill>
                <a:srgbClr val="000099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6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861825" y="1445459"/>
            <a:ext cx="10129829" cy="521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What are some possible attributes for the entity Mobile </a:t>
            </a:r>
            <a:r>
              <a:rPr lang="en-GB" altLang="en-US" dirty="0" smtClean="0">
                <a:solidFill>
                  <a:srgbClr val="000000"/>
                </a:solidFill>
              </a:rPr>
              <a:t>Phone? (in a database for a mobile phone retailer)</a:t>
            </a: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What are some possible attributes for the entity </a:t>
            </a:r>
            <a:r>
              <a:rPr lang="en-GB" altLang="en-US" dirty="0" smtClean="0">
                <a:solidFill>
                  <a:srgbClr val="000000"/>
                </a:solidFill>
              </a:rPr>
              <a:t>Student? (in a database for a University)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5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AB3BB8C8-8FB8-4F61-AEA2-AA2A23F2EB69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16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22169" y="260350"/>
            <a:ext cx="79233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Relationship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914399" y="1403349"/>
            <a:ext cx="10473179" cy="458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Relationship - describes an association among </a:t>
            </a:r>
            <a:r>
              <a:rPr lang="en-GB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entities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FF"/>
                </a:solidFill>
                <a:latin typeface="Trebuchet MS" panose="020B0603020202020204" pitchFamily="34" charset="0"/>
              </a:rPr>
              <a:t>One-to-many (1:M) relationship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Painter and painting </a:t>
            </a:r>
          </a:p>
          <a:p>
            <a:pPr lvl="1"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FF"/>
                </a:solidFill>
                <a:latin typeface="Trebuchet MS" panose="020B0603020202020204" pitchFamily="34" charset="0"/>
              </a:rPr>
              <a:t>Many-to-many (M:N or M:M) relationship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Student and subject</a:t>
            </a:r>
          </a:p>
          <a:p>
            <a:pPr lvl="1"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FF"/>
                </a:solidFill>
                <a:latin typeface="Trebuchet MS" panose="020B0603020202020204" pitchFamily="34" charset="0"/>
              </a:rPr>
              <a:t>One-to-one (1:1) relationship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Store manager(employee) and store</a:t>
            </a:r>
          </a:p>
        </p:txBody>
      </p:sp>
    </p:spTree>
    <p:extLst>
      <p:ext uri="{BB962C8B-B14F-4D97-AF65-F5344CB8AC3E}">
        <p14:creationId xmlns:p14="http://schemas.microsoft.com/office/powerpoint/2010/main" val="406638167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ig02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9" y="1196976"/>
            <a:ext cx="41116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 descr="Fig02-0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538" y="1196976"/>
            <a:ext cx="4551363" cy="2808288"/>
          </a:xfrm>
        </p:spPr>
      </p:pic>
      <p:pic>
        <p:nvPicPr>
          <p:cNvPr id="25605" name="Picture 2" descr="relations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4005264"/>
            <a:ext cx="453707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4" y="4040982"/>
            <a:ext cx="40068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3859" y="1079954"/>
            <a:ext cx="7803514" cy="23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61825" y="343359"/>
            <a:ext cx="946995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dirty="0">
                <a:solidFill>
                  <a:srgbClr val="000099"/>
                </a:solidFill>
                <a:cs typeface="Calibri" panose="020F0502020204030204" pitchFamily="34" charset="0"/>
              </a:rPr>
              <a:t>Can you recognise how </a:t>
            </a:r>
            <a:r>
              <a:rPr lang="en-GB" altLang="en-US" u="sng" dirty="0" smtClean="0">
                <a:solidFill>
                  <a:srgbClr val="FF0000"/>
                </a:solidFill>
                <a:cs typeface="Calibri" panose="020F0502020204030204" pitchFamily="34" charset="0"/>
              </a:rPr>
              <a:t>relationships</a:t>
            </a:r>
            <a:r>
              <a:rPr lang="en-GB" altLang="en-US" dirty="0" smtClean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r>
              <a:rPr lang="en-GB" altLang="en-US" dirty="0">
                <a:solidFill>
                  <a:srgbClr val="000099"/>
                </a:solidFill>
                <a:cs typeface="Calibri" panose="020F0502020204030204" pitchFamily="34" charset="0"/>
              </a:rPr>
              <a:t>are presented in the </a:t>
            </a:r>
            <a:r>
              <a:rPr lang="en-GB" altLang="en-US" dirty="0" smtClean="0">
                <a:solidFill>
                  <a:srgbClr val="000099"/>
                </a:solidFill>
                <a:cs typeface="Calibri" panose="020F0502020204030204" pitchFamily="34" charset="0"/>
              </a:rPr>
              <a:t>following data models?</a:t>
            </a:r>
            <a:endParaRPr lang="en-GB" altLang="en-US" dirty="0">
              <a:solidFill>
                <a:srgbClr val="000099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6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861825" y="1290975"/>
            <a:ext cx="10129829" cy="537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</a:pPr>
            <a:r>
              <a:rPr lang="en-GB" altLang="en-US" dirty="0">
                <a:solidFill>
                  <a:schemeClr val="tx2"/>
                </a:solidFill>
              </a:rPr>
              <a:t>What are the relationships (1:1, 1:M, or M:N) between the following two entities?</a:t>
            </a: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chemeClr val="tx2"/>
              </a:solidFill>
            </a:endParaRPr>
          </a:p>
          <a:p>
            <a:pPr lvl="1">
              <a:spcBef>
                <a:spcPts val="70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altLang="en-US" dirty="0">
                <a:solidFill>
                  <a:srgbClr val="000000"/>
                </a:solidFill>
              </a:rPr>
              <a:t>Author and Book ?</a:t>
            </a:r>
          </a:p>
          <a:p>
            <a:pPr lvl="1">
              <a:spcBef>
                <a:spcPts val="70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altLang="en-US" dirty="0">
                <a:solidFill>
                  <a:srgbClr val="000000"/>
                </a:solidFill>
              </a:rPr>
              <a:t>Person and Passport?</a:t>
            </a:r>
          </a:p>
          <a:p>
            <a:pPr lvl="1">
              <a:spcBef>
                <a:spcPts val="70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altLang="en-US" dirty="0">
                <a:solidFill>
                  <a:srgbClr val="000000"/>
                </a:solidFill>
              </a:rPr>
              <a:t>Time Zone and City?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0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C5530A66-3B67-4486-B4D6-F2E63C13F3BE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19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90109" y="306567"/>
            <a:ext cx="65532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Constraint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07009" y="1170839"/>
            <a:ext cx="1006782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Constraint is a </a:t>
            </a:r>
            <a:r>
              <a:rPr lang="en-GB" altLang="en-US" dirty="0">
                <a:solidFill>
                  <a:srgbClr val="0000FF"/>
                </a:solidFill>
                <a:latin typeface="Trebuchet MS" panose="020B0603020202020204" pitchFamily="34" charset="0"/>
              </a:rPr>
              <a:t>restriction (set of rules) </a:t>
            </a: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placed on the </a:t>
            </a:r>
            <a:r>
              <a:rPr lang="en-GB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data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Employee’s salary must have value that between 6,000 and 350,000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 student GPA must be between 0 and 4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Each class must have only one lecturer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 subject can prescribe maximum two text books.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82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47851" y="2349500"/>
            <a:ext cx="8640763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6000"/>
              </a:lnSpc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u="sng" dirty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Lecture  2 </a:t>
            </a:r>
          </a:p>
          <a:p>
            <a:pPr algn="ctr">
              <a:lnSpc>
                <a:spcPct val="96000"/>
              </a:lnSpc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>
              <a:lnSpc>
                <a:spcPct val="96000"/>
              </a:lnSpc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dirty="0">
                <a:solidFill>
                  <a:srgbClr val="000099"/>
                </a:solidFill>
                <a:latin typeface="Stone Sans ITC TT-Bold" charset="0"/>
              </a:rPr>
              <a:t>Data Models &amp; Relational Database Model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3FDFC844-4940-4409-863C-9E83970F1977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935413" y="5084763"/>
            <a:ext cx="6096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700"/>
              </a:spcBef>
              <a:buClr>
                <a:srgbClr val="000000"/>
              </a:buClr>
              <a:buNone/>
            </a:pPr>
            <a:r>
              <a:rPr lang="en-GB" altLang="en-US" sz="2800">
                <a:solidFill>
                  <a:srgbClr val="000000"/>
                </a:solidFill>
                <a:latin typeface="Trebuchet MS" panose="020B0603020202020204" pitchFamily="34" charset="0"/>
                <a:ea typeface="Osaka" charset="-128"/>
              </a:rPr>
              <a:t>Reading: Coronel’s Chapter 2~3</a:t>
            </a:r>
            <a:r>
              <a:rPr lang="en-GB" altLang="en-US" sz="2400">
                <a:solidFill>
                  <a:srgbClr val="000000"/>
                </a:solidFill>
                <a:latin typeface="Trebuchet MS" panose="020B0603020202020204" pitchFamily="34" charset="0"/>
                <a:ea typeface="Osaka" charset="-128"/>
              </a:rPr>
              <a:t> </a:t>
            </a:r>
            <a:endParaRPr lang="en-GB" altLang="en-US" sz="2800">
              <a:solidFill>
                <a:srgbClr val="000000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595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ig02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9" y="1196976"/>
            <a:ext cx="41116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 descr="Fig02-0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538" y="1196976"/>
            <a:ext cx="4551363" cy="2808288"/>
          </a:xfrm>
        </p:spPr>
      </p:pic>
      <p:pic>
        <p:nvPicPr>
          <p:cNvPr id="25605" name="Picture 2" descr="relations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4005264"/>
            <a:ext cx="453707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4" y="4040982"/>
            <a:ext cx="40068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3859" y="1079954"/>
            <a:ext cx="7803514" cy="23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61825" y="343359"/>
            <a:ext cx="946995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dirty="0">
                <a:solidFill>
                  <a:srgbClr val="000099"/>
                </a:solidFill>
                <a:cs typeface="Calibri" panose="020F0502020204030204" pitchFamily="34" charset="0"/>
              </a:rPr>
              <a:t>Can you recognise how </a:t>
            </a:r>
            <a:r>
              <a:rPr lang="en-GB" altLang="en-US" u="sng" dirty="0" smtClean="0">
                <a:solidFill>
                  <a:srgbClr val="FF0000"/>
                </a:solidFill>
                <a:cs typeface="Calibri" panose="020F0502020204030204" pitchFamily="34" charset="0"/>
              </a:rPr>
              <a:t>constraints</a:t>
            </a:r>
            <a:r>
              <a:rPr lang="en-GB" altLang="en-US" dirty="0" smtClean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r>
              <a:rPr lang="en-GB" altLang="en-US" dirty="0">
                <a:solidFill>
                  <a:srgbClr val="000099"/>
                </a:solidFill>
                <a:cs typeface="Calibri" panose="020F0502020204030204" pitchFamily="34" charset="0"/>
              </a:rPr>
              <a:t>are presented in the </a:t>
            </a:r>
            <a:r>
              <a:rPr lang="en-GB" altLang="en-US" dirty="0" smtClean="0">
                <a:solidFill>
                  <a:srgbClr val="000099"/>
                </a:solidFill>
                <a:cs typeface="Calibri" panose="020F0502020204030204" pitchFamily="34" charset="0"/>
              </a:rPr>
              <a:t>following data models?</a:t>
            </a:r>
            <a:endParaRPr lang="en-GB" altLang="en-US" dirty="0">
              <a:solidFill>
                <a:srgbClr val="000099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475" y="1373044"/>
            <a:ext cx="1001126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ea typeface="ＭＳ Ｐゴシック" pitchFamily="34" charset="-128"/>
              </a:rPr>
              <a:t>Business rule and its role in database </a:t>
            </a:r>
            <a:r>
              <a:rPr lang="en-GB" sz="3200" dirty="0" smtClean="0">
                <a:solidFill>
                  <a:srgbClr val="000000"/>
                </a:solidFill>
                <a:ea typeface="ＭＳ Ｐゴシック" pitchFamily="34" charset="-128"/>
              </a:rPr>
              <a:t>design</a:t>
            </a:r>
            <a:endParaRPr lang="en-GB" sz="32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72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DEB4138D-D961-4520-B500-3C07387DEA61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22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847850" y="1628776"/>
            <a:ext cx="87122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FF0000"/>
                </a:solidFill>
                <a:latin typeface="Stone Sans ITC TT-Bold" charset="0"/>
              </a:rPr>
              <a:t>So, how can we decide all of these?</a:t>
            </a:r>
          </a:p>
          <a:p>
            <a:pPr algn="ct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1400" b="1">
                <a:solidFill>
                  <a:srgbClr val="000099"/>
                </a:solidFill>
                <a:latin typeface="Stone Sans ITC TT-Bold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2800">
                <a:solidFill>
                  <a:srgbClr val="000099"/>
                </a:solidFill>
                <a:latin typeface="Stone Sans ITC TT-Bold" charset="0"/>
              </a:rPr>
              <a:t>Entity, Attributes, Relationships, Constraints etc.</a:t>
            </a:r>
            <a:r>
              <a:rPr lang="en-GB" altLang="en-US" sz="2800" b="1">
                <a:solidFill>
                  <a:srgbClr val="000099"/>
                </a:solidFill>
                <a:latin typeface="Stone Sans ITC TT-Bold" charset="0"/>
              </a:rPr>
              <a:t>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209800" y="4437064"/>
            <a:ext cx="777240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sz="3600">
                <a:solidFill>
                  <a:srgbClr val="000000"/>
                </a:solidFill>
                <a:latin typeface="Trebuchet MS" panose="020B0603020202020204" pitchFamily="34" charset="0"/>
              </a:rPr>
              <a:t>Follow </a:t>
            </a:r>
            <a:r>
              <a:rPr lang="en-GB" altLang="en-US" sz="3600" b="1" u="sng">
                <a:solidFill>
                  <a:srgbClr val="0033CC"/>
                </a:solidFill>
                <a:latin typeface="Trebuchet MS" panose="020B0603020202020204" pitchFamily="34" charset="0"/>
              </a:rPr>
              <a:t>Business Rules</a:t>
            </a:r>
            <a:r>
              <a:rPr lang="en-GB" altLang="en-US" sz="3600">
                <a:solidFill>
                  <a:srgbClr val="000000"/>
                </a:solidFill>
                <a:latin typeface="Trebuchet MS" panose="020B0603020202020204" pitchFamily="34" charset="0"/>
              </a:rPr>
              <a:t> !!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3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0358" name="AutoShape 6"/>
          <p:cNvSpPr>
            <a:spLocks noChangeArrowheads="1"/>
          </p:cNvSpPr>
          <p:nvPr/>
        </p:nvSpPr>
        <p:spPr bwMode="auto">
          <a:xfrm>
            <a:off x="5808664" y="3429001"/>
            <a:ext cx="574675" cy="792163"/>
          </a:xfrm>
          <a:prstGeom prst="downArrow">
            <a:avLst>
              <a:gd name="adj1" fmla="val 50000"/>
              <a:gd name="adj2" fmla="val 34461"/>
            </a:avLst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1894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1036949" y="260350"/>
            <a:ext cx="810638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E46C0A"/>
                </a:solidFill>
                <a:latin typeface="SketchFlow Print" pitchFamily="2" charset="0"/>
              </a:rPr>
              <a:t>Warming Up Discussion</a:t>
            </a:r>
            <a:endParaRPr lang="en-GB" altLang="en-US" b="1" dirty="0">
              <a:solidFill>
                <a:srgbClr val="E46C0A"/>
              </a:solidFill>
              <a:latin typeface="SketchFlow Print" pitchFamily="2" charset="0"/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EF236AF-29C9-487A-8CF5-75D546589D89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709690" y="1128467"/>
            <a:ext cx="95544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r>
              <a:rPr lang="en-AU" altLang="en-US" sz="2400" dirty="0" smtClean="0">
                <a:solidFill>
                  <a:schemeClr val="accent1"/>
                </a:solidFill>
              </a:rPr>
              <a:t>Here is a report from a college help desk database. </a:t>
            </a:r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AU" altLang="en-US" sz="2200" dirty="0"/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AU" altLang="en-US" sz="2400" dirty="0">
              <a:solidFill>
                <a:schemeClr val="tx2"/>
              </a:solidFill>
            </a:endParaRPr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US" altLang="en-US" sz="2400" dirty="0"/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US" altLang="en-US" sz="2400" dirty="0"/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AU" altLang="en-US" sz="2400" dirty="0"/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AU" altLang="en-US" sz="2400" dirty="0"/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AU" altLang="en-US" sz="2400" dirty="0"/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2400" b="1" i="1" dirty="0">
              <a:solidFill>
                <a:srgbClr val="008080"/>
              </a:solidFill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430912" y="1779096"/>
            <a:ext cx="2947879" cy="41005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000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r>
              <a:rPr lang="en-AU" altLang="en-US" dirty="0">
                <a:solidFill>
                  <a:schemeClr val="accent1"/>
                </a:solidFill>
              </a:rPr>
              <a:t>I</a:t>
            </a:r>
            <a:r>
              <a:rPr lang="en-AU" altLang="en-US" sz="2400" dirty="0">
                <a:solidFill>
                  <a:schemeClr val="accent1"/>
                </a:solidFill>
              </a:rPr>
              <a:t>f you were going to design a new database to store this data, </a:t>
            </a:r>
            <a:r>
              <a:rPr lang="en-AU" altLang="en-US" sz="2400" dirty="0" smtClean="0">
                <a:solidFill>
                  <a:schemeClr val="accent1"/>
                </a:solidFill>
              </a:rPr>
              <a:t>what would you have to do firstly? Consider the following initial tasks. </a:t>
            </a:r>
            <a:endParaRPr lang="en-AU" altLang="en-US" dirty="0" smtClean="0">
              <a:solidFill>
                <a:schemeClr val="accent1"/>
              </a:solidFill>
            </a:endParaRPr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2400" b="1" i="1" dirty="0">
              <a:solidFill>
                <a:srgbClr val="008080"/>
              </a:solidFill>
            </a:endParaRP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645" y="1939188"/>
            <a:ext cx="7990868" cy="2975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-1" y="4995513"/>
            <a:ext cx="11819823" cy="1862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000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1000" dirty="0"/>
          </a:p>
          <a:p>
            <a:pPr marL="7429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sz="2200" dirty="0"/>
              <a:t>List the stakeholders who should be interviewed.</a:t>
            </a:r>
          </a:p>
          <a:p>
            <a:pPr marL="7429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sz="2200" dirty="0"/>
              <a:t>List all the potential data elements on this report form.</a:t>
            </a:r>
          </a:p>
          <a:p>
            <a:pPr marL="7429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sz="2200" dirty="0"/>
              <a:t>Using the form given above, see what abbreviations or terms you don’t understand?</a:t>
            </a:r>
          </a:p>
          <a:p>
            <a:pPr marL="7429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sz="2200" dirty="0"/>
              <a:t>Make a list of questions you would ask someone if you were going to make a database to store this data</a:t>
            </a:r>
            <a:r>
              <a:rPr lang="en-AU" altLang="en-US" sz="2200" dirty="0" smtClean="0"/>
              <a:t>.</a:t>
            </a:r>
            <a:endParaRPr lang="en-AU" altLang="en-US" sz="2200" dirty="0"/>
          </a:p>
          <a:p>
            <a:pPr eaLnBrk="1" hangingPunct="1"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endParaRPr lang="en-GB" altLang="en-US" sz="2400" b="1" i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37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A27FE43D-D45C-400B-AE45-97B620C72EFC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24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558265" y="260350"/>
            <a:ext cx="8203148" cy="76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Business Rules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789272" y="1341438"/>
            <a:ext cx="980252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solidFill>
                  <a:srgbClr val="FF0000"/>
                </a:solidFill>
                <a:cs typeface="Calibri" panose="020F0502020204030204" pitchFamily="34" charset="0"/>
              </a:rPr>
              <a:t>Brief</a:t>
            </a:r>
            <a:r>
              <a:rPr lang="en-GB" altLang="en-US" sz="2800" dirty="0">
                <a:solidFill>
                  <a:srgbClr val="000000"/>
                </a:solidFill>
                <a:cs typeface="Calibri" panose="020F0502020204030204" pitchFamily="34" charset="0"/>
              </a:rPr>
              <a:t>, </a:t>
            </a:r>
            <a:r>
              <a:rPr lang="en-GB" altLang="en-US" sz="2800" dirty="0">
                <a:solidFill>
                  <a:srgbClr val="FF0000"/>
                </a:solidFill>
                <a:cs typeface="Calibri" panose="020F0502020204030204" pitchFamily="34" charset="0"/>
              </a:rPr>
              <a:t>precise</a:t>
            </a:r>
            <a:r>
              <a:rPr lang="en-GB" altLang="en-US" sz="2800" dirty="0">
                <a:solidFill>
                  <a:srgbClr val="000000"/>
                </a:solidFill>
                <a:cs typeface="Calibri" panose="020F0502020204030204" pitchFamily="34" charset="0"/>
              </a:rPr>
              <a:t>, and</a:t>
            </a:r>
            <a:r>
              <a:rPr lang="en-GB" altLang="en-US" sz="2800" dirty="0">
                <a:solidFill>
                  <a:srgbClr val="FF0000"/>
                </a:solidFill>
                <a:cs typeface="Calibri" panose="020F0502020204030204" pitchFamily="34" charset="0"/>
              </a:rPr>
              <a:t> unambiguous</a:t>
            </a:r>
            <a:r>
              <a:rPr lang="en-GB" altLang="en-US" sz="2800" dirty="0">
                <a:solidFill>
                  <a:srgbClr val="000000"/>
                </a:solidFill>
                <a:cs typeface="Calibri" panose="020F0502020204030204" pitchFamily="34" charset="0"/>
              </a:rPr>
              <a:t> descriptions of a policies, procedures, or principles within a specific organization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800" dirty="0">
                <a:cs typeface="Calibri" panose="020F0502020204030204" pitchFamily="34" charset="0"/>
              </a:rPr>
              <a:t>Describe characteristics of the data as viewed by the company</a:t>
            </a:r>
            <a:endParaRPr lang="en-GB" altLang="en-US" sz="2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altLang="en-US" sz="2800" dirty="0">
                <a:cs typeface="Calibri" panose="020F0502020204030204" pitchFamily="34" charset="0"/>
              </a:rPr>
              <a:t>Not only limited to “business”, apply to any organization that stores and uses data to generate information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alibri" panose="020F0502020204030204" pitchFamily="34" charset="0"/>
              </a:rPr>
              <a:t>E.g., University, Government..,</a:t>
            </a:r>
            <a:r>
              <a:rPr lang="en-GB" altLang="en-US" sz="2400" dirty="0" err="1">
                <a:cs typeface="Calibri" panose="020F0502020204030204" pitchFamily="34" charset="0"/>
              </a:rPr>
              <a:t>etc</a:t>
            </a:r>
            <a:r>
              <a:rPr lang="en-GB" altLang="en-US" sz="2400" dirty="0"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altLang="en-US" sz="2800" dirty="0">
                <a:cs typeface="Calibri" panose="020F0502020204030204" pitchFamily="34" charset="0"/>
              </a:rPr>
              <a:t>Help to define the basic building blocks (entities, attributes</a:t>
            </a:r>
            <a:r>
              <a:rPr lang="en-GB" altLang="en-US" sz="2800" dirty="0" smtClean="0">
                <a:cs typeface="Calibri" panose="020F0502020204030204" pitchFamily="34" charset="0"/>
              </a:rPr>
              <a:t>, relationships</a:t>
            </a:r>
            <a:r>
              <a:rPr lang="en-GB" altLang="en-US" sz="2800" dirty="0">
                <a:cs typeface="Calibri" panose="020F0502020204030204" pitchFamily="34" charset="0"/>
              </a:rPr>
              <a:t>, and constraints) in data model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</a:pPr>
            <a:endParaRPr lang="en-GB" alt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6865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DDC5D535-8541-433E-97B0-EF7A305E2264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25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587141" y="260350"/>
            <a:ext cx="81742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Business Rules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818147" y="1341438"/>
            <a:ext cx="9162466" cy="504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Must be rendered in </a:t>
            </a:r>
            <a:r>
              <a:rPr lang="en-GB" sz="2400" dirty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writing </a:t>
            </a:r>
          </a:p>
          <a:p>
            <a:pPr marL="341313" indent="-341313"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Must be kept </a:t>
            </a:r>
            <a:r>
              <a:rPr lang="en-GB" sz="2400" dirty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up to date</a:t>
            </a:r>
          </a:p>
          <a:p>
            <a:pPr marL="341313" indent="-341313"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Must be </a:t>
            </a:r>
            <a:r>
              <a:rPr lang="en-GB" sz="2400" dirty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easy to understand</a:t>
            </a:r>
            <a:r>
              <a:rPr lang="en-GB" sz="24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 and widely disseminated</a:t>
            </a:r>
          </a:p>
          <a:p>
            <a:pPr marL="284163" indent="-284163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010653" y="3933826"/>
            <a:ext cx="10404909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A </a:t>
            </a:r>
            <a:r>
              <a:rPr lang="en-GB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customer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may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generate </a:t>
            </a: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many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invoices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An </a:t>
            </a:r>
            <a:r>
              <a:rPr lang="en-GB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invoice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is generated by </a:t>
            </a: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only one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customer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A </a:t>
            </a:r>
            <a:r>
              <a:rPr lang="en-GB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training session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cannot be scheduled for </a:t>
            </a: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fewer than 10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employees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or for </a:t>
            </a: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more than 30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employees</a:t>
            </a:r>
          </a:p>
        </p:txBody>
      </p:sp>
      <p:sp>
        <p:nvSpPr>
          <p:cNvPr id="50183" name="Text Box 3"/>
          <p:cNvSpPr txBox="1">
            <a:spLocks noChangeArrowheads="1"/>
          </p:cNvSpPr>
          <p:nvPr/>
        </p:nvSpPr>
        <p:spPr bwMode="auto">
          <a:xfrm>
            <a:off x="818147" y="3295651"/>
            <a:ext cx="6000166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2400" b="1" dirty="0">
                <a:solidFill>
                  <a:srgbClr val="000099"/>
                </a:solidFill>
                <a:latin typeface="Stone Sans ITC TT-Bold" charset="0"/>
              </a:rPr>
              <a:t>Examples of Business </a:t>
            </a:r>
            <a:r>
              <a:rPr lang="en-GB" altLang="en-US" sz="2400" b="1" dirty="0" smtClean="0">
                <a:solidFill>
                  <a:srgbClr val="000099"/>
                </a:solidFill>
                <a:latin typeface="Stone Sans ITC TT-Bold" charset="0"/>
              </a:rPr>
              <a:t>Rules</a:t>
            </a:r>
            <a:endParaRPr lang="en-GB" altLang="en-US" sz="2400" b="1" dirty="0">
              <a:solidFill>
                <a:srgbClr val="000099"/>
              </a:solidFill>
              <a:latin typeface="Stone Sans ITC TT-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2772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D2DF2AA4-DE29-4CED-A608-851B39BDFBBC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26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782288" y="2092291"/>
            <a:ext cx="5400677" cy="476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None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 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A student may </a:t>
            </a:r>
            <a:r>
              <a:rPr lang="en-GB" altLang="en-US" sz="2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enroll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many subjects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A subject has only one subject coordinator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A subject will not be offered for fewer than 5 enrolled students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1738313" y="2500313"/>
            <a:ext cx="2728912" cy="3167062"/>
            <a:chOff x="135" y="1575"/>
            <a:chExt cx="1719" cy="1995"/>
          </a:xfrm>
        </p:grpSpPr>
        <p:sp>
          <p:nvSpPr>
            <p:cNvPr id="52233" name="Text Box 6"/>
            <p:cNvSpPr txBox="1">
              <a:spLocks noChangeArrowheads="1"/>
            </p:cNvSpPr>
            <p:nvPr/>
          </p:nvSpPr>
          <p:spPr bwMode="auto">
            <a:xfrm>
              <a:off x="135" y="1575"/>
              <a:ext cx="1720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endParaRPr lang="en-AU" alt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2230" name="Object 2"/>
          <p:cNvGraphicFramePr>
            <a:graphicFrameLocks noChangeAspect="1"/>
          </p:cNvGraphicFramePr>
          <p:nvPr/>
        </p:nvGraphicFramePr>
        <p:xfrm>
          <a:off x="1738313" y="2500313"/>
          <a:ext cx="2730500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1712514" imgH="1712514" progId="">
                  <p:embed/>
                </p:oleObj>
              </mc:Choice>
              <mc:Fallback>
                <p:oleObj r:id="rId4" imgW="1712514" imgH="1712514" progId="">
                  <p:embed/>
                  <p:pic>
                    <p:nvPicPr>
                      <p:cNvPr id="522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500313"/>
                        <a:ext cx="2730500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4806203" y="2296312"/>
            <a:ext cx="5486400" cy="27860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61825" y="257163"/>
            <a:ext cx="10684412" cy="11080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/>
              <a:t>Do this now</a:t>
            </a:r>
            <a:endParaRPr lang="en-A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17446" y="1065468"/>
            <a:ext cx="10553737" cy="123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dirty="0" smtClean="0">
                <a:solidFill>
                  <a:schemeClr val="accent1"/>
                </a:solidFill>
              </a:rPr>
              <a:t>What are the possible business rules for the database of JCU?</a:t>
            </a:r>
            <a:endParaRPr lang="en-GB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2373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62303D8A-455B-4B39-A98B-08EC190FFC02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27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2758" y="2795431"/>
            <a:ext cx="5976938" cy="1008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6000"/>
              </a:lnSpc>
              <a:buClr>
                <a:srgbClr val="FFFF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AU"/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370138"/>
            <a:ext cx="7704137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1825" y="257163"/>
            <a:ext cx="10684412" cy="11080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/>
              <a:t>Do this now</a:t>
            </a:r>
            <a:endParaRPr lang="en-A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7513" y="899650"/>
            <a:ext cx="10553737" cy="103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dirty="0" smtClean="0">
                <a:solidFill>
                  <a:schemeClr val="accent1"/>
                </a:solidFill>
              </a:rPr>
              <a:t>What business rule(s) could be used to set the relationship between AGENT and CUSTOMER?</a:t>
            </a: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chemeClr val="accent1"/>
              </a:solidFill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78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A5EB8834-4AD4-4713-8271-3AD1784B3A9F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28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644893" y="260350"/>
            <a:ext cx="825939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Source of Business Rules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1049154" y="1700213"/>
            <a:ext cx="8931459" cy="447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Company managers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Policy makers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Department managers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Written documentation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Procedures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Standards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Operations manuals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Direct interviews with end users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984368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>
          <a:xfrm>
            <a:off x="567891" y="549275"/>
            <a:ext cx="8623734" cy="1143000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CC"/>
                </a:solidFill>
                <a:latin typeface="Stone Sans ITC TT-Bold" charset="0"/>
                <a:ea typeface="ＭＳ Ｐゴシック" panose="020B0600070205080204" pitchFamily="34" charset="-128"/>
              </a:rPr>
              <a:t>Reasons for Identifying and Documenting Business Rules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idx="1"/>
          </p:nvPr>
        </p:nvSpPr>
        <p:spPr>
          <a:xfrm>
            <a:off x="981777" y="1989139"/>
            <a:ext cx="9509760" cy="418065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Help standardize company’s view of data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Communications tool between users and designers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 designer to:</a:t>
            </a:r>
          </a:p>
          <a:p>
            <a:pPr lvl="1"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Understand the nature, role, scope of data, and business processes</a:t>
            </a:r>
          </a:p>
          <a:p>
            <a:pPr lvl="1"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Develop appropriate relationship participation rules and constraints</a:t>
            </a:r>
          </a:p>
          <a:p>
            <a:pPr lvl="1" eaLnBrk="1" hangingPunct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Create an accurate data model</a:t>
            </a:r>
          </a:p>
        </p:txBody>
      </p:sp>
      <p:sp>
        <p:nvSpPr>
          <p:cNvPr id="5837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561139"/>
            <a:ext cx="2133600" cy="160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FCBDB9F-820D-40E7-8F85-4F8E878A011D}" type="slidenum">
              <a:rPr lang="en-US" altLang="en-US" sz="1200">
                <a:solidFill>
                  <a:srgbClr val="898989"/>
                </a:solidFill>
                <a:ea typeface="Osaka" charset="-128"/>
              </a:rPr>
              <a:pPr algn="l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1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0558" y="436564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99"/>
                </a:solidFill>
                <a:latin typeface="Stone Sans ITC TT-Bold" charset="0"/>
                <a:ea typeface="Osaka" charset="-128"/>
              </a:rPr>
              <a:t>Learning Objectives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77290" y="1412876"/>
            <a:ext cx="9166861" cy="496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Trebuchet MS" pitchFamily="34" charset="0"/>
              </a:rPr>
              <a:t>In this lecture, you will learn:</a:t>
            </a:r>
          </a:p>
          <a:p>
            <a:pPr marL="341313" indent="-341313"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900" dirty="0">
              <a:solidFill>
                <a:srgbClr val="000000"/>
              </a:solidFill>
              <a:latin typeface="Trebuchet MS" pitchFamily="34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What is data </a:t>
            </a:r>
            <a:r>
              <a:rPr lang="en-GB" sz="26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modelling </a:t>
            </a:r>
            <a:r>
              <a:rPr lang="en-GB" sz="26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and why it is important?</a:t>
            </a: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Basic building blocks of data model</a:t>
            </a: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Business rule and its role in database </a:t>
            </a:r>
            <a:r>
              <a:rPr lang="en-GB" sz="26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design</a:t>
            </a:r>
            <a:endParaRPr lang="en-GB" sz="2600" dirty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The evolution of database models</a:t>
            </a:r>
            <a:endParaRPr lang="en-GB" sz="2600" dirty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Relational database model</a:t>
            </a:r>
          </a:p>
          <a:p>
            <a:pPr marL="1198563" lvl="2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Tables, attributes, relationships, keys, indexes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6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Integrity rules for RDB model</a:t>
            </a:r>
            <a:endParaRPr lang="en-GB" sz="2600" dirty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What are data dictionary and </a:t>
            </a:r>
            <a:r>
              <a:rPr lang="en-GB" sz="26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system </a:t>
            </a:r>
            <a:r>
              <a:rPr lang="en-GB" sz="2600" dirty="0" err="1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catalog</a:t>
            </a:r>
            <a:endParaRPr lang="en-GB" sz="2600" dirty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341313" indent="-341313"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2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EA0C2694-62C1-432D-9240-AB7B8FEDF283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96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1D79D9DA-74F7-4BDB-84FE-6D1FFE27A463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30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558265" y="394637"/>
            <a:ext cx="9692640" cy="60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Translating Business Rules into Database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777" y="2709864"/>
            <a:ext cx="3666423" cy="28038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6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</a:rPr>
              <a:t>An author may write many books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</a:rPr>
              <a:t>A book must be published by only one publisher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dirty="0">
                <a:solidFill>
                  <a:srgbClr val="000000"/>
                </a:solidFill>
              </a:rPr>
              <a:t>    ...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0422" name="Down Arrow 2"/>
          <p:cNvSpPr>
            <a:spLocks noChangeArrowheads="1"/>
          </p:cNvSpPr>
          <p:nvPr/>
        </p:nvSpPr>
        <p:spPr bwMode="auto">
          <a:xfrm rot="16200000">
            <a:off x="4753394" y="3341023"/>
            <a:ext cx="571500" cy="6429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507924"/>
            <a:ext cx="2808288" cy="86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1313" indent="-341313" algn="ctr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b="1" dirty="0">
                <a:solidFill>
                  <a:srgbClr val="000000"/>
                </a:solidFill>
              </a:rPr>
              <a:t>Database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357" y="1574929"/>
            <a:ext cx="2447925" cy="919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6000"/>
              </a:lnSpc>
              <a:buClr>
                <a:srgbClr val="FFFF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0033CC"/>
                </a:solidFill>
              </a:rPr>
              <a:t>Business Rules</a:t>
            </a:r>
            <a:endParaRPr lang="en-AU" sz="2800" b="1" dirty="0">
              <a:solidFill>
                <a:srgbClr val="0033CC"/>
              </a:solidFill>
            </a:endParaRPr>
          </a:p>
        </p:txBody>
      </p:sp>
      <p:graphicFrame>
        <p:nvGraphicFramePr>
          <p:cNvPr id="604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755033"/>
              </p:ext>
            </p:extLst>
          </p:nvPr>
        </p:nvGraphicFramePr>
        <p:xfrm>
          <a:off x="5688530" y="2447198"/>
          <a:ext cx="4484271" cy="387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4" imgW="5892140" imgH="5086800" progId="Visio.Drawing.11">
                  <p:embed/>
                </p:oleObj>
              </mc:Choice>
              <mc:Fallback>
                <p:oleObj name="Visio" r:id="rId4" imgW="5892140" imgH="5086800" progId="Visio.Drawing.11">
                  <p:embed/>
                  <p:pic>
                    <p:nvPicPr>
                      <p:cNvPr id="604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530" y="2447198"/>
                        <a:ext cx="4484271" cy="3876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51866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C30C65DE-CFDC-466A-87DF-CA08F9BC5356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31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731519" y="308009"/>
            <a:ext cx="9702265" cy="7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99"/>
                </a:solidFill>
                <a:latin typeface="Stone Sans ITC TT-Bold" charset="0"/>
              </a:rPr>
              <a:t>Translating Business Rules into Database Model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1016267" y="1392454"/>
            <a:ext cx="105725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98563" indent="-2841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200"/>
              </a:spcAft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Generally, </a:t>
            </a:r>
            <a:r>
              <a:rPr lang="en-GB" alt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nouns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translate into </a:t>
            </a:r>
            <a:r>
              <a:rPr lang="en-GB" alt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entities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Generally, </a:t>
            </a:r>
            <a:r>
              <a:rPr lang="en-GB" alt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verbs 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translate into </a:t>
            </a:r>
            <a:r>
              <a:rPr lang="en-GB" alt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relationships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among entities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How many instances of B are related to one instance of A?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How many instances of A are related to one instance of B?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Relationships are </a:t>
            </a:r>
            <a:r>
              <a:rPr lang="en-GB" altLang="en-US" sz="28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bi-directional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105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None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“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The relationship between CUSTOMER and INVOICE is 1:M” means that: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 customer may generate many invoices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An invoice is generated by only one customer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881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3ADDBC2C-F980-4D05-B007-CB940354B708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32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554221" y="443398"/>
            <a:ext cx="818795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Naming Conventions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5149" y="1524000"/>
            <a:ext cx="10116152" cy="472440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CA" altLang="en-US" sz="2800" dirty="0">
                <a:solidFill>
                  <a:srgbClr val="FF0000"/>
                </a:solidFill>
                <a:latin typeface="Trebuchet MS" pitchFamily="34" charset="0"/>
                <a:ea typeface="ＭＳ Ｐゴシック" charset="-128"/>
                <a:cs typeface="ＭＳ Ｐゴシック" charset="-128"/>
              </a:rPr>
              <a:t>Entity</a:t>
            </a:r>
            <a:r>
              <a:rPr lang="en-CA" altLang="en-US" sz="2800" dirty="0">
                <a:latin typeface="Trebuchet MS" pitchFamily="34" charset="0"/>
                <a:ea typeface="ＭＳ Ｐゴシック" charset="-128"/>
                <a:cs typeface="ＭＳ Ｐゴシック" charset="-128"/>
              </a:rPr>
              <a:t> names </a:t>
            </a:r>
            <a:r>
              <a:rPr lang="en-CA" altLang="en-US" sz="2800" dirty="0" smtClean="0">
                <a:latin typeface="Trebuchet MS" pitchFamily="34" charset="0"/>
                <a:ea typeface="ＭＳ Ｐゴシック" charset="-128"/>
                <a:cs typeface="ＭＳ Ｐゴシック" charset="-128"/>
              </a:rPr>
              <a:t>are </a:t>
            </a:r>
            <a:r>
              <a:rPr lang="en-CA" altLang="en-US" sz="2800" dirty="0" err="1" smtClean="0">
                <a:latin typeface="Trebuchet MS" pitchFamily="34" charset="0"/>
                <a:ea typeface="ＭＳ Ｐゴシック" charset="-128"/>
                <a:cs typeface="ＭＳ Ｐゴシック" charset="-128"/>
              </a:rPr>
              <a:t>equired</a:t>
            </a:r>
            <a:r>
              <a:rPr lang="en-CA" altLang="en-US" sz="2800" dirty="0" smtClean="0">
                <a:latin typeface="Trebuchet MS" pitchFamily="34" charset="0"/>
                <a:ea typeface="ＭＳ Ｐゴシック" charset="-128"/>
                <a:cs typeface="ＭＳ Ｐゴシック" charset="-128"/>
              </a:rPr>
              <a:t> </a:t>
            </a:r>
            <a:r>
              <a:rPr lang="en-CA" altLang="en-US" sz="2800" dirty="0">
                <a:latin typeface="Trebuchet MS" pitchFamily="34" charset="0"/>
                <a:ea typeface="ＭＳ Ｐゴシック" charset="-128"/>
                <a:cs typeface="ＭＳ Ｐゴシック" charset="-128"/>
              </a:rPr>
              <a:t>to:</a:t>
            </a:r>
          </a:p>
          <a:p>
            <a:pPr marL="742950" lvl="1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CA" altLang="en-US" sz="2400" dirty="0">
                <a:latin typeface="Trebuchet MS" pitchFamily="34" charset="0"/>
                <a:ea typeface="ＭＳ Ｐゴシック" charset="-128"/>
              </a:rPr>
              <a:t>b</a:t>
            </a:r>
            <a:r>
              <a:rPr lang="en-CA" altLang="en-US" sz="2400" dirty="0" smtClean="0">
                <a:latin typeface="Trebuchet MS" pitchFamily="34" charset="0"/>
                <a:ea typeface="ＭＳ Ｐゴシック" charset="-128"/>
              </a:rPr>
              <a:t>e </a:t>
            </a:r>
            <a:r>
              <a:rPr lang="en-CA" altLang="en-US" sz="2400" dirty="0">
                <a:latin typeface="Trebuchet MS" pitchFamily="34" charset="0"/>
                <a:ea typeface="ＭＳ Ｐゴシック" charset="-128"/>
              </a:rPr>
              <a:t>descriptive of the objects in the business environment</a:t>
            </a:r>
          </a:p>
          <a:p>
            <a:pPr marL="742950" lvl="1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CA" altLang="en-US" sz="2400" dirty="0">
                <a:latin typeface="Trebuchet MS" pitchFamily="34" charset="0"/>
                <a:ea typeface="ＭＳ Ｐゴシック" charset="-128"/>
              </a:rPr>
              <a:t>u</a:t>
            </a:r>
            <a:r>
              <a:rPr lang="en-CA" altLang="en-US" sz="2400" dirty="0" smtClean="0">
                <a:latin typeface="Trebuchet MS" pitchFamily="34" charset="0"/>
                <a:ea typeface="ＭＳ Ｐゴシック" charset="-128"/>
              </a:rPr>
              <a:t>se </a:t>
            </a:r>
            <a:r>
              <a:rPr lang="en-CA" altLang="en-US" sz="2400" dirty="0">
                <a:latin typeface="Trebuchet MS" pitchFamily="34" charset="0"/>
                <a:ea typeface="ＭＳ Ｐゴシック" charset="-128"/>
              </a:rPr>
              <a:t>terminology that is familiar to the </a:t>
            </a:r>
            <a:r>
              <a:rPr lang="en-CA" altLang="en-US" sz="2400" dirty="0" smtClean="0">
                <a:latin typeface="Trebuchet MS" pitchFamily="34" charset="0"/>
                <a:ea typeface="ＭＳ Ｐゴシック" charset="-128"/>
              </a:rPr>
              <a:t>users</a:t>
            </a:r>
          </a:p>
          <a:p>
            <a:pPr lvl="1" defTabSz="457200">
              <a:spcBef>
                <a:spcPct val="20000"/>
              </a:spcBef>
              <a:defRPr/>
            </a:pPr>
            <a:endParaRPr lang="en-CA" altLang="en-US" dirty="0">
              <a:latin typeface="Trebuchet MS" pitchFamily="34" charset="0"/>
              <a:ea typeface="ＭＳ Ｐゴシック" charset="-128"/>
            </a:endParaRP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CA" altLang="en-US" sz="2800" dirty="0" smtClean="0">
                <a:solidFill>
                  <a:srgbClr val="FF0000"/>
                </a:solidFill>
                <a:latin typeface="Trebuchet MS" pitchFamily="34" charset="0"/>
                <a:ea typeface="ＭＳ Ｐゴシック" charset="-128"/>
                <a:cs typeface="ＭＳ Ｐゴシック" charset="-128"/>
              </a:rPr>
              <a:t>Attribute</a:t>
            </a:r>
            <a:r>
              <a:rPr lang="en-CA" altLang="en-US" sz="2800" dirty="0" smtClean="0">
                <a:latin typeface="Trebuchet MS" pitchFamily="34" charset="0"/>
                <a:ea typeface="ＭＳ Ｐゴシック" charset="-128"/>
                <a:cs typeface="ＭＳ Ｐゴシック" charset="-128"/>
              </a:rPr>
              <a:t> name are required to:</a:t>
            </a:r>
          </a:p>
          <a:p>
            <a:pPr marL="742950" lvl="1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CA" altLang="en-US" sz="2400" dirty="0" smtClean="0">
                <a:latin typeface="Trebuchet MS" pitchFamily="34" charset="0"/>
                <a:ea typeface="ＭＳ Ｐゴシック" charset="-128"/>
                <a:cs typeface="ＭＳ Ｐゴシック" charset="-128"/>
              </a:rPr>
              <a:t>be </a:t>
            </a:r>
            <a:r>
              <a:rPr lang="en-CA" altLang="en-US" sz="2400" dirty="0">
                <a:latin typeface="Trebuchet MS" pitchFamily="34" charset="0"/>
                <a:ea typeface="ＭＳ Ｐゴシック" charset="-128"/>
                <a:cs typeface="ＭＳ Ｐゴシック" charset="-128"/>
              </a:rPr>
              <a:t>descriptive of the data represented by the </a:t>
            </a:r>
            <a:r>
              <a:rPr lang="en-CA" altLang="en-US" sz="2400" dirty="0" smtClean="0">
                <a:latin typeface="Trebuchet MS" pitchFamily="34" charset="0"/>
                <a:ea typeface="ＭＳ Ｐゴシック" charset="-128"/>
                <a:cs typeface="ＭＳ Ｐゴシック" charset="-128"/>
              </a:rPr>
              <a:t>attribute</a:t>
            </a:r>
          </a:p>
          <a:p>
            <a:pPr marL="800100" lvl="1" indent="-342900" defTabSz="457200">
              <a:spcBef>
                <a:spcPct val="20000"/>
              </a:spcBef>
              <a:buFontTx/>
              <a:buChar char="-"/>
              <a:defRPr/>
            </a:pPr>
            <a:endParaRPr lang="en-CA" altLang="en-US" dirty="0">
              <a:latin typeface="Trebuchet MS" pitchFamily="34" charset="0"/>
              <a:ea typeface="ＭＳ Ｐゴシック" charset="-128"/>
              <a:cs typeface="ＭＳ Ｐゴシック" charset="-128"/>
            </a:endParaRPr>
          </a:p>
          <a:p>
            <a: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rebuchet MS" pitchFamily="34" charset="0"/>
                <a:ea typeface="ＭＳ Ｐゴシック" charset="-128"/>
                <a:cs typeface="ＭＳ Ｐゴシック" charset="-128"/>
              </a:rPr>
              <a:t>Proper naming:</a:t>
            </a:r>
          </a:p>
          <a:p>
            <a:pPr marL="742950" lvl="1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Trebuchet MS" pitchFamily="34" charset="0"/>
                <a:ea typeface="ＭＳ Ｐゴシック" charset="-128"/>
              </a:rPr>
              <a:t>f</a:t>
            </a:r>
            <a:r>
              <a:rPr lang="en-US" altLang="en-US" sz="2400" dirty="0" smtClean="0">
                <a:latin typeface="Trebuchet MS" pitchFamily="34" charset="0"/>
                <a:ea typeface="ＭＳ Ｐゴシック" charset="-128"/>
              </a:rPr>
              <a:t>acilitates </a:t>
            </a:r>
            <a:r>
              <a:rPr lang="en-US" altLang="en-US" sz="2400" dirty="0">
                <a:latin typeface="Trebuchet MS" pitchFamily="34" charset="0"/>
                <a:ea typeface="ＭＳ Ｐゴシック" charset="-128"/>
              </a:rPr>
              <a:t>communication between parties</a:t>
            </a:r>
          </a:p>
          <a:p>
            <a:pPr marL="742950" lvl="1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2400" dirty="0">
                <a:latin typeface="Trebuchet MS" pitchFamily="34" charset="0"/>
                <a:ea typeface="ＭＳ Ｐゴシック" charset="-128"/>
              </a:rPr>
              <a:t>p</a:t>
            </a:r>
            <a:r>
              <a:rPr lang="en-US" altLang="en-US" sz="2400" dirty="0" smtClean="0">
                <a:latin typeface="Trebuchet MS" pitchFamily="34" charset="0"/>
                <a:ea typeface="ＭＳ Ｐゴシック" charset="-128"/>
              </a:rPr>
              <a:t>romotes </a:t>
            </a:r>
            <a:r>
              <a:rPr lang="en-US" altLang="en-US" sz="2400" dirty="0">
                <a:latin typeface="Trebuchet MS" pitchFamily="34" charset="0"/>
                <a:ea typeface="ＭＳ Ｐゴシック" charset="-128"/>
              </a:rPr>
              <a:t>self-documentation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4239597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475" y="1373044"/>
            <a:ext cx="10011266" cy="1068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dirty="0" smtClean="0">
                <a:solidFill>
                  <a:srgbClr val="000000"/>
                </a:solidFill>
                <a:ea typeface="ＭＳ Ｐゴシック" pitchFamily="34" charset="-128"/>
              </a:rPr>
              <a:t>Evolution of Database Models</a:t>
            </a:r>
          </a:p>
          <a:p>
            <a:pPr marL="914400" lvl="1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dirty="0" smtClean="0">
                <a:solidFill>
                  <a:srgbClr val="000000"/>
                </a:solidFill>
                <a:ea typeface="ＭＳ Ｐゴシック" pitchFamily="34" charset="-128"/>
              </a:rPr>
              <a:t>Relational Database Model</a:t>
            </a:r>
            <a:endParaRPr lang="en-GB" sz="32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5326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B5676D4E-E4ED-4157-8541-65FAF1A7EBAC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34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29391" y="417512"/>
            <a:ext cx="843273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Evolution of Major Database Models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1512471" y="1378271"/>
            <a:ext cx="36004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1960s~ 1970s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File system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1970s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Hierarchical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network</a:t>
            </a:r>
          </a:p>
        </p:txBody>
      </p:sp>
      <p:pic>
        <p:nvPicPr>
          <p:cNvPr id="6656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04" y="3685291"/>
            <a:ext cx="879316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5277853" y="949325"/>
            <a:ext cx="36004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None/>
            </a:pPr>
            <a:endParaRPr lang="en-GB" alt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Mid-1970s to present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Relational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Mid-1980s to present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Object-oriented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Extended Relational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Present to future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XML, NoSQL</a:t>
            </a:r>
          </a:p>
        </p:txBody>
      </p:sp>
    </p:spTree>
    <p:extLst>
      <p:ext uri="{BB962C8B-B14F-4D97-AF65-F5344CB8AC3E}">
        <p14:creationId xmlns:p14="http://schemas.microsoft.com/office/powerpoint/2010/main" val="3551624294"/>
      </p:ext>
    </p:extLst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F63CB247-5920-446C-921A-671727A01A79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35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529389" y="333375"/>
            <a:ext cx="8374899" cy="82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Relational Database (RDB) Model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924025" y="1412876"/>
            <a:ext cx="9493150" cy="4824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Developed by E.F. </a:t>
            </a:r>
            <a:r>
              <a:rPr lang="en-GB" sz="2800" dirty="0" err="1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Codd</a:t>
            </a:r>
            <a:r>
              <a:rPr lang="en-GB" sz="28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 (IBM) in 1970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Considered ingenious but impractical in 1970</a:t>
            </a:r>
          </a:p>
          <a:p>
            <a:pPr marL="741363" lvl="1" indent="-284163"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Require intensive computation power to implement the relational model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Conceptually simple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A collection of tables for data storage  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Based on a relation</a:t>
            </a:r>
          </a:p>
          <a:p>
            <a:pPr marL="798513" lvl="1" indent="-341313">
              <a:spcBef>
                <a:spcPts val="800"/>
              </a:spcBef>
              <a:buClr>
                <a:srgbClr val="000000"/>
              </a:buClr>
              <a:buSzPct val="10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Each table (called ‘relation’) represents an entity</a:t>
            </a:r>
          </a:p>
          <a:p>
            <a:pPr marL="798513" lvl="1" indent="-341313">
              <a:spcBef>
                <a:spcPts val="800"/>
              </a:spcBef>
              <a:buClr>
                <a:srgbClr val="000000"/>
              </a:buClr>
              <a:buSzPct val="10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Comprised of rows (</a:t>
            </a:r>
            <a:r>
              <a:rPr lang="en-GB" sz="2400" dirty="0" err="1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tuples</a:t>
            </a:r>
            <a:r>
              <a:rPr lang="en-GB" sz="24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) and columns (attributes)</a:t>
            </a:r>
          </a:p>
          <a:p>
            <a: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98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FD040B44-8164-40B3-A6BE-2082623257C9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36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587141" y="260350"/>
            <a:ext cx="8390173" cy="85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Relational Database Model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748506" y="1116531"/>
            <a:ext cx="95861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Tables are </a:t>
            </a:r>
            <a:r>
              <a:rPr lang="en-GB" altLang="en-US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linked by sharing </a:t>
            </a:r>
            <a:r>
              <a:rPr lang="en-GB" altLang="en-US" sz="2400" dirty="0">
                <a:latin typeface="Trebuchet MS" panose="020B0603020202020204" pitchFamily="34" charset="0"/>
              </a:rPr>
              <a:t>common entity characteristics (</a:t>
            </a:r>
            <a:r>
              <a:rPr lang="en-GB" altLang="en-US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common column</a:t>
            </a:r>
            <a:r>
              <a:rPr lang="en-GB" altLang="en-US" sz="2400" dirty="0">
                <a:latin typeface="Trebuchet MS" panose="020B0603020202020204" pitchFamily="34" charset="0"/>
              </a:rPr>
              <a:t>)</a:t>
            </a:r>
            <a:r>
              <a:rPr lang="ar-SA" altLang="en-US" sz="2400" dirty="0">
                <a:latin typeface="Trebuchet MS" panose="020B0603020202020204" pitchFamily="34" charset="0"/>
              </a:rPr>
              <a:t>‏</a:t>
            </a:r>
            <a:endParaRPr lang="en-GB" altLang="en-US" sz="24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50"/>
              </a:spcBef>
              <a:buClr>
                <a:srgbClr val="FF0000"/>
              </a:buClr>
              <a:buNone/>
            </a:pPr>
            <a:endParaRPr lang="en-GB" altLang="en-US" sz="1800" dirty="0">
              <a:solidFill>
                <a:srgbClr val="FF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66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2065837"/>
            <a:ext cx="8987089" cy="445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16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D3C57917-69C5-413C-BF04-FD0D8973D94C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37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558265" y="333375"/>
            <a:ext cx="8419049" cy="81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Relational Database Model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062640" y="1378193"/>
            <a:ext cx="3927475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Advantages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FF0000"/>
              </a:buClr>
              <a:buFont typeface="Trebuchet MS" panose="020B0603020202020204" pitchFamily="34" charset="0"/>
              <a:buChar char="–"/>
            </a:pP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Structural independence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              (not navigational)</a:t>
            </a:r>
            <a:r>
              <a:rPr lang="ar-SA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‏</a:t>
            </a:r>
            <a:endParaRPr lang="en-GB" altLang="en-US" sz="2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Improved conceptual </a:t>
            </a: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simplicity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Easier database design, implementation,                                  management 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FF0000"/>
              </a:buClr>
              <a:buFont typeface="Trebuchet MS" panose="020B0603020202020204" pitchFamily="34" charset="0"/>
              <a:buChar char="–"/>
            </a:pP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Ad hoc query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capability with SQL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Powerful </a:t>
            </a: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database management system</a:t>
            </a:r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5932456" y="1360897"/>
            <a:ext cx="3925887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Disadvantages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Substantial hardware and system software overhead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Poor design and implementation is made easily 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(Badly-designed model) May promote “islands of information” problems</a:t>
            </a:r>
          </a:p>
        </p:txBody>
      </p:sp>
    </p:spTree>
    <p:extLst>
      <p:ext uri="{BB962C8B-B14F-4D97-AF65-F5344CB8AC3E}">
        <p14:creationId xmlns:p14="http://schemas.microsoft.com/office/powerpoint/2010/main" val="1542770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B5B27019-0E5A-41A3-9311-615076062DEF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38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577516" y="333375"/>
            <a:ext cx="8283909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99"/>
                </a:solidFill>
                <a:latin typeface="Stone Sans ITC TT-Bold" charset="0"/>
              </a:rPr>
              <a:t>Relational Table Characteristics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770021" y="1412875"/>
            <a:ext cx="10857297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Two-dimensional structure with rows and columns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Rows (</a:t>
            </a: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tuples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) represent single entity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Columns represent </a:t>
            </a: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attributes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Row/column intersection represents single value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Trebuchet MS" panose="020B0603020202020204" pitchFamily="34" charset="0"/>
              <a:buChar char="•"/>
            </a:pPr>
            <a:r>
              <a:rPr lang="en-GB" altLang="en-US" sz="2400" dirty="0">
                <a:latin typeface="Trebuchet MS" panose="020B0603020202020204" pitchFamily="34" charset="0"/>
              </a:rPr>
              <a:t>Tables must have an attribute (or attributes) to uniquely identify each row </a:t>
            </a:r>
            <a:r>
              <a:rPr lang="en-GB" altLang="en-US" sz="2400" dirty="0"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GB" altLang="en-US" sz="2400" dirty="0">
                <a:solidFill>
                  <a:srgbClr val="C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key</a:t>
            </a:r>
            <a:endParaRPr lang="en-GB" altLang="en-US" sz="2400" dirty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Trebuchet MS" panose="020B0603020202020204" pitchFamily="34" charset="0"/>
              <a:buChar char="•"/>
            </a:pPr>
            <a:r>
              <a:rPr lang="en-GB" altLang="en-US" sz="2400" dirty="0">
                <a:latin typeface="Trebuchet MS" panose="020B0603020202020204" pitchFamily="34" charset="0"/>
              </a:rPr>
              <a:t>Structural independent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rebuchet MS" panose="020B0603020202020204" pitchFamily="34" charset="0"/>
              <a:buChar char="–"/>
            </a:pPr>
            <a:r>
              <a:rPr lang="en-GB" altLang="en-US" sz="2000" dirty="0">
                <a:latin typeface="Trebuchet MS" panose="020B0603020202020204" pitchFamily="34" charset="0"/>
              </a:rPr>
              <a:t>How data are physically stored is of no concern to the user/designer</a:t>
            </a:r>
          </a:p>
        </p:txBody>
      </p:sp>
      <p:pic>
        <p:nvPicPr>
          <p:cNvPr id="747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50" y="4630738"/>
            <a:ext cx="7581497" cy="202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2382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5E29D7FE-F417-4DDD-B130-2E50E4E2DD14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39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06392" y="1341438"/>
            <a:ext cx="10125776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Values of the same column have same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data format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Numeric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Character/Text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Date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Logical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Each column has a possible range of values called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attribute domain</a:t>
            </a:r>
          </a:p>
          <a:p>
            <a:pPr>
              <a:spcBef>
                <a:spcPts val="6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Order of the rows and columns is not important to the DBMS</a:t>
            </a:r>
          </a:p>
        </p:txBody>
      </p:sp>
      <p:sp>
        <p:nvSpPr>
          <p:cNvPr id="76805" name="Text Box 3"/>
          <p:cNvSpPr txBox="1">
            <a:spLocks noChangeArrowheads="1"/>
          </p:cNvSpPr>
          <p:nvPr/>
        </p:nvSpPr>
        <p:spPr bwMode="auto">
          <a:xfrm>
            <a:off x="606392" y="333375"/>
            <a:ext cx="8255033" cy="65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Relational Table Characteristics</a:t>
            </a:r>
          </a:p>
        </p:txBody>
      </p:sp>
      <p:pic>
        <p:nvPicPr>
          <p:cNvPr id="7680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69" y="4329906"/>
            <a:ext cx="8130139" cy="217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13650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What is ‘Data Modelling*’</a:t>
            </a:r>
            <a:r>
              <a:rPr lang="en-US" sz="3600" dirty="0" smtClean="0"/>
              <a:t>?</a:t>
            </a:r>
          </a:p>
          <a:p>
            <a:pPr marL="0" indent="0">
              <a:buNone/>
            </a:pPr>
            <a:r>
              <a:rPr lang="en-US" sz="3600" dirty="0" smtClean="0"/>
              <a:t>Why is it important?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000" dirty="0" smtClean="0"/>
              <a:t>*‘Data Modelling’ is also called as ‘Database Modelling’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4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09EBC4A5-8BCB-4784-A73F-06C1B94871BD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40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606392" y="404813"/>
            <a:ext cx="8297896" cy="5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Relational Schema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750771" y="1267187"/>
            <a:ext cx="9231429" cy="444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Textual representation of the database tables</a:t>
            </a: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2188946" y="5030553"/>
            <a:ext cx="7606996" cy="371513"/>
          </a:xfrm>
          <a:prstGeom prst="rect">
            <a:avLst/>
          </a:prstGeom>
          <a:solidFill>
            <a:srgbClr val="FF80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VENDOR(VEND_CODE, VEND_CONTACT, VEND_AREACODE, VEND_PHONE)</a:t>
            </a:r>
            <a:r>
              <a:rPr lang="ar-SA" alt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‏</a:t>
            </a:r>
            <a:endParaRPr lang="en-GB" altLang="en-US" sz="1800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8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46" y="2174507"/>
            <a:ext cx="73025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11364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7"/>
          <p:cNvSpPr>
            <a:spLocks noGrp="1" noChangeArrowheads="1"/>
          </p:cNvSpPr>
          <p:nvPr>
            <p:ph idx="1"/>
          </p:nvPr>
        </p:nvSpPr>
        <p:spPr>
          <a:xfrm>
            <a:off x="760396" y="1598596"/>
            <a:ext cx="9364579" cy="4114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rebuchet MS" panose="020B0603020202020204" pitchFamily="34" charset="0"/>
                <a:ea typeface="ＭＳ Ｐゴシック" panose="020B0600070205080204" pitchFamily="34" charset="-128"/>
              </a:rPr>
              <a:t>Relational database model enables </a:t>
            </a:r>
            <a:r>
              <a:rPr lang="en-US" altLang="en-US" dirty="0" smtClean="0">
                <a:solidFill>
                  <a:srgbClr val="0000FF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logical representation (view) of the data and its relationships</a:t>
            </a:r>
          </a:p>
          <a:p>
            <a:pPr eaLnBrk="1" hangingPunct="1"/>
            <a:r>
              <a:rPr lang="en-US" altLang="en-US" dirty="0" smtClean="0">
                <a:latin typeface="Trebuchet MS" panose="020B0603020202020204" pitchFamily="34" charset="0"/>
                <a:ea typeface="ＭＳ Ｐゴシック" panose="020B0600070205080204" pitchFamily="34" charset="-128"/>
              </a:rPr>
              <a:t>Logical simplicity yields simple and effective database design methodologies 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09C7C63-63F6-403C-B6CC-18313C0FC350}" type="slidenum">
              <a:rPr lang="en-US" altLang="en-US" sz="1400">
                <a:solidFill>
                  <a:srgbClr val="898989"/>
                </a:solidFill>
                <a:latin typeface="Times New Roman" panose="02020603050405020304" pitchFamily="18" charset="0"/>
                <a:ea typeface="Osaka" charset="-128"/>
              </a:rPr>
              <a:pPr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41</a:t>
            </a:fld>
            <a:endParaRPr lang="en-US" altLang="en-US" sz="1400">
              <a:solidFill>
                <a:srgbClr val="898989"/>
              </a:solidFill>
              <a:latin typeface="Times New Roman" panose="02020603050405020304" pitchFamily="18" charset="0"/>
              <a:ea typeface="Osaka" charset="-128"/>
            </a:endParaRP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510139" y="333375"/>
            <a:ext cx="8467175" cy="6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Key Benefits of RDB Model</a:t>
            </a:r>
          </a:p>
        </p:txBody>
      </p:sp>
    </p:spTree>
    <p:extLst>
      <p:ext uri="{BB962C8B-B14F-4D97-AF65-F5344CB8AC3E}">
        <p14:creationId xmlns:p14="http://schemas.microsoft.com/office/powerpoint/2010/main" val="4064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006A6FEB-9DE7-41E3-896B-21DDD2009D45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42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635268" y="345725"/>
            <a:ext cx="5807761" cy="42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</a:rPr>
              <a:t>More about Keys</a:t>
            </a:r>
            <a:endParaRPr lang="en-GB" altLang="en-US" b="1" dirty="0">
              <a:solidFill>
                <a:srgbClr val="000099"/>
              </a:solidFill>
              <a:latin typeface="Stone Sans ITC TT-Bold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404261" y="1078029"/>
            <a:ext cx="10597415" cy="5246571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One or more attributes that determine other attributes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Used to:</a:t>
            </a: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e</a:t>
            </a:r>
            <a:r>
              <a:rPr lang="en-GB" sz="20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nsure </a:t>
            </a: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that each row in a table is uniquely identifiable</a:t>
            </a: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e</a:t>
            </a:r>
            <a:r>
              <a:rPr lang="en-GB" sz="20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stablish </a:t>
            </a: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relationships among tables and to ensure the integrity of the data </a:t>
            </a:r>
          </a:p>
          <a:p>
            <a:pPr marL="341313" indent="-341313">
              <a:lnSpc>
                <a:spcPct val="90000"/>
              </a:lnSpc>
              <a:spcBef>
                <a:spcPts val="21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The key’s role is based on a concept known as </a:t>
            </a:r>
            <a:r>
              <a:rPr lang="en-GB" sz="2000" dirty="0">
                <a:solidFill>
                  <a:srgbClr val="FF0000"/>
                </a:solidFill>
                <a:latin typeface="Trebuchet MS" pitchFamily="34" charset="0"/>
                <a:ea typeface="ＭＳ Ｐゴシック" pitchFamily="34" charset="-128"/>
              </a:rPr>
              <a:t>determination</a:t>
            </a: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, which is used in the definition of </a:t>
            </a:r>
            <a:r>
              <a:rPr lang="en-GB" sz="2000" dirty="0">
                <a:solidFill>
                  <a:srgbClr val="FF0000"/>
                </a:solidFill>
                <a:latin typeface="Trebuchet MS" pitchFamily="34" charset="0"/>
                <a:ea typeface="ＭＳ Ｐゴシック" pitchFamily="34" charset="-128"/>
              </a:rPr>
              <a:t>functional dependence.</a:t>
            </a:r>
            <a:endParaRPr lang="en-GB" sz="2000" dirty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741363" lvl="1" indent="-284163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A </a:t>
            </a:r>
            <a:r>
              <a:rPr lang="en-GB" sz="2000" b="1" dirty="0">
                <a:solidFill>
                  <a:srgbClr val="000000"/>
                </a:solidFill>
                <a:cs typeface="Arial" pitchFamily="34" charset="0"/>
              </a:rPr>
              <a:t>→</a:t>
            </a: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 B (A determines B : B is functionally dependent on A)</a:t>
            </a:r>
            <a:r>
              <a:rPr lang="ar-SA" sz="2000" dirty="0">
                <a:solidFill>
                  <a:srgbClr val="000000"/>
                </a:solidFill>
                <a:latin typeface="Trebuchet MS" pitchFamily="34" charset="0"/>
              </a:rPr>
              <a:t>‏</a:t>
            </a:r>
            <a:endParaRPr lang="en-US" sz="2000" dirty="0">
              <a:solidFill>
                <a:srgbClr val="000000"/>
              </a:solidFill>
              <a:latin typeface="Trebuchet MS" pitchFamily="34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A is eligible to be a primary key of one table means: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Knowing the value of an attribute A makes it possible to determine the value of any other attribute </a:t>
            </a:r>
            <a:r>
              <a:rPr lang="en-US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sym typeface="Wingdings" pitchFamily="2" charset="2"/>
              </a:rPr>
              <a:t>in the table</a:t>
            </a:r>
            <a:endParaRPr lang="en-GB" sz="2000" dirty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dirty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61" y="4683331"/>
            <a:ext cx="8130139" cy="217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914408"/>
      </p:ext>
    </p:extLst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466EE128-AF3A-4156-816D-446DC8303308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43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664145" y="1319348"/>
            <a:ext cx="10327906" cy="51680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GB" altLang="en-US" sz="2200" dirty="0" err="1">
                <a:solidFill>
                  <a:schemeClr val="tx2"/>
                </a:solidFill>
                <a:latin typeface="Trebuchet MS" panose="020B0603020202020204" pitchFamily="34" charset="0"/>
              </a:rPr>
              <a:t>Superkey</a:t>
            </a:r>
            <a:endParaRPr lang="en-GB" altLang="en-US" sz="22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Attribute or combination of attributes that uniquely identifies any given row (not necessary to be minimal)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chemeClr val="tx2"/>
                </a:solidFill>
                <a:latin typeface="Trebuchet MS" panose="020B0603020202020204" pitchFamily="34" charset="0"/>
              </a:rPr>
              <a:t>Candidate key </a:t>
            </a:r>
            <a:r>
              <a:rPr lang="en-GB" altLang="en-US" sz="2200" dirty="0">
                <a:latin typeface="Trebuchet MS" panose="020B0603020202020204" pitchFamily="34" charset="0"/>
              </a:rPr>
              <a:t>(eligible as a primary key)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Minimal </a:t>
            </a:r>
            <a:r>
              <a:rPr lang="en-GB" altLang="en-U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superkey</a:t>
            </a:r>
            <a:endParaRPr lang="en-GB" alt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Primary key (PK)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One of candidate keys selected (can’t contain null entries)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Composite key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: key that is composed of more than one attribute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Key attribute: attribute that is a part of a key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chemeClr val="tx2"/>
                </a:solidFill>
                <a:latin typeface="Trebuchet MS" panose="020B0603020202020204" pitchFamily="34" charset="0"/>
              </a:rPr>
              <a:t>Secondary key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Used only for data retrieval (may NOT be unique)</a:t>
            </a:r>
            <a:r>
              <a:rPr lang="ar-SA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‏</a:t>
            </a:r>
            <a:endParaRPr lang="en-GB" alt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Foreign key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Values must match primary key in another table</a:t>
            </a:r>
          </a:p>
        </p:txBody>
      </p:sp>
      <p:sp>
        <p:nvSpPr>
          <p:cNvPr id="86022" name="Text Box 3"/>
          <p:cNvSpPr txBox="1">
            <a:spLocks noChangeArrowheads="1"/>
          </p:cNvSpPr>
          <p:nvPr/>
        </p:nvSpPr>
        <p:spPr bwMode="auto">
          <a:xfrm>
            <a:off x="664144" y="153219"/>
            <a:ext cx="6129540" cy="84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</a:rPr>
              <a:t>Types of Keys</a:t>
            </a:r>
            <a:endParaRPr lang="en-GB" altLang="en-US" b="1" dirty="0">
              <a:solidFill>
                <a:srgbClr val="000099"/>
              </a:solidFill>
              <a:latin typeface="Stone Sans ITC TT-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6115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31758CEF-1916-4AC3-AF0B-66AB7978AA99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44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606392" y="333375"/>
            <a:ext cx="8297896" cy="78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Null Values</a:t>
            </a: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818147" y="1484313"/>
            <a:ext cx="9094203" cy="424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No data entry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Can represent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an 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unknown attribute value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 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known, but missing, attribute value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 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“not applicable” condition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Can create problems when functions such as COUNT, AVERAGE, and SUM are used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Can create logical problems when relational tables are linked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</a:pP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0000FF"/>
              </a:buClr>
            </a:pP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Not permitted in primary key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FF0000"/>
              </a:buClr>
            </a:pP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Should be avoided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also in 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other </a:t>
            </a: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attributes </a:t>
            </a: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</a:pPr>
            <a:endParaRPr lang="en-GB" altLang="en-US" sz="2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00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23D6947D-BBAA-4F8C-8146-D5F4D5C25D86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45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654518" y="333375"/>
            <a:ext cx="8249770" cy="67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Ways to Handle Nulls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040" y="4336582"/>
            <a:ext cx="64738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1142" name="Content Placeholder 2"/>
          <p:cNvSpPr txBox="1">
            <a:spLocks/>
          </p:cNvSpPr>
          <p:nvPr/>
        </p:nvSpPr>
        <p:spPr bwMode="auto">
          <a:xfrm>
            <a:off x="510140" y="1260115"/>
            <a:ext cx="9233017" cy="473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1" dirty="0">
                <a:latin typeface="Trebuchet MS" panose="020B0603020202020204" pitchFamily="34" charset="0"/>
              </a:rPr>
              <a:t>Flags</a:t>
            </a:r>
            <a:r>
              <a:rPr lang="en-US" altLang="en-US" sz="2400" dirty="0">
                <a:latin typeface="Trebuchet MS" panose="020B0603020202020204" pitchFamily="34" charset="0"/>
              </a:rPr>
              <a:t>:</a:t>
            </a:r>
            <a:r>
              <a:rPr lang="en-US" altLang="en-US" sz="2400" b="1" dirty="0"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Special codes used to indicate the absence of some value </a:t>
            </a:r>
          </a:p>
          <a:p>
            <a:pPr>
              <a:spcBef>
                <a:spcPts val="1200"/>
              </a:spcBef>
            </a:pPr>
            <a:r>
              <a:rPr lang="en-US" altLang="en-US" sz="2400" dirty="0">
                <a:latin typeface="Trebuchet MS" panose="020B0603020202020204" pitchFamily="34" charset="0"/>
              </a:rPr>
              <a:t>NOT NULL constraint - Placed on a column to ensure that every row in the table has a value for that column</a:t>
            </a:r>
          </a:p>
          <a:p>
            <a:pPr>
              <a:spcBef>
                <a:spcPts val="1200"/>
              </a:spcBef>
            </a:pPr>
            <a:r>
              <a:rPr lang="en-US" altLang="en-US" sz="2400" dirty="0">
                <a:latin typeface="Trebuchet MS" panose="020B0603020202020204" pitchFamily="34" charset="0"/>
              </a:rPr>
              <a:t>UNIQUE constraint - Restriction placed on a column to ensure that no duplicate values exist for that column</a:t>
            </a:r>
          </a:p>
        </p:txBody>
      </p:sp>
    </p:spTree>
    <p:extLst>
      <p:ext uri="{BB962C8B-B14F-4D97-AF65-F5344CB8AC3E}">
        <p14:creationId xmlns:p14="http://schemas.microsoft.com/office/powerpoint/2010/main" val="4221706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836376" y="1126156"/>
            <a:ext cx="10931242" cy="739582"/>
          </a:xfrm>
        </p:spPr>
        <p:txBody>
          <a:bodyPr/>
          <a:lstStyle/>
          <a:p>
            <a:r>
              <a:rPr lang="en-US" altLang="en-US" sz="3200" dirty="0" smtClean="0">
                <a:latin typeface="+mn-lt"/>
                <a:ea typeface="ＭＳ Ｐゴシック" panose="020B0600070205080204" pitchFamily="34" charset="-128"/>
              </a:rPr>
              <a:t>Integrity Rules for Relational Database Model</a:t>
            </a:r>
            <a:endParaRPr lang="en-AU" altLang="en-US" sz="3200" dirty="0" smtClean="0">
              <a:latin typeface="+mn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9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9B0DA344-4833-49B5-85F2-B508BBC7331A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47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548441" y="193674"/>
            <a:ext cx="7129463" cy="7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Integrity Rules for Relational DB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38477" y="1041334"/>
            <a:ext cx="4867174" cy="2087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FF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u="sng" dirty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Entity </a:t>
            </a:r>
            <a:r>
              <a:rPr lang="en-GB" sz="2400" u="sng" dirty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I</a:t>
            </a:r>
            <a:r>
              <a:rPr lang="en-GB" sz="2400" u="sng" dirty="0" smtClean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ntegrity Rule</a:t>
            </a:r>
            <a:endParaRPr lang="en-GB" sz="2400" u="sng" dirty="0">
              <a:solidFill>
                <a:srgbClr val="0000FF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Ensures all entity instances are unique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Each entity instances has </a:t>
            </a:r>
            <a:r>
              <a:rPr lang="en-GB" sz="2000" dirty="0">
                <a:solidFill>
                  <a:srgbClr val="FF0000"/>
                </a:solidFill>
                <a:latin typeface="Trebuchet MS" pitchFamily="34" charset="0"/>
                <a:ea typeface="ＭＳ Ｐゴシック" pitchFamily="34" charset="-128"/>
              </a:rPr>
              <a:t>unique and non null</a:t>
            </a: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Trebuchet MS" pitchFamily="34" charset="0"/>
                <a:ea typeface="ＭＳ Ｐゴシック" pitchFamily="34" charset="-128"/>
              </a:rPr>
              <a:t>primary key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dirty="0">
              <a:solidFill>
                <a:srgbClr val="FF0000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pic>
        <p:nvPicPr>
          <p:cNvPr id="9421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59" y="3217330"/>
            <a:ext cx="6762783" cy="353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87680" y="1056741"/>
            <a:ext cx="5756758" cy="2072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u="sng" dirty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Referential </a:t>
            </a:r>
            <a:r>
              <a:rPr lang="en-GB" sz="2400" u="sng" dirty="0" smtClean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Integrity Rule</a:t>
            </a:r>
            <a:endParaRPr lang="en-GB" sz="2400" u="sng" dirty="0">
              <a:solidFill>
                <a:srgbClr val="0000FF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FF0000"/>
                </a:solidFill>
                <a:latin typeface="Trebuchet MS" pitchFamily="34" charset="0"/>
                <a:ea typeface="ＭＳ Ｐゴシック" pitchFamily="34" charset="-128"/>
              </a:rPr>
              <a:t>Foreign key</a:t>
            </a: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 must match primary key values or have null value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Makes it impossible to delete row whose primary key has mandatory matching foreign key values in the related table</a:t>
            </a:r>
          </a:p>
        </p:txBody>
      </p:sp>
    </p:spTree>
    <p:extLst>
      <p:ext uri="{BB962C8B-B14F-4D97-AF65-F5344CB8AC3E}">
        <p14:creationId xmlns:p14="http://schemas.microsoft.com/office/powerpoint/2010/main" val="222201363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94B11EAB-C87C-4E3F-8905-F4249FC89289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48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567891" y="333375"/>
            <a:ext cx="8409423" cy="69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Data Redundancy Revisit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904774" y="1337276"/>
            <a:ext cx="9687026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2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Data redundancy leads to data anomalies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Such anomalies can destroy the effectiveness of the database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dirty="0" smtClean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341313" indent="-341313">
              <a:spcBef>
                <a:spcPts val="700"/>
              </a:spcBef>
              <a:buClr>
                <a:srgbClr val="0000FF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Foreign keys</a:t>
            </a:r>
          </a:p>
          <a:p>
            <a:pPr marL="741363" lvl="1" indent="-284163">
              <a:spcBef>
                <a:spcPts val="600"/>
              </a:spcBef>
              <a:buClr>
                <a:srgbClr val="FF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FF0000"/>
                </a:solidFill>
                <a:latin typeface="Trebuchet MS" pitchFamily="34" charset="0"/>
                <a:ea typeface="ＭＳ Ｐゴシック" pitchFamily="34" charset="-128"/>
              </a:rPr>
              <a:t>Controlled data redundancies</a:t>
            </a:r>
            <a:r>
              <a:rPr lang="en-GB" sz="24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 by using common attributes shared by tables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Crucial to exercising data redundancy control</a:t>
            </a:r>
          </a:p>
          <a:p>
            <a:pPr marL="741363" lvl="1" indent="-284163">
              <a:spcBef>
                <a:spcPts val="600"/>
              </a:spcBef>
              <a:buClr>
                <a:srgbClr val="000000"/>
              </a:buClr>
              <a:buSzPct val="100000"/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600" dirty="0" smtClean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</a:endParaRPr>
          </a:p>
          <a:p>
            <a:pPr marL="341313" indent="-341313">
              <a:spcBef>
                <a:spcPts val="700"/>
              </a:spcBef>
              <a:buClr>
                <a:srgbClr val="0000FF"/>
              </a:buClr>
              <a:buSzPct val="100000"/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FF"/>
                </a:solidFill>
                <a:latin typeface="Trebuchet MS" pitchFamily="34" charset="0"/>
                <a:ea typeface="ＭＳ Ｐゴシック" pitchFamily="34" charset="-128"/>
              </a:rPr>
              <a:t>Sometimes, data redundancy is necessary</a:t>
            </a:r>
          </a:p>
          <a:p>
            <a:pPr marL="798513" lvl="1" indent="-341313">
              <a:spcBef>
                <a:spcPts val="700"/>
              </a:spcBef>
              <a:buClr>
                <a:srgbClr val="0000FF"/>
              </a:buClr>
              <a:buSzPct val="100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Trebuchet MS" pitchFamily="34" charset="0"/>
                <a:ea typeface="ＭＳ Ｐゴシック" pitchFamily="34" charset="-128"/>
              </a:rPr>
              <a:t>To preserve the historical accuracy of the data</a:t>
            </a:r>
          </a:p>
          <a:p>
            <a:pPr marL="798513" lvl="1" indent="-341313">
              <a:spcBef>
                <a:spcPts val="700"/>
              </a:spcBef>
              <a:buClr>
                <a:srgbClr val="0000FF"/>
              </a:buClr>
              <a:buSzPct val="100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Trebuchet MS" pitchFamily="34" charset="0"/>
                <a:ea typeface="ＭＳ Ｐゴシック" pitchFamily="34" charset="-128"/>
              </a:rPr>
              <a:t>To make the database serve crucial information purposes</a:t>
            </a:r>
          </a:p>
          <a:p>
            <a:pPr marL="798513" lvl="1" indent="-341313">
              <a:spcBef>
                <a:spcPts val="700"/>
              </a:spcBef>
              <a:buClr>
                <a:srgbClr val="0000FF"/>
              </a:buClr>
              <a:buSzPct val="100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latin typeface="Trebuchet MS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430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614995" y="779646"/>
            <a:ext cx="10931242" cy="585578"/>
          </a:xfrm>
        </p:spPr>
        <p:txBody>
          <a:bodyPr/>
          <a:lstStyle/>
          <a:p>
            <a:r>
              <a:rPr lang="en-US" altLang="en-US" sz="3200" dirty="0" smtClean="0">
                <a:latin typeface="+mn-lt"/>
                <a:ea typeface="ＭＳ Ｐゴシック" panose="020B0600070205080204" pitchFamily="34" charset="-128"/>
              </a:rPr>
              <a:t>Index, Data Dictionary, System Catalog</a:t>
            </a:r>
            <a:endParaRPr lang="en-AU" altLang="en-US" sz="3200" dirty="0" smtClean="0">
              <a:latin typeface="+mn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73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21" y="1182106"/>
            <a:ext cx="79152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61825" y="318068"/>
            <a:ext cx="79930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E46C0A"/>
                </a:solidFill>
                <a:latin typeface="SketchFlow Print" pitchFamily="2" charset="0"/>
              </a:rPr>
              <a:t>Warming Up Discussion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28171" y="1383718"/>
            <a:ext cx="29527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</a:pPr>
            <a:r>
              <a:rPr lang="en-US" altLang="en-US" sz="2600" dirty="0">
                <a:solidFill>
                  <a:schemeClr val="accent1"/>
                </a:solidFill>
              </a:rPr>
              <a:t>What are main roles of the blueprint in the course of building your house? </a:t>
            </a:r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US" altLang="en-US" sz="1200" dirty="0">
              <a:solidFill>
                <a:schemeClr val="accent1"/>
              </a:solidFill>
            </a:endParaRPr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US" altLang="en-US" sz="1200" dirty="0">
              <a:solidFill>
                <a:schemeClr val="accent1"/>
              </a:solidFill>
            </a:endParaRPr>
          </a:p>
          <a:p>
            <a:pPr>
              <a:lnSpc>
                <a:spcPct val="96000"/>
              </a:lnSpc>
              <a:spcBef>
                <a:spcPts val="800"/>
              </a:spcBef>
              <a:buClr>
                <a:srgbClr val="000000"/>
              </a:buClr>
            </a:pPr>
            <a:r>
              <a:rPr lang="en-US" altLang="en-US" sz="2600" dirty="0">
                <a:solidFill>
                  <a:schemeClr val="accent1"/>
                </a:solidFill>
              </a:rPr>
              <a:t>What components need to be included in the blueprint?</a:t>
            </a:r>
            <a:endParaRPr lang="en-GB" altLang="en-US" sz="26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B5E70860-088E-45C5-9969-C486A9A96F23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50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596766" y="333375"/>
            <a:ext cx="8240847" cy="60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Indexes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596766" y="1020278"/>
            <a:ext cx="4500732" cy="512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Orderly arrangement used to logically access rows in a </a:t>
            </a: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table</a:t>
            </a:r>
          </a:p>
          <a:p>
            <a:pPr marL="0" indent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Index key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Index’s reference point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Points to data location identified by the key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Unique index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Index in which the index key can have only one pointer value (row) associated with it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Each index is associated with only one </a:t>
            </a:r>
            <a:r>
              <a:rPr lang="en-GB" altLang="en-US" sz="2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table</a:t>
            </a: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0358" name="Picture 4" descr="Fig03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7" y="-517391"/>
            <a:ext cx="5372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98" y="3627504"/>
            <a:ext cx="45291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72559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4635BA4E-17AA-42CF-8F5D-C2809982E268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51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596766" y="333375"/>
            <a:ext cx="8455159" cy="55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Data Dictionary and System </a:t>
            </a:r>
            <a:r>
              <a:rPr lang="en-GB" altLang="en-US" b="1" dirty="0" err="1">
                <a:solidFill>
                  <a:srgbClr val="000099"/>
                </a:solidFill>
                <a:latin typeface="Stone Sans ITC TT-Bold" charset="0"/>
              </a:rPr>
              <a:t>Catalog</a:t>
            </a:r>
            <a:endParaRPr lang="en-GB" altLang="en-US" b="1" dirty="0">
              <a:solidFill>
                <a:srgbClr val="000099"/>
              </a:solidFill>
              <a:latin typeface="Stone Sans ITC TT-Bold" charset="0"/>
            </a:endParaRP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856647" y="1472665"/>
            <a:ext cx="10241281" cy="45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800" b="1" dirty="0">
                <a:solidFill>
                  <a:srgbClr val="0000FF"/>
                </a:solidFill>
                <a:latin typeface="Trebuchet MS" panose="020B0603020202020204" pitchFamily="34" charset="0"/>
              </a:rPr>
              <a:t>Data dictionary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Description of all tables in the database created by the user and designer – </a:t>
            </a: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Metadata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latin typeface="Trebuchet MS" panose="020B0603020202020204" pitchFamily="34" charset="0"/>
              </a:rPr>
              <a:t>Attribute details like type, formats etc.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2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800" b="1" dirty="0">
                <a:solidFill>
                  <a:srgbClr val="0000FF"/>
                </a:solidFill>
                <a:latin typeface="Trebuchet MS" panose="020B0603020202020204" pitchFamily="34" charset="0"/>
              </a:rPr>
              <a:t>System </a:t>
            </a:r>
            <a:r>
              <a:rPr lang="en-GB" altLang="en-US" sz="2800" b="1" dirty="0" err="1">
                <a:solidFill>
                  <a:srgbClr val="0000FF"/>
                </a:solidFill>
                <a:latin typeface="Trebuchet MS" panose="020B0603020202020204" pitchFamily="34" charset="0"/>
              </a:rPr>
              <a:t>catalog</a:t>
            </a:r>
            <a:endParaRPr lang="en-GB" altLang="en-US" sz="2800" b="1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Detailed data dictionary (description of all objects in the database)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System-created database  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Stores database characteristics and contents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Automatically produces 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2727507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34DF6B44-6032-4F3B-A023-87834990E8DA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52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616017" y="260350"/>
            <a:ext cx="8288271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A Sample Data Dictionary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2209800" y="2133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44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4" b="28751"/>
          <a:stretch>
            <a:fillRect/>
          </a:stretch>
        </p:blipFill>
        <p:spPr bwMode="auto">
          <a:xfrm>
            <a:off x="895149" y="969747"/>
            <a:ext cx="8823377" cy="364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1126156" y="4724401"/>
            <a:ext cx="10260529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None/>
            </a:pPr>
            <a:r>
              <a:rPr lang="en-GB" altLang="en-US" sz="2200" dirty="0">
                <a:solidFill>
                  <a:srgbClr val="0000FF"/>
                </a:solidFill>
                <a:latin typeface="Trebuchet MS" panose="020B0603020202020204" pitchFamily="34" charset="0"/>
              </a:rPr>
              <a:t>Homonyms and synonyms must be avoided to lessen confusion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None/>
            </a:pPr>
            <a:endParaRPr lang="en-GB" altLang="en-US" sz="22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Homonyms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: the use of the same attribute name to label different attributes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Trebuchet MS" panose="020B0603020202020204" pitchFamily="34" charset="0"/>
              <a:buChar char="•"/>
            </a:pPr>
            <a:r>
              <a:rPr lang="en-GB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Synonyms</a:t>
            </a:r>
            <a:r>
              <a:rPr lang="en-GB" altLang="en-US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: the use of a different name to describe the same attribute</a:t>
            </a:r>
          </a:p>
        </p:txBody>
      </p:sp>
    </p:spTree>
    <p:extLst>
      <p:ext uri="{BB962C8B-B14F-4D97-AF65-F5344CB8AC3E}">
        <p14:creationId xmlns:p14="http://schemas.microsoft.com/office/powerpoint/2010/main" val="337363209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630237" y="312208"/>
            <a:ext cx="691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</a:rPr>
              <a:t>Summary 1</a:t>
            </a:r>
            <a:endParaRPr lang="en-GB" altLang="en-US" b="1" dirty="0">
              <a:solidFill>
                <a:srgbClr val="000099"/>
              </a:solidFill>
              <a:latin typeface="Stone Sans ITC TT-Bold" charset="0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298048" y="1617398"/>
            <a:ext cx="9276819" cy="427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 data model is an abstraction of a complex real-world data environment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DB designers use data models to communicate with programmers and end-users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The basic data modelling components are entities, attributes, relationships, and constraints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Business rules are used to identify and define the basic modelling components within a specific real-world environment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2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390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64752-3EFE-486F-BC82-614C62AF2A2E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98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630237" y="312208"/>
            <a:ext cx="691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</a:rPr>
              <a:t>Summary 2</a:t>
            </a:r>
            <a:endParaRPr lang="en-GB" altLang="en-US" b="1" dirty="0">
              <a:solidFill>
                <a:srgbClr val="000099"/>
              </a:solidFill>
              <a:latin typeface="Stone Sans ITC TT-Bold" charset="0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733926" y="1617398"/>
            <a:ext cx="10431379" cy="427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The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R</a:t>
            </a: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elational DB model is the current DB implementation standard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Relational tables composed of rows and columns are the basic building blocks of a RDB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Keys are central to use of relational tables.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Each table row must have a primary key (PK) which uniquely identifies all remaining attributes in a given row record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The PK of one table can appear as the foreign key (FK) in another table to which it is linked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2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390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64752-3EFE-486F-BC82-614C62AF2A2E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91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2878DA11-8565-48FF-9190-7F5019730B2C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6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19" y="1708468"/>
            <a:ext cx="47037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50863" y="343536"/>
            <a:ext cx="316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Data Modelling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63588" y="1468756"/>
            <a:ext cx="6448742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Model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An </a:t>
            </a: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abstraction</a:t>
            </a: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of a more complex real-world object or </a:t>
            </a:r>
            <a:r>
              <a:rPr lang="en-GB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event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Data model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Blueprint</a:t>
            </a: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of the database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Graphical representation of complex data </a:t>
            </a:r>
            <a:r>
              <a:rPr lang="en-GB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structure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Named as ‘</a:t>
            </a:r>
            <a:r>
              <a:rPr lang="en-GB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Entity 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R</a:t>
            </a:r>
            <a:r>
              <a:rPr lang="en-GB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elationship Diagram 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(ERD</a:t>
            </a:r>
            <a:r>
              <a:rPr lang="en-GB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)’</a:t>
            </a:r>
            <a:r>
              <a:rPr lang="ar-SA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‏</a:t>
            </a: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None/>
            </a:pP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8441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Fig02-0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9017" y="708661"/>
            <a:ext cx="4871940" cy="3006090"/>
          </a:xfrm>
        </p:spPr>
      </p:pic>
      <p:pic>
        <p:nvPicPr>
          <p:cNvPr id="17412" name="Picture 3" descr="Fig02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29" y="708661"/>
            <a:ext cx="4418011" cy="301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 descr="relations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7" y="3764917"/>
            <a:ext cx="4608512" cy="304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53" y="3776379"/>
            <a:ext cx="4482148" cy="30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9017" y="591639"/>
            <a:ext cx="7803514" cy="23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05790" y="320676"/>
            <a:ext cx="4560570" cy="5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Data Model Examples</a:t>
            </a:r>
          </a:p>
        </p:txBody>
      </p:sp>
    </p:spTree>
    <p:extLst>
      <p:ext uri="{BB962C8B-B14F-4D97-AF65-F5344CB8AC3E}">
        <p14:creationId xmlns:p14="http://schemas.microsoft.com/office/powerpoint/2010/main" val="41381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B91B9D3F-8E17-47DF-80C7-763BB4D252AE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8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39090" y="377826"/>
            <a:ext cx="68405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Why Data </a:t>
            </a:r>
            <a:r>
              <a:rPr lang="en-GB" altLang="en-US" b="1" dirty="0" err="1">
                <a:solidFill>
                  <a:srgbClr val="000099"/>
                </a:solidFill>
                <a:latin typeface="Stone Sans ITC TT-Bold" charset="0"/>
              </a:rPr>
              <a:t>Modeling</a:t>
            </a: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 is Important?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017270" y="1298734"/>
            <a:ext cx="9574530" cy="255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Provide simple representation of complex data structure (</a:t>
            </a:r>
            <a:r>
              <a:rPr lang="en-GB" alt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abstraction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lang="ar-SA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‏</a:t>
            </a:r>
            <a:r>
              <a:rPr lang="en-US" altLang="en-US" sz="280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 </a:t>
            </a:r>
            <a:r>
              <a:rPr lang="en-US" altLang="en-US" sz="280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overall view of the database</a:t>
            </a: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Data model </a:t>
            </a:r>
            <a:r>
              <a:rPr lang="en-GB" altLang="en-US" sz="2800" dirty="0">
                <a:solidFill>
                  <a:srgbClr val="FF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facilitate communication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among database designer, application programmer and the end users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2" name="Picture 5" descr="Fig02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6" t="19830" r="21793" b="62097"/>
          <a:stretch>
            <a:fillRect/>
          </a:stretch>
        </p:blipFill>
        <p:spPr bwMode="auto">
          <a:xfrm>
            <a:off x="3257551" y="4158418"/>
            <a:ext cx="5820728" cy="121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558925" y="5416629"/>
            <a:ext cx="90328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i="1" dirty="0" smtClean="0">
                <a:solidFill>
                  <a:srgbClr val="E46C0A"/>
                </a:solidFill>
                <a:latin typeface="Trebuchet MS" panose="020B0603020202020204" pitchFamily="34" charset="0"/>
                <a:ea typeface="Osaka" charset="-128"/>
              </a:rPr>
              <a:t>“A picture is worth a thousand words”</a:t>
            </a:r>
            <a:endParaRPr lang="en-GB" altLang="en-US" b="1" i="1" dirty="0">
              <a:solidFill>
                <a:srgbClr val="E46C0A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094368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Basic building blocks of a ‘Database Model’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61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0DA675-4EC4-42AD-8BEF-EC150FC81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25F665-6178-4A3C-AB51-33584EBE5E66}">
  <ds:schemaRefs>
    <ds:schemaRef ds:uri="c64b295e-e158-430a-a9fe-95bbf17b9d7d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f5e39c8-e5a1-4a0d-b53f-9134be983d1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ITatJCU-Lectures-2022</Template>
  <TotalTime>192</TotalTime>
  <Words>2877</Words>
  <Application>Microsoft Office PowerPoint</Application>
  <PresentationFormat>Widescreen</PresentationFormat>
  <Paragraphs>498</Paragraphs>
  <Slides>54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ＭＳ Ｐゴシック</vt:lpstr>
      <vt:lpstr>Osaka</vt:lpstr>
      <vt:lpstr>Playfair Display</vt:lpstr>
      <vt:lpstr>Arial</vt:lpstr>
      <vt:lpstr>Calibri</vt:lpstr>
      <vt:lpstr>Courier New</vt:lpstr>
      <vt:lpstr>SketchFlow Print</vt:lpstr>
      <vt:lpstr>Stone Sans ITC TT-Bold</vt:lpstr>
      <vt:lpstr>Times New Roman</vt:lpstr>
      <vt:lpstr>Trebuchet MS</vt:lpstr>
      <vt:lpstr>Verdana</vt:lpstr>
      <vt:lpstr>Wingdings</vt:lpstr>
      <vt:lpstr>1_Office Theme</vt:lpstr>
      <vt:lpstr>Custom Design</vt:lpstr>
      <vt:lpstr>Microsoft Office Visio Drawing</vt:lpstr>
      <vt:lpstr>CP2404/CP5633  Database Modelling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this now</vt:lpstr>
      <vt:lpstr>PowerPoint Presentation</vt:lpstr>
      <vt:lpstr>PowerPoint Presentation</vt:lpstr>
      <vt:lpstr>Do this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Reasons for Identifying and Documenting Business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Integrity Rules for Relational Database Model</vt:lpstr>
      <vt:lpstr>PowerPoint Presentation</vt:lpstr>
      <vt:lpstr>PowerPoint Presentation</vt:lpstr>
      <vt:lpstr>Index, Data Dictionary, System Catalog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CP2404/CP5633  Database Modelling</dc:title>
  <dc:creator>Joanne Lee</dc:creator>
  <cp:lastModifiedBy>Joanne Lee</cp:lastModifiedBy>
  <cp:revision>26</cp:revision>
  <dcterms:created xsi:type="dcterms:W3CDTF">2022-09-03T07:04:50Z</dcterms:created>
  <dcterms:modified xsi:type="dcterms:W3CDTF">2022-09-03T10:17:30Z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