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69" r:id="rId5"/>
  </p:sldMasterIdLst>
  <p:notesMasterIdLst>
    <p:notesMasterId r:id="rId56"/>
  </p:notesMasterIdLst>
  <p:sldIdLst>
    <p:sldId id="471" r:id="rId6"/>
    <p:sldId id="484" r:id="rId7"/>
    <p:sldId id="485" r:id="rId8"/>
    <p:sldId id="486" r:id="rId9"/>
    <p:sldId id="487" r:id="rId10"/>
    <p:sldId id="488" r:id="rId11"/>
    <p:sldId id="533" r:id="rId12"/>
    <p:sldId id="490" r:id="rId13"/>
    <p:sldId id="491" r:id="rId14"/>
    <p:sldId id="534" r:id="rId15"/>
    <p:sldId id="493" r:id="rId16"/>
    <p:sldId id="494" r:id="rId17"/>
    <p:sldId id="495" r:id="rId18"/>
    <p:sldId id="496" r:id="rId19"/>
    <p:sldId id="497" r:id="rId20"/>
    <p:sldId id="498" r:id="rId21"/>
    <p:sldId id="499" r:id="rId22"/>
    <p:sldId id="500" r:id="rId23"/>
    <p:sldId id="501" r:id="rId24"/>
    <p:sldId id="502" r:id="rId25"/>
    <p:sldId id="503" r:id="rId26"/>
    <p:sldId id="504" r:id="rId27"/>
    <p:sldId id="505" r:id="rId28"/>
    <p:sldId id="506" r:id="rId29"/>
    <p:sldId id="507" r:id="rId30"/>
    <p:sldId id="537" r:id="rId31"/>
    <p:sldId id="509" r:id="rId32"/>
    <p:sldId id="510" r:id="rId33"/>
    <p:sldId id="511" r:id="rId34"/>
    <p:sldId id="512" r:id="rId35"/>
    <p:sldId id="538" r:id="rId36"/>
    <p:sldId id="539" r:id="rId37"/>
    <p:sldId id="514" r:id="rId38"/>
    <p:sldId id="540" r:id="rId39"/>
    <p:sldId id="516" r:id="rId40"/>
    <p:sldId id="517" r:id="rId41"/>
    <p:sldId id="518" r:id="rId42"/>
    <p:sldId id="519" r:id="rId43"/>
    <p:sldId id="543" r:id="rId44"/>
    <p:sldId id="521" r:id="rId45"/>
    <p:sldId id="541" r:id="rId46"/>
    <p:sldId id="542" r:id="rId47"/>
    <p:sldId id="544" r:id="rId48"/>
    <p:sldId id="545" r:id="rId49"/>
    <p:sldId id="546" r:id="rId50"/>
    <p:sldId id="528" r:id="rId51"/>
    <p:sldId id="529" r:id="rId52"/>
    <p:sldId id="547" r:id="rId53"/>
    <p:sldId id="548" r:id="rId54"/>
    <p:sldId id="53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32" autoAdjust="0"/>
    <p:restoredTop sz="96625" autoAdjust="0"/>
  </p:normalViewPr>
  <p:slideViewPr>
    <p:cSldViewPr snapToGrid="0">
      <p:cViewPr varScale="1">
        <p:scale>
          <a:sx n="63" d="100"/>
          <a:sy n="63" d="100"/>
        </p:scale>
        <p:origin x="3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726F7-1322-8B46-A3C1-3D1B6F454225}" type="datetimeFigureOut">
              <a:rPr lang="en-AU" smtClean="0"/>
              <a:t>20/09/2022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95699-AEBD-804E-8FDC-CD08F08621CF}" type="slidenum">
              <a:rPr lang="en-AU" smtClean="0"/>
              <a:t>‹#›</a:t>
            </a:fld>
            <a:endParaRPr lang="en-AU"/>
          </a:p>
        </p:txBody>
      </p:sp>
    </p:spTree>
    <p:extLst>
      <p:ext uri="{BB962C8B-B14F-4D97-AF65-F5344CB8AC3E}">
        <p14:creationId xmlns:p14="http://schemas.microsoft.com/office/powerpoint/2010/main" val="1089032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895699-AEBD-804E-8FDC-CD08F08621CF}" type="slidenum">
              <a:rPr lang="en-AU" smtClean="0"/>
              <a:t>1</a:t>
            </a:fld>
            <a:endParaRPr lang="en-AU"/>
          </a:p>
        </p:txBody>
      </p:sp>
    </p:spTree>
    <p:extLst>
      <p:ext uri="{BB962C8B-B14F-4D97-AF65-F5344CB8AC3E}">
        <p14:creationId xmlns:p14="http://schemas.microsoft.com/office/powerpoint/2010/main" val="2288359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CB30EF52-323E-45F3-A5F5-F35C7E36B375}" type="slidenum">
              <a:rPr lang="en-GB" altLang="en-US" sz="1300" smtClean="0">
                <a:ea typeface="Osaka" charset="-128"/>
              </a:rPr>
              <a:pPr>
                <a:spcBef>
                  <a:spcPct val="0"/>
                </a:spcBef>
                <a:buSzPct val="45000"/>
                <a:buFont typeface="Wingdings" panose="05000000000000000000" pitchFamily="2" charset="2"/>
                <a:buNone/>
              </a:pPr>
              <a:t>10</a:t>
            </a:fld>
            <a:endParaRPr lang="en-GB" altLang="en-US" sz="1300" smtClean="0">
              <a:ea typeface="Osaka" charset="-128"/>
            </a:endParaRPr>
          </a:p>
        </p:txBody>
      </p:sp>
      <p:sp>
        <p:nvSpPr>
          <p:cNvPr id="18435"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18436"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24387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6EE4E19E-60E5-4BC0-81E1-B2B9DC72FD6A}" type="slidenum">
              <a:rPr lang="en-GB" altLang="en-US" sz="1300" smtClean="0">
                <a:ea typeface="Osaka" charset="-128"/>
              </a:rPr>
              <a:pPr>
                <a:spcBef>
                  <a:spcPct val="0"/>
                </a:spcBef>
                <a:buSzPct val="45000"/>
                <a:buFont typeface="Wingdings" panose="05000000000000000000" pitchFamily="2" charset="2"/>
                <a:buNone/>
              </a:pPr>
              <a:t>11</a:t>
            </a:fld>
            <a:endParaRPr lang="en-GB" altLang="en-US" sz="1300" smtClean="0">
              <a:ea typeface="Osaka" charset="-128"/>
            </a:endParaRPr>
          </a:p>
        </p:txBody>
      </p:sp>
      <p:sp>
        <p:nvSpPr>
          <p:cNvPr id="28675"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28676"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24060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CEA87A50-3535-4740-9CE9-B0AA0649C4AD}" type="slidenum">
              <a:rPr lang="en-GB" altLang="en-US" sz="1300" smtClean="0">
                <a:ea typeface="Osaka" charset="-128"/>
              </a:rPr>
              <a:pPr>
                <a:spcBef>
                  <a:spcPct val="0"/>
                </a:spcBef>
                <a:buSzPct val="45000"/>
                <a:buFont typeface="Wingdings" panose="05000000000000000000" pitchFamily="2" charset="2"/>
                <a:buNone/>
              </a:pPr>
              <a:t>12</a:t>
            </a:fld>
            <a:endParaRPr lang="en-GB" altLang="en-US" sz="1300" smtClean="0">
              <a:ea typeface="Osaka" charset="-128"/>
            </a:endParaRPr>
          </a:p>
        </p:txBody>
      </p:sp>
      <p:sp>
        <p:nvSpPr>
          <p:cNvPr id="30723"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30724"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09502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E581D182-1200-4469-B7E4-28E83620D953}" type="slidenum">
              <a:rPr lang="en-GB" altLang="en-US" sz="1300" smtClean="0">
                <a:ea typeface="Osaka" charset="-128"/>
              </a:rPr>
              <a:pPr>
                <a:spcBef>
                  <a:spcPct val="0"/>
                </a:spcBef>
                <a:buSzPct val="45000"/>
                <a:buFont typeface="Wingdings" panose="05000000000000000000" pitchFamily="2" charset="2"/>
                <a:buNone/>
              </a:pPr>
              <a:t>13</a:t>
            </a:fld>
            <a:endParaRPr lang="en-GB" altLang="en-US" sz="1300" smtClean="0">
              <a:ea typeface="Osaka" charset="-128"/>
            </a:endParaRPr>
          </a:p>
        </p:txBody>
      </p:sp>
      <p:sp>
        <p:nvSpPr>
          <p:cNvPr id="32771"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32772"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14690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895E5EFF-E8B4-429D-B357-769255F51C92}" type="slidenum">
              <a:rPr lang="en-GB" altLang="en-US" sz="1300" smtClean="0">
                <a:ea typeface="Osaka" charset="-128"/>
              </a:rPr>
              <a:pPr>
                <a:spcBef>
                  <a:spcPct val="0"/>
                </a:spcBef>
                <a:buSzPct val="45000"/>
                <a:buFont typeface="Wingdings" panose="05000000000000000000" pitchFamily="2" charset="2"/>
                <a:buNone/>
              </a:pPr>
              <a:t>14</a:t>
            </a:fld>
            <a:endParaRPr lang="en-GB" altLang="en-US" sz="1300" smtClean="0">
              <a:ea typeface="Osaka" charset="-128"/>
            </a:endParaRPr>
          </a:p>
        </p:txBody>
      </p:sp>
      <p:sp>
        <p:nvSpPr>
          <p:cNvPr id="34819"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34820"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33414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1FE7FDD7-3E26-49FA-94E2-7E42D01D65FD}" type="slidenum">
              <a:rPr lang="en-GB" altLang="en-US" sz="1300" smtClean="0">
                <a:ea typeface="Osaka" charset="-128"/>
              </a:rPr>
              <a:pPr>
                <a:spcBef>
                  <a:spcPct val="0"/>
                </a:spcBef>
                <a:buSzPct val="45000"/>
                <a:buFont typeface="Wingdings" panose="05000000000000000000" pitchFamily="2" charset="2"/>
                <a:buNone/>
              </a:pPr>
              <a:t>15</a:t>
            </a:fld>
            <a:endParaRPr lang="en-GB" altLang="en-US" sz="1300" smtClean="0">
              <a:ea typeface="Osaka" charset="-128"/>
            </a:endParaRPr>
          </a:p>
        </p:txBody>
      </p:sp>
      <p:sp>
        <p:nvSpPr>
          <p:cNvPr id="36867"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36868"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56294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FCEAB81A-8B67-478A-9628-B48C39DAE59D}" type="slidenum">
              <a:rPr lang="en-GB" altLang="en-US" sz="1300" smtClean="0">
                <a:ea typeface="Osaka" charset="-128"/>
              </a:rPr>
              <a:pPr>
                <a:spcBef>
                  <a:spcPct val="0"/>
                </a:spcBef>
                <a:buSzPct val="45000"/>
                <a:buFont typeface="Wingdings" panose="05000000000000000000" pitchFamily="2" charset="2"/>
                <a:buNone/>
              </a:pPr>
              <a:t>16</a:t>
            </a:fld>
            <a:endParaRPr lang="en-GB" altLang="en-US" sz="1300" smtClean="0">
              <a:ea typeface="Osaka" charset="-128"/>
            </a:endParaRPr>
          </a:p>
        </p:txBody>
      </p:sp>
      <p:sp>
        <p:nvSpPr>
          <p:cNvPr id="38915"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38916"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10717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2373E242-CE8D-4CE6-BA73-DA67C0A88A2D}" type="slidenum">
              <a:rPr lang="en-GB" altLang="en-US" sz="1300" smtClean="0">
                <a:ea typeface="Osaka" charset="-128"/>
              </a:rPr>
              <a:pPr>
                <a:spcBef>
                  <a:spcPct val="0"/>
                </a:spcBef>
                <a:buSzPct val="45000"/>
                <a:buFont typeface="Wingdings" panose="05000000000000000000" pitchFamily="2" charset="2"/>
                <a:buNone/>
              </a:pPr>
              <a:t>17</a:t>
            </a:fld>
            <a:endParaRPr lang="en-GB" altLang="en-US" sz="1300" smtClean="0">
              <a:ea typeface="Osaka" charset="-128"/>
            </a:endParaRPr>
          </a:p>
        </p:txBody>
      </p:sp>
      <p:sp>
        <p:nvSpPr>
          <p:cNvPr id="40963"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40964"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5765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49A4E09E-CB02-4EAD-8646-4D101C97FC61}" type="slidenum">
              <a:rPr lang="en-GB" altLang="en-US" sz="1300" smtClean="0">
                <a:ea typeface="Osaka" charset="-128"/>
              </a:rPr>
              <a:pPr>
                <a:spcBef>
                  <a:spcPct val="0"/>
                </a:spcBef>
                <a:buSzPct val="45000"/>
                <a:buFont typeface="Wingdings" panose="05000000000000000000" pitchFamily="2" charset="2"/>
                <a:buNone/>
              </a:pPr>
              <a:t>18</a:t>
            </a:fld>
            <a:endParaRPr lang="en-GB" altLang="en-US" sz="1300" smtClean="0">
              <a:ea typeface="Osaka" charset="-128"/>
            </a:endParaRPr>
          </a:p>
        </p:txBody>
      </p:sp>
      <p:sp>
        <p:nvSpPr>
          <p:cNvPr id="43011"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43012"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35641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3B7A2A03-C681-438F-88FF-F1BAB06C6AA0}" type="slidenum">
              <a:rPr lang="en-GB" altLang="en-US" sz="1300" smtClean="0">
                <a:ea typeface="Osaka" charset="-128"/>
              </a:rPr>
              <a:pPr>
                <a:spcBef>
                  <a:spcPct val="0"/>
                </a:spcBef>
                <a:buSzPct val="45000"/>
                <a:buFont typeface="Wingdings" panose="05000000000000000000" pitchFamily="2" charset="2"/>
                <a:buNone/>
              </a:pPr>
              <a:t>19</a:t>
            </a:fld>
            <a:endParaRPr lang="en-GB" altLang="en-US" sz="1300" smtClean="0">
              <a:ea typeface="Osaka" charset="-128"/>
            </a:endParaRPr>
          </a:p>
        </p:txBody>
      </p:sp>
      <p:sp>
        <p:nvSpPr>
          <p:cNvPr id="45059"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45060"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836000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2F432C2B-F28F-49F5-A1D8-53F6703579C9}" type="slidenum">
              <a:rPr lang="en-GB" altLang="en-US" sz="1300" smtClean="0"/>
              <a:pPr>
                <a:spcBef>
                  <a:spcPct val="0"/>
                </a:spcBef>
                <a:buSzPct val="45000"/>
                <a:buFont typeface="Wingdings" panose="05000000000000000000" pitchFamily="2" charset="2"/>
                <a:buNone/>
              </a:pPr>
              <a:t>2</a:t>
            </a:fld>
            <a:endParaRPr lang="en-GB" altLang="en-US" sz="1300" smtClean="0"/>
          </a:p>
        </p:txBody>
      </p:sp>
      <p:sp>
        <p:nvSpPr>
          <p:cNvPr id="10243"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lnSpc>
                <a:spcPct val="96000"/>
              </a:lnSpc>
              <a:spcBef>
                <a:spcPct val="0"/>
              </a:spcBef>
              <a:buClr>
                <a:srgbClr val="FFFF00"/>
              </a:buClr>
              <a:buFont typeface="Arial" panose="020B0604020202020204" pitchFamily="34" charset="0"/>
              <a:buNone/>
            </a:pPr>
            <a:fld id="{FE232981-51FD-4035-AE9B-F7750C2F47D2}" type="slidenum">
              <a:rPr lang="en-GB" altLang="en-US" sz="1300">
                <a:solidFill>
                  <a:srgbClr val="FFFF00"/>
                </a:solidFill>
                <a:latin typeface="Arial" panose="020B0604020202020204" pitchFamily="34" charset="0"/>
                <a:ea typeface="Osaka" charset="-128"/>
              </a:rPr>
              <a:pPr algn="r">
                <a:lnSpc>
                  <a:spcPct val="96000"/>
                </a:lnSpc>
                <a:spcBef>
                  <a:spcPct val="0"/>
                </a:spcBef>
                <a:buClr>
                  <a:srgbClr val="FFFF00"/>
                </a:buClr>
                <a:buFont typeface="Arial" panose="020B0604020202020204" pitchFamily="34" charset="0"/>
                <a:buNone/>
              </a:pPr>
              <a:t>2</a:t>
            </a:fld>
            <a:endParaRPr lang="en-GB" altLang="en-US" sz="1300">
              <a:solidFill>
                <a:srgbClr val="FFFF00"/>
              </a:solidFill>
              <a:latin typeface="Arial" panose="020B0604020202020204" pitchFamily="34" charset="0"/>
              <a:ea typeface="Osaka" charset="-128"/>
            </a:endParaRPr>
          </a:p>
        </p:txBody>
      </p:sp>
      <p:sp>
        <p:nvSpPr>
          <p:cNvPr id="10244" name="Text Box 2"/>
          <p:cNvSpPr txBox="1">
            <a:spLocks noChangeArrowheads="1"/>
          </p:cNvSpPr>
          <p:nvPr/>
        </p:nvSpPr>
        <p:spPr bwMode="auto">
          <a:xfrm>
            <a:off x="992188" y="768350"/>
            <a:ext cx="5114925" cy="3836988"/>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US" altLang="en-US" sz="2400">
              <a:solidFill>
                <a:schemeClr val="bg1"/>
              </a:solidFill>
              <a:latin typeface="Arial" panose="020B0604020202020204" pitchFamily="34" charset="0"/>
              <a:ea typeface="Osaka" charset="-128"/>
            </a:endParaRPr>
          </a:p>
        </p:txBody>
      </p:sp>
      <p:sp>
        <p:nvSpPr>
          <p:cNvPr id="10245" name="Text Box 3"/>
          <p:cNvSpPr>
            <a:spLocks noGrp="1" noChangeArrowheads="1"/>
          </p:cNvSpPr>
          <p:nvPr>
            <p:ph type="body"/>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smtClean="0">
              <a:latin typeface="Times New Roman" panose="02020603050405020304" pitchFamily="18" charset="0"/>
            </a:endParaRPr>
          </a:p>
        </p:txBody>
      </p:sp>
    </p:spTree>
    <p:extLst>
      <p:ext uri="{BB962C8B-B14F-4D97-AF65-F5344CB8AC3E}">
        <p14:creationId xmlns:p14="http://schemas.microsoft.com/office/powerpoint/2010/main" val="3414222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7672050C-5F2B-4AAF-A02D-E74C9BE69F10}" type="slidenum">
              <a:rPr lang="en-GB" altLang="en-US" sz="1300" smtClean="0">
                <a:ea typeface="Osaka" charset="-128"/>
              </a:rPr>
              <a:pPr>
                <a:spcBef>
                  <a:spcPct val="0"/>
                </a:spcBef>
                <a:buSzPct val="45000"/>
                <a:buFont typeface="Wingdings" panose="05000000000000000000" pitchFamily="2" charset="2"/>
                <a:buNone/>
              </a:pPr>
              <a:t>20</a:t>
            </a:fld>
            <a:endParaRPr lang="en-GB" altLang="en-US" sz="1300" smtClean="0">
              <a:ea typeface="Osaka" charset="-128"/>
            </a:endParaRPr>
          </a:p>
        </p:txBody>
      </p:sp>
      <p:sp>
        <p:nvSpPr>
          <p:cNvPr id="47107"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47108"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23321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CD705D6A-21B5-47F3-ADA4-C8B28730A908}" type="slidenum">
              <a:rPr lang="en-GB" altLang="en-US" sz="1300" smtClean="0">
                <a:ea typeface="Osaka" charset="-128"/>
              </a:rPr>
              <a:pPr>
                <a:spcBef>
                  <a:spcPct val="0"/>
                </a:spcBef>
                <a:buSzPct val="45000"/>
                <a:buFont typeface="Wingdings" panose="05000000000000000000" pitchFamily="2" charset="2"/>
                <a:buNone/>
              </a:pPr>
              <a:t>21</a:t>
            </a:fld>
            <a:endParaRPr lang="en-GB" altLang="en-US" sz="1300" smtClean="0">
              <a:ea typeface="Osaka" charset="-128"/>
            </a:endParaRPr>
          </a:p>
        </p:txBody>
      </p:sp>
      <p:sp>
        <p:nvSpPr>
          <p:cNvPr id="49155"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49156"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33167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B82985FD-A81A-44BD-9EC8-F52B3B1F2EB6}" type="slidenum">
              <a:rPr lang="en-GB" altLang="en-US" sz="1300" smtClean="0">
                <a:ea typeface="Osaka" charset="-128"/>
              </a:rPr>
              <a:pPr>
                <a:spcBef>
                  <a:spcPct val="0"/>
                </a:spcBef>
                <a:buSzPct val="45000"/>
                <a:buFont typeface="Wingdings" panose="05000000000000000000" pitchFamily="2" charset="2"/>
                <a:buNone/>
              </a:pPr>
              <a:t>22</a:t>
            </a:fld>
            <a:endParaRPr lang="en-GB" altLang="en-US" sz="1300" smtClean="0">
              <a:ea typeface="Osaka" charset="-128"/>
            </a:endParaRPr>
          </a:p>
        </p:txBody>
      </p:sp>
      <p:sp>
        <p:nvSpPr>
          <p:cNvPr id="51203"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51204"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84159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AD62D9FD-4AC8-4B01-AE39-10AA02D9BCAB}" type="slidenum">
              <a:rPr lang="en-GB" altLang="en-US" sz="1300" smtClean="0">
                <a:ea typeface="Osaka" charset="-128"/>
              </a:rPr>
              <a:pPr>
                <a:spcBef>
                  <a:spcPct val="0"/>
                </a:spcBef>
                <a:buSzPct val="45000"/>
                <a:buFont typeface="Wingdings" panose="05000000000000000000" pitchFamily="2" charset="2"/>
                <a:buNone/>
              </a:pPr>
              <a:t>23</a:t>
            </a:fld>
            <a:endParaRPr lang="en-GB" altLang="en-US" sz="1300" smtClean="0">
              <a:ea typeface="Osaka" charset="-128"/>
            </a:endParaRPr>
          </a:p>
        </p:txBody>
      </p:sp>
      <p:sp>
        <p:nvSpPr>
          <p:cNvPr id="53251"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53252"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4273761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9A24533C-0039-4DFD-841D-4A4055782616}" type="slidenum">
              <a:rPr lang="en-GB" altLang="en-US" sz="1300" smtClean="0">
                <a:ea typeface="Osaka" charset="-128"/>
              </a:rPr>
              <a:pPr>
                <a:spcBef>
                  <a:spcPct val="0"/>
                </a:spcBef>
                <a:buSzPct val="45000"/>
                <a:buFont typeface="Wingdings" panose="05000000000000000000" pitchFamily="2" charset="2"/>
                <a:buNone/>
              </a:pPr>
              <a:t>24</a:t>
            </a:fld>
            <a:endParaRPr lang="en-GB" altLang="en-US" sz="1300" smtClean="0">
              <a:ea typeface="Osaka" charset="-128"/>
            </a:endParaRPr>
          </a:p>
        </p:txBody>
      </p:sp>
      <p:sp>
        <p:nvSpPr>
          <p:cNvPr id="55299"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55300"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92272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293EB98E-7205-41B6-9A56-F5958BB86CBD}" type="slidenum">
              <a:rPr lang="en-GB" altLang="en-US" sz="1300" smtClean="0">
                <a:ea typeface="Osaka" charset="-128"/>
              </a:rPr>
              <a:pPr>
                <a:spcBef>
                  <a:spcPct val="0"/>
                </a:spcBef>
                <a:buSzPct val="45000"/>
                <a:buFont typeface="Wingdings" panose="05000000000000000000" pitchFamily="2" charset="2"/>
                <a:buNone/>
              </a:pPr>
              <a:t>25</a:t>
            </a:fld>
            <a:endParaRPr lang="en-GB" altLang="en-US" sz="1300" smtClean="0">
              <a:ea typeface="Osaka" charset="-128"/>
            </a:endParaRPr>
          </a:p>
        </p:txBody>
      </p:sp>
      <p:sp>
        <p:nvSpPr>
          <p:cNvPr id="57347"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57348"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97253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CB30EF52-323E-45F3-A5F5-F35C7E36B375}" type="slidenum">
              <a:rPr lang="en-GB" altLang="en-US" sz="1300" smtClean="0">
                <a:ea typeface="Osaka" charset="-128"/>
              </a:rPr>
              <a:pPr>
                <a:spcBef>
                  <a:spcPct val="0"/>
                </a:spcBef>
                <a:buSzPct val="45000"/>
                <a:buFont typeface="Wingdings" panose="05000000000000000000" pitchFamily="2" charset="2"/>
                <a:buNone/>
              </a:pPr>
              <a:t>26</a:t>
            </a:fld>
            <a:endParaRPr lang="en-GB" altLang="en-US" sz="1300" smtClean="0">
              <a:ea typeface="Osaka" charset="-128"/>
            </a:endParaRPr>
          </a:p>
        </p:txBody>
      </p:sp>
      <p:sp>
        <p:nvSpPr>
          <p:cNvPr id="18435"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18436"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5045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37AF1FBE-486A-44FD-A3BC-F95EFECB7643}" type="slidenum">
              <a:rPr lang="en-GB" altLang="en-US" sz="1300" smtClean="0">
                <a:ea typeface="Osaka" charset="-128"/>
              </a:rPr>
              <a:pPr>
                <a:spcBef>
                  <a:spcPct val="0"/>
                </a:spcBef>
                <a:buSzPct val="45000"/>
                <a:buFont typeface="Wingdings" panose="05000000000000000000" pitchFamily="2" charset="2"/>
                <a:buNone/>
              </a:pPr>
              <a:t>27</a:t>
            </a:fld>
            <a:endParaRPr lang="en-GB" altLang="en-US" sz="1300" smtClean="0">
              <a:ea typeface="Osaka" charset="-128"/>
            </a:endParaRPr>
          </a:p>
        </p:txBody>
      </p:sp>
      <p:sp>
        <p:nvSpPr>
          <p:cNvPr id="61443"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61444"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19406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D5559C22-EF3E-484F-9000-5261F4670D7B}" type="slidenum">
              <a:rPr lang="en-GB" altLang="en-US" sz="1300" smtClean="0">
                <a:ea typeface="Osaka" charset="-128"/>
              </a:rPr>
              <a:pPr>
                <a:spcBef>
                  <a:spcPct val="0"/>
                </a:spcBef>
                <a:buSzPct val="45000"/>
                <a:buFont typeface="Wingdings" panose="05000000000000000000" pitchFamily="2" charset="2"/>
                <a:buNone/>
              </a:pPr>
              <a:t>28</a:t>
            </a:fld>
            <a:endParaRPr lang="en-GB" altLang="en-US" sz="1300" smtClean="0">
              <a:ea typeface="Osaka" charset="-128"/>
            </a:endParaRPr>
          </a:p>
        </p:txBody>
      </p:sp>
      <p:sp>
        <p:nvSpPr>
          <p:cNvPr id="63491"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63492"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73067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83BAD00C-DFFA-47E0-B257-3974DF63EEEF}" type="slidenum">
              <a:rPr lang="en-GB" altLang="en-US" sz="1300" smtClean="0">
                <a:ea typeface="Osaka" charset="-128"/>
              </a:rPr>
              <a:pPr>
                <a:spcBef>
                  <a:spcPct val="0"/>
                </a:spcBef>
                <a:buSzPct val="45000"/>
                <a:buFont typeface="Wingdings" panose="05000000000000000000" pitchFamily="2" charset="2"/>
                <a:buNone/>
              </a:pPr>
              <a:t>29</a:t>
            </a:fld>
            <a:endParaRPr lang="en-GB" altLang="en-US" sz="1300" smtClean="0">
              <a:ea typeface="Osaka" charset="-128"/>
            </a:endParaRPr>
          </a:p>
        </p:txBody>
      </p:sp>
      <p:sp>
        <p:nvSpPr>
          <p:cNvPr id="65539"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65540"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67176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3254BE1D-B43A-46FC-9688-200B88CC5EE5}" type="slidenum">
              <a:rPr lang="en-GB" altLang="en-US" sz="1300" smtClean="0"/>
              <a:pPr>
                <a:spcBef>
                  <a:spcPct val="0"/>
                </a:spcBef>
                <a:buSzPct val="45000"/>
                <a:buFont typeface="Wingdings" panose="05000000000000000000" pitchFamily="2" charset="2"/>
                <a:buNone/>
              </a:pPr>
              <a:t>3</a:t>
            </a:fld>
            <a:endParaRPr lang="en-GB" altLang="en-US" sz="1300" smtClean="0"/>
          </a:p>
        </p:txBody>
      </p:sp>
      <p:sp>
        <p:nvSpPr>
          <p:cNvPr id="12291"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lnSpc>
                <a:spcPct val="96000"/>
              </a:lnSpc>
              <a:spcBef>
                <a:spcPct val="0"/>
              </a:spcBef>
              <a:buClr>
                <a:srgbClr val="FFFF00"/>
              </a:buClr>
              <a:buFont typeface="Arial" panose="020B0604020202020204" pitchFamily="34" charset="0"/>
              <a:buNone/>
            </a:pPr>
            <a:fld id="{EE899F17-B6B4-45CA-9702-3DEC3728DD2A}" type="slidenum">
              <a:rPr lang="en-GB" altLang="en-US" sz="1300">
                <a:solidFill>
                  <a:srgbClr val="FFFF00"/>
                </a:solidFill>
                <a:latin typeface="Arial" panose="020B0604020202020204" pitchFamily="34" charset="0"/>
                <a:ea typeface="Osaka" charset="-128"/>
              </a:rPr>
              <a:pPr algn="r">
                <a:lnSpc>
                  <a:spcPct val="96000"/>
                </a:lnSpc>
                <a:spcBef>
                  <a:spcPct val="0"/>
                </a:spcBef>
                <a:buClr>
                  <a:srgbClr val="FFFF00"/>
                </a:buClr>
                <a:buFont typeface="Arial" panose="020B0604020202020204" pitchFamily="34" charset="0"/>
                <a:buNone/>
              </a:pPr>
              <a:t>3</a:t>
            </a:fld>
            <a:endParaRPr lang="en-GB" altLang="en-US" sz="1300">
              <a:solidFill>
                <a:srgbClr val="FFFF00"/>
              </a:solidFill>
              <a:latin typeface="Arial" panose="020B0604020202020204" pitchFamily="34" charset="0"/>
              <a:ea typeface="Osaka" charset="-128"/>
            </a:endParaRPr>
          </a:p>
        </p:txBody>
      </p:sp>
      <p:sp>
        <p:nvSpPr>
          <p:cNvPr id="12292" name="Text Box 2"/>
          <p:cNvSpPr txBox="1">
            <a:spLocks noChangeArrowheads="1"/>
          </p:cNvSpPr>
          <p:nvPr/>
        </p:nvSpPr>
        <p:spPr bwMode="auto">
          <a:xfrm>
            <a:off x="992188" y="768350"/>
            <a:ext cx="5114925" cy="3836988"/>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US" altLang="en-US" sz="2400">
              <a:solidFill>
                <a:schemeClr val="bg1"/>
              </a:solidFill>
              <a:latin typeface="Arial" panose="020B0604020202020204" pitchFamily="34" charset="0"/>
              <a:ea typeface="Osaka" charset="-128"/>
            </a:endParaRPr>
          </a:p>
        </p:txBody>
      </p:sp>
      <p:sp>
        <p:nvSpPr>
          <p:cNvPr id="12293" name="Text Box 3"/>
          <p:cNvSpPr>
            <a:spLocks noGrp="1" noChangeArrowheads="1"/>
          </p:cNvSpPr>
          <p:nvPr>
            <p:ph type="body"/>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smtClean="0">
              <a:latin typeface="Times New Roman" panose="02020603050405020304" pitchFamily="18" charset="0"/>
            </a:endParaRPr>
          </a:p>
        </p:txBody>
      </p:sp>
    </p:spTree>
    <p:extLst>
      <p:ext uri="{BB962C8B-B14F-4D97-AF65-F5344CB8AC3E}">
        <p14:creationId xmlns:p14="http://schemas.microsoft.com/office/powerpoint/2010/main" val="595119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21C08842-1F00-49C4-A9BE-4865601401B9}" type="slidenum">
              <a:rPr lang="en-GB" altLang="en-US" sz="1300" smtClean="0">
                <a:ea typeface="Osaka" charset="-128"/>
              </a:rPr>
              <a:pPr>
                <a:spcBef>
                  <a:spcPct val="0"/>
                </a:spcBef>
                <a:buSzPct val="45000"/>
                <a:buFont typeface="Wingdings" panose="05000000000000000000" pitchFamily="2" charset="2"/>
                <a:buNone/>
              </a:pPr>
              <a:t>30</a:t>
            </a:fld>
            <a:endParaRPr lang="en-GB" altLang="en-US" sz="1300" smtClean="0">
              <a:ea typeface="Osaka" charset="-128"/>
            </a:endParaRPr>
          </a:p>
        </p:txBody>
      </p:sp>
      <p:sp>
        <p:nvSpPr>
          <p:cNvPr id="67587"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67588"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91699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21C08842-1F00-49C4-A9BE-4865601401B9}" type="slidenum">
              <a:rPr lang="en-GB" altLang="en-US" sz="1300" smtClean="0">
                <a:ea typeface="Osaka" charset="-128"/>
              </a:rPr>
              <a:pPr>
                <a:spcBef>
                  <a:spcPct val="0"/>
                </a:spcBef>
                <a:buSzPct val="45000"/>
                <a:buFont typeface="Wingdings" panose="05000000000000000000" pitchFamily="2" charset="2"/>
                <a:buNone/>
              </a:pPr>
              <a:t>31</a:t>
            </a:fld>
            <a:endParaRPr lang="en-GB" altLang="en-US" sz="1300" smtClean="0">
              <a:ea typeface="Osaka" charset="-128"/>
            </a:endParaRPr>
          </a:p>
        </p:txBody>
      </p:sp>
      <p:sp>
        <p:nvSpPr>
          <p:cNvPr id="67587"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67588"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92203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21C08842-1F00-49C4-A9BE-4865601401B9}" type="slidenum">
              <a:rPr lang="en-GB" altLang="en-US" sz="1300" smtClean="0">
                <a:ea typeface="Osaka" charset="-128"/>
              </a:rPr>
              <a:pPr>
                <a:spcBef>
                  <a:spcPct val="0"/>
                </a:spcBef>
                <a:buSzPct val="45000"/>
                <a:buFont typeface="Wingdings" panose="05000000000000000000" pitchFamily="2" charset="2"/>
                <a:buNone/>
              </a:pPr>
              <a:t>32</a:t>
            </a:fld>
            <a:endParaRPr lang="en-GB" altLang="en-US" sz="1300" smtClean="0">
              <a:ea typeface="Osaka" charset="-128"/>
            </a:endParaRPr>
          </a:p>
        </p:txBody>
      </p:sp>
      <p:sp>
        <p:nvSpPr>
          <p:cNvPr id="67587"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67588"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81984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656C7D21-F498-4FD8-90AA-8BDF224302D5}" type="slidenum">
              <a:rPr lang="en-GB" altLang="en-US" sz="1300" smtClean="0">
                <a:ea typeface="Osaka" charset="-128"/>
              </a:rPr>
              <a:pPr>
                <a:spcBef>
                  <a:spcPct val="0"/>
                </a:spcBef>
                <a:buSzPct val="45000"/>
                <a:buFont typeface="Wingdings" panose="05000000000000000000" pitchFamily="2" charset="2"/>
                <a:buNone/>
              </a:pPr>
              <a:t>33</a:t>
            </a:fld>
            <a:endParaRPr lang="en-GB" altLang="en-US" sz="1300" smtClean="0">
              <a:ea typeface="Osaka" charset="-128"/>
            </a:endParaRPr>
          </a:p>
        </p:txBody>
      </p:sp>
      <p:sp>
        <p:nvSpPr>
          <p:cNvPr id="71683"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71684"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446770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CB30EF52-323E-45F3-A5F5-F35C7E36B375}" type="slidenum">
              <a:rPr lang="en-GB" altLang="en-US" sz="1300" smtClean="0">
                <a:ea typeface="Osaka" charset="-128"/>
              </a:rPr>
              <a:pPr>
                <a:spcBef>
                  <a:spcPct val="0"/>
                </a:spcBef>
                <a:buSzPct val="45000"/>
                <a:buFont typeface="Wingdings" panose="05000000000000000000" pitchFamily="2" charset="2"/>
                <a:buNone/>
              </a:pPr>
              <a:t>34</a:t>
            </a:fld>
            <a:endParaRPr lang="en-GB" altLang="en-US" sz="1300" smtClean="0">
              <a:ea typeface="Osaka" charset="-128"/>
            </a:endParaRPr>
          </a:p>
        </p:txBody>
      </p:sp>
      <p:sp>
        <p:nvSpPr>
          <p:cNvPr id="18435"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18436"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962574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0E94D5F6-FD19-4D3F-A9AC-A55EA7963000}" type="slidenum">
              <a:rPr lang="en-GB" altLang="en-US" sz="1300" smtClean="0">
                <a:ea typeface="Osaka" charset="-128"/>
              </a:rPr>
              <a:pPr>
                <a:spcBef>
                  <a:spcPct val="0"/>
                </a:spcBef>
                <a:buSzPct val="45000"/>
                <a:buFont typeface="Wingdings" panose="05000000000000000000" pitchFamily="2" charset="2"/>
                <a:buNone/>
              </a:pPr>
              <a:t>35</a:t>
            </a:fld>
            <a:endParaRPr lang="en-GB" altLang="en-US" sz="1300" smtClean="0">
              <a:ea typeface="Osaka" charset="-128"/>
            </a:endParaRPr>
          </a:p>
        </p:txBody>
      </p:sp>
      <p:sp>
        <p:nvSpPr>
          <p:cNvPr id="75779"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75780"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07667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09916590-1C76-44D2-A434-550212543FF6}" type="slidenum">
              <a:rPr lang="en-GB" altLang="en-US" sz="1300" smtClean="0">
                <a:ea typeface="Osaka" charset="-128"/>
              </a:rPr>
              <a:pPr>
                <a:spcBef>
                  <a:spcPct val="0"/>
                </a:spcBef>
                <a:buSzPct val="45000"/>
                <a:buFont typeface="Wingdings" panose="05000000000000000000" pitchFamily="2" charset="2"/>
                <a:buNone/>
              </a:pPr>
              <a:t>36</a:t>
            </a:fld>
            <a:endParaRPr lang="en-GB" altLang="en-US" sz="1300" smtClean="0">
              <a:ea typeface="Osaka" charset="-128"/>
            </a:endParaRPr>
          </a:p>
        </p:txBody>
      </p:sp>
      <p:sp>
        <p:nvSpPr>
          <p:cNvPr id="77827"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77828"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071532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E6EA2633-C5F2-4B53-8427-052804796A04}" type="slidenum">
              <a:rPr lang="en-GB" altLang="en-US" sz="1300" smtClean="0">
                <a:ea typeface="Osaka" charset="-128"/>
              </a:rPr>
              <a:pPr>
                <a:spcBef>
                  <a:spcPct val="0"/>
                </a:spcBef>
                <a:buSzPct val="45000"/>
                <a:buFont typeface="Wingdings" panose="05000000000000000000" pitchFamily="2" charset="2"/>
                <a:buNone/>
              </a:pPr>
              <a:t>37</a:t>
            </a:fld>
            <a:endParaRPr lang="en-GB" altLang="en-US" sz="1300" smtClean="0">
              <a:ea typeface="Osaka" charset="-128"/>
            </a:endParaRPr>
          </a:p>
        </p:txBody>
      </p:sp>
      <p:sp>
        <p:nvSpPr>
          <p:cNvPr id="79875"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79876"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354698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71316C27-26C7-4D4F-8376-38AA609C0594}" type="slidenum">
              <a:rPr lang="en-GB" altLang="en-US" sz="1300" smtClean="0">
                <a:ea typeface="Osaka" charset="-128"/>
              </a:rPr>
              <a:pPr>
                <a:spcBef>
                  <a:spcPct val="0"/>
                </a:spcBef>
                <a:buSzPct val="45000"/>
                <a:buFont typeface="Wingdings" panose="05000000000000000000" pitchFamily="2" charset="2"/>
                <a:buNone/>
              </a:pPr>
              <a:t>38</a:t>
            </a:fld>
            <a:endParaRPr lang="en-GB" altLang="en-US" sz="1300" smtClean="0">
              <a:ea typeface="Osaka" charset="-128"/>
            </a:endParaRPr>
          </a:p>
        </p:txBody>
      </p:sp>
      <p:sp>
        <p:nvSpPr>
          <p:cNvPr id="81923"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81924"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596700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293EB98E-7205-41B6-9A56-F5958BB86CBD}" type="slidenum">
              <a:rPr lang="en-GB" altLang="en-US" sz="1300" smtClean="0">
                <a:ea typeface="Osaka" charset="-128"/>
              </a:rPr>
              <a:pPr>
                <a:spcBef>
                  <a:spcPct val="0"/>
                </a:spcBef>
                <a:buSzPct val="45000"/>
                <a:buFont typeface="Wingdings" panose="05000000000000000000" pitchFamily="2" charset="2"/>
                <a:buNone/>
              </a:pPr>
              <a:t>39</a:t>
            </a:fld>
            <a:endParaRPr lang="en-GB" altLang="en-US" sz="1300" smtClean="0">
              <a:ea typeface="Osaka" charset="-128"/>
            </a:endParaRPr>
          </a:p>
        </p:txBody>
      </p:sp>
      <p:sp>
        <p:nvSpPr>
          <p:cNvPr id="57347"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57348"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44185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5C1FE7A3-5DA7-4400-A2F1-EFC40111AE9E}" type="slidenum">
              <a:rPr lang="en-GB" altLang="en-US" sz="1300" smtClean="0">
                <a:ea typeface="Osaka" charset="-128"/>
              </a:rPr>
              <a:pPr>
                <a:spcBef>
                  <a:spcPct val="0"/>
                </a:spcBef>
                <a:buSzPct val="45000"/>
                <a:buFont typeface="Wingdings" panose="05000000000000000000" pitchFamily="2" charset="2"/>
                <a:buNone/>
              </a:pPr>
              <a:t>4</a:t>
            </a:fld>
            <a:endParaRPr lang="en-GB" altLang="en-US" sz="1300" smtClean="0">
              <a:ea typeface="Osaka" charset="-128"/>
            </a:endParaRPr>
          </a:p>
        </p:txBody>
      </p:sp>
      <p:sp>
        <p:nvSpPr>
          <p:cNvPr id="14339"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14340"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600456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F610DCDA-CF85-4C5A-8514-7B69021A4433}" type="slidenum">
              <a:rPr lang="en-GB" altLang="en-US" sz="1300" smtClean="0">
                <a:ea typeface="Osaka" charset="-128"/>
              </a:rPr>
              <a:pPr>
                <a:spcBef>
                  <a:spcPct val="0"/>
                </a:spcBef>
                <a:buSzPct val="45000"/>
                <a:buFont typeface="Wingdings" panose="05000000000000000000" pitchFamily="2" charset="2"/>
                <a:buNone/>
              </a:pPr>
              <a:t>40</a:t>
            </a:fld>
            <a:endParaRPr lang="en-GB" altLang="en-US" sz="1300" smtClean="0">
              <a:ea typeface="Osaka" charset="-128"/>
            </a:endParaRPr>
          </a:p>
        </p:txBody>
      </p:sp>
      <p:sp>
        <p:nvSpPr>
          <p:cNvPr id="86019"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86020"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78208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F610DCDA-CF85-4C5A-8514-7B69021A4433}" type="slidenum">
              <a:rPr lang="en-GB" altLang="en-US" sz="1300" smtClean="0">
                <a:ea typeface="Osaka" charset="-128"/>
              </a:rPr>
              <a:pPr>
                <a:spcBef>
                  <a:spcPct val="0"/>
                </a:spcBef>
                <a:buSzPct val="45000"/>
                <a:buFont typeface="Wingdings" panose="05000000000000000000" pitchFamily="2" charset="2"/>
                <a:buNone/>
              </a:pPr>
              <a:t>41</a:t>
            </a:fld>
            <a:endParaRPr lang="en-GB" altLang="en-US" sz="1300" smtClean="0">
              <a:ea typeface="Osaka" charset="-128"/>
            </a:endParaRPr>
          </a:p>
        </p:txBody>
      </p:sp>
      <p:sp>
        <p:nvSpPr>
          <p:cNvPr id="86019"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86020"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63426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9A24533C-0039-4DFD-841D-4A4055782616}" type="slidenum">
              <a:rPr lang="en-GB" altLang="en-US" sz="1300" smtClean="0">
                <a:ea typeface="Osaka" charset="-128"/>
              </a:rPr>
              <a:pPr>
                <a:spcBef>
                  <a:spcPct val="0"/>
                </a:spcBef>
                <a:buSzPct val="45000"/>
                <a:buFont typeface="Wingdings" panose="05000000000000000000" pitchFamily="2" charset="2"/>
                <a:buNone/>
              </a:pPr>
              <a:t>42</a:t>
            </a:fld>
            <a:endParaRPr lang="en-GB" altLang="en-US" sz="1300" smtClean="0">
              <a:ea typeface="Osaka" charset="-128"/>
            </a:endParaRPr>
          </a:p>
        </p:txBody>
      </p:sp>
      <p:sp>
        <p:nvSpPr>
          <p:cNvPr id="55299"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55300"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3128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F610DCDA-CF85-4C5A-8514-7B69021A4433}" type="slidenum">
              <a:rPr lang="en-GB" altLang="en-US" sz="1300" smtClean="0">
                <a:ea typeface="Osaka" charset="-128"/>
              </a:rPr>
              <a:pPr>
                <a:spcBef>
                  <a:spcPct val="0"/>
                </a:spcBef>
                <a:buSzPct val="45000"/>
                <a:buFont typeface="Wingdings" panose="05000000000000000000" pitchFamily="2" charset="2"/>
                <a:buNone/>
              </a:pPr>
              <a:t>43</a:t>
            </a:fld>
            <a:endParaRPr lang="en-GB" altLang="en-US" sz="1300" smtClean="0">
              <a:ea typeface="Osaka" charset="-128"/>
            </a:endParaRPr>
          </a:p>
        </p:txBody>
      </p:sp>
      <p:sp>
        <p:nvSpPr>
          <p:cNvPr id="86019"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86020"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09230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9A24533C-0039-4DFD-841D-4A4055782616}" type="slidenum">
              <a:rPr lang="en-GB" altLang="en-US" sz="1300" smtClean="0">
                <a:ea typeface="Osaka" charset="-128"/>
              </a:rPr>
              <a:pPr>
                <a:spcBef>
                  <a:spcPct val="0"/>
                </a:spcBef>
                <a:buSzPct val="45000"/>
                <a:buFont typeface="Wingdings" panose="05000000000000000000" pitchFamily="2" charset="2"/>
                <a:buNone/>
              </a:pPr>
              <a:t>44</a:t>
            </a:fld>
            <a:endParaRPr lang="en-GB" altLang="en-US" sz="1300" smtClean="0">
              <a:ea typeface="Osaka" charset="-128"/>
            </a:endParaRPr>
          </a:p>
        </p:txBody>
      </p:sp>
      <p:sp>
        <p:nvSpPr>
          <p:cNvPr id="55299"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55300"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09973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CB30EF52-323E-45F3-A5F5-F35C7E36B375}" type="slidenum">
              <a:rPr lang="en-GB" altLang="en-US" sz="1300" smtClean="0">
                <a:ea typeface="Osaka" charset="-128"/>
              </a:rPr>
              <a:pPr>
                <a:spcBef>
                  <a:spcPct val="0"/>
                </a:spcBef>
                <a:buSzPct val="45000"/>
                <a:buFont typeface="Wingdings" panose="05000000000000000000" pitchFamily="2" charset="2"/>
                <a:buNone/>
              </a:pPr>
              <a:t>45</a:t>
            </a:fld>
            <a:endParaRPr lang="en-GB" altLang="en-US" sz="1300" smtClean="0">
              <a:ea typeface="Osaka" charset="-128"/>
            </a:endParaRPr>
          </a:p>
        </p:txBody>
      </p:sp>
      <p:sp>
        <p:nvSpPr>
          <p:cNvPr id="18435"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18436"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281816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B1A3D1F0-3392-4C23-A648-849CF5AA352C}" type="slidenum">
              <a:rPr lang="en-GB" altLang="en-US" sz="1300" smtClean="0">
                <a:ea typeface="Osaka" charset="-128"/>
              </a:rPr>
              <a:pPr>
                <a:spcBef>
                  <a:spcPct val="0"/>
                </a:spcBef>
                <a:buSzPct val="45000"/>
                <a:buFont typeface="Wingdings" panose="05000000000000000000" pitchFamily="2" charset="2"/>
                <a:buNone/>
              </a:pPr>
              <a:t>46</a:t>
            </a:fld>
            <a:endParaRPr lang="en-GB" altLang="en-US" sz="1300" smtClean="0">
              <a:ea typeface="Osaka" charset="-128"/>
            </a:endParaRPr>
          </a:p>
        </p:txBody>
      </p:sp>
      <p:sp>
        <p:nvSpPr>
          <p:cNvPr id="100355"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100356"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6462522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9DE0919D-A666-4102-A4F4-7DFC8E9E4A5D}" type="slidenum">
              <a:rPr lang="en-GB" altLang="en-US" sz="1300" smtClean="0">
                <a:ea typeface="Osaka" charset="-128"/>
              </a:rPr>
              <a:pPr>
                <a:spcBef>
                  <a:spcPct val="0"/>
                </a:spcBef>
                <a:buSzPct val="45000"/>
                <a:buFont typeface="Wingdings" panose="05000000000000000000" pitchFamily="2" charset="2"/>
                <a:buNone/>
              </a:pPr>
              <a:t>47</a:t>
            </a:fld>
            <a:endParaRPr lang="en-GB" altLang="en-US" sz="1300" smtClean="0">
              <a:ea typeface="Osaka" charset="-128"/>
            </a:endParaRPr>
          </a:p>
        </p:txBody>
      </p:sp>
      <p:sp>
        <p:nvSpPr>
          <p:cNvPr id="102403"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102404"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24500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9DE0919D-A666-4102-A4F4-7DFC8E9E4A5D}" type="slidenum">
              <a:rPr lang="en-GB" altLang="en-US" sz="1300" smtClean="0">
                <a:ea typeface="Osaka" charset="-128"/>
              </a:rPr>
              <a:pPr>
                <a:spcBef>
                  <a:spcPct val="0"/>
                </a:spcBef>
                <a:buSzPct val="45000"/>
                <a:buFont typeface="Wingdings" panose="05000000000000000000" pitchFamily="2" charset="2"/>
                <a:buNone/>
              </a:pPr>
              <a:t>48</a:t>
            </a:fld>
            <a:endParaRPr lang="en-GB" altLang="en-US" sz="1300" smtClean="0">
              <a:ea typeface="Osaka" charset="-128"/>
            </a:endParaRPr>
          </a:p>
        </p:txBody>
      </p:sp>
      <p:sp>
        <p:nvSpPr>
          <p:cNvPr id="102403"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102404"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723634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293EB98E-7205-41B6-9A56-F5958BB86CBD}" type="slidenum">
              <a:rPr lang="en-GB" altLang="en-US" sz="1300" smtClean="0">
                <a:ea typeface="Osaka" charset="-128"/>
              </a:rPr>
              <a:pPr>
                <a:spcBef>
                  <a:spcPct val="0"/>
                </a:spcBef>
                <a:buSzPct val="45000"/>
                <a:buFont typeface="Wingdings" panose="05000000000000000000" pitchFamily="2" charset="2"/>
                <a:buNone/>
              </a:pPr>
              <a:t>49</a:t>
            </a:fld>
            <a:endParaRPr lang="en-GB" altLang="en-US" sz="1300" smtClean="0">
              <a:ea typeface="Osaka" charset="-128"/>
            </a:endParaRPr>
          </a:p>
        </p:txBody>
      </p:sp>
      <p:sp>
        <p:nvSpPr>
          <p:cNvPr id="57347"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57348"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9777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6ADD661E-298C-468C-965E-09C2B82BC012}" type="slidenum">
              <a:rPr lang="en-GB" altLang="en-US" sz="1300" smtClean="0">
                <a:ea typeface="Osaka" charset="-128"/>
              </a:rPr>
              <a:pPr>
                <a:spcBef>
                  <a:spcPct val="0"/>
                </a:spcBef>
                <a:buSzPct val="45000"/>
                <a:buFont typeface="Wingdings" panose="05000000000000000000" pitchFamily="2" charset="2"/>
                <a:buNone/>
              </a:pPr>
              <a:t>5</a:t>
            </a:fld>
            <a:endParaRPr lang="en-GB" altLang="en-US" sz="1300" smtClean="0">
              <a:ea typeface="Osaka" charset="-128"/>
            </a:endParaRPr>
          </a:p>
        </p:txBody>
      </p:sp>
      <p:sp>
        <p:nvSpPr>
          <p:cNvPr id="16387"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16388"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28800534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30C6C9F8-26E3-4AC6-A469-27B4DEB5B211}" type="slidenum">
              <a:rPr lang="en-GB" altLang="en-US" sz="1300" smtClean="0">
                <a:ea typeface="Osaka" charset="-128"/>
              </a:rPr>
              <a:pPr>
                <a:spcBef>
                  <a:spcPct val="0"/>
                </a:spcBef>
                <a:buSzPct val="45000"/>
                <a:buFont typeface="Wingdings" panose="05000000000000000000" pitchFamily="2" charset="2"/>
                <a:buNone/>
              </a:pPr>
              <a:t>50</a:t>
            </a:fld>
            <a:endParaRPr lang="en-GB" altLang="en-US" sz="1300" smtClean="0">
              <a:ea typeface="Osaka" charset="-128"/>
            </a:endParaRPr>
          </a:p>
        </p:txBody>
      </p:sp>
      <p:sp>
        <p:nvSpPr>
          <p:cNvPr id="108547"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108548"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80181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CB30EF52-323E-45F3-A5F5-F35C7E36B375}" type="slidenum">
              <a:rPr lang="en-GB" altLang="en-US" sz="1300" smtClean="0">
                <a:ea typeface="Osaka" charset="-128"/>
              </a:rPr>
              <a:pPr>
                <a:spcBef>
                  <a:spcPct val="0"/>
                </a:spcBef>
                <a:buSzPct val="45000"/>
                <a:buFont typeface="Wingdings" panose="05000000000000000000" pitchFamily="2" charset="2"/>
                <a:buNone/>
              </a:pPr>
              <a:t>6</a:t>
            </a:fld>
            <a:endParaRPr lang="en-GB" altLang="en-US" sz="1300" smtClean="0">
              <a:ea typeface="Osaka" charset="-128"/>
            </a:endParaRPr>
          </a:p>
        </p:txBody>
      </p:sp>
      <p:sp>
        <p:nvSpPr>
          <p:cNvPr id="18435"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18436"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64153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CB30EF52-323E-45F3-A5F5-F35C7E36B375}" type="slidenum">
              <a:rPr lang="en-GB" altLang="en-US" sz="1300" smtClean="0">
                <a:ea typeface="Osaka" charset="-128"/>
              </a:rPr>
              <a:pPr>
                <a:spcBef>
                  <a:spcPct val="0"/>
                </a:spcBef>
                <a:buSzPct val="45000"/>
                <a:buFont typeface="Wingdings" panose="05000000000000000000" pitchFamily="2" charset="2"/>
                <a:buNone/>
              </a:pPr>
              <a:t>7</a:t>
            </a:fld>
            <a:endParaRPr lang="en-GB" altLang="en-US" sz="1300" smtClean="0">
              <a:ea typeface="Osaka" charset="-128"/>
            </a:endParaRPr>
          </a:p>
        </p:txBody>
      </p:sp>
      <p:sp>
        <p:nvSpPr>
          <p:cNvPr id="18435"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18436"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30328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F32DD12B-8DEB-4786-9CFE-9E0E5167362F}" type="slidenum">
              <a:rPr lang="en-GB" altLang="en-US" sz="1300" smtClean="0">
                <a:ea typeface="Osaka" charset="-128"/>
              </a:rPr>
              <a:pPr>
                <a:spcBef>
                  <a:spcPct val="0"/>
                </a:spcBef>
                <a:buSzPct val="45000"/>
                <a:buFont typeface="Wingdings" panose="05000000000000000000" pitchFamily="2" charset="2"/>
                <a:buNone/>
              </a:pPr>
              <a:t>8</a:t>
            </a:fld>
            <a:endParaRPr lang="en-GB" altLang="en-US" sz="1300" smtClean="0">
              <a:ea typeface="Osaka" charset="-128"/>
            </a:endParaRPr>
          </a:p>
        </p:txBody>
      </p:sp>
      <p:sp>
        <p:nvSpPr>
          <p:cNvPr id="22531"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22532"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36192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A236A31D-03BB-4C52-A0ED-6037A4451291}" type="slidenum">
              <a:rPr lang="en-GB" altLang="en-US" sz="1300" smtClean="0">
                <a:ea typeface="Osaka" charset="-128"/>
              </a:rPr>
              <a:pPr>
                <a:spcBef>
                  <a:spcPct val="0"/>
                </a:spcBef>
                <a:buSzPct val="45000"/>
                <a:buFont typeface="Wingdings" panose="05000000000000000000" pitchFamily="2" charset="2"/>
                <a:buNone/>
              </a:pPr>
              <a:t>9</a:t>
            </a:fld>
            <a:endParaRPr lang="en-GB" altLang="en-US" sz="1300" smtClean="0">
              <a:ea typeface="Osaka" charset="-128"/>
            </a:endParaRPr>
          </a:p>
        </p:txBody>
      </p:sp>
      <p:sp>
        <p:nvSpPr>
          <p:cNvPr id="24579" name="Rectangle 1"/>
          <p:cNvSpPr>
            <a:spLocks noGrp="1" noRot="1" noChangeAspect="1" noChangeArrowheads="1" noTextEdit="1"/>
          </p:cNvSpPr>
          <p:nvPr>
            <p:ph type="sldImg"/>
          </p:nvPr>
        </p:nvSpPr>
        <p:spPr>
          <a:xfrm>
            <a:off x="138113" y="768350"/>
            <a:ext cx="6823075" cy="3838575"/>
          </a:xfrm>
          <a:solidFill>
            <a:srgbClr val="FFFFFF"/>
          </a:solidFill>
          <a:ln/>
        </p:spPr>
      </p:sp>
      <p:sp>
        <p:nvSpPr>
          <p:cNvPr id="24580" name="Rectangle 2"/>
          <p:cNvSpPr>
            <a:spLocks noGrp="1" noChangeArrowheads="1"/>
          </p:cNvSpPr>
          <p:nvPr>
            <p:ph type="body" idx="1"/>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3696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ctr"/>
          <a:lstStyle>
            <a:lvl1pPr algn="ctr">
              <a:defRPr sz="4800" b="0" i="0">
                <a:latin typeface="Playfair Display" pitchFamily="2" charset="77"/>
              </a:defRPr>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nchor="ct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325704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257163"/>
            <a:ext cx="10931242" cy="1108061"/>
          </a:xfrm>
          <a:prstGeom prst="rect">
            <a:avLst/>
          </a:prstGeom>
        </p:spPr>
        <p:txBody>
          <a:bodyPr/>
          <a:lstStyle>
            <a:lvl1pPr>
              <a:defRPr sz="3600" b="0" i="0">
                <a:latin typeface="Playfair Display" pitchFamily="2" charset="77"/>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445459"/>
            <a:ext cx="10931242" cy="5218812"/>
          </a:xfrm>
          <a:prstGeom prst="rect">
            <a:avLst/>
          </a:prstGeom>
        </p:spPr>
        <p:txBody>
          <a:bodyPr/>
          <a:lstStyle>
            <a:lvl1pPr>
              <a:lnSpc>
                <a:spcPct val="100000"/>
              </a:lnSpc>
              <a:spcAft>
                <a:spcPts val="0"/>
              </a:spcAft>
              <a:defRPr b="0" i="0">
                <a:latin typeface="Arial" panose="020B0604020202020204" pitchFamily="34" charset="0"/>
                <a:cs typeface="Arial" panose="020B0604020202020204" pitchFamily="34" charset="0"/>
              </a:defRPr>
            </a:lvl1pPr>
            <a:lvl2pPr>
              <a:lnSpc>
                <a:spcPct val="100000"/>
              </a:lnSpc>
              <a:spcAft>
                <a:spcPts val="0"/>
              </a:spcAft>
              <a:defRPr b="0" i="0">
                <a:latin typeface="Arial" panose="020B0604020202020204" pitchFamily="34" charset="0"/>
                <a:cs typeface="Arial" panose="020B0604020202020204" pitchFamily="34" charset="0"/>
              </a:defRPr>
            </a:lvl2pPr>
            <a:lvl3pPr>
              <a:lnSpc>
                <a:spcPct val="100000"/>
              </a:lnSpc>
              <a:spcAft>
                <a:spcPts val="0"/>
              </a:spcAft>
              <a:defRPr b="0" i="0">
                <a:latin typeface="Arial" panose="020B0604020202020204" pitchFamily="34" charset="0"/>
                <a:cs typeface="Arial" panose="020B0604020202020204" pitchFamily="34" charset="0"/>
              </a:defRPr>
            </a:lvl3pPr>
            <a:lvl4pPr>
              <a:lnSpc>
                <a:spcPct val="100000"/>
              </a:lnSpc>
              <a:spcAft>
                <a:spcPts val="0"/>
              </a:spcAft>
              <a:defRPr b="0" i="0">
                <a:latin typeface="Arial" panose="020B0604020202020204" pitchFamily="34" charset="0"/>
                <a:cs typeface="Arial" panose="020B0604020202020204" pitchFamily="34" charset="0"/>
              </a:defRPr>
            </a:lvl4pPr>
            <a:lvl5pPr>
              <a:lnSpc>
                <a:spcPct val="100000"/>
              </a:lnSpc>
              <a:spcAft>
                <a:spcPts val="0"/>
              </a:spcAft>
              <a:defRPr b="0" i="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78273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257163"/>
            <a:ext cx="10931242" cy="1108061"/>
          </a:xfrm>
          <a:prstGeom prst="rect">
            <a:avLst/>
          </a:prstGeom>
        </p:spPr>
        <p:txBody>
          <a:bodyPr/>
          <a:lstStyle>
            <a:lvl1pPr>
              <a:defRPr sz="3600" b="0" i="0">
                <a:latin typeface="Playfair Display" pitchFamily="2" charset="77"/>
              </a:defRPr>
            </a:lvl1pPr>
          </a:lstStyle>
          <a:p>
            <a:r>
              <a:rPr lang="en-US" smtClean="0"/>
              <a:t>Click to edit Master title style</a:t>
            </a:r>
            <a:endParaRPr lang="en-US"/>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266945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74249"/>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a:p>
        </p:txBody>
      </p:sp>
    </p:spTree>
    <p:extLst>
      <p:ext uri="{BB962C8B-B14F-4D97-AF65-F5344CB8AC3E}">
        <p14:creationId xmlns:p14="http://schemas.microsoft.com/office/powerpoint/2010/main" val="266919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261826"/>
            <a:ext cx="10738805" cy="1180889"/>
          </a:xfrm>
          <a:prstGeom prst="rect">
            <a:avLst/>
          </a:prstGeom>
        </p:spPr>
        <p:txBody>
          <a:bodyPr/>
          <a:lstStyle>
            <a:lvl1pPr>
              <a:defRPr sz="3600" b="0" i="0">
                <a:latin typeface="Playfair Display" pitchFamily="2" charset="77"/>
              </a:defRPr>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536074"/>
            <a:ext cx="5181600" cy="5118483"/>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153236" y="1536074"/>
            <a:ext cx="5211946" cy="5112699"/>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135389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JCU Section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59E8-767A-4349-8079-16A425C49859}"/>
              </a:ext>
            </a:extLst>
          </p:cNvPr>
          <p:cNvSpPr>
            <a:spLocks noGrp="1"/>
          </p:cNvSpPr>
          <p:nvPr>
            <p:ph type="title"/>
          </p:nvPr>
        </p:nvSpPr>
        <p:spPr>
          <a:xfrm>
            <a:off x="6262653" y="59206"/>
            <a:ext cx="5881105" cy="2089191"/>
          </a:xfrm>
          <a:prstGeom prst="rect">
            <a:avLst/>
          </a:prstGeom>
        </p:spPr>
        <p:txBody>
          <a:bodyPr/>
          <a:lstStyle>
            <a:lvl1pPr algn="r">
              <a:defRPr b="1">
                <a:solidFill>
                  <a:srgbClr val="0072BC"/>
                </a:solidFill>
                <a:latin typeface="Playfair Display" pitchFamily="2" charset="77"/>
              </a:defRPr>
            </a:lvl1pPr>
          </a:lstStyle>
          <a:p>
            <a:r>
              <a:rPr lang="en-GB" dirty="0"/>
              <a:t>Click to edit Master title style</a:t>
            </a:r>
            <a:endParaRPr lang="en-US" dirty="0"/>
          </a:p>
        </p:txBody>
      </p:sp>
      <p:sp>
        <p:nvSpPr>
          <p:cNvPr id="7" name="Text Placeholder 6">
            <a:extLst>
              <a:ext uri="{FF2B5EF4-FFF2-40B4-BE49-F238E27FC236}">
                <a16:creationId xmlns:a16="http://schemas.microsoft.com/office/drawing/2014/main" id="{4457C99A-B6F2-FA4A-A481-DFC0A2EF7DAC}"/>
              </a:ext>
            </a:extLst>
          </p:cNvPr>
          <p:cNvSpPr>
            <a:spLocks noGrp="1"/>
          </p:cNvSpPr>
          <p:nvPr>
            <p:ph type="body" sz="quarter" idx="10"/>
          </p:nvPr>
        </p:nvSpPr>
        <p:spPr>
          <a:xfrm>
            <a:off x="6773662" y="2166152"/>
            <a:ext cx="5370095" cy="914400"/>
          </a:xfrm>
          <a:prstGeom prst="rect">
            <a:avLst/>
          </a:prstGeom>
        </p:spPr>
        <p:txBody>
          <a:bodyPr/>
          <a:lstStyle>
            <a:lvl1pPr marL="0" indent="0" algn="r">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edit Master text styles</a:t>
            </a:r>
          </a:p>
        </p:txBody>
      </p:sp>
    </p:spTree>
    <p:extLst>
      <p:ext uri="{BB962C8B-B14F-4D97-AF65-F5344CB8AC3E}">
        <p14:creationId xmlns:p14="http://schemas.microsoft.com/office/powerpoint/2010/main" val="679782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55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sv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3.sv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10983326" y="6470328"/>
            <a:ext cx="9565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658993"/>
            <a:ext cx="9006435" cy="0"/>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C0A8F343-C29C-EE4E-969B-E4F68C3196A0}"/>
              </a:ext>
            </a:extLst>
          </p:cNvPr>
          <p:cNvCxnSpPr>
            <a:cxnSpLocks/>
          </p:cNvCxnSpPr>
          <p:nvPr userDrawn="1"/>
        </p:nvCxnSpPr>
        <p:spPr>
          <a:xfrm>
            <a:off x="605608" y="227303"/>
            <a:ext cx="9889762" cy="0"/>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0935843-A012-754F-9A66-D5108545A769}"/>
              </a:ext>
              <a:ext uri="{C183D7F6-B498-43B3-948B-1728B52AA6E4}">
                <adec:decorative xmlns:adec="http://schemas.microsoft.com/office/drawing/2017/decorative" xmlns="" val="1"/>
              </a:ext>
            </a:extLst>
          </p:cNvPr>
          <p:cNvPicPr>
            <a:picLocks noChangeAspect="1"/>
          </p:cNvPicPr>
          <p:nvPr userDrawn="1"/>
        </p:nvPicPr>
        <p:blipFill rotWithShape="1">
          <a:blip r:embed="rId7"/>
          <a:srcRect r="58615" b="39311"/>
          <a:stretch/>
        </p:blipFill>
        <p:spPr>
          <a:xfrm>
            <a:off x="0" y="5747657"/>
            <a:ext cx="668524" cy="1110343"/>
          </a:xfrm>
          <a:prstGeom prst="rect">
            <a:avLst/>
          </a:prstGeom>
        </p:spPr>
      </p:pic>
      <p:pic>
        <p:nvPicPr>
          <p:cNvPr id="6" name="Graphic 5">
            <a:extLst>
              <a:ext uri="{FF2B5EF4-FFF2-40B4-BE49-F238E27FC236}">
                <a16:creationId xmlns:a16="http://schemas.microsoft.com/office/drawing/2014/main" id="{E9A6AE0D-979C-064B-ABEF-1C37ED4BE385}"/>
              </a:ext>
              <a:ext uri="{C183D7F6-B498-43B3-948B-1728B52AA6E4}">
                <adec:decorative xmlns:adec="http://schemas.microsoft.com/office/drawing/2017/decorative" xmlns="" val="1"/>
              </a:ext>
            </a:extLst>
          </p:cNvPr>
          <p:cNvPicPr>
            <a:picLocks noChangeAspect="1"/>
          </p:cNvPicPr>
          <p:nvPr userDrawn="1"/>
        </p:nvPicPr>
        <p:blipFill rotWithShape="1">
          <a:blip r:embed="rId8">
            <a:extLst>
              <a:ext uri="{96DAC541-7B7A-43D3-8B79-37D633B846F1}">
                <asvg:svgBlip xmlns:asvg="http://schemas.microsoft.com/office/drawing/2016/SVG/main" xmlns="" r:embed="rId9"/>
              </a:ext>
            </a:extLst>
          </a:blip>
          <a:srcRect l="4388" t="34302" r="3600" b="33899"/>
          <a:stretch/>
        </p:blipFill>
        <p:spPr>
          <a:xfrm>
            <a:off x="11111948" y="41945"/>
            <a:ext cx="1046496" cy="361656"/>
          </a:xfrm>
          <a:prstGeom prst="rect">
            <a:avLst/>
          </a:prstGeom>
        </p:spPr>
      </p:pic>
    </p:spTree>
    <p:extLst>
      <p:ext uri="{BB962C8B-B14F-4D97-AF65-F5344CB8AC3E}">
        <p14:creationId xmlns:p14="http://schemas.microsoft.com/office/powerpoint/2010/main" val="3874027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7" r:id="rId4"/>
    <p:sldLayoutId id="2147483665"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B7F6E6-8D18-3D44-AD33-F649A5715410}"/>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1" y="0"/>
            <a:ext cx="12193471" cy="6858000"/>
          </a:xfrm>
          <a:prstGeom prst="rect">
            <a:avLst/>
          </a:prstGeom>
        </p:spPr>
      </p:pic>
      <p:pic>
        <p:nvPicPr>
          <p:cNvPr id="5" name="Picture 4">
            <a:extLst>
              <a:ext uri="{FF2B5EF4-FFF2-40B4-BE49-F238E27FC236}">
                <a16:creationId xmlns:a16="http://schemas.microsoft.com/office/drawing/2014/main" id="{E1D18678-24BB-D74C-A413-311ACC51B8BE}"/>
              </a:ext>
              <a:ext uri="{C183D7F6-B498-43B3-948B-1728B52AA6E4}">
                <adec:decorative xmlns:adec="http://schemas.microsoft.com/office/drawing/2017/decorative" xmlns="" val="1"/>
              </a:ext>
            </a:extLst>
          </p:cNvPr>
          <p:cNvPicPr>
            <a:picLocks noChangeAspect="1"/>
          </p:cNvPicPr>
          <p:nvPr userDrawn="1"/>
        </p:nvPicPr>
        <p:blipFill>
          <a:blip r:embed="rId5"/>
          <a:stretch>
            <a:fillRect/>
          </a:stretch>
        </p:blipFill>
        <p:spPr>
          <a:xfrm>
            <a:off x="11137901" y="5695693"/>
            <a:ext cx="782006" cy="885681"/>
          </a:xfrm>
          <a:prstGeom prst="rect">
            <a:avLst/>
          </a:prstGeom>
        </p:spPr>
      </p:pic>
      <p:pic>
        <p:nvPicPr>
          <p:cNvPr id="4" name="Graphic 3">
            <a:extLst>
              <a:ext uri="{FF2B5EF4-FFF2-40B4-BE49-F238E27FC236}">
                <a16:creationId xmlns:a16="http://schemas.microsoft.com/office/drawing/2014/main" id="{FE1B345B-F1B9-B541-94E3-136F67E269C4}"/>
              </a:ext>
              <a:ext uri="{C183D7F6-B498-43B3-948B-1728B52AA6E4}">
                <adec:decorative xmlns:adec="http://schemas.microsoft.com/office/drawing/2017/decorative" xmlns="" val="1"/>
              </a:ext>
            </a:extLst>
          </p:cNvPr>
          <p:cNvPicPr>
            <a:picLocks noChangeAspect="1"/>
          </p:cNvPicPr>
          <p:nvPr userDrawn="1"/>
        </p:nvPicPr>
        <p:blipFill rotWithShape="1">
          <a:blip r:embed="rId6">
            <a:extLst>
              <a:ext uri="{96DAC541-7B7A-43D3-8B79-37D633B846F1}">
                <asvg:svgBlip xmlns:asvg="http://schemas.microsoft.com/office/drawing/2016/SVG/main" xmlns="" r:embed="rId7"/>
              </a:ext>
            </a:extLst>
          </a:blip>
          <a:srcRect t="32903" b="32473"/>
          <a:stretch/>
        </p:blipFill>
        <p:spPr>
          <a:xfrm>
            <a:off x="-1" y="1"/>
            <a:ext cx="2150534" cy="744594"/>
          </a:xfrm>
          <a:prstGeom prst="rect">
            <a:avLst/>
          </a:prstGeom>
        </p:spPr>
      </p:pic>
    </p:spTree>
    <p:extLst>
      <p:ext uri="{BB962C8B-B14F-4D97-AF65-F5344CB8AC3E}">
        <p14:creationId xmlns:p14="http://schemas.microsoft.com/office/powerpoint/2010/main" val="3252297034"/>
      </p:ext>
    </p:extLst>
  </p:cSld>
  <p:clrMap bg1="lt1" tx1="dk1" bg2="lt2" tx2="dk2" accent1="accent1" accent2="accent2" accent3="accent3" accent4="accent4" accent5="accent5" accent6="accent6" hlink="hlink" folHlink="folHlink"/>
  <p:sldLayoutIdLst>
    <p:sldLayoutId id="2147483671" r:id="rId1"/>
    <p:sldLayoutId id="214748367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0.png"/><Relationship Id="rId5" Type="http://schemas.openxmlformats.org/officeDocument/2006/relationships/oleObject" Target="../embeddings/oleObject1.bin"/><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40.png"/><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4E4068-E8A1-BD4B-8910-E77B9D30CF78}"/>
              </a:ext>
            </a:extLst>
          </p:cNvPr>
          <p:cNvSpPr>
            <a:spLocks noGrp="1"/>
          </p:cNvSpPr>
          <p:nvPr>
            <p:ph type="title"/>
          </p:nvPr>
        </p:nvSpPr>
        <p:spPr>
          <a:xfrm>
            <a:off x="4740166" y="59206"/>
            <a:ext cx="7403593" cy="3177980"/>
          </a:xfrm>
        </p:spPr>
        <p:txBody>
          <a:bodyPr/>
          <a:lstStyle/>
          <a:p>
            <a:pPr>
              <a:lnSpc>
                <a:spcPct val="100000"/>
              </a:lnSpc>
              <a:spcAft>
                <a:spcPts val="600"/>
              </a:spcAft>
            </a:pPr>
            <a:r>
              <a:rPr lang="en-US" sz="4000" dirty="0" smtClean="0"/>
              <a:t>CP2404/CP5633 </a:t>
            </a:r>
            <a:br>
              <a:rPr lang="en-US" sz="4000" dirty="0" smtClean="0"/>
            </a:br>
            <a:r>
              <a:rPr lang="en-US" sz="4000" dirty="0" smtClean="0"/>
              <a:t>Database Modelling</a:t>
            </a:r>
            <a:r>
              <a:rPr lang="en-US" dirty="0" smtClean="0"/>
              <a:t/>
            </a:r>
            <a:br>
              <a:rPr lang="en-US" dirty="0" smtClean="0"/>
            </a:br>
            <a:r>
              <a:rPr lang="en-GB" dirty="0">
                <a:solidFill>
                  <a:srgbClr val="000099"/>
                </a:solidFill>
                <a:latin typeface="Stone Sans ITC TT-Bold" charset="0"/>
              </a:rPr>
              <a:t/>
            </a:r>
            <a:br>
              <a:rPr lang="en-GB" dirty="0">
                <a:solidFill>
                  <a:srgbClr val="000099"/>
                </a:solidFill>
                <a:latin typeface="Stone Sans ITC TT-Bold" charset="0"/>
              </a:rPr>
            </a:br>
            <a:endParaRPr lang="en-US" dirty="0"/>
          </a:p>
        </p:txBody>
      </p:sp>
      <p:sp>
        <p:nvSpPr>
          <p:cNvPr id="2" name="Text Placeholder 1"/>
          <p:cNvSpPr>
            <a:spLocks noGrp="1"/>
          </p:cNvSpPr>
          <p:nvPr>
            <p:ph type="body" sz="quarter" idx="10"/>
          </p:nvPr>
        </p:nvSpPr>
        <p:spPr/>
        <p:txBody>
          <a:bodyPr/>
          <a:lstStyle/>
          <a:p>
            <a:r>
              <a:rPr lang="en-US" sz="4400" b="1" dirty="0" smtClean="0"/>
              <a:t>Lecture 03</a:t>
            </a:r>
            <a:endParaRPr lang="en-AU" sz="4400" b="1" dirty="0"/>
          </a:p>
        </p:txBody>
      </p:sp>
    </p:spTree>
    <p:extLst>
      <p:ext uri="{BB962C8B-B14F-4D97-AF65-F5344CB8AC3E}">
        <p14:creationId xmlns:p14="http://schemas.microsoft.com/office/powerpoint/2010/main" val="1201723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316" y="3618411"/>
            <a:ext cx="9584834" cy="535578"/>
          </a:xfrm>
          <a:prstGeom prst="rect">
            <a:avLst/>
          </a:prstGeom>
          <a:solidFill>
            <a:srgbClr val="FFFF00">
              <a:alpha val="78824"/>
            </a:srgb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41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741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826DAB72-9072-4469-A4B6-4C50CEDE9A70}"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10</a:t>
            </a:fld>
            <a:endParaRPr lang="en-GB" altLang="en-US" sz="1400">
              <a:solidFill>
                <a:srgbClr val="000000"/>
              </a:solidFill>
              <a:latin typeface="Trebuchet MS" panose="020B0603020202020204" pitchFamily="34" charset="0"/>
            </a:endParaRPr>
          </a:p>
        </p:txBody>
      </p:sp>
      <p:sp>
        <p:nvSpPr>
          <p:cNvPr id="17412" name="Text Box 3"/>
          <p:cNvSpPr txBox="1">
            <a:spLocks noChangeArrowheads="1"/>
          </p:cNvSpPr>
          <p:nvPr/>
        </p:nvSpPr>
        <p:spPr bwMode="auto">
          <a:xfrm>
            <a:off x="578069" y="333375"/>
            <a:ext cx="940254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4-Steps to Get You an ERD</a:t>
            </a:r>
          </a:p>
        </p:txBody>
      </p:sp>
      <p:sp>
        <p:nvSpPr>
          <p:cNvPr id="8196" name="Text Box 4"/>
          <p:cNvSpPr txBox="1">
            <a:spLocks noChangeArrowheads="1"/>
          </p:cNvSpPr>
          <p:nvPr/>
        </p:nvSpPr>
        <p:spPr bwMode="auto">
          <a:xfrm>
            <a:off x="819807" y="1389721"/>
            <a:ext cx="9524343"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608013" indent="-608013">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3200">
                <a:solidFill>
                  <a:schemeClr val="tx1"/>
                </a:solidFill>
                <a:latin typeface="Calibri" panose="020F0502020204030204" pitchFamily="34" charset="0"/>
                <a:ea typeface="ＭＳ Ｐゴシック" panose="020B0600070205080204" pitchFamily="34" charset="-128"/>
              </a:defRPr>
            </a:lvl1pPr>
            <a:lvl2pPr marL="989013" indent="-531813">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500"/>
              </a:spcBef>
              <a:buClr>
                <a:srgbClr val="999999"/>
              </a:buClr>
              <a:buFont typeface="Trebuchet MS" panose="020B0603020202020204" pitchFamily="34" charset="0"/>
              <a:buChar char="•"/>
            </a:pPr>
            <a:r>
              <a:rPr lang="en-GB" altLang="en-US" sz="2200" dirty="0">
                <a:latin typeface="Trebuchet MS" panose="020B0603020202020204" pitchFamily="34" charset="0"/>
              </a:rPr>
              <a:t>Create a detail narrative of the organization’s operations</a:t>
            </a:r>
          </a:p>
          <a:p>
            <a:pPr>
              <a:lnSpc>
                <a:spcPct val="90000"/>
              </a:lnSpc>
              <a:spcBef>
                <a:spcPts val="500"/>
              </a:spcBef>
              <a:buClr>
                <a:srgbClr val="999999"/>
              </a:buClr>
              <a:buFont typeface="Trebuchet MS" panose="020B0603020202020204" pitchFamily="34" charset="0"/>
              <a:buChar char="•"/>
            </a:pPr>
            <a:r>
              <a:rPr lang="en-GB" altLang="en-US" sz="2200" dirty="0">
                <a:latin typeface="Trebuchet MS" panose="020B0603020202020204" pitchFamily="34" charset="0"/>
              </a:rPr>
              <a:t>Identify the business rules based on the description</a:t>
            </a:r>
          </a:p>
          <a:p>
            <a:pPr>
              <a:lnSpc>
                <a:spcPct val="90000"/>
              </a:lnSpc>
              <a:spcBef>
                <a:spcPts val="500"/>
              </a:spcBef>
              <a:buClr>
                <a:srgbClr val="999999"/>
              </a:buClr>
              <a:buFont typeface="Trebuchet MS" panose="020B0603020202020204" pitchFamily="34" charset="0"/>
              <a:buChar char="•"/>
            </a:pPr>
            <a:endParaRPr lang="en-GB" altLang="en-US" sz="2000" dirty="0">
              <a:latin typeface="Trebuchet MS" panose="020B0603020202020204" pitchFamily="34" charset="0"/>
            </a:endParaRPr>
          </a:p>
          <a:p>
            <a:pPr>
              <a:lnSpc>
                <a:spcPct val="90000"/>
              </a:lnSpc>
              <a:spcBef>
                <a:spcPts val="700"/>
              </a:spcBef>
              <a:buFont typeface="Wingdings" panose="05000000000000000000" pitchFamily="2" charset="2"/>
              <a:buChar char="Ø"/>
            </a:pPr>
            <a:r>
              <a:rPr lang="en-GB" altLang="en-US" sz="2800" dirty="0">
                <a:solidFill>
                  <a:srgbClr val="FF0000"/>
                </a:solidFill>
                <a:latin typeface="Trebuchet MS" panose="020B0603020202020204" pitchFamily="34" charset="0"/>
              </a:rPr>
              <a:t>Develop the initial ERD</a:t>
            </a:r>
          </a:p>
          <a:p>
            <a:pPr lvl="1">
              <a:lnSpc>
                <a:spcPct val="90000"/>
              </a:lnSpc>
              <a:spcBef>
                <a:spcPts val="600"/>
              </a:spcBef>
              <a:buClr>
                <a:schemeClr val="tx2"/>
              </a:buClr>
              <a:buFont typeface="Stone Sans ITC TT-Bold" charset="0"/>
              <a:buAutoNum type="arabicPeriod"/>
            </a:pPr>
            <a:r>
              <a:rPr lang="en-GB" altLang="en-US" sz="2400" dirty="0">
                <a:solidFill>
                  <a:schemeClr val="accent1">
                    <a:lumMod val="75000"/>
                  </a:schemeClr>
                </a:solidFill>
                <a:latin typeface="Trebuchet MS" panose="020B0603020202020204" pitchFamily="34" charset="0"/>
              </a:rPr>
              <a:t>Identify entities </a:t>
            </a:r>
            <a:r>
              <a:rPr lang="en-GB" altLang="en-US" sz="2400" dirty="0">
                <a:solidFill>
                  <a:srgbClr val="000000"/>
                </a:solidFill>
                <a:latin typeface="Trebuchet MS" panose="020B0603020202020204" pitchFamily="34" charset="0"/>
              </a:rPr>
              <a:t>through narrative description and business rules(nouns)‏</a:t>
            </a:r>
          </a:p>
          <a:p>
            <a:pPr lvl="1">
              <a:lnSpc>
                <a:spcPct val="90000"/>
              </a:lnSpc>
              <a:spcBef>
                <a:spcPts val="600"/>
              </a:spcBef>
              <a:buClr>
                <a:schemeClr val="tx2"/>
              </a:buClr>
              <a:buFont typeface="Stone Sans ITC TT-Bold" charset="0"/>
              <a:buAutoNum type="arabicPeriod"/>
            </a:pPr>
            <a:r>
              <a:rPr lang="en-GB" altLang="en-US" sz="2400" b="1" dirty="0">
                <a:solidFill>
                  <a:schemeClr val="tx2"/>
                </a:solidFill>
                <a:latin typeface="Trebuchet MS" panose="020B0603020202020204" pitchFamily="34" charset="0"/>
              </a:rPr>
              <a:t>Identify relationships </a:t>
            </a:r>
            <a:r>
              <a:rPr lang="en-GB" altLang="en-US" sz="2400" dirty="0">
                <a:solidFill>
                  <a:srgbClr val="000000"/>
                </a:solidFill>
                <a:latin typeface="Trebuchet MS" panose="020B0603020202020204" pitchFamily="34" charset="0"/>
              </a:rPr>
              <a:t>among the entities </a:t>
            </a:r>
            <a:r>
              <a:rPr lang="en-GB" altLang="en-US" sz="2400" dirty="0" smtClean="0">
                <a:solidFill>
                  <a:srgbClr val="000000"/>
                </a:solidFill>
                <a:latin typeface="Trebuchet MS" panose="020B0603020202020204" pitchFamily="34" charset="0"/>
              </a:rPr>
              <a:t>(</a:t>
            </a:r>
            <a:r>
              <a:rPr lang="en-GB" altLang="en-US" sz="2400" dirty="0">
                <a:solidFill>
                  <a:srgbClr val="000000"/>
                </a:solidFill>
                <a:latin typeface="Trebuchet MS" panose="020B0603020202020204" pitchFamily="34" charset="0"/>
              </a:rPr>
              <a:t>1:1; 1:M; M:N)‏</a:t>
            </a:r>
          </a:p>
          <a:p>
            <a:pPr lvl="1">
              <a:lnSpc>
                <a:spcPct val="90000"/>
              </a:lnSpc>
              <a:spcBef>
                <a:spcPts val="600"/>
              </a:spcBef>
              <a:buClr>
                <a:schemeClr val="tx2"/>
              </a:buClr>
              <a:buFont typeface="Stone Sans ITC TT-Bold" charset="0"/>
              <a:buAutoNum type="arabicPeriod"/>
            </a:pPr>
            <a:r>
              <a:rPr lang="en-GB" altLang="en-US" sz="2400" dirty="0">
                <a:solidFill>
                  <a:schemeClr val="tx2"/>
                </a:solidFill>
                <a:latin typeface="Trebuchet MS" panose="020B0603020202020204" pitchFamily="34" charset="0"/>
              </a:rPr>
              <a:t>Specify attributes </a:t>
            </a:r>
            <a:r>
              <a:rPr lang="en-GB" altLang="en-US" sz="2400" dirty="0">
                <a:solidFill>
                  <a:srgbClr val="000000"/>
                </a:solidFill>
                <a:latin typeface="Trebuchet MS" panose="020B0603020202020204" pitchFamily="34" charset="0"/>
              </a:rPr>
              <a:t>within each entity</a:t>
            </a:r>
          </a:p>
          <a:p>
            <a:pPr lvl="1">
              <a:lnSpc>
                <a:spcPct val="90000"/>
              </a:lnSpc>
              <a:spcBef>
                <a:spcPts val="600"/>
              </a:spcBef>
              <a:buClr>
                <a:schemeClr val="tx2"/>
              </a:buClr>
              <a:buFont typeface="Stone Sans ITC TT-Bold" charset="0"/>
              <a:buAutoNum type="arabicPeriod"/>
            </a:pPr>
            <a:r>
              <a:rPr lang="en-GB" altLang="en-US" sz="2400" dirty="0">
                <a:solidFill>
                  <a:srgbClr val="000000"/>
                </a:solidFill>
                <a:latin typeface="Trebuchet MS" panose="020B0603020202020204" pitchFamily="34" charset="0"/>
              </a:rPr>
              <a:t>Check/specify all the details </a:t>
            </a:r>
            <a:r>
              <a:rPr lang="en-GB" altLang="en-US" sz="2400" dirty="0" smtClean="0">
                <a:solidFill>
                  <a:srgbClr val="000000"/>
                </a:solidFill>
                <a:latin typeface="Trebuchet MS" panose="020B0603020202020204" pitchFamily="34" charset="0"/>
              </a:rPr>
              <a:t>(</a:t>
            </a:r>
            <a:r>
              <a:rPr lang="en-GB" altLang="en-US" sz="2400" dirty="0">
                <a:solidFill>
                  <a:srgbClr val="000000"/>
                </a:solidFill>
                <a:latin typeface="Trebuchet MS" panose="020B0603020202020204" pitchFamily="34" charset="0"/>
              </a:rPr>
              <a:t>e.g. </a:t>
            </a:r>
            <a:r>
              <a:rPr lang="en-GB" altLang="en-US" sz="2400" dirty="0">
                <a:solidFill>
                  <a:schemeClr val="tx2"/>
                </a:solidFill>
                <a:latin typeface="Trebuchet MS" panose="020B0603020202020204" pitchFamily="34" charset="0"/>
              </a:rPr>
              <a:t>weak entity</a:t>
            </a:r>
            <a:r>
              <a:rPr lang="en-GB" altLang="en-US" sz="2400" dirty="0">
                <a:solidFill>
                  <a:srgbClr val="000000"/>
                </a:solidFill>
                <a:latin typeface="Trebuchet MS" panose="020B0603020202020204" pitchFamily="34" charset="0"/>
              </a:rPr>
              <a:t>)‏</a:t>
            </a:r>
          </a:p>
          <a:p>
            <a:pPr lvl="1">
              <a:lnSpc>
                <a:spcPct val="90000"/>
              </a:lnSpc>
              <a:spcBef>
                <a:spcPts val="600"/>
              </a:spcBef>
              <a:buClr>
                <a:schemeClr val="tx2"/>
              </a:buClr>
              <a:buFont typeface="Stone Sans ITC TT-Bold" charset="0"/>
              <a:buAutoNum type="arabicPeriod"/>
            </a:pPr>
            <a:endParaRPr lang="en-GB" altLang="en-US" sz="1200" dirty="0">
              <a:solidFill>
                <a:srgbClr val="000000"/>
              </a:solidFill>
              <a:latin typeface="Trebuchet MS" panose="020B0603020202020204" pitchFamily="34" charset="0"/>
            </a:endParaRPr>
          </a:p>
          <a:p>
            <a:pPr>
              <a:lnSpc>
                <a:spcPct val="90000"/>
              </a:lnSpc>
              <a:spcBef>
                <a:spcPts val="700"/>
              </a:spcBef>
              <a:buClr>
                <a:srgbClr val="000000"/>
              </a:buClr>
              <a:buFont typeface="Wingdings" panose="05000000000000000000" pitchFamily="2" charset="2"/>
              <a:buChar char="Ø"/>
            </a:pPr>
            <a:r>
              <a:rPr lang="en-GB" altLang="en-US" sz="2800" dirty="0">
                <a:solidFill>
                  <a:srgbClr val="FF0000"/>
                </a:solidFill>
                <a:latin typeface="Trebuchet MS" panose="020B0603020202020204" pitchFamily="34" charset="0"/>
              </a:rPr>
              <a:t>Revise</a:t>
            </a:r>
            <a:r>
              <a:rPr lang="en-GB" altLang="en-US" sz="2800" dirty="0">
                <a:solidFill>
                  <a:srgbClr val="000000"/>
                </a:solidFill>
                <a:latin typeface="Trebuchet MS" panose="020B0603020202020204" pitchFamily="34" charset="0"/>
              </a:rPr>
              <a:t> and review the </a:t>
            </a:r>
            <a:r>
              <a:rPr lang="en-GB" altLang="en-US" sz="2800" dirty="0">
                <a:solidFill>
                  <a:srgbClr val="FF0000"/>
                </a:solidFill>
                <a:latin typeface="Trebuchet MS" panose="020B0603020202020204" pitchFamily="34" charset="0"/>
              </a:rPr>
              <a:t>ERD</a:t>
            </a:r>
          </a:p>
        </p:txBody>
      </p:sp>
    </p:spTree>
    <p:extLst>
      <p:ext uri="{BB962C8B-B14F-4D97-AF65-F5344CB8AC3E}">
        <p14:creationId xmlns:p14="http://schemas.microsoft.com/office/powerpoint/2010/main" val="324157785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765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6943A671-F926-448A-BD49-FDC0C094F27B}"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11</a:t>
            </a:fld>
            <a:endParaRPr lang="en-GB" altLang="en-US" sz="1400">
              <a:solidFill>
                <a:srgbClr val="000000"/>
              </a:solidFill>
              <a:latin typeface="Trebuchet MS" panose="020B0603020202020204" pitchFamily="34" charset="0"/>
            </a:endParaRPr>
          </a:p>
        </p:txBody>
      </p:sp>
      <p:sp>
        <p:nvSpPr>
          <p:cNvPr id="27652" name="Text Box 3"/>
          <p:cNvSpPr txBox="1">
            <a:spLocks noChangeArrowheads="1"/>
          </p:cNvSpPr>
          <p:nvPr/>
        </p:nvSpPr>
        <p:spPr bwMode="auto">
          <a:xfrm>
            <a:off x="622663" y="492034"/>
            <a:ext cx="9901646"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2. Identify Relationships </a:t>
            </a:r>
            <a:br>
              <a:rPr lang="en-GB" altLang="en-US" b="1" dirty="0">
                <a:solidFill>
                  <a:srgbClr val="000099"/>
                </a:solidFill>
                <a:latin typeface="Stone Sans ITC TT-Bold" charset="0"/>
              </a:rPr>
            </a:br>
            <a:r>
              <a:rPr lang="en-GB" altLang="en-US" b="1" dirty="0">
                <a:solidFill>
                  <a:srgbClr val="000099"/>
                </a:solidFill>
                <a:latin typeface="Stone Sans ITC TT-Bold" charset="0"/>
              </a:rPr>
              <a:t>             among Entities</a:t>
            </a:r>
          </a:p>
        </p:txBody>
      </p:sp>
      <p:sp>
        <p:nvSpPr>
          <p:cNvPr id="27653" name="Text Box 4"/>
          <p:cNvSpPr txBox="1">
            <a:spLocks noChangeArrowheads="1"/>
          </p:cNvSpPr>
          <p:nvPr/>
        </p:nvSpPr>
        <p:spPr bwMode="auto">
          <a:xfrm>
            <a:off x="622663" y="1928814"/>
            <a:ext cx="9901646" cy="416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8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rPr>
              <a:t>There are only three types of relationships</a:t>
            </a:r>
          </a:p>
          <a:p>
            <a:pPr>
              <a:spcBef>
                <a:spcPts val="800"/>
              </a:spcBef>
              <a:buClr>
                <a:srgbClr val="000000"/>
              </a:buClr>
              <a:buFont typeface="Trebuchet MS" panose="020B0603020202020204" pitchFamily="34" charset="0"/>
              <a:buChar char="•"/>
            </a:pPr>
            <a:endParaRPr lang="en-GB" altLang="en-US" sz="2400" dirty="0">
              <a:solidFill>
                <a:srgbClr val="000000"/>
              </a:solidFill>
              <a:latin typeface="Trebuchet MS" panose="020B0603020202020204" pitchFamily="34" charset="0"/>
            </a:endParaRPr>
          </a:p>
          <a:p>
            <a:pPr lvl="1">
              <a:spcBef>
                <a:spcPts val="700"/>
              </a:spcBef>
              <a:buClr>
                <a:srgbClr val="3366CC"/>
              </a:buClr>
              <a:buFont typeface="Trebuchet MS" panose="020B0603020202020204" pitchFamily="34" charset="0"/>
              <a:buChar char="–"/>
            </a:pPr>
            <a:r>
              <a:rPr lang="en-GB" altLang="en-US" sz="2400" dirty="0">
                <a:solidFill>
                  <a:srgbClr val="3366CC"/>
                </a:solidFill>
                <a:latin typeface="Trebuchet MS" panose="020B0603020202020204" pitchFamily="34" charset="0"/>
              </a:rPr>
              <a:t>1:1</a:t>
            </a:r>
            <a:r>
              <a:rPr lang="en-GB" altLang="en-US" sz="2400" dirty="0">
                <a:solidFill>
                  <a:srgbClr val="000000"/>
                </a:solidFill>
                <a:latin typeface="Trebuchet MS" panose="020B0603020202020204" pitchFamily="34" charset="0"/>
              </a:rPr>
              <a:t> – Rare, mostly in the special case </a:t>
            </a:r>
          </a:p>
          <a:p>
            <a:pPr marL="457200" lvl="1" indent="0">
              <a:spcBef>
                <a:spcPts val="700"/>
              </a:spcBef>
              <a:buClr>
                <a:srgbClr val="3366CC"/>
              </a:buClr>
              <a:buNone/>
            </a:pPr>
            <a:r>
              <a:rPr lang="en-GB" altLang="en-US" sz="2400" dirty="0" smtClean="0">
                <a:solidFill>
                  <a:srgbClr val="000000"/>
                </a:solidFill>
                <a:latin typeface="Trebuchet MS" panose="020B0603020202020204" pitchFamily="34" charset="0"/>
              </a:rPr>
              <a:t>           (e.g. </a:t>
            </a:r>
            <a:r>
              <a:rPr lang="en-GB" altLang="en-US" sz="2400" dirty="0" err="1" smtClean="0">
                <a:solidFill>
                  <a:srgbClr val="000000"/>
                </a:solidFill>
                <a:latin typeface="Trebuchet MS" panose="020B0603020202020204" pitchFamily="34" charset="0"/>
              </a:rPr>
              <a:t>Supertype</a:t>
            </a:r>
            <a:r>
              <a:rPr lang="en-GB" altLang="en-US" sz="2400" dirty="0" smtClean="0">
                <a:solidFill>
                  <a:srgbClr val="000000"/>
                </a:solidFill>
                <a:latin typeface="Trebuchet MS" panose="020B0603020202020204" pitchFamily="34" charset="0"/>
              </a:rPr>
              <a:t>/Subtype relationship, 3NF enforcement)</a:t>
            </a:r>
            <a:endParaRPr lang="en-GB" altLang="en-US" sz="2400" dirty="0">
              <a:solidFill>
                <a:srgbClr val="000000"/>
              </a:solidFill>
              <a:latin typeface="Trebuchet MS" panose="020B0603020202020204" pitchFamily="34" charset="0"/>
            </a:endParaRPr>
          </a:p>
          <a:p>
            <a:pPr lvl="1">
              <a:spcBef>
                <a:spcPts val="700"/>
              </a:spcBef>
              <a:buClr>
                <a:srgbClr val="3366CC"/>
              </a:buClr>
              <a:buFont typeface="Trebuchet MS" panose="020B0603020202020204" pitchFamily="34" charset="0"/>
              <a:buChar char="–"/>
            </a:pPr>
            <a:r>
              <a:rPr lang="en-GB" altLang="en-US" sz="2400" dirty="0">
                <a:solidFill>
                  <a:srgbClr val="3366CC"/>
                </a:solidFill>
                <a:latin typeface="Trebuchet MS" panose="020B0603020202020204" pitchFamily="34" charset="0"/>
              </a:rPr>
              <a:t>1:M</a:t>
            </a:r>
            <a:r>
              <a:rPr lang="en-GB" altLang="en-US" sz="2400" dirty="0">
                <a:solidFill>
                  <a:srgbClr val="000000"/>
                </a:solidFill>
                <a:latin typeface="Trebuchet MS" panose="020B0603020202020204" pitchFamily="34" charset="0"/>
              </a:rPr>
              <a:t> – Most common, and most desirable</a:t>
            </a:r>
          </a:p>
          <a:p>
            <a:pPr lvl="1">
              <a:spcBef>
                <a:spcPts val="700"/>
              </a:spcBef>
              <a:buClr>
                <a:srgbClr val="3366CC"/>
              </a:buClr>
              <a:buFont typeface="Trebuchet MS" panose="020B0603020202020204" pitchFamily="34" charset="0"/>
              <a:buChar char="–"/>
            </a:pPr>
            <a:r>
              <a:rPr lang="en-GB" altLang="en-US" sz="2400" dirty="0">
                <a:solidFill>
                  <a:srgbClr val="3366CC"/>
                </a:solidFill>
                <a:latin typeface="Trebuchet MS" panose="020B0603020202020204" pitchFamily="34" charset="0"/>
              </a:rPr>
              <a:t>M:N</a:t>
            </a:r>
            <a:r>
              <a:rPr lang="en-GB" altLang="en-US" sz="2400" dirty="0">
                <a:solidFill>
                  <a:srgbClr val="000000"/>
                </a:solidFill>
                <a:latin typeface="Trebuchet MS" panose="020B0603020202020204" pitchFamily="34" charset="0"/>
              </a:rPr>
              <a:t> – Quite common, once identified, needs to be broken down into two pairs of 1:M relationships</a:t>
            </a:r>
          </a:p>
        </p:txBody>
      </p:sp>
    </p:spTree>
    <p:extLst>
      <p:ext uri="{BB962C8B-B14F-4D97-AF65-F5344CB8AC3E}">
        <p14:creationId xmlns:p14="http://schemas.microsoft.com/office/powerpoint/2010/main" val="9734094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9699"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020DB110-7BCA-4FDA-864A-ABF7958D357C}"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12</a:t>
            </a:fld>
            <a:endParaRPr lang="en-GB" altLang="en-US" sz="1400">
              <a:solidFill>
                <a:srgbClr val="000000"/>
              </a:solidFill>
              <a:latin typeface="Trebuchet MS" panose="020B0603020202020204" pitchFamily="34" charset="0"/>
            </a:endParaRPr>
          </a:p>
        </p:txBody>
      </p:sp>
      <p:sp>
        <p:nvSpPr>
          <p:cNvPr id="29700" name="Text Box 3"/>
          <p:cNvSpPr txBox="1">
            <a:spLocks noChangeArrowheads="1"/>
          </p:cNvSpPr>
          <p:nvPr/>
        </p:nvSpPr>
        <p:spPr bwMode="auto">
          <a:xfrm>
            <a:off x="731520" y="333376"/>
            <a:ext cx="925068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2. Identify Relationships</a:t>
            </a:r>
          </a:p>
        </p:txBody>
      </p:sp>
      <p:sp>
        <p:nvSpPr>
          <p:cNvPr id="29701" name="Text Box 4"/>
          <p:cNvSpPr txBox="1">
            <a:spLocks noChangeArrowheads="1"/>
          </p:cNvSpPr>
          <p:nvPr/>
        </p:nvSpPr>
        <p:spPr bwMode="auto">
          <a:xfrm>
            <a:off x="787038" y="1593058"/>
            <a:ext cx="3327762"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8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1:1</a:t>
            </a:r>
          </a:p>
        </p:txBody>
      </p:sp>
      <p:pic>
        <p:nvPicPr>
          <p:cNvPr id="2970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979" y="2874963"/>
            <a:ext cx="2895600"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2" name="Group 6"/>
          <p:cNvGrpSpPr>
            <a:grpSpLocks/>
          </p:cNvGrpSpPr>
          <p:nvPr/>
        </p:nvGrpSpPr>
        <p:grpSpPr bwMode="auto">
          <a:xfrm>
            <a:off x="3582987" y="1792289"/>
            <a:ext cx="3808413" cy="455613"/>
            <a:chOff x="2064" y="1248"/>
            <a:chExt cx="2399" cy="287"/>
          </a:xfrm>
        </p:grpSpPr>
        <p:sp>
          <p:nvSpPr>
            <p:cNvPr id="29704" name="Rectangle 7"/>
            <p:cNvSpPr>
              <a:spLocks noChangeArrowheads="1"/>
            </p:cNvSpPr>
            <p:nvPr/>
          </p:nvSpPr>
          <p:spPr bwMode="auto">
            <a:xfrm>
              <a:off x="2064" y="1248"/>
              <a:ext cx="672" cy="288"/>
            </a:xfrm>
            <a:prstGeom prst="rect">
              <a:avLst/>
            </a:prstGeom>
            <a:noFill/>
            <a:ln w="22320">
              <a:solidFill>
                <a:srgbClr val="3366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9705" name="Rectangle 8"/>
            <p:cNvSpPr>
              <a:spLocks noChangeArrowheads="1"/>
            </p:cNvSpPr>
            <p:nvPr/>
          </p:nvSpPr>
          <p:spPr bwMode="auto">
            <a:xfrm>
              <a:off x="3792" y="1248"/>
              <a:ext cx="672" cy="288"/>
            </a:xfrm>
            <a:prstGeom prst="rect">
              <a:avLst/>
            </a:prstGeom>
            <a:noFill/>
            <a:ln w="22320">
              <a:solidFill>
                <a:srgbClr val="3366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9706" name="Line 9"/>
            <p:cNvSpPr>
              <a:spLocks noChangeShapeType="1"/>
            </p:cNvSpPr>
            <p:nvPr/>
          </p:nvSpPr>
          <p:spPr bwMode="auto">
            <a:xfrm>
              <a:off x="2736" y="1392"/>
              <a:ext cx="1056" cy="1"/>
            </a:xfrm>
            <a:prstGeom prst="line">
              <a:avLst/>
            </a:prstGeom>
            <a:noFill/>
            <a:ln w="22320">
              <a:solidFill>
                <a:srgbClr val="3366CC"/>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29707" name="Line 10"/>
            <p:cNvSpPr>
              <a:spLocks noChangeShapeType="1"/>
            </p:cNvSpPr>
            <p:nvPr/>
          </p:nvSpPr>
          <p:spPr bwMode="auto">
            <a:xfrm>
              <a:off x="2832" y="1296"/>
              <a:ext cx="1" cy="192"/>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29708" name="Line 11"/>
            <p:cNvSpPr>
              <a:spLocks noChangeShapeType="1"/>
            </p:cNvSpPr>
            <p:nvPr/>
          </p:nvSpPr>
          <p:spPr bwMode="auto">
            <a:xfrm>
              <a:off x="3696" y="1296"/>
              <a:ext cx="1" cy="192"/>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grpSp>
      <p:pic>
        <p:nvPicPr>
          <p:cNvPr id="4" name="Picture 3"/>
          <p:cNvPicPr>
            <a:picLocks noChangeAspect="1"/>
          </p:cNvPicPr>
          <p:nvPr/>
        </p:nvPicPr>
        <p:blipFill>
          <a:blip r:embed="rId4"/>
          <a:stretch>
            <a:fillRect/>
          </a:stretch>
        </p:blipFill>
        <p:spPr>
          <a:xfrm>
            <a:off x="6787892" y="4998703"/>
            <a:ext cx="1898908" cy="1476928"/>
          </a:xfrm>
          <a:prstGeom prst="rect">
            <a:avLst/>
          </a:prstGeom>
        </p:spPr>
      </p:pic>
      <p:sp>
        <p:nvSpPr>
          <p:cNvPr id="15" name="Text Box 3"/>
          <p:cNvSpPr txBox="1">
            <a:spLocks noChangeArrowheads="1"/>
          </p:cNvSpPr>
          <p:nvPr/>
        </p:nvSpPr>
        <p:spPr bwMode="auto">
          <a:xfrm>
            <a:off x="7392987" y="4060540"/>
            <a:ext cx="1021964"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smtClean="0">
                <a:solidFill>
                  <a:srgbClr val="000099"/>
                </a:solidFill>
                <a:latin typeface="Stone Sans ITC TT-Bold" charset="0"/>
              </a:rPr>
              <a:t>OR</a:t>
            </a:r>
            <a:endParaRPr lang="en-GB" altLang="en-US" b="1" dirty="0">
              <a:solidFill>
                <a:srgbClr val="000099"/>
              </a:solidFill>
              <a:latin typeface="Stone Sans ITC TT-Bold" charset="0"/>
            </a:endParaRPr>
          </a:p>
        </p:txBody>
      </p:sp>
      <p:pic>
        <p:nvPicPr>
          <p:cNvPr id="5" name="Picture 4"/>
          <p:cNvPicPr>
            <a:picLocks noChangeAspect="1"/>
          </p:cNvPicPr>
          <p:nvPr/>
        </p:nvPicPr>
        <p:blipFill>
          <a:blip r:embed="rId5"/>
          <a:stretch>
            <a:fillRect/>
          </a:stretch>
        </p:blipFill>
        <p:spPr>
          <a:xfrm>
            <a:off x="5595550" y="2819400"/>
            <a:ext cx="4386649" cy="1514438"/>
          </a:xfrm>
          <a:prstGeom prst="rect">
            <a:avLst/>
          </a:prstGeom>
        </p:spPr>
      </p:pic>
    </p:spTree>
    <p:extLst>
      <p:ext uri="{BB962C8B-B14F-4D97-AF65-F5344CB8AC3E}">
        <p14:creationId xmlns:p14="http://schemas.microsoft.com/office/powerpoint/2010/main" val="370102621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1747"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81684417-8779-42F9-AFDE-EAEB0E62734E}"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13</a:t>
            </a:fld>
            <a:endParaRPr lang="en-GB" altLang="en-US" sz="1400">
              <a:solidFill>
                <a:srgbClr val="000000"/>
              </a:solidFill>
              <a:latin typeface="Trebuchet MS" panose="020B0603020202020204" pitchFamily="34" charset="0"/>
            </a:endParaRPr>
          </a:p>
        </p:txBody>
      </p:sp>
      <p:sp>
        <p:nvSpPr>
          <p:cNvPr id="31748" name="Text Box 3"/>
          <p:cNvSpPr txBox="1">
            <a:spLocks noChangeArrowheads="1"/>
          </p:cNvSpPr>
          <p:nvPr/>
        </p:nvSpPr>
        <p:spPr bwMode="auto">
          <a:xfrm>
            <a:off x="691978" y="404814"/>
            <a:ext cx="9290222"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2. Identify Relationships</a:t>
            </a:r>
          </a:p>
        </p:txBody>
      </p:sp>
      <p:sp>
        <p:nvSpPr>
          <p:cNvPr id="31749" name="Text Box 4"/>
          <p:cNvSpPr txBox="1">
            <a:spLocks noChangeArrowheads="1"/>
          </p:cNvSpPr>
          <p:nvPr/>
        </p:nvSpPr>
        <p:spPr bwMode="auto">
          <a:xfrm>
            <a:off x="815546" y="1676400"/>
            <a:ext cx="3200400"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8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1:M</a:t>
            </a:r>
          </a:p>
        </p:txBody>
      </p:sp>
      <p:grpSp>
        <p:nvGrpSpPr>
          <p:cNvPr id="3" name="Group 2"/>
          <p:cNvGrpSpPr/>
          <p:nvPr/>
        </p:nvGrpSpPr>
        <p:grpSpPr>
          <a:xfrm>
            <a:off x="4133679" y="1758156"/>
            <a:ext cx="3810000" cy="457201"/>
            <a:chOff x="4133679" y="1758156"/>
            <a:chExt cx="3810000" cy="457201"/>
          </a:xfrm>
        </p:grpSpPr>
        <p:sp>
          <p:nvSpPr>
            <p:cNvPr id="31756" name="Rectangle 6"/>
            <p:cNvSpPr>
              <a:spLocks noChangeArrowheads="1"/>
            </p:cNvSpPr>
            <p:nvPr/>
          </p:nvSpPr>
          <p:spPr bwMode="auto">
            <a:xfrm>
              <a:off x="4133679" y="1758156"/>
              <a:ext cx="1066800" cy="457201"/>
            </a:xfrm>
            <a:prstGeom prst="rect">
              <a:avLst/>
            </a:prstGeom>
            <a:noFill/>
            <a:ln w="22320">
              <a:solidFill>
                <a:srgbClr val="3366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1757" name="Rectangle 7"/>
            <p:cNvSpPr>
              <a:spLocks noChangeArrowheads="1"/>
            </p:cNvSpPr>
            <p:nvPr/>
          </p:nvSpPr>
          <p:spPr bwMode="auto">
            <a:xfrm>
              <a:off x="6876879" y="1758156"/>
              <a:ext cx="1066800" cy="457201"/>
            </a:xfrm>
            <a:prstGeom prst="rect">
              <a:avLst/>
            </a:prstGeom>
            <a:noFill/>
            <a:ln w="22320">
              <a:solidFill>
                <a:srgbClr val="3366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1758" name="Line 8"/>
            <p:cNvSpPr>
              <a:spLocks noChangeShapeType="1"/>
            </p:cNvSpPr>
            <p:nvPr/>
          </p:nvSpPr>
          <p:spPr bwMode="auto">
            <a:xfrm>
              <a:off x="5200479" y="1986756"/>
              <a:ext cx="1676400" cy="1588"/>
            </a:xfrm>
            <a:prstGeom prst="line">
              <a:avLst/>
            </a:prstGeom>
            <a:noFill/>
            <a:ln w="22320">
              <a:solidFill>
                <a:srgbClr val="3366CC"/>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1759" name="Line 9"/>
            <p:cNvSpPr>
              <a:spLocks noChangeShapeType="1"/>
            </p:cNvSpPr>
            <p:nvPr/>
          </p:nvSpPr>
          <p:spPr bwMode="auto">
            <a:xfrm>
              <a:off x="5352879" y="1834356"/>
              <a:ext cx="1588" cy="304800"/>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1761" name="Line 11"/>
            <p:cNvSpPr>
              <a:spLocks noChangeShapeType="1"/>
            </p:cNvSpPr>
            <p:nvPr/>
          </p:nvSpPr>
          <p:spPr bwMode="auto">
            <a:xfrm flipH="1">
              <a:off x="6646692" y="1834356"/>
              <a:ext cx="231775" cy="152400"/>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1762" name="Line 12"/>
            <p:cNvSpPr>
              <a:spLocks noChangeShapeType="1"/>
            </p:cNvSpPr>
            <p:nvPr/>
          </p:nvSpPr>
          <p:spPr bwMode="auto">
            <a:xfrm flipH="1" flipV="1">
              <a:off x="6646692" y="1985169"/>
              <a:ext cx="231775" cy="155575"/>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grpSp>
      <p:pic>
        <p:nvPicPr>
          <p:cNvPr id="3175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067" y="2903538"/>
            <a:ext cx="2819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175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279" y="3072433"/>
            <a:ext cx="17399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175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679" y="3301033"/>
            <a:ext cx="15748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1754"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2679" y="4825033"/>
            <a:ext cx="15621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1755"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079" y="4672633"/>
            <a:ext cx="16637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 name="Picture 3"/>
          <p:cNvPicPr>
            <a:picLocks noChangeAspect="1"/>
          </p:cNvPicPr>
          <p:nvPr/>
        </p:nvPicPr>
        <p:blipFill>
          <a:blip r:embed="rId8"/>
          <a:stretch>
            <a:fillRect/>
          </a:stretch>
        </p:blipFill>
        <p:spPr>
          <a:xfrm>
            <a:off x="6260929" y="3880334"/>
            <a:ext cx="5006097" cy="1889398"/>
          </a:xfrm>
          <a:prstGeom prst="rect">
            <a:avLst/>
          </a:prstGeom>
        </p:spPr>
      </p:pic>
    </p:spTree>
    <p:extLst>
      <p:ext uri="{BB962C8B-B14F-4D97-AF65-F5344CB8AC3E}">
        <p14:creationId xmlns:p14="http://schemas.microsoft.com/office/powerpoint/2010/main" val="25880378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379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8DFE8DB8-484C-44D7-828F-967682F4422A}"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14</a:t>
            </a:fld>
            <a:endParaRPr lang="en-GB" altLang="en-US" sz="1400">
              <a:solidFill>
                <a:srgbClr val="000000"/>
              </a:solidFill>
              <a:latin typeface="Trebuchet MS" panose="020B0603020202020204" pitchFamily="34" charset="0"/>
            </a:endParaRPr>
          </a:p>
        </p:txBody>
      </p:sp>
      <p:sp>
        <p:nvSpPr>
          <p:cNvPr id="33796" name="Text Box 3"/>
          <p:cNvSpPr txBox="1">
            <a:spLocks noChangeArrowheads="1"/>
          </p:cNvSpPr>
          <p:nvPr/>
        </p:nvSpPr>
        <p:spPr bwMode="auto">
          <a:xfrm>
            <a:off x="721895" y="476250"/>
            <a:ext cx="925871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2. Identify Relationships</a:t>
            </a:r>
          </a:p>
        </p:txBody>
      </p:sp>
      <p:sp>
        <p:nvSpPr>
          <p:cNvPr id="33797" name="Text Box 4"/>
          <p:cNvSpPr txBox="1">
            <a:spLocks noChangeArrowheads="1"/>
          </p:cNvSpPr>
          <p:nvPr/>
        </p:nvSpPr>
        <p:spPr bwMode="auto">
          <a:xfrm>
            <a:off x="721895" y="1528013"/>
            <a:ext cx="190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446088" indent="-446088">
              <a:spcBef>
                <a:spcPct val="20000"/>
              </a:spcBef>
              <a:buFont typeface="Arial" panose="020B0604020202020204" pitchFamily="34" charset="0"/>
              <a:buChar char="•"/>
              <a:tabLst>
                <a:tab pos="1016000" algn="l"/>
                <a:tab pos="1930400" algn="l"/>
                <a:tab pos="2844800" algn="l"/>
                <a:tab pos="3759200" algn="l"/>
                <a:tab pos="4673600" algn="l"/>
                <a:tab pos="5588000" algn="l"/>
                <a:tab pos="6502400" algn="l"/>
                <a:tab pos="7416800" algn="l"/>
                <a:tab pos="8331200" algn="l"/>
                <a:tab pos="9245600" algn="l"/>
                <a:tab pos="101600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1016000" algn="l"/>
                <a:tab pos="1930400" algn="l"/>
                <a:tab pos="2844800" algn="l"/>
                <a:tab pos="3759200" algn="l"/>
                <a:tab pos="4673600" algn="l"/>
                <a:tab pos="5588000" algn="l"/>
                <a:tab pos="6502400" algn="l"/>
                <a:tab pos="7416800" algn="l"/>
                <a:tab pos="8331200" algn="l"/>
                <a:tab pos="9245600" algn="l"/>
                <a:tab pos="101600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1016000" algn="l"/>
                <a:tab pos="1930400" algn="l"/>
                <a:tab pos="2844800" algn="l"/>
                <a:tab pos="3759200" algn="l"/>
                <a:tab pos="4673600" algn="l"/>
                <a:tab pos="5588000" algn="l"/>
                <a:tab pos="6502400" algn="l"/>
                <a:tab pos="7416800" algn="l"/>
                <a:tab pos="8331200" algn="l"/>
                <a:tab pos="9245600" algn="l"/>
                <a:tab pos="101600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1016000" algn="l"/>
                <a:tab pos="1930400" algn="l"/>
                <a:tab pos="2844800" algn="l"/>
                <a:tab pos="3759200" algn="l"/>
                <a:tab pos="4673600" algn="l"/>
                <a:tab pos="5588000" algn="l"/>
                <a:tab pos="6502400" algn="l"/>
                <a:tab pos="7416800" algn="l"/>
                <a:tab pos="8331200" algn="l"/>
                <a:tab pos="9245600" algn="l"/>
                <a:tab pos="101600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1016000" algn="l"/>
                <a:tab pos="1930400" algn="l"/>
                <a:tab pos="2844800" algn="l"/>
                <a:tab pos="3759200" algn="l"/>
                <a:tab pos="4673600" algn="l"/>
                <a:tab pos="5588000" algn="l"/>
                <a:tab pos="6502400" algn="l"/>
                <a:tab pos="7416800" algn="l"/>
                <a:tab pos="8331200" algn="l"/>
                <a:tab pos="9245600" algn="l"/>
                <a:tab pos="101600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1016000" algn="l"/>
                <a:tab pos="1930400" algn="l"/>
                <a:tab pos="2844800" algn="l"/>
                <a:tab pos="3759200" algn="l"/>
                <a:tab pos="4673600" algn="l"/>
                <a:tab pos="5588000" algn="l"/>
                <a:tab pos="6502400" algn="l"/>
                <a:tab pos="7416800" algn="l"/>
                <a:tab pos="8331200" algn="l"/>
                <a:tab pos="9245600" algn="l"/>
                <a:tab pos="101600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1016000" algn="l"/>
                <a:tab pos="1930400" algn="l"/>
                <a:tab pos="2844800" algn="l"/>
                <a:tab pos="3759200" algn="l"/>
                <a:tab pos="4673600" algn="l"/>
                <a:tab pos="5588000" algn="l"/>
                <a:tab pos="6502400" algn="l"/>
                <a:tab pos="7416800" algn="l"/>
                <a:tab pos="8331200" algn="l"/>
                <a:tab pos="9245600" algn="l"/>
                <a:tab pos="101600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1016000" algn="l"/>
                <a:tab pos="1930400" algn="l"/>
                <a:tab pos="2844800" algn="l"/>
                <a:tab pos="3759200" algn="l"/>
                <a:tab pos="4673600" algn="l"/>
                <a:tab pos="5588000" algn="l"/>
                <a:tab pos="6502400" algn="l"/>
                <a:tab pos="7416800" algn="l"/>
                <a:tab pos="8331200" algn="l"/>
                <a:tab pos="9245600" algn="l"/>
                <a:tab pos="101600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1016000" algn="l"/>
                <a:tab pos="1930400" algn="l"/>
                <a:tab pos="2844800" algn="l"/>
                <a:tab pos="3759200" algn="l"/>
                <a:tab pos="4673600" algn="l"/>
                <a:tab pos="5588000" algn="l"/>
                <a:tab pos="6502400" algn="l"/>
                <a:tab pos="7416800" algn="l"/>
                <a:tab pos="8331200" algn="l"/>
                <a:tab pos="9245600" algn="l"/>
                <a:tab pos="10160000"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8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M:N</a:t>
            </a:r>
          </a:p>
        </p:txBody>
      </p:sp>
      <p:grpSp>
        <p:nvGrpSpPr>
          <p:cNvPr id="33798" name="Group 5"/>
          <p:cNvGrpSpPr>
            <a:grpSpLocks/>
          </p:cNvGrpSpPr>
          <p:nvPr/>
        </p:nvGrpSpPr>
        <p:grpSpPr bwMode="auto">
          <a:xfrm>
            <a:off x="794545" y="3271171"/>
            <a:ext cx="5837237" cy="3351212"/>
            <a:chOff x="1152" y="1920"/>
            <a:chExt cx="3677" cy="2111"/>
          </a:xfrm>
        </p:grpSpPr>
        <p:pic>
          <p:nvPicPr>
            <p:cNvPr id="3382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 y="2832"/>
              <a:ext cx="333" cy="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382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2411"/>
              <a:ext cx="816"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382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 y="2208"/>
              <a:ext cx="606" cy="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382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 y="3312"/>
              <a:ext cx="717"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382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0" y="3360"/>
              <a:ext cx="56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3829" name="Line 11"/>
            <p:cNvSpPr>
              <a:spLocks noChangeShapeType="1"/>
            </p:cNvSpPr>
            <p:nvPr/>
          </p:nvSpPr>
          <p:spPr bwMode="auto">
            <a:xfrm flipH="1" flipV="1">
              <a:off x="2063" y="2734"/>
              <a:ext cx="530" cy="242"/>
            </a:xfrm>
            <a:prstGeom prst="line">
              <a:avLst/>
            </a:prstGeom>
            <a:noFill/>
            <a:ln w="507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3830" name="Line 12"/>
            <p:cNvSpPr>
              <a:spLocks noChangeShapeType="1"/>
            </p:cNvSpPr>
            <p:nvPr/>
          </p:nvSpPr>
          <p:spPr bwMode="auto">
            <a:xfrm flipH="1">
              <a:off x="2447" y="3360"/>
              <a:ext cx="482" cy="288"/>
            </a:xfrm>
            <a:prstGeom prst="line">
              <a:avLst/>
            </a:prstGeom>
            <a:noFill/>
            <a:ln w="507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3831" name="Line 13"/>
            <p:cNvSpPr>
              <a:spLocks noChangeShapeType="1"/>
            </p:cNvSpPr>
            <p:nvPr/>
          </p:nvSpPr>
          <p:spPr bwMode="auto">
            <a:xfrm flipV="1">
              <a:off x="3216" y="2543"/>
              <a:ext cx="1" cy="338"/>
            </a:xfrm>
            <a:prstGeom prst="line">
              <a:avLst/>
            </a:prstGeom>
            <a:noFill/>
            <a:ln w="507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3832" name="Line 14"/>
            <p:cNvSpPr>
              <a:spLocks noChangeShapeType="1"/>
            </p:cNvSpPr>
            <p:nvPr/>
          </p:nvSpPr>
          <p:spPr bwMode="auto">
            <a:xfrm>
              <a:off x="3504" y="3312"/>
              <a:ext cx="288" cy="240"/>
            </a:xfrm>
            <a:prstGeom prst="line">
              <a:avLst/>
            </a:prstGeom>
            <a:noFill/>
            <a:ln w="507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3833" name="Line 15"/>
            <p:cNvSpPr>
              <a:spLocks noChangeShapeType="1"/>
            </p:cNvSpPr>
            <p:nvPr/>
          </p:nvSpPr>
          <p:spPr bwMode="auto">
            <a:xfrm flipV="1">
              <a:off x="3600" y="2734"/>
              <a:ext cx="480" cy="242"/>
            </a:xfrm>
            <a:prstGeom prst="line">
              <a:avLst/>
            </a:prstGeom>
            <a:noFill/>
            <a:ln w="507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pic>
          <p:nvPicPr>
            <p:cNvPr id="3383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 y="2832"/>
              <a:ext cx="333" cy="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383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 y="2832"/>
              <a:ext cx="333" cy="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3836"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6" y="1920"/>
              <a:ext cx="479"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3" name="Group 19"/>
          <p:cNvGrpSpPr>
            <a:grpSpLocks/>
          </p:cNvGrpSpPr>
          <p:nvPr/>
        </p:nvGrpSpPr>
        <p:grpSpPr bwMode="auto">
          <a:xfrm>
            <a:off x="4648201" y="1752601"/>
            <a:ext cx="3808413" cy="455613"/>
            <a:chOff x="1968" y="1104"/>
            <a:chExt cx="2399" cy="287"/>
          </a:xfrm>
        </p:grpSpPr>
        <p:sp>
          <p:nvSpPr>
            <p:cNvPr id="33815" name="Rectangle 20"/>
            <p:cNvSpPr>
              <a:spLocks noChangeArrowheads="1"/>
            </p:cNvSpPr>
            <p:nvPr/>
          </p:nvSpPr>
          <p:spPr bwMode="auto">
            <a:xfrm>
              <a:off x="1968" y="1104"/>
              <a:ext cx="672" cy="288"/>
            </a:xfrm>
            <a:prstGeom prst="rect">
              <a:avLst/>
            </a:prstGeom>
            <a:noFill/>
            <a:ln w="22320">
              <a:solidFill>
                <a:srgbClr val="3366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3816" name="Rectangle 21"/>
            <p:cNvSpPr>
              <a:spLocks noChangeArrowheads="1"/>
            </p:cNvSpPr>
            <p:nvPr/>
          </p:nvSpPr>
          <p:spPr bwMode="auto">
            <a:xfrm>
              <a:off x="3696" y="1104"/>
              <a:ext cx="672" cy="288"/>
            </a:xfrm>
            <a:prstGeom prst="rect">
              <a:avLst/>
            </a:prstGeom>
            <a:noFill/>
            <a:ln w="22320">
              <a:solidFill>
                <a:srgbClr val="3366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3817" name="Line 22"/>
            <p:cNvSpPr>
              <a:spLocks noChangeShapeType="1"/>
            </p:cNvSpPr>
            <p:nvPr/>
          </p:nvSpPr>
          <p:spPr bwMode="auto">
            <a:xfrm>
              <a:off x="2640" y="1248"/>
              <a:ext cx="1056" cy="1"/>
            </a:xfrm>
            <a:prstGeom prst="line">
              <a:avLst/>
            </a:prstGeom>
            <a:noFill/>
            <a:ln w="22320">
              <a:solidFill>
                <a:srgbClr val="3366CC"/>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3818" name="Line 23"/>
            <p:cNvSpPr>
              <a:spLocks noChangeShapeType="1"/>
            </p:cNvSpPr>
            <p:nvPr/>
          </p:nvSpPr>
          <p:spPr bwMode="auto">
            <a:xfrm>
              <a:off x="2832" y="1152"/>
              <a:ext cx="1" cy="192"/>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3819" name="Line 24"/>
            <p:cNvSpPr>
              <a:spLocks noChangeShapeType="1"/>
            </p:cNvSpPr>
            <p:nvPr/>
          </p:nvSpPr>
          <p:spPr bwMode="auto">
            <a:xfrm>
              <a:off x="3504" y="1152"/>
              <a:ext cx="1" cy="192"/>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3820" name="Line 25"/>
            <p:cNvSpPr>
              <a:spLocks noChangeShapeType="1"/>
            </p:cNvSpPr>
            <p:nvPr/>
          </p:nvSpPr>
          <p:spPr bwMode="auto">
            <a:xfrm flipH="1">
              <a:off x="3551" y="1152"/>
              <a:ext cx="146" cy="96"/>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3821" name="Line 26"/>
            <p:cNvSpPr>
              <a:spLocks noChangeShapeType="1"/>
            </p:cNvSpPr>
            <p:nvPr/>
          </p:nvSpPr>
          <p:spPr bwMode="auto">
            <a:xfrm flipH="1" flipV="1">
              <a:off x="3551" y="1247"/>
              <a:ext cx="146" cy="98"/>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3822" name="Line 27"/>
            <p:cNvSpPr>
              <a:spLocks noChangeShapeType="1"/>
            </p:cNvSpPr>
            <p:nvPr/>
          </p:nvSpPr>
          <p:spPr bwMode="auto">
            <a:xfrm flipH="1" flipV="1">
              <a:off x="2639" y="1151"/>
              <a:ext cx="146" cy="98"/>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3823" name="Line 28"/>
            <p:cNvSpPr>
              <a:spLocks noChangeShapeType="1"/>
            </p:cNvSpPr>
            <p:nvPr/>
          </p:nvSpPr>
          <p:spPr bwMode="auto">
            <a:xfrm flipH="1">
              <a:off x="2639" y="1248"/>
              <a:ext cx="146" cy="96"/>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grpSp>
      <p:grpSp>
        <p:nvGrpSpPr>
          <p:cNvPr id="4" name="Group 29"/>
          <p:cNvGrpSpPr>
            <a:grpSpLocks/>
          </p:cNvGrpSpPr>
          <p:nvPr/>
        </p:nvGrpSpPr>
        <p:grpSpPr bwMode="auto">
          <a:xfrm>
            <a:off x="3429795" y="2713038"/>
            <a:ext cx="6246812" cy="455613"/>
            <a:chOff x="1248" y="1584"/>
            <a:chExt cx="3935" cy="287"/>
          </a:xfrm>
        </p:grpSpPr>
        <p:sp>
          <p:nvSpPr>
            <p:cNvPr id="33802" name="Rectangle 30"/>
            <p:cNvSpPr>
              <a:spLocks noChangeArrowheads="1"/>
            </p:cNvSpPr>
            <p:nvPr/>
          </p:nvSpPr>
          <p:spPr bwMode="auto">
            <a:xfrm>
              <a:off x="1248" y="1584"/>
              <a:ext cx="672" cy="288"/>
            </a:xfrm>
            <a:prstGeom prst="rect">
              <a:avLst/>
            </a:prstGeom>
            <a:noFill/>
            <a:ln w="22320">
              <a:solidFill>
                <a:srgbClr val="3366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3803" name="Rectangle 31"/>
            <p:cNvSpPr>
              <a:spLocks noChangeArrowheads="1"/>
            </p:cNvSpPr>
            <p:nvPr/>
          </p:nvSpPr>
          <p:spPr bwMode="auto">
            <a:xfrm>
              <a:off x="2832" y="1584"/>
              <a:ext cx="816" cy="288"/>
            </a:xfrm>
            <a:prstGeom prst="rect">
              <a:avLst/>
            </a:prstGeom>
            <a:noFill/>
            <a:ln w="2232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3804" name="Line 32"/>
            <p:cNvSpPr>
              <a:spLocks noChangeShapeType="1"/>
            </p:cNvSpPr>
            <p:nvPr/>
          </p:nvSpPr>
          <p:spPr bwMode="auto">
            <a:xfrm>
              <a:off x="1920" y="1728"/>
              <a:ext cx="912" cy="1"/>
            </a:xfrm>
            <a:prstGeom prst="line">
              <a:avLst/>
            </a:prstGeom>
            <a:noFill/>
            <a:ln w="22320">
              <a:solidFill>
                <a:srgbClr val="3366CC"/>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3805" name="Line 33"/>
            <p:cNvSpPr>
              <a:spLocks noChangeShapeType="1"/>
            </p:cNvSpPr>
            <p:nvPr/>
          </p:nvSpPr>
          <p:spPr bwMode="auto">
            <a:xfrm>
              <a:off x="2016" y="1632"/>
              <a:ext cx="1" cy="192"/>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3806" name="Line 34"/>
            <p:cNvSpPr>
              <a:spLocks noChangeShapeType="1"/>
            </p:cNvSpPr>
            <p:nvPr/>
          </p:nvSpPr>
          <p:spPr bwMode="auto">
            <a:xfrm>
              <a:off x="2640" y="1632"/>
              <a:ext cx="1" cy="192"/>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3807" name="Line 35"/>
            <p:cNvSpPr>
              <a:spLocks noChangeShapeType="1"/>
            </p:cNvSpPr>
            <p:nvPr/>
          </p:nvSpPr>
          <p:spPr bwMode="auto">
            <a:xfrm flipH="1">
              <a:off x="2687" y="1632"/>
              <a:ext cx="146" cy="96"/>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3808" name="Line 36"/>
            <p:cNvSpPr>
              <a:spLocks noChangeShapeType="1"/>
            </p:cNvSpPr>
            <p:nvPr/>
          </p:nvSpPr>
          <p:spPr bwMode="auto">
            <a:xfrm flipH="1" flipV="1">
              <a:off x="2687" y="1727"/>
              <a:ext cx="146" cy="98"/>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3809" name="Rectangle 37"/>
            <p:cNvSpPr>
              <a:spLocks noChangeArrowheads="1"/>
            </p:cNvSpPr>
            <p:nvPr/>
          </p:nvSpPr>
          <p:spPr bwMode="auto">
            <a:xfrm>
              <a:off x="4512" y="1584"/>
              <a:ext cx="672" cy="288"/>
            </a:xfrm>
            <a:prstGeom prst="rect">
              <a:avLst/>
            </a:prstGeom>
            <a:noFill/>
            <a:ln w="22320">
              <a:solidFill>
                <a:srgbClr val="3366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3810" name="Line 38"/>
            <p:cNvSpPr>
              <a:spLocks noChangeShapeType="1"/>
            </p:cNvSpPr>
            <p:nvPr/>
          </p:nvSpPr>
          <p:spPr bwMode="auto">
            <a:xfrm>
              <a:off x="4416" y="1632"/>
              <a:ext cx="1" cy="192"/>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3811" name="Line 39"/>
            <p:cNvSpPr>
              <a:spLocks noChangeShapeType="1"/>
            </p:cNvSpPr>
            <p:nvPr/>
          </p:nvSpPr>
          <p:spPr bwMode="auto">
            <a:xfrm>
              <a:off x="3648" y="1728"/>
              <a:ext cx="864" cy="1"/>
            </a:xfrm>
            <a:prstGeom prst="line">
              <a:avLst/>
            </a:prstGeom>
            <a:noFill/>
            <a:ln w="22320">
              <a:solidFill>
                <a:srgbClr val="3366CC"/>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3812" name="Line 40"/>
            <p:cNvSpPr>
              <a:spLocks noChangeShapeType="1"/>
            </p:cNvSpPr>
            <p:nvPr/>
          </p:nvSpPr>
          <p:spPr bwMode="auto">
            <a:xfrm>
              <a:off x="3840" y="1632"/>
              <a:ext cx="1" cy="192"/>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3813" name="Line 41"/>
            <p:cNvSpPr>
              <a:spLocks noChangeShapeType="1"/>
            </p:cNvSpPr>
            <p:nvPr/>
          </p:nvSpPr>
          <p:spPr bwMode="auto">
            <a:xfrm flipH="1" flipV="1">
              <a:off x="3647" y="1631"/>
              <a:ext cx="146" cy="98"/>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33814" name="Line 42"/>
            <p:cNvSpPr>
              <a:spLocks noChangeShapeType="1"/>
            </p:cNvSpPr>
            <p:nvPr/>
          </p:nvSpPr>
          <p:spPr bwMode="auto">
            <a:xfrm flipH="1">
              <a:off x="3647" y="1728"/>
              <a:ext cx="146" cy="96"/>
            </a:xfrm>
            <a:prstGeom prst="line">
              <a:avLst/>
            </a:prstGeom>
            <a:noFill/>
            <a:ln w="2232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en-AU"/>
            </a:p>
          </p:txBody>
        </p:sp>
      </p:grpSp>
      <p:sp>
        <p:nvSpPr>
          <p:cNvPr id="44" name="Down Arrow 43"/>
          <p:cNvSpPr/>
          <p:nvPr/>
        </p:nvSpPr>
        <p:spPr bwMode="auto">
          <a:xfrm>
            <a:off x="6381751" y="2214564"/>
            <a:ext cx="500063" cy="35718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a:lstStyle/>
          <a:p>
            <a:pPr>
              <a:lnSpc>
                <a:spcPct val="96000"/>
              </a:lnSpc>
              <a:buClr>
                <a:srgbClr val="FFFF00"/>
              </a:buClr>
              <a:buSzPct val="100000"/>
              <a:buFont typeface="Arial" charset="0"/>
              <a:buNone/>
              <a:defRPr/>
            </a:pPr>
            <a:endParaRPr lang="en-AU" b="1">
              <a:solidFill>
                <a:srgbClr val="9C9C9C"/>
              </a:solidFill>
              <a:effectLst>
                <a:outerShdw blurRad="38100" dist="38100" dir="2700000" algn="tl">
                  <a:srgbClr val="000000"/>
                </a:outerShdw>
              </a:effectLst>
              <a:latin typeface="Arial" charset="0"/>
              <a:ea typeface="ＭＳ Ｐゴシック" pitchFamily="34" charset="-128"/>
            </a:endParaRPr>
          </a:p>
        </p:txBody>
      </p:sp>
    </p:spTree>
    <p:extLst>
      <p:ext uri="{BB962C8B-B14F-4D97-AF65-F5344CB8AC3E}">
        <p14:creationId xmlns:p14="http://schemas.microsoft.com/office/powerpoint/2010/main" val="278869223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ox(i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5843"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B5AA5E2D-10AF-4DC9-AC1D-32CD8A7B1705}"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15</a:t>
            </a:fld>
            <a:endParaRPr lang="en-GB" altLang="en-US" sz="1400">
              <a:solidFill>
                <a:srgbClr val="000000"/>
              </a:solidFill>
              <a:latin typeface="Trebuchet MS" panose="020B0603020202020204" pitchFamily="34" charset="0"/>
            </a:endParaRPr>
          </a:p>
        </p:txBody>
      </p:sp>
      <p:sp>
        <p:nvSpPr>
          <p:cNvPr id="14340" name="Text Box 4"/>
          <p:cNvSpPr txBox="1">
            <a:spLocks noChangeArrowheads="1"/>
          </p:cNvSpPr>
          <p:nvPr/>
        </p:nvSpPr>
        <p:spPr bwMode="auto">
          <a:xfrm>
            <a:off x="1311965" y="5410200"/>
            <a:ext cx="8822635" cy="976324"/>
          </a:xfrm>
          <a:prstGeom prst="rect">
            <a:avLst/>
          </a:prstGeom>
          <a:noFill/>
          <a:ln w="9360">
            <a:solidFill>
              <a:srgbClr val="3366CC"/>
            </a:solidFill>
            <a:miter lim="800000"/>
            <a:headEnd/>
            <a:tailEnd/>
          </a:ln>
          <a:effectLst/>
        </p:spPr>
        <p:txBody>
          <a:bodyPr lIns="27360" tIns="46800" rIns="27360" bIns="46800"/>
          <a:lstStyle/>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dirty="0">
                <a:solidFill>
                  <a:srgbClr val="000000"/>
                </a:solidFill>
                <a:latin typeface="Arial Narrow" pitchFamily="34" charset="0"/>
                <a:ea typeface="ＭＳ Ｐゴシック" pitchFamily="34" charset="-128"/>
              </a:rPr>
              <a:t>Cardinalities are established by very concise statements </a:t>
            </a:r>
            <a:r>
              <a:rPr lang="en-GB" sz="2000" dirty="0" smtClean="0">
                <a:solidFill>
                  <a:srgbClr val="000000"/>
                </a:solidFill>
                <a:latin typeface="Arial Narrow" pitchFamily="34" charset="0"/>
                <a:ea typeface="ＭＳ Ｐゴシック" pitchFamily="34" charset="-128"/>
              </a:rPr>
              <a:t>included in </a:t>
            </a:r>
            <a:r>
              <a:rPr lang="en-GB" sz="2000" i="1" dirty="0" smtClean="0">
                <a:solidFill>
                  <a:srgbClr val="3366CC"/>
                </a:solidFill>
                <a:effectLst>
                  <a:outerShdw blurRad="38100" dist="38100" dir="2700000" algn="tl">
                    <a:srgbClr val="C0C0C0"/>
                  </a:outerShdw>
                </a:effectLst>
                <a:latin typeface="Arial Narrow" pitchFamily="34" charset="0"/>
                <a:ea typeface="ＭＳ Ｐゴシック" pitchFamily="34" charset="-128"/>
              </a:rPr>
              <a:t>business </a:t>
            </a:r>
            <a:r>
              <a:rPr lang="en-GB" sz="2000" i="1" dirty="0">
                <a:solidFill>
                  <a:srgbClr val="3366CC"/>
                </a:solidFill>
                <a:effectLst>
                  <a:outerShdw blurRad="38100" dist="38100" dir="2700000" algn="tl">
                    <a:srgbClr val="C0C0C0"/>
                  </a:outerShdw>
                </a:effectLst>
                <a:latin typeface="Arial Narrow" pitchFamily="34" charset="0"/>
                <a:ea typeface="ＭＳ Ｐゴシック" pitchFamily="34" charset="-128"/>
              </a:rPr>
              <a:t>rules</a:t>
            </a:r>
            <a:r>
              <a:rPr lang="en-GB" sz="2000" i="1" dirty="0">
                <a:solidFill>
                  <a:srgbClr val="3366CC"/>
                </a:solidFill>
                <a:latin typeface="Arial Narrow" pitchFamily="34" charset="0"/>
                <a:ea typeface="ＭＳ Ｐゴシック" pitchFamily="34" charset="-128"/>
              </a:rPr>
              <a:t>. </a:t>
            </a:r>
            <a:endParaRPr lang="en-GB" sz="2000" i="1" dirty="0" smtClean="0">
              <a:solidFill>
                <a:srgbClr val="3366CC"/>
              </a:solidFill>
              <a:latin typeface="Arial Narrow" pitchFamily="34" charset="0"/>
              <a:ea typeface="ＭＳ Ｐゴシック" pitchFamily="34" charset="-128"/>
            </a:endParaRP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dirty="0" smtClean="0">
                <a:solidFill>
                  <a:srgbClr val="000000"/>
                </a:solidFill>
                <a:latin typeface="Arial Narrow" pitchFamily="34" charset="0"/>
                <a:ea typeface="ＭＳ Ｐゴシック" pitchFamily="34" charset="-128"/>
              </a:rPr>
              <a:t>Not </a:t>
            </a:r>
            <a:r>
              <a:rPr lang="en-GB" sz="2000" dirty="0">
                <a:solidFill>
                  <a:srgbClr val="000000"/>
                </a:solidFill>
                <a:latin typeface="Arial Narrow" pitchFamily="34" charset="0"/>
                <a:ea typeface="ＭＳ Ｐゴシック" pitchFamily="34" charset="-128"/>
              </a:rPr>
              <a:t>all business rules can be represented in an E-R diagram.</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2000" dirty="0">
              <a:solidFill>
                <a:srgbClr val="000000"/>
              </a:solidFill>
              <a:latin typeface="Arial Narrow" pitchFamily="34" charset="0"/>
              <a:ea typeface="ＭＳ Ｐゴシック" pitchFamily="34" charset="-128"/>
            </a:endParaRPr>
          </a:p>
        </p:txBody>
      </p:sp>
      <p:sp>
        <p:nvSpPr>
          <p:cNvPr id="35846" name="Rectangle 8"/>
          <p:cNvSpPr>
            <a:spLocks noChangeArrowheads="1"/>
          </p:cNvSpPr>
          <p:nvPr/>
        </p:nvSpPr>
        <p:spPr bwMode="auto">
          <a:xfrm>
            <a:off x="554831" y="1447800"/>
            <a:ext cx="9503569"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600"/>
              </a:spcBef>
              <a:buClr>
                <a:srgbClr val="3366CC"/>
              </a:buClr>
              <a:buFont typeface="Trebuchet MS" panose="020B0603020202020204" pitchFamily="34" charset="0"/>
              <a:buChar char="•"/>
            </a:pPr>
            <a:r>
              <a:rPr lang="en-GB" altLang="en-US" sz="2400" dirty="0">
                <a:solidFill>
                  <a:srgbClr val="3366CC"/>
                </a:solidFill>
                <a:latin typeface="Trebuchet MS" panose="020B0603020202020204" pitchFamily="34" charset="0"/>
              </a:rPr>
              <a:t>Connectivity</a:t>
            </a:r>
            <a:r>
              <a:rPr lang="en-GB" altLang="en-US" sz="2400" dirty="0">
                <a:solidFill>
                  <a:srgbClr val="000000"/>
                </a:solidFill>
                <a:latin typeface="Trebuchet MS" panose="020B0603020202020204" pitchFamily="34" charset="0"/>
              </a:rPr>
              <a:t> describes relationship classification (1:1, 1:M, M:N)</a:t>
            </a:r>
            <a:r>
              <a:rPr lang="ar-SA" altLang="en-US" sz="2400" dirty="0">
                <a:solidFill>
                  <a:srgbClr val="000000"/>
                </a:solidFill>
                <a:latin typeface="Trebuchet MS" panose="020B0603020202020204" pitchFamily="34" charset="0"/>
              </a:rPr>
              <a:t>‏</a:t>
            </a:r>
            <a:endParaRPr lang="en-GB" altLang="en-US" sz="2400" dirty="0">
              <a:solidFill>
                <a:srgbClr val="000000"/>
              </a:solidFill>
              <a:latin typeface="Trebuchet MS" panose="020B0603020202020204" pitchFamily="34" charset="0"/>
              <a:cs typeface="Arial" panose="020B0604020202020204" pitchFamily="34" charset="0"/>
            </a:endParaRPr>
          </a:p>
          <a:p>
            <a:pPr>
              <a:lnSpc>
                <a:spcPct val="90000"/>
              </a:lnSpc>
              <a:spcBef>
                <a:spcPts val="600"/>
              </a:spcBef>
              <a:buClr>
                <a:srgbClr val="3366CC"/>
              </a:buClr>
              <a:buFont typeface="Trebuchet MS" panose="020B0603020202020204" pitchFamily="34" charset="0"/>
              <a:buChar char="•"/>
            </a:pPr>
            <a:r>
              <a:rPr lang="en-GB" altLang="en-US" sz="2400" dirty="0">
                <a:solidFill>
                  <a:srgbClr val="3366CC"/>
                </a:solidFill>
                <a:latin typeface="Trebuchet MS" panose="020B0603020202020204" pitchFamily="34" charset="0"/>
                <a:cs typeface="Arial" panose="020B0604020202020204" pitchFamily="34" charset="0"/>
              </a:rPr>
              <a:t>Cardinality </a:t>
            </a:r>
            <a:r>
              <a:rPr lang="en-GB" altLang="en-US" sz="2400" dirty="0">
                <a:solidFill>
                  <a:srgbClr val="000000"/>
                </a:solidFill>
                <a:latin typeface="Trebuchet MS" panose="020B0603020202020204" pitchFamily="34" charset="0"/>
                <a:cs typeface="Arial" panose="020B0604020202020204" pitchFamily="34" charset="0"/>
              </a:rPr>
              <a:t>expresses number of entity occurrences associated with one occurrence of related entity</a:t>
            </a:r>
          </a:p>
        </p:txBody>
      </p:sp>
      <p:pic>
        <p:nvPicPr>
          <p:cNvPr id="3584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887" y="2805874"/>
            <a:ext cx="5062676" cy="2523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3"/>
          <p:cNvSpPr txBox="1">
            <a:spLocks noChangeArrowheads="1"/>
          </p:cNvSpPr>
          <p:nvPr/>
        </p:nvSpPr>
        <p:spPr bwMode="auto">
          <a:xfrm>
            <a:off x="554831" y="125913"/>
            <a:ext cx="9258718" cy="1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2. Identify </a:t>
            </a:r>
            <a:r>
              <a:rPr lang="en-GB" altLang="en-US" b="1" dirty="0" smtClean="0">
                <a:solidFill>
                  <a:srgbClr val="000099"/>
                </a:solidFill>
                <a:latin typeface="Stone Sans ITC TT-Bold" charset="0"/>
              </a:rPr>
              <a:t>Relationships</a:t>
            </a:r>
          </a:p>
          <a:p>
            <a:pPr>
              <a:spcBef>
                <a:spcPct val="0"/>
              </a:spcBef>
              <a:buClr>
                <a:srgbClr val="000099"/>
              </a:buClr>
              <a:buNone/>
            </a:pPr>
            <a:r>
              <a:rPr lang="en-GB" altLang="en-US" b="1" dirty="0" smtClean="0">
                <a:solidFill>
                  <a:srgbClr val="000099"/>
                </a:solidFill>
                <a:latin typeface="Stone Sans ITC TT-Bold" charset="0"/>
              </a:rPr>
              <a:t>            (</a:t>
            </a:r>
            <a:r>
              <a:rPr lang="en-GB" altLang="en-US" b="1" dirty="0">
                <a:solidFill>
                  <a:srgbClr val="000099"/>
                </a:solidFill>
                <a:latin typeface="Stone Sans ITC TT-Bold" charset="0"/>
              </a:rPr>
              <a:t>Connectivity vs. </a:t>
            </a:r>
            <a:r>
              <a:rPr lang="en-GB" altLang="en-US" b="1" dirty="0" smtClean="0">
                <a:solidFill>
                  <a:srgbClr val="000099"/>
                </a:solidFill>
                <a:latin typeface="Stone Sans ITC TT-Bold" charset="0"/>
              </a:rPr>
              <a:t>Cardinality)</a:t>
            </a:r>
            <a:endParaRPr lang="en-GB" altLang="en-US" b="1" dirty="0">
              <a:solidFill>
                <a:srgbClr val="000099"/>
              </a:solidFill>
              <a:latin typeface="Stone Sans ITC TT-Bold" charset="0"/>
            </a:endParaRPr>
          </a:p>
          <a:p>
            <a:pPr eaLnBrk="1" hangingPunct="1">
              <a:spcBef>
                <a:spcPct val="0"/>
              </a:spcBef>
              <a:buClr>
                <a:srgbClr val="000099"/>
              </a:buClr>
              <a:buFont typeface="Stone Sans ITC TT-Bold" charset="0"/>
              <a:buNone/>
            </a:pPr>
            <a:endParaRPr lang="en-GB" altLang="en-US" b="1" dirty="0">
              <a:solidFill>
                <a:srgbClr val="000099"/>
              </a:solidFill>
              <a:latin typeface="Stone Sans ITC TT-Bold" charset="0"/>
            </a:endParaRPr>
          </a:p>
        </p:txBody>
      </p:sp>
    </p:spTree>
    <p:extLst>
      <p:ext uri="{BB962C8B-B14F-4D97-AF65-F5344CB8AC3E}">
        <p14:creationId xmlns:p14="http://schemas.microsoft.com/office/powerpoint/2010/main" val="36211436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789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47D2F1AB-8E1D-4A02-B117-C1D40A7005D2}"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16</a:t>
            </a:fld>
            <a:endParaRPr lang="en-GB" altLang="en-US" sz="1400">
              <a:solidFill>
                <a:srgbClr val="000000"/>
              </a:solidFill>
              <a:latin typeface="Trebuchet MS" panose="020B0603020202020204" pitchFamily="34" charset="0"/>
            </a:endParaRPr>
          </a:p>
        </p:txBody>
      </p:sp>
      <p:sp>
        <p:nvSpPr>
          <p:cNvPr id="37893" name="Text Box 4"/>
          <p:cNvSpPr txBox="1">
            <a:spLocks noChangeArrowheads="1"/>
          </p:cNvSpPr>
          <p:nvPr/>
        </p:nvSpPr>
        <p:spPr bwMode="auto">
          <a:xfrm>
            <a:off x="597587" y="1676400"/>
            <a:ext cx="9384613" cy="441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FF0000"/>
              </a:buClr>
              <a:buFont typeface="Trebuchet MS" panose="020B0603020202020204" pitchFamily="34" charset="0"/>
              <a:buChar char="•"/>
            </a:pPr>
            <a:r>
              <a:rPr lang="en-GB" altLang="en-US" sz="2400" dirty="0">
                <a:solidFill>
                  <a:srgbClr val="FF0000"/>
                </a:solidFill>
                <a:latin typeface="Trebuchet MS" panose="020B0603020202020204" pitchFamily="34" charset="0"/>
              </a:rPr>
              <a:t>Optional</a:t>
            </a:r>
            <a:r>
              <a:rPr lang="en-GB" altLang="en-US" sz="2400" dirty="0">
                <a:solidFill>
                  <a:srgbClr val="000000"/>
                </a:solidFill>
                <a:latin typeface="Trebuchet MS" panose="020B0603020202020204" pitchFamily="34" charset="0"/>
              </a:rPr>
              <a:t> participation</a:t>
            </a:r>
          </a:p>
          <a:p>
            <a:pPr lvl="1">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One entity occurrence does not require corresponding entity occurrence in particular relationship</a:t>
            </a:r>
          </a:p>
          <a:p>
            <a:pPr>
              <a:spcBef>
                <a:spcPts val="600"/>
              </a:spcBef>
              <a:buClr>
                <a:srgbClr val="FF0000"/>
              </a:buClr>
              <a:buFont typeface="Trebuchet MS" panose="020B0603020202020204" pitchFamily="34" charset="0"/>
              <a:buChar char="•"/>
            </a:pPr>
            <a:r>
              <a:rPr lang="en-GB" altLang="en-US" sz="2400" dirty="0">
                <a:solidFill>
                  <a:srgbClr val="FF0000"/>
                </a:solidFill>
                <a:latin typeface="Trebuchet MS" panose="020B0603020202020204" pitchFamily="34" charset="0"/>
              </a:rPr>
              <a:t>Mandatory</a:t>
            </a:r>
            <a:r>
              <a:rPr lang="en-GB" altLang="en-US" sz="2400" dirty="0">
                <a:solidFill>
                  <a:srgbClr val="000000"/>
                </a:solidFill>
                <a:latin typeface="Trebuchet MS" panose="020B0603020202020204" pitchFamily="34" charset="0"/>
              </a:rPr>
              <a:t> participation</a:t>
            </a:r>
          </a:p>
          <a:p>
            <a:pPr lvl="1">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One entity occurrence requires corresponding entity occurrence in particular relationship</a:t>
            </a:r>
          </a:p>
        </p:txBody>
      </p:sp>
      <p:pic>
        <p:nvPicPr>
          <p:cNvPr id="37894" name="Picture 5"/>
          <p:cNvPicPr>
            <a:picLocks noChangeAspect="1" noChangeArrowheads="1"/>
          </p:cNvPicPr>
          <p:nvPr/>
        </p:nvPicPr>
        <p:blipFill>
          <a:blip r:embed="rId3">
            <a:extLst>
              <a:ext uri="{28A0092B-C50C-407E-A947-70E740481C1C}">
                <a14:useLocalDpi xmlns:a14="http://schemas.microsoft.com/office/drawing/2010/main" val="0"/>
              </a:ext>
            </a:extLst>
          </a:blip>
          <a:srcRect l="21431" t="40480" r="20407"/>
          <a:stretch>
            <a:fillRect/>
          </a:stretch>
        </p:blipFill>
        <p:spPr bwMode="auto">
          <a:xfrm>
            <a:off x="1089991" y="4114800"/>
            <a:ext cx="4343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7895" name="Picture 6"/>
          <p:cNvPicPr>
            <a:picLocks noChangeAspect="1" noChangeArrowheads="1"/>
          </p:cNvPicPr>
          <p:nvPr/>
        </p:nvPicPr>
        <p:blipFill>
          <a:blip r:embed="rId4">
            <a:extLst>
              <a:ext uri="{28A0092B-C50C-407E-A947-70E740481C1C}">
                <a14:useLocalDpi xmlns:a14="http://schemas.microsoft.com/office/drawing/2010/main" val="0"/>
              </a:ext>
            </a:extLst>
          </a:blip>
          <a:srcRect l="23468" t="38478" r="24492" b="5128"/>
          <a:stretch>
            <a:fillRect/>
          </a:stretch>
        </p:blipFill>
        <p:spPr bwMode="auto">
          <a:xfrm>
            <a:off x="5764695" y="4114801"/>
            <a:ext cx="3886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 name="Text Box 3"/>
          <p:cNvSpPr txBox="1">
            <a:spLocks noChangeArrowheads="1"/>
          </p:cNvSpPr>
          <p:nvPr/>
        </p:nvSpPr>
        <p:spPr bwMode="auto">
          <a:xfrm>
            <a:off x="597587" y="319571"/>
            <a:ext cx="9258718" cy="105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2. Identify </a:t>
            </a:r>
            <a:r>
              <a:rPr lang="en-GB" altLang="en-US" b="1" dirty="0" smtClean="0">
                <a:solidFill>
                  <a:srgbClr val="000099"/>
                </a:solidFill>
                <a:latin typeface="Stone Sans ITC TT-Bold" charset="0"/>
              </a:rPr>
              <a:t>Relationships</a:t>
            </a:r>
          </a:p>
          <a:p>
            <a:pPr>
              <a:spcBef>
                <a:spcPct val="0"/>
              </a:spcBef>
              <a:buClr>
                <a:srgbClr val="000099"/>
              </a:buClr>
              <a:buNone/>
            </a:pPr>
            <a:r>
              <a:rPr lang="en-GB" altLang="en-US" b="1" dirty="0" smtClean="0">
                <a:solidFill>
                  <a:srgbClr val="000099"/>
                </a:solidFill>
                <a:latin typeface="Stone Sans ITC TT-Bold" charset="0"/>
              </a:rPr>
              <a:t>            (</a:t>
            </a:r>
            <a:r>
              <a:rPr lang="en-GB" altLang="en-US" b="1" dirty="0">
                <a:solidFill>
                  <a:srgbClr val="000099"/>
                </a:solidFill>
                <a:latin typeface="Stone Sans ITC TT-Bold" charset="0"/>
              </a:rPr>
              <a:t>Relationship </a:t>
            </a:r>
            <a:r>
              <a:rPr lang="en-GB" altLang="en-US" b="1" dirty="0" smtClean="0">
                <a:solidFill>
                  <a:srgbClr val="000099"/>
                </a:solidFill>
                <a:latin typeface="Stone Sans ITC TT-Bold" charset="0"/>
              </a:rPr>
              <a:t>Participation)</a:t>
            </a:r>
            <a:endParaRPr lang="en-GB" altLang="en-US" b="1" dirty="0">
              <a:solidFill>
                <a:srgbClr val="000099"/>
              </a:solidFill>
              <a:latin typeface="Stone Sans ITC TT-Bold" charset="0"/>
            </a:endParaRPr>
          </a:p>
        </p:txBody>
      </p:sp>
    </p:spTree>
    <p:extLst>
      <p:ext uri="{BB962C8B-B14F-4D97-AF65-F5344CB8AC3E}">
        <p14:creationId xmlns:p14="http://schemas.microsoft.com/office/powerpoint/2010/main" val="39737329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9939"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E9EF930A-CDA1-42FE-B9B3-980073724C6B}"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17</a:t>
            </a:fld>
            <a:endParaRPr lang="en-GB" altLang="en-US" sz="1400">
              <a:solidFill>
                <a:srgbClr val="000000"/>
              </a:solidFill>
              <a:latin typeface="Trebuchet MS" panose="020B0603020202020204" pitchFamily="34" charset="0"/>
            </a:endParaRPr>
          </a:p>
        </p:txBody>
      </p:sp>
      <p:sp>
        <p:nvSpPr>
          <p:cNvPr id="39941" name="Text Box 4"/>
          <p:cNvSpPr txBox="1">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pic>
        <p:nvPicPr>
          <p:cNvPr id="39942" name="Picture 4" descr="Tbl04-03.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5557" y="1916112"/>
            <a:ext cx="9691619" cy="328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597587" y="319571"/>
            <a:ext cx="9258718" cy="105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2. Identify </a:t>
            </a:r>
            <a:r>
              <a:rPr lang="en-GB" altLang="en-US" b="1" dirty="0" smtClean="0">
                <a:solidFill>
                  <a:srgbClr val="000099"/>
                </a:solidFill>
                <a:latin typeface="Stone Sans ITC TT-Bold" charset="0"/>
              </a:rPr>
              <a:t>Relationships</a:t>
            </a:r>
          </a:p>
          <a:p>
            <a:pPr>
              <a:spcBef>
                <a:spcPct val="0"/>
              </a:spcBef>
              <a:buClr>
                <a:srgbClr val="000099"/>
              </a:buClr>
              <a:buNone/>
            </a:pPr>
            <a:r>
              <a:rPr lang="en-GB" altLang="en-US" b="1" dirty="0" smtClean="0">
                <a:solidFill>
                  <a:srgbClr val="000099"/>
                </a:solidFill>
                <a:latin typeface="Stone Sans ITC TT-Bold" charset="0"/>
              </a:rPr>
              <a:t>            (</a:t>
            </a:r>
            <a:r>
              <a:rPr lang="en-GB" altLang="en-US" b="1" dirty="0">
                <a:solidFill>
                  <a:srgbClr val="000099"/>
                </a:solidFill>
                <a:latin typeface="Stone Sans ITC TT-Bold" charset="0"/>
              </a:rPr>
              <a:t>Relationship </a:t>
            </a:r>
            <a:r>
              <a:rPr lang="en-GB" altLang="en-US" b="1" dirty="0" smtClean="0">
                <a:solidFill>
                  <a:srgbClr val="000099"/>
                </a:solidFill>
                <a:latin typeface="Stone Sans ITC TT-Bold" charset="0"/>
              </a:rPr>
              <a:t>Participation)</a:t>
            </a:r>
            <a:endParaRPr lang="en-GB" altLang="en-US" b="1" dirty="0">
              <a:solidFill>
                <a:srgbClr val="000099"/>
              </a:solidFill>
              <a:latin typeface="Stone Sans ITC TT-Bold" charset="0"/>
            </a:endParaRPr>
          </a:p>
        </p:txBody>
      </p:sp>
    </p:spTree>
    <p:extLst>
      <p:ext uri="{BB962C8B-B14F-4D97-AF65-F5344CB8AC3E}">
        <p14:creationId xmlns:p14="http://schemas.microsoft.com/office/powerpoint/2010/main" val="17057519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1987"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DF3907C9-31E4-4CD9-89BE-253BB0D73A1A}"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18</a:t>
            </a:fld>
            <a:endParaRPr lang="en-GB" altLang="en-US" sz="1400">
              <a:solidFill>
                <a:srgbClr val="000000"/>
              </a:solidFill>
              <a:latin typeface="Trebuchet MS" panose="020B0603020202020204" pitchFamily="34" charset="0"/>
            </a:endParaRPr>
          </a:p>
        </p:txBody>
      </p:sp>
      <p:sp>
        <p:nvSpPr>
          <p:cNvPr id="41988" name="Text Box 3"/>
          <p:cNvSpPr txBox="1">
            <a:spLocks noChangeArrowheads="1"/>
          </p:cNvSpPr>
          <p:nvPr/>
        </p:nvSpPr>
        <p:spPr bwMode="auto">
          <a:xfrm>
            <a:off x="521805" y="474664"/>
            <a:ext cx="9346096"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General Rules for FK: 1:1</a:t>
            </a:r>
          </a:p>
        </p:txBody>
      </p:sp>
      <p:sp>
        <p:nvSpPr>
          <p:cNvPr id="17412" name="Text Box 4"/>
          <p:cNvSpPr txBox="1">
            <a:spLocks noChangeArrowheads="1"/>
          </p:cNvSpPr>
          <p:nvPr/>
        </p:nvSpPr>
        <p:spPr bwMode="auto">
          <a:xfrm>
            <a:off x="626166" y="1484314"/>
            <a:ext cx="9241736" cy="2439987"/>
          </a:xfrm>
          <a:prstGeom prst="rect">
            <a:avLst/>
          </a:prstGeom>
          <a:noFill/>
          <a:ln w="9525">
            <a:noFill/>
            <a:round/>
            <a:headEnd/>
            <a:tailEnd/>
          </a:ln>
          <a:effectLst/>
        </p:spPr>
        <p:txBody>
          <a:bodyPr/>
          <a:lstStyle/>
          <a:p>
            <a:pPr marL="608013" indent="-608013">
              <a:lnSpc>
                <a:spcPct val="80000"/>
              </a:lnSpc>
              <a:spcBef>
                <a:spcPts val="600"/>
              </a:spcBef>
              <a:spcAft>
                <a:spcPts val="1200"/>
              </a:spcAft>
              <a:buClr>
                <a:srgbClr val="3366CC"/>
              </a:buClr>
              <a:buSzPct val="100000"/>
              <a:buFont typeface="Trebuchet MS"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a:pPr>
            <a:r>
              <a:rPr lang="en-GB" sz="2800" dirty="0">
                <a:solidFill>
                  <a:srgbClr val="3366CC"/>
                </a:solidFill>
                <a:latin typeface="Trebuchet MS" pitchFamily="34" charset="0"/>
                <a:ea typeface="ＭＳ Ｐゴシック" pitchFamily="34" charset="-128"/>
              </a:rPr>
              <a:t>1:1 Relationship</a:t>
            </a:r>
          </a:p>
          <a:p>
            <a:pPr marL="608013" indent="-608013">
              <a:lnSpc>
                <a:spcPct val="80000"/>
              </a:lnSpc>
              <a:spcBef>
                <a:spcPts val="500"/>
              </a:spcBef>
              <a:buClr>
                <a:srgbClr val="3366CC"/>
              </a:buClr>
              <a:buSzPct val="100000"/>
              <a:tabLst>
                <a:tab pos="1177925" algn="l"/>
                <a:tab pos="2092325" algn="l"/>
                <a:tab pos="3006725" algn="l"/>
                <a:tab pos="3921125" algn="l"/>
                <a:tab pos="4835525" algn="l"/>
                <a:tab pos="5749925" algn="l"/>
                <a:tab pos="6664325" algn="l"/>
                <a:tab pos="7578725" algn="l"/>
                <a:tab pos="8493125" algn="l"/>
                <a:tab pos="9407525" algn="l"/>
                <a:tab pos="10321925" algn="l"/>
              </a:tabLst>
              <a:defRPr/>
            </a:pPr>
            <a:r>
              <a:rPr lang="en-GB" dirty="0">
                <a:solidFill>
                  <a:srgbClr val="3366CC"/>
                </a:solidFill>
                <a:effectLst>
                  <a:outerShdw blurRad="38100" dist="38100" dir="2700000" algn="tl">
                    <a:srgbClr val="C0C0C0"/>
                  </a:outerShdw>
                </a:effectLst>
                <a:latin typeface="Trebuchet MS" pitchFamily="34" charset="0"/>
                <a:ea typeface="ＭＳ Ｐゴシック" pitchFamily="34" charset="-128"/>
              </a:rPr>
              <a:t>	</a:t>
            </a:r>
            <a:r>
              <a:rPr lang="en-GB" sz="2000" dirty="0">
                <a:solidFill>
                  <a:srgbClr val="000000"/>
                </a:solidFill>
                <a:latin typeface="Trebuchet MS" pitchFamily="34" charset="0"/>
                <a:ea typeface="ＭＳ Ｐゴシック" pitchFamily="34" charset="-128"/>
              </a:rPr>
              <a:t>If both entities are in a mandatory participation in the relationship and they do not participate in other relationships, it is most likely that the two entities should be part of the same entity. </a:t>
            </a:r>
          </a:p>
          <a:p>
            <a:pPr marL="608013" indent="-608013">
              <a:lnSpc>
                <a:spcPct val="80000"/>
              </a:lnSpc>
              <a:spcBef>
                <a:spcPts val="2250"/>
              </a:spcBef>
              <a:buClr>
                <a:srgbClr val="000000"/>
              </a:buClr>
              <a:buSzPct val="100000"/>
              <a:tabLst>
                <a:tab pos="1177925" algn="l"/>
                <a:tab pos="2092325" algn="l"/>
                <a:tab pos="3006725" algn="l"/>
                <a:tab pos="3921125" algn="l"/>
                <a:tab pos="4835525" algn="l"/>
                <a:tab pos="5749925" algn="l"/>
                <a:tab pos="6664325" algn="l"/>
                <a:tab pos="7578725" algn="l"/>
                <a:tab pos="8493125" algn="l"/>
                <a:tab pos="9407525" algn="l"/>
                <a:tab pos="10321925" algn="l"/>
              </a:tabLst>
              <a:defRPr/>
            </a:pPr>
            <a:r>
              <a:rPr lang="en-GB" sz="2000" dirty="0">
                <a:solidFill>
                  <a:srgbClr val="000000"/>
                </a:solidFill>
                <a:latin typeface="Trebuchet MS" pitchFamily="34" charset="0"/>
                <a:ea typeface="ＭＳ Ｐゴシック" pitchFamily="34" charset="-128"/>
              </a:rPr>
              <a:t>	If we decide to use two tables to present the two entities:</a:t>
            </a:r>
            <a:r>
              <a:rPr lang="en-GB" dirty="0">
                <a:solidFill>
                  <a:srgbClr val="000000"/>
                </a:solidFill>
                <a:latin typeface="Trebuchet MS" pitchFamily="34" charset="0"/>
                <a:ea typeface="ＭＳ Ｐゴシック" pitchFamily="34" charset="-128"/>
              </a:rPr>
              <a:t> </a:t>
            </a:r>
          </a:p>
        </p:txBody>
      </p:sp>
      <p:sp>
        <p:nvSpPr>
          <p:cNvPr id="41990" name="Text Box 5"/>
          <p:cNvSpPr txBox="1">
            <a:spLocks noChangeArrowheads="1"/>
          </p:cNvSpPr>
          <p:nvPr/>
        </p:nvSpPr>
        <p:spPr bwMode="auto">
          <a:xfrm>
            <a:off x="1894234" y="3924301"/>
            <a:ext cx="6705600" cy="1009650"/>
          </a:xfrm>
          <a:prstGeom prst="rect">
            <a:avLst/>
          </a:prstGeom>
          <a:solidFill>
            <a:srgbClr val="FFC000"/>
          </a:solidFill>
          <a:ln w="19080">
            <a:solidFill>
              <a:srgbClr val="3366CC"/>
            </a:solidFill>
            <a:miter lim="800000"/>
            <a:headEnd/>
            <a:tailEnd/>
          </a:ln>
        </p:spPr>
        <p:txBody>
          <a:bodyPr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
                <a:srgbClr val="FF0000"/>
              </a:buClr>
              <a:buFont typeface="Arial" panose="020B0604020202020204" pitchFamily="34" charset="0"/>
              <a:buNone/>
            </a:pPr>
            <a:r>
              <a:rPr lang="en-GB" altLang="en-US" sz="2000" dirty="0">
                <a:solidFill>
                  <a:srgbClr val="FF0000"/>
                </a:solidFill>
                <a:latin typeface="Arial" panose="020B0604020202020204" pitchFamily="34" charset="0"/>
              </a:rPr>
              <a:t>General Rules:</a:t>
            </a:r>
            <a:r>
              <a:rPr lang="en-GB" altLang="en-US" sz="2000" dirty="0">
                <a:solidFill>
                  <a:srgbClr val="003366"/>
                </a:solidFill>
                <a:latin typeface="Arial" panose="020B0604020202020204" pitchFamily="34" charset="0"/>
              </a:rPr>
              <a:t> Put Foreign Key in the strong entity or in the most frequently accessed entity or in the entity selected by the semantics of the problem.</a:t>
            </a:r>
          </a:p>
        </p:txBody>
      </p:sp>
      <p:sp>
        <p:nvSpPr>
          <p:cNvPr id="41991" name="Rectangle 6"/>
          <p:cNvSpPr>
            <a:spLocks noChangeArrowheads="1"/>
          </p:cNvSpPr>
          <p:nvPr/>
        </p:nvSpPr>
        <p:spPr bwMode="auto">
          <a:xfrm>
            <a:off x="1842053" y="5169280"/>
            <a:ext cx="6705600" cy="853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spcAft>
                <a:spcPts val="1575"/>
              </a:spcAft>
              <a:buClr>
                <a:srgbClr val="000000"/>
              </a:buClr>
              <a:buNone/>
            </a:pPr>
            <a:r>
              <a:rPr lang="en-GB" altLang="en-US" sz="1800" b="1" dirty="0">
                <a:solidFill>
                  <a:srgbClr val="000000"/>
                </a:solidFill>
                <a:latin typeface="Arial" panose="020B0604020202020204" pitchFamily="34" charset="0"/>
              </a:rPr>
              <a:t>PROFESSOR (</a:t>
            </a:r>
            <a:r>
              <a:rPr lang="en-GB" altLang="en-US" sz="1800" b="1" u="sng" dirty="0">
                <a:solidFill>
                  <a:srgbClr val="000000"/>
                </a:solidFill>
                <a:latin typeface="Arial" panose="020B0604020202020204" pitchFamily="34" charset="0"/>
              </a:rPr>
              <a:t>PROF_NUM</a:t>
            </a:r>
            <a:r>
              <a:rPr lang="en-GB" altLang="en-US" sz="1800" b="1" dirty="0">
                <a:solidFill>
                  <a:srgbClr val="000000"/>
                </a:solidFill>
                <a:latin typeface="Arial" panose="020B0604020202020204" pitchFamily="34" charset="0"/>
              </a:rPr>
              <a:t>, PROF_NAME, </a:t>
            </a:r>
            <a:r>
              <a:rPr lang="en-GB" altLang="en-US" sz="1800" b="1" dirty="0">
                <a:solidFill>
                  <a:srgbClr val="FF3300"/>
                </a:solidFill>
                <a:latin typeface="Arial" panose="020B0604020202020204" pitchFamily="34" charset="0"/>
              </a:rPr>
              <a:t>PC_NUM</a:t>
            </a:r>
            <a:r>
              <a:rPr lang="en-GB" altLang="en-US" sz="1800" b="1" dirty="0">
                <a:solidFill>
                  <a:srgbClr val="000000"/>
                </a:solidFill>
                <a:latin typeface="Arial" panose="020B0604020202020204" pitchFamily="34" charset="0"/>
              </a:rPr>
              <a:t>)</a:t>
            </a:r>
            <a:r>
              <a:rPr lang="ar-SA" altLang="en-US" sz="1800" b="1" dirty="0">
                <a:solidFill>
                  <a:srgbClr val="000000"/>
                </a:solidFill>
                <a:latin typeface="Arial" panose="020B0604020202020204" pitchFamily="34" charset="0"/>
              </a:rPr>
              <a:t>‏</a:t>
            </a:r>
            <a:endParaRPr lang="en-GB" altLang="en-US" sz="1800" b="1" dirty="0">
              <a:solidFill>
                <a:srgbClr val="000000"/>
              </a:solidFill>
              <a:latin typeface="Arial" panose="020B0604020202020204" pitchFamily="34" charset="0"/>
              <a:cs typeface="Arial" panose="020B0604020202020204" pitchFamily="34" charset="0"/>
            </a:endParaRPr>
          </a:p>
          <a:p>
            <a:pPr>
              <a:spcBef>
                <a:spcPct val="0"/>
              </a:spcBef>
              <a:buClr>
                <a:srgbClr val="000000"/>
              </a:buClr>
              <a:buFont typeface="Arial" panose="020B0604020202020204" pitchFamily="34" charset="0"/>
              <a:buNone/>
            </a:pPr>
            <a:r>
              <a:rPr lang="en-GB" altLang="en-US" sz="1800" b="1" dirty="0">
                <a:solidFill>
                  <a:srgbClr val="000000"/>
                </a:solidFill>
                <a:latin typeface="Arial" panose="020B0604020202020204" pitchFamily="34" charset="0"/>
                <a:cs typeface="Arial" panose="020B0604020202020204" pitchFamily="34" charset="0"/>
              </a:rPr>
              <a:t>PC (</a:t>
            </a:r>
            <a:r>
              <a:rPr lang="en-GB" altLang="en-US" sz="1800" b="1" u="sng" dirty="0">
                <a:solidFill>
                  <a:srgbClr val="000000"/>
                </a:solidFill>
                <a:latin typeface="Arial" panose="020B0604020202020204" pitchFamily="34" charset="0"/>
                <a:cs typeface="Arial" panose="020B0604020202020204" pitchFamily="34" charset="0"/>
              </a:rPr>
              <a:t>PC_NUM</a:t>
            </a:r>
            <a:r>
              <a:rPr lang="en-GB" altLang="en-US" sz="1800" b="1" dirty="0">
                <a:solidFill>
                  <a:srgbClr val="000000"/>
                </a:solidFill>
                <a:latin typeface="Arial" panose="020B0604020202020204" pitchFamily="34" charset="0"/>
                <a:cs typeface="Arial" panose="020B0604020202020204" pitchFamily="34" charset="0"/>
              </a:rPr>
              <a:t>, PC_BRAND, PC_MEM, PC_CPU, PC_HD)</a:t>
            </a:r>
            <a:r>
              <a:rPr lang="ar-SA" altLang="en-US" sz="1800" b="1" dirty="0">
                <a:solidFill>
                  <a:srgbClr val="000000"/>
                </a:solidFill>
                <a:latin typeface="Arial" panose="020B0604020202020204" pitchFamily="34" charset="0"/>
                <a:ea typeface="Osaka" charset="-128"/>
              </a:rPr>
              <a:t>‏</a:t>
            </a:r>
            <a:endParaRPr lang="en-GB" altLang="en-US" sz="1800" b="1" dirty="0">
              <a:solidFill>
                <a:srgbClr val="000000"/>
              </a:solidFill>
              <a:latin typeface="Arial" panose="020B0604020202020204" pitchFamily="34" charset="0"/>
              <a:cs typeface="Arial" panose="020B0604020202020204" pitchFamily="34" charset="0"/>
            </a:endParaRPr>
          </a:p>
        </p:txBody>
      </p:sp>
      <p:sp>
        <p:nvSpPr>
          <p:cNvPr id="17415" name="Line 7"/>
          <p:cNvSpPr>
            <a:spLocks noChangeShapeType="1"/>
          </p:cNvSpPr>
          <p:nvPr/>
        </p:nvSpPr>
        <p:spPr bwMode="auto">
          <a:xfrm flipV="1">
            <a:off x="2958548" y="5480240"/>
            <a:ext cx="3810000" cy="231775"/>
          </a:xfrm>
          <a:prstGeom prst="line">
            <a:avLst/>
          </a:prstGeom>
          <a:noFill/>
          <a:ln w="2232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Tree>
    <p:extLst>
      <p:ext uri="{BB962C8B-B14F-4D97-AF65-F5344CB8AC3E}">
        <p14:creationId xmlns:p14="http://schemas.microsoft.com/office/powerpoint/2010/main" val="360006988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down)">
                                      <p:cBhvr>
                                        <p:cTn id="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403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DB8B3019-C077-48D4-8ACB-59F3281B98F3}"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19</a:t>
            </a:fld>
            <a:endParaRPr lang="en-GB" altLang="en-US" sz="1400">
              <a:solidFill>
                <a:srgbClr val="000000"/>
              </a:solidFill>
              <a:latin typeface="Trebuchet MS" panose="020B0603020202020204" pitchFamily="34" charset="0"/>
            </a:endParaRPr>
          </a:p>
        </p:txBody>
      </p:sp>
      <p:sp>
        <p:nvSpPr>
          <p:cNvPr id="44036" name="Text Box 3"/>
          <p:cNvSpPr txBox="1">
            <a:spLocks noChangeArrowheads="1"/>
          </p:cNvSpPr>
          <p:nvPr/>
        </p:nvSpPr>
        <p:spPr bwMode="auto">
          <a:xfrm>
            <a:off x="947738" y="276487"/>
            <a:ext cx="7772400" cy="91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Example: 1:1 Relationship</a:t>
            </a:r>
          </a:p>
        </p:txBody>
      </p:sp>
      <p:grpSp>
        <p:nvGrpSpPr>
          <p:cNvPr id="44037" name="Group 4"/>
          <p:cNvGrpSpPr>
            <a:grpSpLocks/>
          </p:cNvGrpSpPr>
          <p:nvPr/>
        </p:nvGrpSpPr>
        <p:grpSpPr bwMode="auto">
          <a:xfrm>
            <a:off x="1476790" y="1339601"/>
            <a:ext cx="5949951" cy="606425"/>
            <a:chOff x="684" y="1200"/>
            <a:chExt cx="3748" cy="382"/>
          </a:xfrm>
        </p:grpSpPr>
        <p:sp>
          <p:nvSpPr>
            <p:cNvPr id="44119" name="Text Box 5"/>
            <p:cNvSpPr txBox="1">
              <a:spLocks noChangeArrowheads="1"/>
            </p:cNvSpPr>
            <p:nvPr/>
          </p:nvSpPr>
          <p:spPr bwMode="auto">
            <a:xfrm>
              <a:off x="684" y="1233"/>
              <a:ext cx="1049" cy="349"/>
            </a:xfrm>
            <a:prstGeom prst="rect">
              <a:avLst/>
            </a:prstGeom>
            <a:noFill/>
            <a:ln w="3816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182880" tIns="137160" rIns="182880" bIns="13716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3366CC"/>
                </a:buClr>
                <a:buSzPct val="70000"/>
                <a:buNone/>
              </a:pPr>
              <a:r>
                <a:rPr lang="en-GB" altLang="en-US" sz="1800">
                  <a:solidFill>
                    <a:srgbClr val="000000"/>
                  </a:solidFill>
                  <a:latin typeface="Times New Roman" panose="02020603050405020304" pitchFamily="18" charset="0"/>
                </a:rPr>
                <a:t>PROFESSOR</a:t>
              </a:r>
            </a:p>
          </p:txBody>
        </p:sp>
        <p:sp>
          <p:nvSpPr>
            <p:cNvPr id="44120" name="Text Box 6"/>
            <p:cNvSpPr txBox="1">
              <a:spLocks noChangeArrowheads="1"/>
            </p:cNvSpPr>
            <p:nvPr/>
          </p:nvSpPr>
          <p:spPr bwMode="auto">
            <a:xfrm>
              <a:off x="3369" y="1200"/>
              <a:ext cx="1063" cy="346"/>
            </a:xfrm>
            <a:prstGeom prst="rect">
              <a:avLst/>
            </a:prstGeom>
            <a:noFill/>
            <a:ln w="3816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182880" tIns="137160" rIns="182880" bIns="13716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3366CC"/>
                </a:buClr>
                <a:buSzPct val="70000"/>
                <a:buNone/>
              </a:pPr>
              <a:r>
                <a:rPr lang="en-GB" altLang="en-US" sz="1800">
                  <a:solidFill>
                    <a:srgbClr val="000000"/>
                  </a:solidFill>
                  <a:latin typeface="Times New Roman" panose="02020603050405020304" pitchFamily="18" charset="0"/>
                </a:rPr>
                <a:t>      ROOM     </a:t>
              </a:r>
            </a:p>
          </p:txBody>
        </p:sp>
        <p:sp>
          <p:nvSpPr>
            <p:cNvPr id="44121" name="Line 7"/>
            <p:cNvSpPr>
              <a:spLocks noChangeShapeType="1"/>
            </p:cNvSpPr>
            <p:nvPr/>
          </p:nvSpPr>
          <p:spPr bwMode="auto">
            <a:xfrm>
              <a:off x="1728" y="1425"/>
              <a:ext cx="1632" cy="1"/>
            </a:xfrm>
            <a:prstGeom prst="line">
              <a:avLst/>
            </a:prstGeom>
            <a:noFill/>
            <a:ln w="38160">
              <a:solidFill>
                <a:srgbClr val="9933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122" name="Line 8"/>
            <p:cNvSpPr>
              <a:spLocks noChangeShapeType="1"/>
            </p:cNvSpPr>
            <p:nvPr/>
          </p:nvSpPr>
          <p:spPr bwMode="auto">
            <a:xfrm>
              <a:off x="1824" y="1329"/>
              <a:ext cx="1" cy="192"/>
            </a:xfrm>
            <a:prstGeom prst="line">
              <a:avLst/>
            </a:prstGeom>
            <a:noFill/>
            <a:ln w="38160">
              <a:solidFill>
                <a:srgbClr val="9933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123" name="Line 9"/>
            <p:cNvSpPr>
              <a:spLocks noChangeShapeType="1"/>
            </p:cNvSpPr>
            <p:nvPr/>
          </p:nvSpPr>
          <p:spPr bwMode="auto">
            <a:xfrm>
              <a:off x="3264" y="1329"/>
              <a:ext cx="1" cy="192"/>
            </a:xfrm>
            <a:prstGeom prst="line">
              <a:avLst/>
            </a:prstGeom>
            <a:noFill/>
            <a:ln w="38160">
              <a:solidFill>
                <a:srgbClr val="9933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124" name="Oval 10"/>
            <p:cNvSpPr>
              <a:spLocks noChangeArrowheads="1"/>
            </p:cNvSpPr>
            <p:nvPr/>
          </p:nvSpPr>
          <p:spPr bwMode="auto">
            <a:xfrm>
              <a:off x="1872" y="1377"/>
              <a:ext cx="96" cy="96"/>
            </a:xfrm>
            <a:prstGeom prst="ellipse">
              <a:avLst/>
            </a:prstGeom>
            <a:noFill/>
            <a:ln w="3816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4125" name="Text Box 11"/>
            <p:cNvSpPr txBox="1">
              <a:spLocks noChangeArrowheads="1"/>
            </p:cNvSpPr>
            <p:nvPr/>
          </p:nvSpPr>
          <p:spPr bwMode="auto">
            <a:xfrm>
              <a:off x="2401" y="1281"/>
              <a:ext cx="408" cy="251"/>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500"/>
                </a:spcBef>
                <a:buClr>
                  <a:srgbClr val="3366CC"/>
                </a:buClr>
                <a:buSzPct val="70000"/>
                <a:buNone/>
              </a:pPr>
              <a:r>
                <a:rPr lang="en-GB" altLang="en-US" sz="2000">
                  <a:solidFill>
                    <a:srgbClr val="000000"/>
                  </a:solidFill>
                  <a:latin typeface="Arial" panose="020B0604020202020204" pitchFamily="34" charset="0"/>
                </a:rPr>
                <a:t>Is in</a:t>
              </a:r>
            </a:p>
          </p:txBody>
        </p:sp>
      </p:grpSp>
      <p:grpSp>
        <p:nvGrpSpPr>
          <p:cNvPr id="3" name="Group 12"/>
          <p:cNvGrpSpPr>
            <a:grpSpLocks/>
          </p:cNvGrpSpPr>
          <p:nvPr/>
        </p:nvGrpSpPr>
        <p:grpSpPr bwMode="auto">
          <a:xfrm>
            <a:off x="1229139" y="2406401"/>
            <a:ext cx="3575050" cy="1217613"/>
            <a:chOff x="528" y="1872"/>
            <a:chExt cx="2252" cy="767"/>
          </a:xfrm>
        </p:grpSpPr>
        <p:sp>
          <p:nvSpPr>
            <p:cNvPr id="44098" name="Rectangle 13"/>
            <p:cNvSpPr>
              <a:spLocks noChangeArrowheads="1"/>
            </p:cNvSpPr>
            <p:nvPr/>
          </p:nvSpPr>
          <p:spPr bwMode="auto">
            <a:xfrm>
              <a:off x="528" y="1872"/>
              <a:ext cx="732" cy="192"/>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3366CC"/>
                </a:buClr>
                <a:buNone/>
              </a:pPr>
              <a:r>
                <a:rPr lang="en-GB" altLang="en-US" sz="1400" b="1">
                  <a:solidFill>
                    <a:srgbClr val="3366CC"/>
                  </a:solidFill>
                  <a:latin typeface="Times New Roman" panose="02020603050405020304" pitchFamily="18" charset="0"/>
                </a:rPr>
                <a:t>PRO_CODE</a:t>
              </a:r>
            </a:p>
          </p:txBody>
        </p:sp>
        <p:sp>
          <p:nvSpPr>
            <p:cNvPr id="44099" name="Rectangle 14"/>
            <p:cNvSpPr>
              <a:spLocks noChangeArrowheads="1"/>
            </p:cNvSpPr>
            <p:nvPr/>
          </p:nvSpPr>
          <p:spPr bwMode="auto">
            <a:xfrm>
              <a:off x="1260" y="1872"/>
              <a:ext cx="751" cy="192"/>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PRO_NAME</a:t>
              </a:r>
            </a:p>
          </p:txBody>
        </p:sp>
        <p:sp>
          <p:nvSpPr>
            <p:cNvPr id="44100" name="Rectangle 15"/>
            <p:cNvSpPr>
              <a:spLocks noChangeArrowheads="1"/>
            </p:cNvSpPr>
            <p:nvPr/>
          </p:nvSpPr>
          <p:spPr bwMode="auto">
            <a:xfrm>
              <a:off x="2011" y="1872"/>
              <a:ext cx="770" cy="192"/>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3366CC"/>
                </a:buClr>
                <a:buNone/>
              </a:pPr>
              <a:r>
                <a:rPr lang="en-GB" altLang="en-US" sz="1400" b="1">
                  <a:solidFill>
                    <a:srgbClr val="3366CC"/>
                  </a:solidFill>
                  <a:latin typeface="Times New Roman" panose="02020603050405020304" pitchFamily="18" charset="0"/>
                </a:rPr>
                <a:t>ROM_CODE</a:t>
              </a:r>
            </a:p>
          </p:txBody>
        </p:sp>
        <p:sp>
          <p:nvSpPr>
            <p:cNvPr id="44101" name="Rectangle 16"/>
            <p:cNvSpPr>
              <a:spLocks noChangeArrowheads="1"/>
            </p:cNvSpPr>
            <p:nvPr/>
          </p:nvSpPr>
          <p:spPr bwMode="auto">
            <a:xfrm>
              <a:off x="528" y="2064"/>
              <a:ext cx="7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MIS002</a:t>
              </a:r>
            </a:p>
          </p:txBody>
        </p:sp>
        <p:sp>
          <p:nvSpPr>
            <p:cNvPr id="44102" name="Rectangle 17"/>
            <p:cNvSpPr>
              <a:spLocks noChangeArrowheads="1"/>
            </p:cNvSpPr>
            <p:nvPr/>
          </p:nvSpPr>
          <p:spPr bwMode="auto">
            <a:xfrm>
              <a:off x="1260" y="2064"/>
              <a:ext cx="7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Jerry Chang</a:t>
              </a:r>
            </a:p>
          </p:txBody>
        </p:sp>
        <p:sp>
          <p:nvSpPr>
            <p:cNvPr id="44103" name="Rectangle 18"/>
            <p:cNvSpPr>
              <a:spLocks noChangeArrowheads="1"/>
            </p:cNvSpPr>
            <p:nvPr/>
          </p:nvSpPr>
          <p:spPr bwMode="auto">
            <a:xfrm>
              <a:off x="2011" y="2064"/>
              <a:ext cx="7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3366CC"/>
                </a:buClr>
                <a:buNone/>
              </a:pPr>
              <a:r>
                <a:rPr lang="en-GB" altLang="en-US" sz="1400" b="1">
                  <a:solidFill>
                    <a:srgbClr val="3366CC"/>
                  </a:solidFill>
                  <a:latin typeface="Times New Roman" panose="02020603050405020304" pitchFamily="18" charset="0"/>
                </a:rPr>
                <a:t>B344</a:t>
              </a:r>
            </a:p>
          </p:txBody>
        </p:sp>
        <p:sp>
          <p:nvSpPr>
            <p:cNvPr id="44104" name="Rectangle 19"/>
            <p:cNvSpPr>
              <a:spLocks noChangeArrowheads="1"/>
            </p:cNvSpPr>
            <p:nvPr/>
          </p:nvSpPr>
          <p:spPr bwMode="auto">
            <a:xfrm>
              <a:off x="528" y="2256"/>
              <a:ext cx="7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ACC098</a:t>
              </a:r>
            </a:p>
          </p:txBody>
        </p:sp>
        <p:sp>
          <p:nvSpPr>
            <p:cNvPr id="44105" name="Rectangle 20"/>
            <p:cNvSpPr>
              <a:spLocks noChangeArrowheads="1"/>
            </p:cNvSpPr>
            <p:nvPr/>
          </p:nvSpPr>
          <p:spPr bwMode="auto">
            <a:xfrm>
              <a:off x="1260" y="2256"/>
              <a:ext cx="7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Albert Lee</a:t>
              </a:r>
            </a:p>
          </p:txBody>
        </p:sp>
        <p:sp>
          <p:nvSpPr>
            <p:cNvPr id="44106" name="Rectangle 21"/>
            <p:cNvSpPr>
              <a:spLocks noChangeArrowheads="1"/>
            </p:cNvSpPr>
            <p:nvPr/>
          </p:nvSpPr>
          <p:spPr bwMode="auto">
            <a:xfrm>
              <a:off x="2011" y="2256"/>
              <a:ext cx="7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3366CC"/>
                </a:buClr>
                <a:buNone/>
              </a:pPr>
              <a:r>
                <a:rPr lang="en-GB" altLang="en-US" sz="1400" b="1">
                  <a:solidFill>
                    <a:srgbClr val="3366CC"/>
                  </a:solidFill>
                  <a:latin typeface="Times New Roman" panose="02020603050405020304" pitchFamily="18" charset="0"/>
                </a:rPr>
                <a:t>A123</a:t>
              </a:r>
            </a:p>
          </p:txBody>
        </p:sp>
        <p:sp>
          <p:nvSpPr>
            <p:cNvPr id="44107" name="Rectangle 22"/>
            <p:cNvSpPr>
              <a:spLocks noChangeArrowheads="1"/>
            </p:cNvSpPr>
            <p:nvPr/>
          </p:nvSpPr>
          <p:spPr bwMode="auto">
            <a:xfrm>
              <a:off x="528" y="2448"/>
              <a:ext cx="7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MIS007</a:t>
              </a:r>
            </a:p>
          </p:txBody>
        </p:sp>
        <p:sp>
          <p:nvSpPr>
            <p:cNvPr id="44108" name="Rectangle 23"/>
            <p:cNvSpPr>
              <a:spLocks noChangeArrowheads="1"/>
            </p:cNvSpPr>
            <p:nvPr/>
          </p:nvSpPr>
          <p:spPr bwMode="auto">
            <a:xfrm>
              <a:off x="1260" y="2448"/>
              <a:ext cx="7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Weiyin Hong</a:t>
              </a:r>
            </a:p>
          </p:txBody>
        </p:sp>
        <p:sp>
          <p:nvSpPr>
            <p:cNvPr id="44109" name="Rectangle 24"/>
            <p:cNvSpPr>
              <a:spLocks noChangeArrowheads="1"/>
            </p:cNvSpPr>
            <p:nvPr/>
          </p:nvSpPr>
          <p:spPr bwMode="auto">
            <a:xfrm>
              <a:off x="2011" y="2448"/>
              <a:ext cx="7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3366CC"/>
                </a:buClr>
                <a:buNone/>
              </a:pPr>
              <a:r>
                <a:rPr lang="en-GB" altLang="en-US" sz="1400" b="1">
                  <a:solidFill>
                    <a:srgbClr val="3366CC"/>
                  </a:solidFill>
                  <a:latin typeface="Times New Roman" panose="02020603050405020304" pitchFamily="18" charset="0"/>
                </a:rPr>
                <a:t>B312</a:t>
              </a:r>
            </a:p>
          </p:txBody>
        </p:sp>
        <p:sp>
          <p:nvSpPr>
            <p:cNvPr id="44110" name="Line 25"/>
            <p:cNvSpPr>
              <a:spLocks noChangeShapeType="1"/>
            </p:cNvSpPr>
            <p:nvPr/>
          </p:nvSpPr>
          <p:spPr bwMode="auto">
            <a:xfrm>
              <a:off x="1260" y="1872"/>
              <a:ext cx="1" cy="76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111" name="Line 26"/>
            <p:cNvSpPr>
              <a:spLocks noChangeShapeType="1"/>
            </p:cNvSpPr>
            <p:nvPr/>
          </p:nvSpPr>
          <p:spPr bwMode="auto">
            <a:xfrm>
              <a:off x="2011" y="1872"/>
              <a:ext cx="1" cy="76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112" name="Line 27"/>
            <p:cNvSpPr>
              <a:spLocks noChangeShapeType="1"/>
            </p:cNvSpPr>
            <p:nvPr/>
          </p:nvSpPr>
          <p:spPr bwMode="auto">
            <a:xfrm>
              <a:off x="528" y="2064"/>
              <a:ext cx="2253"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113" name="Line 28"/>
            <p:cNvSpPr>
              <a:spLocks noChangeShapeType="1"/>
            </p:cNvSpPr>
            <p:nvPr/>
          </p:nvSpPr>
          <p:spPr bwMode="auto">
            <a:xfrm>
              <a:off x="528" y="2256"/>
              <a:ext cx="2253"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114" name="Line 29"/>
            <p:cNvSpPr>
              <a:spLocks noChangeShapeType="1"/>
            </p:cNvSpPr>
            <p:nvPr/>
          </p:nvSpPr>
          <p:spPr bwMode="auto">
            <a:xfrm>
              <a:off x="528" y="2448"/>
              <a:ext cx="2253"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115" name="Line 30"/>
            <p:cNvSpPr>
              <a:spLocks noChangeShapeType="1"/>
            </p:cNvSpPr>
            <p:nvPr/>
          </p:nvSpPr>
          <p:spPr bwMode="auto">
            <a:xfrm>
              <a:off x="528" y="1872"/>
              <a:ext cx="1" cy="76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116" name="Line 31"/>
            <p:cNvSpPr>
              <a:spLocks noChangeShapeType="1"/>
            </p:cNvSpPr>
            <p:nvPr/>
          </p:nvSpPr>
          <p:spPr bwMode="auto">
            <a:xfrm>
              <a:off x="2781" y="1872"/>
              <a:ext cx="1" cy="76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117" name="Line 32"/>
            <p:cNvSpPr>
              <a:spLocks noChangeShapeType="1"/>
            </p:cNvSpPr>
            <p:nvPr/>
          </p:nvSpPr>
          <p:spPr bwMode="auto">
            <a:xfrm>
              <a:off x="528" y="1872"/>
              <a:ext cx="2253"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118" name="Line 33"/>
            <p:cNvSpPr>
              <a:spLocks noChangeShapeType="1"/>
            </p:cNvSpPr>
            <p:nvPr/>
          </p:nvSpPr>
          <p:spPr bwMode="auto">
            <a:xfrm>
              <a:off x="528" y="2640"/>
              <a:ext cx="2253"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grpSp>
      <p:grpSp>
        <p:nvGrpSpPr>
          <p:cNvPr id="4" name="Group 34"/>
          <p:cNvGrpSpPr>
            <a:grpSpLocks/>
          </p:cNvGrpSpPr>
          <p:nvPr/>
        </p:nvGrpSpPr>
        <p:grpSpPr bwMode="auto">
          <a:xfrm>
            <a:off x="1229139" y="4006451"/>
            <a:ext cx="3457576" cy="1222760"/>
            <a:chOff x="528" y="2879"/>
            <a:chExt cx="2178" cy="770"/>
          </a:xfrm>
        </p:grpSpPr>
        <p:sp>
          <p:nvSpPr>
            <p:cNvPr id="44082" name="Rectangle 35"/>
            <p:cNvSpPr>
              <a:spLocks noChangeArrowheads="1"/>
            </p:cNvSpPr>
            <p:nvPr/>
          </p:nvSpPr>
          <p:spPr bwMode="auto">
            <a:xfrm>
              <a:off x="528" y="2879"/>
              <a:ext cx="890" cy="192"/>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3366CC"/>
                </a:buClr>
                <a:buNone/>
              </a:pPr>
              <a:r>
                <a:rPr lang="en-GB" altLang="en-US" sz="1400" b="1">
                  <a:solidFill>
                    <a:srgbClr val="3366CC"/>
                  </a:solidFill>
                  <a:latin typeface="Times New Roman" panose="02020603050405020304" pitchFamily="18" charset="0"/>
                </a:rPr>
                <a:t>ROM_CODE</a:t>
              </a:r>
            </a:p>
          </p:txBody>
        </p:sp>
        <p:sp>
          <p:nvSpPr>
            <p:cNvPr id="44083" name="Rectangle 36"/>
            <p:cNvSpPr>
              <a:spLocks noChangeArrowheads="1"/>
            </p:cNvSpPr>
            <p:nvPr/>
          </p:nvSpPr>
          <p:spPr bwMode="auto">
            <a:xfrm>
              <a:off x="1418" y="2879"/>
              <a:ext cx="1287" cy="192"/>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ROM_LOC</a:t>
              </a:r>
            </a:p>
          </p:txBody>
        </p:sp>
        <p:sp>
          <p:nvSpPr>
            <p:cNvPr id="44084" name="Rectangle 37"/>
            <p:cNvSpPr>
              <a:spLocks noChangeArrowheads="1"/>
            </p:cNvSpPr>
            <p:nvPr/>
          </p:nvSpPr>
          <p:spPr bwMode="auto">
            <a:xfrm>
              <a:off x="528" y="3071"/>
              <a:ext cx="8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B312</a:t>
              </a:r>
            </a:p>
          </p:txBody>
        </p:sp>
        <p:sp>
          <p:nvSpPr>
            <p:cNvPr id="44085" name="Rectangle 38"/>
            <p:cNvSpPr>
              <a:spLocks noChangeArrowheads="1"/>
            </p:cNvSpPr>
            <p:nvPr/>
          </p:nvSpPr>
          <p:spPr bwMode="auto">
            <a:xfrm>
              <a:off x="1418" y="3071"/>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Beam Hall</a:t>
              </a:r>
            </a:p>
          </p:txBody>
        </p:sp>
        <p:sp>
          <p:nvSpPr>
            <p:cNvPr id="44086" name="Rectangle 39"/>
            <p:cNvSpPr>
              <a:spLocks noChangeArrowheads="1"/>
            </p:cNvSpPr>
            <p:nvPr/>
          </p:nvSpPr>
          <p:spPr bwMode="auto">
            <a:xfrm>
              <a:off x="528" y="3263"/>
              <a:ext cx="8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B344</a:t>
              </a:r>
            </a:p>
          </p:txBody>
        </p:sp>
        <p:sp>
          <p:nvSpPr>
            <p:cNvPr id="44087" name="Rectangle 40"/>
            <p:cNvSpPr>
              <a:spLocks noChangeArrowheads="1"/>
            </p:cNvSpPr>
            <p:nvPr/>
          </p:nvSpPr>
          <p:spPr bwMode="auto">
            <a:xfrm>
              <a:off x="1418" y="3263"/>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Beam Hall</a:t>
              </a:r>
            </a:p>
          </p:txBody>
        </p:sp>
        <p:sp>
          <p:nvSpPr>
            <p:cNvPr id="44088" name="Rectangle 41"/>
            <p:cNvSpPr>
              <a:spLocks noChangeArrowheads="1"/>
            </p:cNvSpPr>
            <p:nvPr/>
          </p:nvSpPr>
          <p:spPr bwMode="auto">
            <a:xfrm>
              <a:off x="528" y="3455"/>
              <a:ext cx="8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dirty="0">
                  <a:solidFill>
                    <a:srgbClr val="000000"/>
                  </a:solidFill>
                  <a:latin typeface="Times New Roman" panose="02020603050405020304" pitchFamily="18" charset="0"/>
                </a:rPr>
                <a:t>A123</a:t>
              </a:r>
            </a:p>
          </p:txBody>
        </p:sp>
        <p:sp>
          <p:nvSpPr>
            <p:cNvPr id="44089" name="Rectangle 42"/>
            <p:cNvSpPr>
              <a:spLocks noChangeArrowheads="1"/>
            </p:cNvSpPr>
            <p:nvPr/>
          </p:nvSpPr>
          <p:spPr bwMode="auto">
            <a:xfrm>
              <a:off x="1418" y="3455"/>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dirty="0">
                  <a:solidFill>
                    <a:srgbClr val="000000"/>
                  </a:solidFill>
                  <a:latin typeface="Times New Roman" panose="02020603050405020304" pitchFamily="18" charset="0"/>
                </a:rPr>
                <a:t>FEH</a:t>
              </a:r>
            </a:p>
          </p:txBody>
        </p:sp>
        <p:sp>
          <p:nvSpPr>
            <p:cNvPr id="44090" name="Line 43"/>
            <p:cNvSpPr>
              <a:spLocks noChangeShapeType="1"/>
            </p:cNvSpPr>
            <p:nvPr/>
          </p:nvSpPr>
          <p:spPr bwMode="auto">
            <a:xfrm>
              <a:off x="1418" y="2879"/>
              <a:ext cx="1" cy="76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91" name="Line 44"/>
            <p:cNvSpPr>
              <a:spLocks noChangeShapeType="1"/>
            </p:cNvSpPr>
            <p:nvPr/>
          </p:nvSpPr>
          <p:spPr bwMode="auto">
            <a:xfrm>
              <a:off x="528" y="3071"/>
              <a:ext cx="2177"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92" name="Line 45"/>
            <p:cNvSpPr>
              <a:spLocks noChangeShapeType="1"/>
            </p:cNvSpPr>
            <p:nvPr/>
          </p:nvSpPr>
          <p:spPr bwMode="auto">
            <a:xfrm>
              <a:off x="528" y="3263"/>
              <a:ext cx="2177"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93" name="Line 46"/>
            <p:cNvSpPr>
              <a:spLocks noChangeShapeType="1"/>
            </p:cNvSpPr>
            <p:nvPr/>
          </p:nvSpPr>
          <p:spPr bwMode="auto">
            <a:xfrm>
              <a:off x="528" y="3455"/>
              <a:ext cx="2177"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94" name="Line 47"/>
            <p:cNvSpPr>
              <a:spLocks noChangeShapeType="1"/>
            </p:cNvSpPr>
            <p:nvPr/>
          </p:nvSpPr>
          <p:spPr bwMode="auto">
            <a:xfrm>
              <a:off x="528" y="2879"/>
              <a:ext cx="1" cy="76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95" name="Line 48"/>
            <p:cNvSpPr>
              <a:spLocks noChangeShapeType="1"/>
            </p:cNvSpPr>
            <p:nvPr/>
          </p:nvSpPr>
          <p:spPr bwMode="auto">
            <a:xfrm>
              <a:off x="2705" y="2879"/>
              <a:ext cx="1" cy="76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96" name="Line 49"/>
            <p:cNvSpPr>
              <a:spLocks noChangeShapeType="1"/>
            </p:cNvSpPr>
            <p:nvPr/>
          </p:nvSpPr>
          <p:spPr bwMode="auto">
            <a:xfrm>
              <a:off x="528" y="2879"/>
              <a:ext cx="2177"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97" name="Line 50"/>
            <p:cNvSpPr>
              <a:spLocks noChangeShapeType="1"/>
            </p:cNvSpPr>
            <p:nvPr/>
          </p:nvSpPr>
          <p:spPr bwMode="auto">
            <a:xfrm>
              <a:off x="528" y="3648"/>
              <a:ext cx="2177"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grpSp>
      <p:grpSp>
        <p:nvGrpSpPr>
          <p:cNvPr id="5" name="Group 51"/>
          <p:cNvGrpSpPr>
            <a:grpSpLocks/>
          </p:cNvGrpSpPr>
          <p:nvPr/>
        </p:nvGrpSpPr>
        <p:grpSpPr bwMode="auto">
          <a:xfrm>
            <a:off x="5504278" y="4006601"/>
            <a:ext cx="3800475" cy="1217613"/>
            <a:chOff x="3221" y="2880"/>
            <a:chExt cx="2394" cy="767"/>
          </a:xfrm>
        </p:grpSpPr>
        <p:sp>
          <p:nvSpPr>
            <p:cNvPr id="44061" name="Rectangle 52"/>
            <p:cNvSpPr>
              <a:spLocks noChangeArrowheads="1"/>
            </p:cNvSpPr>
            <p:nvPr/>
          </p:nvSpPr>
          <p:spPr bwMode="auto">
            <a:xfrm>
              <a:off x="3221" y="2880"/>
              <a:ext cx="770" cy="192"/>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3366CC"/>
                </a:buClr>
                <a:buNone/>
              </a:pPr>
              <a:r>
                <a:rPr lang="en-GB" altLang="en-US" sz="1400" b="1">
                  <a:solidFill>
                    <a:srgbClr val="3366CC"/>
                  </a:solidFill>
                  <a:latin typeface="Times New Roman" panose="02020603050405020304" pitchFamily="18" charset="0"/>
                </a:rPr>
                <a:t>ROM_CODE</a:t>
              </a:r>
            </a:p>
          </p:txBody>
        </p:sp>
        <p:sp>
          <p:nvSpPr>
            <p:cNvPr id="44062" name="Rectangle 53"/>
            <p:cNvSpPr>
              <a:spLocks noChangeArrowheads="1"/>
            </p:cNvSpPr>
            <p:nvPr/>
          </p:nvSpPr>
          <p:spPr bwMode="auto">
            <a:xfrm>
              <a:off x="3991" y="2880"/>
              <a:ext cx="857" cy="192"/>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ROM_LOC</a:t>
              </a:r>
            </a:p>
          </p:txBody>
        </p:sp>
        <p:sp>
          <p:nvSpPr>
            <p:cNvPr id="44063" name="Rectangle 54"/>
            <p:cNvSpPr>
              <a:spLocks noChangeArrowheads="1"/>
            </p:cNvSpPr>
            <p:nvPr/>
          </p:nvSpPr>
          <p:spPr bwMode="auto">
            <a:xfrm>
              <a:off x="4848" y="2880"/>
              <a:ext cx="768" cy="192"/>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3366CC"/>
                </a:buClr>
                <a:buNone/>
              </a:pPr>
              <a:r>
                <a:rPr lang="en-GB" altLang="en-US" sz="1400" b="1">
                  <a:solidFill>
                    <a:srgbClr val="3366CC"/>
                  </a:solidFill>
                  <a:latin typeface="Times New Roman" panose="02020603050405020304" pitchFamily="18" charset="0"/>
                </a:rPr>
                <a:t>PRO_CODE</a:t>
              </a:r>
            </a:p>
          </p:txBody>
        </p:sp>
        <p:sp>
          <p:nvSpPr>
            <p:cNvPr id="44064" name="Rectangle 55"/>
            <p:cNvSpPr>
              <a:spLocks noChangeArrowheads="1"/>
            </p:cNvSpPr>
            <p:nvPr/>
          </p:nvSpPr>
          <p:spPr bwMode="auto">
            <a:xfrm>
              <a:off x="3221" y="3072"/>
              <a:ext cx="7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B312</a:t>
              </a:r>
            </a:p>
          </p:txBody>
        </p:sp>
        <p:sp>
          <p:nvSpPr>
            <p:cNvPr id="44065" name="Rectangle 56"/>
            <p:cNvSpPr>
              <a:spLocks noChangeArrowheads="1"/>
            </p:cNvSpPr>
            <p:nvPr/>
          </p:nvSpPr>
          <p:spPr bwMode="auto">
            <a:xfrm>
              <a:off x="3991" y="3072"/>
              <a:ext cx="8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Beam Hall</a:t>
              </a:r>
            </a:p>
          </p:txBody>
        </p:sp>
        <p:sp>
          <p:nvSpPr>
            <p:cNvPr id="44066" name="Rectangle 57"/>
            <p:cNvSpPr>
              <a:spLocks noChangeArrowheads="1"/>
            </p:cNvSpPr>
            <p:nvPr/>
          </p:nvSpPr>
          <p:spPr bwMode="auto">
            <a:xfrm>
              <a:off x="4848" y="3072"/>
              <a:ext cx="7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3366CC"/>
                </a:buClr>
                <a:buNone/>
              </a:pPr>
              <a:r>
                <a:rPr lang="en-GB" altLang="en-US" sz="1400" b="1">
                  <a:solidFill>
                    <a:srgbClr val="3366CC"/>
                  </a:solidFill>
                  <a:latin typeface="Times New Roman" panose="02020603050405020304" pitchFamily="18" charset="0"/>
                </a:rPr>
                <a:t>MIS007</a:t>
              </a:r>
            </a:p>
          </p:txBody>
        </p:sp>
        <p:sp>
          <p:nvSpPr>
            <p:cNvPr id="44067" name="Rectangle 58"/>
            <p:cNvSpPr>
              <a:spLocks noChangeArrowheads="1"/>
            </p:cNvSpPr>
            <p:nvPr/>
          </p:nvSpPr>
          <p:spPr bwMode="auto">
            <a:xfrm>
              <a:off x="3221" y="3264"/>
              <a:ext cx="7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B344</a:t>
              </a:r>
            </a:p>
          </p:txBody>
        </p:sp>
        <p:sp>
          <p:nvSpPr>
            <p:cNvPr id="44068" name="Rectangle 59"/>
            <p:cNvSpPr>
              <a:spLocks noChangeArrowheads="1"/>
            </p:cNvSpPr>
            <p:nvPr/>
          </p:nvSpPr>
          <p:spPr bwMode="auto">
            <a:xfrm>
              <a:off x="3991" y="3264"/>
              <a:ext cx="8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Beam Hall</a:t>
              </a:r>
            </a:p>
          </p:txBody>
        </p:sp>
        <p:sp>
          <p:nvSpPr>
            <p:cNvPr id="44069" name="Rectangle 60"/>
            <p:cNvSpPr>
              <a:spLocks noChangeArrowheads="1"/>
            </p:cNvSpPr>
            <p:nvPr/>
          </p:nvSpPr>
          <p:spPr bwMode="auto">
            <a:xfrm>
              <a:off x="4848" y="3264"/>
              <a:ext cx="7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3366CC"/>
                </a:buClr>
                <a:buNone/>
              </a:pPr>
              <a:r>
                <a:rPr lang="en-GB" altLang="en-US" sz="1400" b="1">
                  <a:solidFill>
                    <a:srgbClr val="3366CC"/>
                  </a:solidFill>
                  <a:latin typeface="Times New Roman" panose="02020603050405020304" pitchFamily="18" charset="0"/>
                </a:rPr>
                <a:t>MIS002</a:t>
              </a:r>
            </a:p>
          </p:txBody>
        </p:sp>
        <p:sp>
          <p:nvSpPr>
            <p:cNvPr id="44070" name="Rectangle 61"/>
            <p:cNvSpPr>
              <a:spLocks noChangeArrowheads="1"/>
            </p:cNvSpPr>
            <p:nvPr/>
          </p:nvSpPr>
          <p:spPr bwMode="auto">
            <a:xfrm>
              <a:off x="3221" y="3456"/>
              <a:ext cx="7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A123</a:t>
              </a:r>
            </a:p>
          </p:txBody>
        </p:sp>
        <p:sp>
          <p:nvSpPr>
            <p:cNvPr id="44071" name="Rectangle 62"/>
            <p:cNvSpPr>
              <a:spLocks noChangeArrowheads="1"/>
            </p:cNvSpPr>
            <p:nvPr/>
          </p:nvSpPr>
          <p:spPr bwMode="auto">
            <a:xfrm>
              <a:off x="3991" y="3456"/>
              <a:ext cx="8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FEH</a:t>
              </a:r>
            </a:p>
          </p:txBody>
        </p:sp>
        <p:sp>
          <p:nvSpPr>
            <p:cNvPr id="44072" name="Rectangle 63"/>
            <p:cNvSpPr>
              <a:spLocks noChangeArrowheads="1"/>
            </p:cNvSpPr>
            <p:nvPr/>
          </p:nvSpPr>
          <p:spPr bwMode="auto">
            <a:xfrm>
              <a:off x="4848" y="3456"/>
              <a:ext cx="7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3366CC"/>
                </a:buClr>
                <a:buNone/>
              </a:pPr>
              <a:r>
                <a:rPr lang="en-GB" altLang="en-US" sz="1400" b="1">
                  <a:solidFill>
                    <a:srgbClr val="3366CC"/>
                  </a:solidFill>
                  <a:latin typeface="Times New Roman" panose="02020603050405020304" pitchFamily="18" charset="0"/>
                </a:rPr>
                <a:t>ACC098</a:t>
              </a:r>
            </a:p>
          </p:txBody>
        </p:sp>
        <p:sp>
          <p:nvSpPr>
            <p:cNvPr id="44073" name="Line 64"/>
            <p:cNvSpPr>
              <a:spLocks noChangeShapeType="1"/>
            </p:cNvSpPr>
            <p:nvPr/>
          </p:nvSpPr>
          <p:spPr bwMode="auto">
            <a:xfrm>
              <a:off x="3991" y="2880"/>
              <a:ext cx="1" cy="76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74" name="Line 65"/>
            <p:cNvSpPr>
              <a:spLocks noChangeShapeType="1"/>
            </p:cNvSpPr>
            <p:nvPr/>
          </p:nvSpPr>
          <p:spPr bwMode="auto">
            <a:xfrm>
              <a:off x="4848" y="2880"/>
              <a:ext cx="1" cy="76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75" name="Line 66"/>
            <p:cNvSpPr>
              <a:spLocks noChangeShapeType="1"/>
            </p:cNvSpPr>
            <p:nvPr/>
          </p:nvSpPr>
          <p:spPr bwMode="auto">
            <a:xfrm>
              <a:off x="3221" y="3072"/>
              <a:ext cx="2395"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76" name="Line 67"/>
            <p:cNvSpPr>
              <a:spLocks noChangeShapeType="1"/>
            </p:cNvSpPr>
            <p:nvPr/>
          </p:nvSpPr>
          <p:spPr bwMode="auto">
            <a:xfrm>
              <a:off x="3221" y="3264"/>
              <a:ext cx="2395"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77" name="Line 68"/>
            <p:cNvSpPr>
              <a:spLocks noChangeShapeType="1"/>
            </p:cNvSpPr>
            <p:nvPr/>
          </p:nvSpPr>
          <p:spPr bwMode="auto">
            <a:xfrm>
              <a:off x="3221" y="3456"/>
              <a:ext cx="2395"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78" name="Line 69"/>
            <p:cNvSpPr>
              <a:spLocks noChangeShapeType="1"/>
            </p:cNvSpPr>
            <p:nvPr/>
          </p:nvSpPr>
          <p:spPr bwMode="auto">
            <a:xfrm>
              <a:off x="3221" y="2880"/>
              <a:ext cx="1" cy="76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79" name="Line 70"/>
            <p:cNvSpPr>
              <a:spLocks noChangeShapeType="1"/>
            </p:cNvSpPr>
            <p:nvPr/>
          </p:nvSpPr>
          <p:spPr bwMode="auto">
            <a:xfrm>
              <a:off x="5616" y="2880"/>
              <a:ext cx="1" cy="76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80" name="Line 71"/>
            <p:cNvSpPr>
              <a:spLocks noChangeShapeType="1"/>
            </p:cNvSpPr>
            <p:nvPr/>
          </p:nvSpPr>
          <p:spPr bwMode="auto">
            <a:xfrm>
              <a:off x="3221" y="2880"/>
              <a:ext cx="2395"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81" name="Line 72"/>
            <p:cNvSpPr>
              <a:spLocks noChangeShapeType="1"/>
            </p:cNvSpPr>
            <p:nvPr/>
          </p:nvSpPr>
          <p:spPr bwMode="auto">
            <a:xfrm>
              <a:off x="3221" y="3648"/>
              <a:ext cx="2395"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grpSp>
      <p:grpSp>
        <p:nvGrpSpPr>
          <p:cNvPr id="6" name="Group 73"/>
          <p:cNvGrpSpPr>
            <a:grpSpLocks/>
          </p:cNvGrpSpPr>
          <p:nvPr/>
        </p:nvGrpSpPr>
        <p:grpSpPr bwMode="auto">
          <a:xfrm>
            <a:off x="5504278" y="2406401"/>
            <a:ext cx="2497137" cy="1217613"/>
            <a:chOff x="3221" y="1872"/>
            <a:chExt cx="1573" cy="767"/>
          </a:xfrm>
        </p:grpSpPr>
        <p:sp>
          <p:nvSpPr>
            <p:cNvPr id="44045" name="Rectangle 74"/>
            <p:cNvSpPr>
              <a:spLocks noChangeArrowheads="1"/>
            </p:cNvSpPr>
            <p:nvPr/>
          </p:nvSpPr>
          <p:spPr bwMode="auto">
            <a:xfrm>
              <a:off x="3221" y="1872"/>
              <a:ext cx="823" cy="192"/>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3366CC"/>
                </a:buClr>
                <a:buNone/>
              </a:pPr>
              <a:r>
                <a:rPr lang="en-GB" altLang="en-US" sz="1400" b="1">
                  <a:solidFill>
                    <a:srgbClr val="3366CC"/>
                  </a:solidFill>
                  <a:latin typeface="Times New Roman" panose="02020603050405020304" pitchFamily="18" charset="0"/>
                </a:rPr>
                <a:t>PRO_CODE</a:t>
              </a:r>
            </a:p>
          </p:txBody>
        </p:sp>
        <p:sp>
          <p:nvSpPr>
            <p:cNvPr id="44046" name="Rectangle 75"/>
            <p:cNvSpPr>
              <a:spLocks noChangeArrowheads="1"/>
            </p:cNvSpPr>
            <p:nvPr/>
          </p:nvSpPr>
          <p:spPr bwMode="auto">
            <a:xfrm>
              <a:off x="4044" y="1872"/>
              <a:ext cx="751" cy="192"/>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PRO_NAME</a:t>
              </a:r>
            </a:p>
          </p:txBody>
        </p:sp>
        <p:sp>
          <p:nvSpPr>
            <p:cNvPr id="44047" name="Rectangle 76"/>
            <p:cNvSpPr>
              <a:spLocks noChangeArrowheads="1"/>
            </p:cNvSpPr>
            <p:nvPr/>
          </p:nvSpPr>
          <p:spPr bwMode="auto">
            <a:xfrm>
              <a:off x="3221" y="2064"/>
              <a:ext cx="8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MIS002</a:t>
              </a:r>
            </a:p>
          </p:txBody>
        </p:sp>
        <p:sp>
          <p:nvSpPr>
            <p:cNvPr id="44048" name="Rectangle 77"/>
            <p:cNvSpPr>
              <a:spLocks noChangeArrowheads="1"/>
            </p:cNvSpPr>
            <p:nvPr/>
          </p:nvSpPr>
          <p:spPr bwMode="auto">
            <a:xfrm>
              <a:off x="4044" y="2064"/>
              <a:ext cx="7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Jerry Chang</a:t>
              </a:r>
            </a:p>
          </p:txBody>
        </p:sp>
        <p:sp>
          <p:nvSpPr>
            <p:cNvPr id="44049" name="Rectangle 78"/>
            <p:cNvSpPr>
              <a:spLocks noChangeArrowheads="1"/>
            </p:cNvSpPr>
            <p:nvPr/>
          </p:nvSpPr>
          <p:spPr bwMode="auto">
            <a:xfrm>
              <a:off x="3221" y="2256"/>
              <a:ext cx="8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ACC098</a:t>
              </a:r>
            </a:p>
          </p:txBody>
        </p:sp>
        <p:sp>
          <p:nvSpPr>
            <p:cNvPr id="44050" name="Rectangle 79"/>
            <p:cNvSpPr>
              <a:spLocks noChangeArrowheads="1"/>
            </p:cNvSpPr>
            <p:nvPr/>
          </p:nvSpPr>
          <p:spPr bwMode="auto">
            <a:xfrm>
              <a:off x="4044" y="2256"/>
              <a:ext cx="7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Albert Lee</a:t>
              </a:r>
            </a:p>
          </p:txBody>
        </p:sp>
        <p:sp>
          <p:nvSpPr>
            <p:cNvPr id="44051" name="Rectangle 80"/>
            <p:cNvSpPr>
              <a:spLocks noChangeArrowheads="1"/>
            </p:cNvSpPr>
            <p:nvPr/>
          </p:nvSpPr>
          <p:spPr bwMode="auto">
            <a:xfrm>
              <a:off x="3221" y="2448"/>
              <a:ext cx="8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MIS007</a:t>
              </a:r>
            </a:p>
          </p:txBody>
        </p:sp>
        <p:sp>
          <p:nvSpPr>
            <p:cNvPr id="44052" name="Rectangle 81"/>
            <p:cNvSpPr>
              <a:spLocks noChangeArrowheads="1"/>
            </p:cNvSpPr>
            <p:nvPr/>
          </p:nvSpPr>
          <p:spPr bwMode="auto">
            <a:xfrm>
              <a:off x="4044" y="2448"/>
              <a:ext cx="7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350"/>
                </a:spcBef>
                <a:buClr>
                  <a:srgbClr val="000000"/>
                </a:buClr>
                <a:buNone/>
              </a:pPr>
              <a:r>
                <a:rPr lang="en-GB" altLang="en-US" sz="1400" b="1">
                  <a:solidFill>
                    <a:srgbClr val="000000"/>
                  </a:solidFill>
                  <a:latin typeface="Times New Roman" panose="02020603050405020304" pitchFamily="18" charset="0"/>
                </a:rPr>
                <a:t>Weiyin Hong</a:t>
              </a:r>
            </a:p>
          </p:txBody>
        </p:sp>
        <p:sp>
          <p:nvSpPr>
            <p:cNvPr id="44053" name="Line 82"/>
            <p:cNvSpPr>
              <a:spLocks noChangeShapeType="1"/>
            </p:cNvSpPr>
            <p:nvPr/>
          </p:nvSpPr>
          <p:spPr bwMode="auto">
            <a:xfrm>
              <a:off x="4044" y="1872"/>
              <a:ext cx="1" cy="76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54" name="Line 83"/>
            <p:cNvSpPr>
              <a:spLocks noChangeShapeType="1"/>
            </p:cNvSpPr>
            <p:nvPr/>
          </p:nvSpPr>
          <p:spPr bwMode="auto">
            <a:xfrm>
              <a:off x="3221" y="2064"/>
              <a:ext cx="157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55" name="Line 84"/>
            <p:cNvSpPr>
              <a:spLocks noChangeShapeType="1"/>
            </p:cNvSpPr>
            <p:nvPr/>
          </p:nvSpPr>
          <p:spPr bwMode="auto">
            <a:xfrm>
              <a:off x="3221" y="2256"/>
              <a:ext cx="157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56" name="Line 85"/>
            <p:cNvSpPr>
              <a:spLocks noChangeShapeType="1"/>
            </p:cNvSpPr>
            <p:nvPr/>
          </p:nvSpPr>
          <p:spPr bwMode="auto">
            <a:xfrm>
              <a:off x="3221" y="2448"/>
              <a:ext cx="157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57" name="Line 86"/>
            <p:cNvSpPr>
              <a:spLocks noChangeShapeType="1"/>
            </p:cNvSpPr>
            <p:nvPr/>
          </p:nvSpPr>
          <p:spPr bwMode="auto">
            <a:xfrm>
              <a:off x="3221" y="1872"/>
              <a:ext cx="1" cy="76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58" name="Line 87"/>
            <p:cNvSpPr>
              <a:spLocks noChangeShapeType="1"/>
            </p:cNvSpPr>
            <p:nvPr/>
          </p:nvSpPr>
          <p:spPr bwMode="auto">
            <a:xfrm>
              <a:off x="4795" y="1872"/>
              <a:ext cx="1" cy="76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59" name="Line 88"/>
            <p:cNvSpPr>
              <a:spLocks noChangeShapeType="1"/>
            </p:cNvSpPr>
            <p:nvPr/>
          </p:nvSpPr>
          <p:spPr bwMode="auto">
            <a:xfrm>
              <a:off x="3221" y="1872"/>
              <a:ext cx="157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4060" name="Line 89"/>
            <p:cNvSpPr>
              <a:spLocks noChangeShapeType="1"/>
            </p:cNvSpPr>
            <p:nvPr/>
          </p:nvSpPr>
          <p:spPr bwMode="auto">
            <a:xfrm>
              <a:off x="3221" y="2640"/>
              <a:ext cx="157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grpSp>
      <p:sp>
        <p:nvSpPr>
          <p:cNvPr id="44042" name="Text Box 90"/>
          <p:cNvSpPr txBox="1">
            <a:spLocks noChangeArrowheads="1"/>
          </p:cNvSpPr>
          <p:nvPr/>
        </p:nvSpPr>
        <p:spPr bwMode="auto">
          <a:xfrm>
            <a:off x="697328" y="2406401"/>
            <a:ext cx="4524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3366CC"/>
              </a:buClr>
              <a:buSzPct val="70000"/>
              <a:buNone/>
            </a:pPr>
            <a:r>
              <a:rPr lang="en-GB" altLang="en-US" sz="2400">
                <a:solidFill>
                  <a:srgbClr val="000000"/>
                </a:solidFill>
                <a:latin typeface="Wingdings" panose="05000000000000000000" pitchFamily="2" charset="2"/>
              </a:rPr>
              <a:t></a:t>
            </a:r>
          </a:p>
        </p:txBody>
      </p:sp>
      <p:sp>
        <p:nvSpPr>
          <p:cNvPr id="44043" name="Text Box 91"/>
          <p:cNvSpPr txBox="1">
            <a:spLocks noChangeArrowheads="1"/>
          </p:cNvSpPr>
          <p:nvPr/>
        </p:nvSpPr>
        <p:spPr bwMode="auto">
          <a:xfrm>
            <a:off x="4964528" y="2406401"/>
            <a:ext cx="4524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3366CC"/>
              </a:buClr>
              <a:buSzPct val="70000"/>
              <a:buNone/>
            </a:pPr>
            <a:r>
              <a:rPr lang="en-GB" altLang="en-US" sz="2400">
                <a:solidFill>
                  <a:srgbClr val="000000"/>
                </a:solidFill>
                <a:latin typeface="Wingdings" panose="05000000000000000000" pitchFamily="2" charset="2"/>
              </a:rPr>
              <a:t></a:t>
            </a:r>
          </a:p>
        </p:txBody>
      </p:sp>
      <p:sp>
        <p:nvSpPr>
          <p:cNvPr id="44044" name="Line 9"/>
          <p:cNvSpPr>
            <a:spLocks noChangeShapeType="1"/>
          </p:cNvSpPr>
          <p:nvPr/>
        </p:nvSpPr>
        <p:spPr bwMode="auto">
          <a:xfrm>
            <a:off x="5429664" y="1561850"/>
            <a:ext cx="1588" cy="304800"/>
          </a:xfrm>
          <a:prstGeom prst="line">
            <a:avLst/>
          </a:prstGeom>
          <a:noFill/>
          <a:ln w="38160">
            <a:solidFill>
              <a:srgbClr val="993300"/>
            </a:solidFill>
            <a:miter lim="800000"/>
            <a:headEnd/>
            <a:tailEnd/>
          </a:ln>
          <a:extLst>
            <a:ext uri="{909E8E84-426E-40DD-AFC4-6F175D3DCCD1}">
              <a14:hiddenFill xmlns:a14="http://schemas.microsoft.com/office/drawing/2010/main">
                <a:noFill/>
              </a14:hiddenFill>
            </a:ext>
          </a:extLst>
        </p:spPr>
        <p:txBody>
          <a:bodyPr/>
          <a:lstStyle/>
          <a:p>
            <a:endParaRPr lang="en-AU"/>
          </a:p>
        </p:txBody>
      </p:sp>
      <p:pic>
        <p:nvPicPr>
          <p:cNvPr id="97" name="Picture 96" descr="Pencil">
            <a:extLst>
              <a:ext uri="{FF2B5EF4-FFF2-40B4-BE49-F238E27FC236}">
                <a16:creationId xmlns:a16="http://schemas.microsoft.com/office/drawing/2014/main" id="{BC657534-CADA-F747-8627-F419CC4E7251}"/>
              </a:ext>
            </a:extLst>
          </p:cNvPr>
          <p:cNvPicPr>
            <a:picLocks noChangeAspect="1"/>
          </p:cNvPicPr>
          <p:nvPr/>
        </p:nvPicPr>
        <p:blipFill>
          <a:blip r:embed="rId3"/>
          <a:stretch>
            <a:fillRect/>
          </a:stretch>
        </p:blipFill>
        <p:spPr>
          <a:xfrm>
            <a:off x="0" y="0"/>
            <a:ext cx="861825" cy="1108061"/>
          </a:xfrm>
          <a:prstGeom prst="rect">
            <a:avLst/>
          </a:prstGeom>
        </p:spPr>
      </p:pic>
    </p:spTree>
    <p:extLst>
      <p:ext uri="{BB962C8B-B14F-4D97-AF65-F5344CB8AC3E}">
        <p14:creationId xmlns:p14="http://schemas.microsoft.com/office/powerpoint/2010/main" val="15094286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par>
                                <p:cTn id="16" presetID="14"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1181929" y="2041387"/>
            <a:ext cx="8640763" cy="1066800"/>
          </a:xfrm>
          <a:prstGeom prst="rect">
            <a:avLst/>
          </a:prstGeom>
          <a:noFill/>
          <a:ln w="9525">
            <a:noFill/>
            <a:round/>
            <a:headEnd/>
            <a:tailEnd/>
          </a:ln>
        </p:spPr>
        <p:txBody>
          <a:bodyPr anchor="ctr"/>
          <a:lstStyle/>
          <a:p>
            <a:pPr algn="ctr">
              <a:lnSpc>
                <a:spcPct val="96000"/>
              </a:lnSpc>
              <a:buClr>
                <a:srgbClr val="000099"/>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b="1" u="sng" dirty="0">
                <a:solidFill>
                  <a:schemeClr val="tx2">
                    <a:lumMod val="50000"/>
                  </a:schemeClr>
                </a:solidFill>
                <a:latin typeface="Stone Sans ITC TT-Bold" charset="0"/>
              </a:rPr>
              <a:t>Lecture  3 </a:t>
            </a:r>
          </a:p>
          <a:p>
            <a:pPr algn="ctr">
              <a:lnSpc>
                <a:spcPct val="96000"/>
              </a:lnSpc>
              <a:buClr>
                <a:srgbClr val="000099"/>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400" b="1" u="sng" dirty="0">
              <a:solidFill>
                <a:schemeClr val="tx2">
                  <a:lumMod val="50000"/>
                </a:schemeClr>
              </a:solidFill>
              <a:latin typeface="Stone Sans ITC TT-Bold" charset="0"/>
            </a:endParaRPr>
          </a:p>
          <a:p>
            <a:pPr algn="ctr">
              <a:buClr>
                <a:srgbClr val="000099"/>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b="1" dirty="0">
                <a:solidFill>
                  <a:srgbClr val="000099"/>
                </a:solidFill>
                <a:latin typeface="Stone Sans ITC TT-Bold" charset="0"/>
                <a:ea typeface="ＭＳ Ｐゴシック" pitchFamily="34" charset="-128"/>
              </a:rPr>
              <a:t>Entity Relationship Model</a:t>
            </a:r>
          </a:p>
        </p:txBody>
      </p:sp>
      <p:sp>
        <p:nvSpPr>
          <p:cNvPr id="9219"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SzTx/>
              <a:buFont typeface="Arial" panose="020B0604020202020204" pitchFamily="34" charset="0"/>
              <a:buNone/>
            </a:pPr>
            <a:fld id="{9BF5C662-F471-453A-8C04-332D19EFEA04}" type="slidenum">
              <a:rPr lang="en-GB" altLang="en-US" sz="1200">
                <a:solidFill>
                  <a:srgbClr val="898989"/>
                </a:solidFill>
              </a:rPr>
              <a:pPr>
                <a:spcBef>
                  <a:spcPct val="0"/>
                </a:spcBef>
                <a:buSzTx/>
                <a:buFont typeface="Arial" panose="020B0604020202020204" pitchFamily="34" charset="0"/>
                <a:buNone/>
              </a:pPr>
              <a:t>2</a:t>
            </a:fld>
            <a:endParaRPr lang="en-GB" altLang="en-US" sz="1200">
              <a:solidFill>
                <a:srgbClr val="898989"/>
              </a:solidFill>
            </a:endParaRPr>
          </a:p>
        </p:txBody>
      </p:sp>
      <p:sp>
        <p:nvSpPr>
          <p:cNvPr id="9220" name="Text Box 2"/>
          <p:cNvSpPr txBox="1">
            <a:spLocks noChangeArrowheads="1"/>
          </p:cNvSpPr>
          <p:nvPr/>
        </p:nvSpPr>
        <p:spPr bwMode="auto">
          <a:xfrm>
            <a:off x="2706827" y="5750477"/>
            <a:ext cx="7462837"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700"/>
              </a:spcBef>
              <a:buClr>
                <a:srgbClr val="000000"/>
              </a:buClr>
              <a:buNone/>
            </a:pPr>
            <a:r>
              <a:rPr lang="en-GB" altLang="en-US" sz="2800" dirty="0">
                <a:solidFill>
                  <a:srgbClr val="000000"/>
                </a:solidFill>
                <a:latin typeface="Trebuchet MS" panose="020B0603020202020204" pitchFamily="34" charset="0"/>
                <a:ea typeface="Osaka" charset="-128"/>
              </a:rPr>
              <a:t>Reading: Coronel’s Chapter 3 &amp; 4</a:t>
            </a:r>
          </a:p>
        </p:txBody>
      </p:sp>
    </p:spTree>
    <p:extLst>
      <p:ext uri="{BB962C8B-B14F-4D97-AF65-F5344CB8AC3E}">
        <p14:creationId xmlns:p14="http://schemas.microsoft.com/office/powerpoint/2010/main" val="23724774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6083"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2BAC70AE-5898-49F9-8319-B6BA25666A62}"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20</a:t>
            </a:fld>
            <a:endParaRPr lang="en-GB" altLang="en-US" sz="1400">
              <a:solidFill>
                <a:srgbClr val="000000"/>
              </a:solidFill>
              <a:latin typeface="Trebuchet MS" panose="020B0603020202020204" pitchFamily="34" charset="0"/>
            </a:endParaRPr>
          </a:p>
        </p:txBody>
      </p:sp>
      <p:sp>
        <p:nvSpPr>
          <p:cNvPr id="46084" name="Text Box 3"/>
          <p:cNvSpPr txBox="1">
            <a:spLocks noChangeArrowheads="1"/>
          </p:cNvSpPr>
          <p:nvPr/>
        </p:nvSpPr>
        <p:spPr bwMode="auto">
          <a:xfrm>
            <a:off x="566530" y="471489"/>
            <a:ext cx="941567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General Rules for FK: 1:M</a:t>
            </a:r>
          </a:p>
        </p:txBody>
      </p:sp>
      <p:sp>
        <p:nvSpPr>
          <p:cNvPr id="19460" name="Text Box 4"/>
          <p:cNvSpPr txBox="1">
            <a:spLocks noChangeArrowheads="1"/>
          </p:cNvSpPr>
          <p:nvPr/>
        </p:nvSpPr>
        <p:spPr bwMode="auto">
          <a:xfrm>
            <a:off x="715617" y="1676401"/>
            <a:ext cx="9266583" cy="1719263"/>
          </a:xfrm>
          <a:prstGeom prst="rect">
            <a:avLst/>
          </a:prstGeom>
          <a:noFill/>
          <a:ln w="9525">
            <a:noFill/>
            <a:round/>
            <a:headEnd/>
            <a:tailEnd/>
          </a:ln>
          <a:effectLst/>
        </p:spPr>
        <p:txBody>
          <a:bodyPr/>
          <a:lstStyle/>
          <a:p>
            <a:pPr marL="608013" indent="-608013">
              <a:spcBef>
                <a:spcPts val="600"/>
              </a:spcBef>
              <a:buClr>
                <a:srgbClr val="3366CC"/>
              </a:buClr>
              <a:buSzPct val="100000"/>
              <a:buFont typeface="Trebuchet MS"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a:pPr>
            <a:r>
              <a:rPr lang="en-GB" sz="2800" dirty="0">
                <a:solidFill>
                  <a:srgbClr val="3366CC"/>
                </a:solidFill>
                <a:latin typeface="Trebuchet MS" pitchFamily="34" charset="0"/>
                <a:ea typeface="ＭＳ Ｐゴシック" pitchFamily="34" charset="-128"/>
              </a:rPr>
              <a:t>1:M Relationship</a:t>
            </a:r>
          </a:p>
          <a:p>
            <a:pPr marL="608013" indent="-608013">
              <a:spcBef>
                <a:spcPts val="450"/>
              </a:spcBef>
              <a:buClr>
                <a:srgbClr val="3366CC"/>
              </a:buClr>
              <a:buSzPct val="100000"/>
              <a:tabLst>
                <a:tab pos="1177925" algn="l"/>
                <a:tab pos="2092325" algn="l"/>
                <a:tab pos="3006725" algn="l"/>
                <a:tab pos="3921125" algn="l"/>
                <a:tab pos="4835525" algn="l"/>
                <a:tab pos="5749925" algn="l"/>
                <a:tab pos="6664325" algn="l"/>
                <a:tab pos="7578725" algn="l"/>
                <a:tab pos="8493125" algn="l"/>
                <a:tab pos="9407525" algn="l"/>
                <a:tab pos="10321925" algn="l"/>
              </a:tabLst>
              <a:defRPr/>
            </a:pPr>
            <a:r>
              <a:rPr lang="en-GB" i="1" dirty="0">
                <a:solidFill>
                  <a:srgbClr val="3366CC"/>
                </a:solidFill>
                <a:effectLst>
                  <a:outerShdw blurRad="38100" dist="38100" dir="2700000" algn="tl">
                    <a:srgbClr val="C0C0C0"/>
                  </a:outerShdw>
                </a:effectLst>
                <a:latin typeface="Trebuchet MS" pitchFamily="34" charset="0"/>
                <a:ea typeface="ＭＳ Ｐゴシック" pitchFamily="34" charset="-128"/>
              </a:rPr>
              <a:t>	</a:t>
            </a:r>
          </a:p>
        </p:txBody>
      </p:sp>
      <p:sp>
        <p:nvSpPr>
          <p:cNvPr id="46086" name="Text Box 5"/>
          <p:cNvSpPr txBox="1">
            <a:spLocks noChangeArrowheads="1"/>
          </p:cNvSpPr>
          <p:nvPr/>
        </p:nvSpPr>
        <p:spPr bwMode="auto">
          <a:xfrm>
            <a:off x="1401418" y="2667000"/>
            <a:ext cx="6927574" cy="1201738"/>
          </a:xfrm>
          <a:prstGeom prst="rect">
            <a:avLst/>
          </a:prstGeom>
          <a:solidFill>
            <a:srgbClr val="FFC000"/>
          </a:solidFill>
          <a:ln w="19080">
            <a:solidFill>
              <a:srgbClr val="3366CC"/>
            </a:solidFill>
            <a:miter lim="800000"/>
            <a:headEnd/>
            <a:tailEnd/>
          </a:ln>
        </p:spPr>
        <p:txBody>
          <a:bodyPr wrap="square"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
                <a:srgbClr val="FF0000"/>
              </a:buClr>
              <a:buFont typeface="Arial" panose="020B0604020202020204" pitchFamily="34" charset="0"/>
              <a:buNone/>
            </a:pPr>
            <a:r>
              <a:rPr lang="en-GB" altLang="en-US" sz="2400" dirty="0">
                <a:solidFill>
                  <a:srgbClr val="FF0000"/>
                </a:solidFill>
                <a:latin typeface="Arial" panose="020B0604020202020204" pitchFamily="34" charset="0"/>
              </a:rPr>
              <a:t>General Rules:</a:t>
            </a:r>
            <a:r>
              <a:rPr lang="en-GB" altLang="en-US" sz="2400" dirty="0">
                <a:solidFill>
                  <a:srgbClr val="003366"/>
                </a:solidFill>
                <a:latin typeface="Arial" panose="020B0604020202020204" pitchFamily="34" charset="0"/>
              </a:rPr>
              <a:t> Create the foreign key by putting </a:t>
            </a:r>
          </a:p>
          <a:p>
            <a:pPr>
              <a:spcBef>
                <a:spcPct val="0"/>
              </a:spcBef>
              <a:buClr>
                <a:srgbClr val="FF0000"/>
              </a:buClr>
              <a:buFont typeface="Arial" panose="020B0604020202020204" pitchFamily="34" charset="0"/>
              <a:buNone/>
            </a:pPr>
            <a:r>
              <a:rPr lang="en-GB" altLang="en-US" sz="2400" dirty="0">
                <a:solidFill>
                  <a:srgbClr val="003366"/>
                </a:solidFill>
                <a:latin typeface="Arial" panose="020B0604020202020204" pitchFamily="34" charset="0"/>
              </a:rPr>
              <a:t>                          the primary key of the “1” in the </a:t>
            </a:r>
          </a:p>
          <a:p>
            <a:pPr>
              <a:spcBef>
                <a:spcPct val="0"/>
              </a:spcBef>
              <a:buClr>
                <a:srgbClr val="FF0000"/>
              </a:buClr>
              <a:buFont typeface="Arial" panose="020B0604020202020204" pitchFamily="34" charset="0"/>
              <a:buNone/>
            </a:pPr>
            <a:r>
              <a:rPr lang="en-GB" altLang="en-US" sz="2400" dirty="0">
                <a:solidFill>
                  <a:srgbClr val="003366"/>
                </a:solidFill>
                <a:latin typeface="Arial" panose="020B0604020202020204" pitchFamily="34" charset="0"/>
              </a:rPr>
              <a:t>                          table of the “M”.</a:t>
            </a:r>
          </a:p>
        </p:txBody>
      </p:sp>
      <p:sp>
        <p:nvSpPr>
          <p:cNvPr id="46087" name="Text Box 6"/>
          <p:cNvSpPr txBox="1">
            <a:spLocks noChangeArrowheads="1"/>
          </p:cNvSpPr>
          <p:nvPr/>
        </p:nvSpPr>
        <p:spPr bwMode="auto">
          <a:xfrm>
            <a:off x="3048000" y="4419600"/>
            <a:ext cx="7315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000000"/>
              </a:buClr>
              <a:buNone/>
            </a:pPr>
            <a:r>
              <a:rPr lang="en-GB" altLang="en-US" sz="1800" b="1">
                <a:solidFill>
                  <a:srgbClr val="000000"/>
                </a:solidFill>
                <a:latin typeface="Trebuchet MS" panose="020B0603020202020204" pitchFamily="34" charset="0"/>
              </a:rPr>
              <a:t>GALLERY (</a:t>
            </a:r>
            <a:r>
              <a:rPr lang="en-GB" altLang="en-US" sz="1800" b="1" u="sng">
                <a:solidFill>
                  <a:srgbClr val="000000"/>
                </a:solidFill>
                <a:latin typeface="Trebuchet MS" panose="020B0603020202020204" pitchFamily="34" charset="0"/>
              </a:rPr>
              <a:t>GAL_NUM</a:t>
            </a:r>
            <a:r>
              <a:rPr lang="en-GB" altLang="en-US" sz="1800" b="1">
                <a:solidFill>
                  <a:srgbClr val="000000"/>
                </a:solidFill>
                <a:latin typeface="Trebuchet MS" panose="020B0603020202020204" pitchFamily="34" charset="0"/>
              </a:rPr>
              <a:t>, GAL_OWNER, GAL_RATE)</a:t>
            </a:r>
            <a:r>
              <a:rPr lang="ar-SA" altLang="en-US" sz="1800" b="1">
                <a:solidFill>
                  <a:srgbClr val="000000"/>
                </a:solidFill>
                <a:latin typeface="Trebuchet MS" panose="020B0603020202020204" pitchFamily="34" charset="0"/>
              </a:rPr>
              <a:t>‏</a:t>
            </a:r>
            <a:endParaRPr lang="en-GB" altLang="en-US" sz="1800" b="1">
              <a:solidFill>
                <a:srgbClr val="000000"/>
              </a:solidFill>
              <a:latin typeface="Trebuchet MS" panose="020B0603020202020204" pitchFamily="34" charset="0"/>
              <a:cs typeface="Arial" panose="020B0604020202020204" pitchFamily="34" charset="0"/>
            </a:endParaRPr>
          </a:p>
          <a:p>
            <a:pPr>
              <a:spcBef>
                <a:spcPts val="300"/>
              </a:spcBef>
              <a:buClr>
                <a:srgbClr val="000000"/>
              </a:buClr>
              <a:buNone/>
            </a:pPr>
            <a:endParaRPr lang="en-GB" altLang="en-US" sz="1200" b="1">
              <a:solidFill>
                <a:srgbClr val="000000"/>
              </a:solidFill>
              <a:latin typeface="Trebuchet MS" panose="020B0603020202020204" pitchFamily="34" charset="0"/>
              <a:cs typeface="Arial" panose="020B0604020202020204" pitchFamily="34" charset="0"/>
            </a:endParaRPr>
          </a:p>
          <a:p>
            <a:pPr>
              <a:spcBef>
                <a:spcPts val="450"/>
              </a:spcBef>
              <a:buClr>
                <a:srgbClr val="000000"/>
              </a:buClr>
              <a:buNone/>
            </a:pPr>
            <a:r>
              <a:rPr lang="en-GB" altLang="en-US" sz="1800" b="1">
                <a:solidFill>
                  <a:srgbClr val="000000"/>
                </a:solidFill>
                <a:latin typeface="Trebuchet MS" panose="020B0603020202020204" pitchFamily="34" charset="0"/>
                <a:cs typeface="Arial" panose="020B0604020202020204" pitchFamily="34" charset="0"/>
              </a:rPr>
              <a:t>PAINTING (</a:t>
            </a:r>
            <a:r>
              <a:rPr lang="en-GB" altLang="en-US" sz="1800" b="1" u="sng">
                <a:solidFill>
                  <a:srgbClr val="000000"/>
                </a:solidFill>
                <a:latin typeface="Trebuchet MS" panose="020B0603020202020204" pitchFamily="34" charset="0"/>
                <a:cs typeface="Arial" panose="020B0604020202020204" pitchFamily="34" charset="0"/>
              </a:rPr>
              <a:t>PTNG_NUM</a:t>
            </a:r>
            <a:r>
              <a:rPr lang="en-GB" altLang="en-US" sz="1800" b="1">
                <a:solidFill>
                  <a:srgbClr val="000000"/>
                </a:solidFill>
                <a:latin typeface="Trebuchet MS" panose="020B0603020202020204" pitchFamily="34" charset="0"/>
                <a:cs typeface="Arial" panose="020B0604020202020204" pitchFamily="34" charset="0"/>
              </a:rPr>
              <a:t>, PTNG_TITLE, PTNG_PRICE, </a:t>
            </a:r>
            <a:r>
              <a:rPr lang="en-GB" altLang="en-US" sz="1800" b="1">
                <a:solidFill>
                  <a:srgbClr val="FF3300"/>
                </a:solidFill>
                <a:latin typeface="Trebuchet MS" panose="020B0603020202020204" pitchFamily="34" charset="0"/>
                <a:cs typeface="Arial" panose="020B0604020202020204" pitchFamily="34" charset="0"/>
              </a:rPr>
              <a:t>GAL_NUM</a:t>
            </a:r>
            <a:r>
              <a:rPr lang="en-GB" altLang="en-US" sz="1800" b="1">
                <a:solidFill>
                  <a:srgbClr val="000000"/>
                </a:solidFill>
                <a:latin typeface="Trebuchet MS" panose="020B0603020202020204" pitchFamily="34" charset="0"/>
                <a:cs typeface="Arial" panose="020B0604020202020204" pitchFamily="34" charset="0"/>
              </a:rPr>
              <a:t>)</a:t>
            </a:r>
            <a:r>
              <a:rPr lang="ar-SA" altLang="en-US" sz="1800" b="1">
                <a:solidFill>
                  <a:srgbClr val="000000"/>
                </a:solidFill>
                <a:latin typeface="Trebuchet MS" panose="020B0603020202020204" pitchFamily="34" charset="0"/>
                <a:ea typeface="Osaka" charset="-128"/>
              </a:rPr>
              <a:t>‏</a:t>
            </a:r>
            <a:endParaRPr lang="en-GB" altLang="en-US" sz="1800" b="1">
              <a:solidFill>
                <a:srgbClr val="000000"/>
              </a:solidFill>
              <a:latin typeface="Trebuchet MS" panose="020B0603020202020204" pitchFamily="34" charset="0"/>
              <a:cs typeface="Arial" panose="020B0604020202020204" pitchFamily="34" charset="0"/>
            </a:endParaRPr>
          </a:p>
          <a:p>
            <a:pPr>
              <a:spcBef>
                <a:spcPts val="450"/>
              </a:spcBef>
              <a:buClr>
                <a:srgbClr val="000000"/>
              </a:buClr>
              <a:buNone/>
            </a:pPr>
            <a:endParaRPr lang="en-GB" altLang="en-US" sz="1800" b="1">
              <a:solidFill>
                <a:srgbClr val="000000"/>
              </a:solidFill>
              <a:latin typeface="Trebuchet MS" panose="020B0603020202020204" pitchFamily="34" charset="0"/>
              <a:cs typeface="Arial" panose="020B0604020202020204" pitchFamily="34" charset="0"/>
            </a:endParaRPr>
          </a:p>
        </p:txBody>
      </p:sp>
      <p:sp>
        <p:nvSpPr>
          <p:cNvPr id="19463" name="Line 7"/>
          <p:cNvSpPr>
            <a:spLocks noChangeShapeType="1"/>
          </p:cNvSpPr>
          <p:nvPr/>
        </p:nvSpPr>
        <p:spPr bwMode="auto">
          <a:xfrm>
            <a:off x="5105400" y="4724400"/>
            <a:ext cx="4191000" cy="304800"/>
          </a:xfrm>
          <a:prstGeom prst="line">
            <a:avLst/>
          </a:prstGeom>
          <a:noFill/>
          <a:ln w="2232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Tree>
    <p:extLst>
      <p:ext uri="{BB962C8B-B14F-4D97-AF65-F5344CB8AC3E}">
        <p14:creationId xmlns:p14="http://schemas.microsoft.com/office/powerpoint/2010/main" val="22907845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up)">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813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4C69617A-EAC2-4B59-8680-AE890E00570B}"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21</a:t>
            </a:fld>
            <a:endParaRPr lang="en-GB" altLang="en-US" sz="1400">
              <a:solidFill>
                <a:srgbClr val="000000"/>
              </a:solidFill>
              <a:latin typeface="Trebuchet MS" panose="020B0603020202020204" pitchFamily="34" charset="0"/>
            </a:endParaRPr>
          </a:p>
        </p:txBody>
      </p:sp>
      <p:sp>
        <p:nvSpPr>
          <p:cNvPr id="48132" name="Text Box 3"/>
          <p:cNvSpPr txBox="1">
            <a:spLocks noChangeArrowheads="1"/>
          </p:cNvSpPr>
          <p:nvPr/>
        </p:nvSpPr>
        <p:spPr bwMode="auto">
          <a:xfrm>
            <a:off x="990601" y="266702"/>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Example: 1:M Relationship</a:t>
            </a:r>
          </a:p>
        </p:txBody>
      </p:sp>
      <p:grpSp>
        <p:nvGrpSpPr>
          <p:cNvPr id="48133" name="Group 4"/>
          <p:cNvGrpSpPr>
            <a:grpSpLocks/>
          </p:cNvGrpSpPr>
          <p:nvPr/>
        </p:nvGrpSpPr>
        <p:grpSpPr bwMode="auto">
          <a:xfrm>
            <a:off x="1019694" y="1775619"/>
            <a:ext cx="2055813" cy="3954463"/>
            <a:chOff x="432" y="1248"/>
            <a:chExt cx="1295" cy="2491"/>
          </a:xfrm>
        </p:grpSpPr>
        <p:pic>
          <p:nvPicPr>
            <p:cNvPr id="48144" name="Picture 5"/>
            <p:cNvPicPr>
              <a:picLocks noChangeAspect="1" noChangeArrowheads="1"/>
            </p:cNvPicPr>
            <p:nvPr/>
          </p:nvPicPr>
          <p:blipFill>
            <a:blip r:embed="rId3">
              <a:extLst>
                <a:ext uri="{28A0092B-C50C-407E-A947-70E740481C1C}">
                  <a14:useLocalDpi xmlns:a14="http://schemas.microsoft.com/office/drawing/2010/main" val="0"/>
                </a:ext>
              </a:extLst>
            </a:blip>
            <a:srcRect t="14778" r="58461"/>
            <a:stretch>
              <a:fillRect/>
            </a:stretch>
          </p:blipFill>
          <p:spPr bwMode="auto">
            <a:xfrm>
              <a:off x="432" y="1248"/>
              <a:ext cx="1296" cy="2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8145" name="Text Box 6"/>
            <p:cNvSpPr txBox="1">
              <a:spLocks noChangeArrowheads="1"/>
            </p:cNvSpPr>
            <p:nvPr/>
          </p:nvSpPr>
          <p:spPr bwMode="auto">
            <a:xfrm>
              <a:off x="432" y="1248"/>
              <a:ext cx="1296" cy="2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grpSp>
      <p:grpSp>
        <p:nvGrpSpPr>
          <p:cNvPr id="48134" name="Group 7"/>
          <p:cNvGrpSpPr>
            <a:grpSpLocks/>
          </p:cNvGrpSpPr>
          <p:nvPr/>
        </p:nvGrpSpPr>
        <p:grpSpPr bwMode="auto">
          <a:xfrm>
            <a:off x="3872949" y="2167731"/>
            <a:ext cx="5484813" cy="3171825"/>
            <a:chOff x="1968" y="1440"/>
            <a:chExt cx="3455" cy="1998"/>
          </a:xfrm>
        </p:grpSpPr>
        <p:pic>
          <p:nvPicPr>
            <p:cNvPr id="48135" name="Picture 8"/>
            <p:cNvPicPr>
              <a:picLocks noChangeAspect="1" noChangeArrowheads="1"/>
            </p:cNvPicPr>
            <p:nvPr/>
          </p:nvPicPr>
          <p:blipFill>
            <a:blip r:embed="rId4">
              <a:extLst>
                <a:ext uri="{28A0092B-C50C-407E-A947-70E740481C1C}">
                  <a14:useLocalDpi xmlns:a14="http://schemas.microsoft.com/office/drawing/2010/main" val="0"/>
                </a:ext>
              </a:extLst>
            </a:blip>
            <a:srcRect t="68680" r="30620"/>
            <a:stretch>
              <a:fillRect/>
            </a:stretch>
          </p:blipFill>
          <p:spPr bwMode="auto">
            <a:xfrm>
              <a:off x="2064" y="2496"/>
              <a:ext cx="3072" cy="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8136" name="Picture 9"/>
            <p:cNvPicPr>
              <a:picLocks noChangeAspect="1" noChangeArrowheads="1"/>
            </p:cNvPicPr>
            <p:nvPr/>
          </p:nvPicPr>
          <p:blipFill>
            <a:blip r:embed="rId4">
              <a:extLst>
                <a:ext uri="{28A0092B-C50C-407E-A947-70E740481C1C}">
                  <a14:useLocalDpi xmlns:a14="http://schemas.microsoft.com/office/drawing/2010/main" val="0"/>
                </a:ext>
              </a:extLst>
            </a:blip>
            <a:srcRect l="15140" t="14853" b="68451"/>
            <a:stretch>
              <a:fillRect/>
            </a:stretch>
          </p:blipFill>
          <p:spPr bwMode="auto">
            <a:xfrm>
              <a:off x="2112" y="1440"/>
              <a:ext cx="3181"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8137" name="Line 10"/>
            <p:cNvSpPr>
              <a:spLocks noChangeShapeType="1"/>
            </p:cNvSpPr>
            <p:nvPr/>
          </p:nvSpPr>
          <p:spPr bwMode="auto">
            <a:xfrm flipH="1">
              <a:off x="1967" y="1728"/>
              <a:ext cx="146" cy="1"/>
            </a:xfrm>
            <a:prstGeom prst="line">
              <a:avLst/>
            </a:prstGeom>
            <a:noFill/>
            <a:ln w="38160">
              <a:solidFill>
                <a:srgbClr val="8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8138" name="Line 11"/>
            <p:cNvSpPr>
              <a:spLocks noChangeShapeType="1"/>
            </p:cNvSpPr>
            <p:nvPr/>
          </p:nvSpPr>
          <p:spPr bwMode="auto">
            <a:xfrm>
              <a:off x="1968" y="1728"/>
              <a:ext cx="1" cy="576"/>
            </a:xfrm>
            <a:prstGeom prst="line">
              <a:avLst/>
            </a:prstGeom>
            <a:noFill/>
            <a:ln w="38160">
              <a:solidFill>
                <a:srgbClr val="8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8139" name="Line 12"/>
            <p:cNvSpPr>
              <a:spLocks noChangeShapeType="1"/>
            </p:cNvSpPr>
            <p:nvPr/>
          </p:nvSpPr>
          <p:spPr bwMode="auto">
            <a:xfrm>
              <a:off x="1968" y="2304"/>
              <a:ext cx="3456" cy="1"/>
            </a:xfrm>
            <a:prstGeom prst="line">
              <a:avLst/>
            </a:prstGeom>
            <a:noFill/>
            <a:ln w="38160">
              <a:solidFill>
                <a:srgbClr val="8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8140" name="Line 13"/>
            <p:cNvSpPr>
              <a:spLocks noChangeShapeType="1"/>
            </p:cNvSpPr>
            <p:nvPr/>
          </p:nvSpPr>
          <p:spPr bwMode="auto">
            <a:xfrm>
              <a:off x="5424" y="2304"/>
              <a:ext cx="1" cy="864"/>
            </a:xfrm>
            <a:prstGeom prst="line">
              <a:avLst/>
            </a:prstGeom>
            <a:noFill/>
            <a:ln w="38160">
              <a:solidFill>
                <a:srgbClr val="8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8141" name="Line 14"/>
            <p:cNvSpPr>
              <a:spLocks noChangeShapeType="1"/>
            </p:cNvSpPr>
            <p:nvPr/>
          </p:nvSpPr>
          <p:spPr bwMode="auto">
            <a:xfrm flipH="1">
              <a:off x="5135" y="3168"/>
              <a:ext cx="290" cy="1"/>
            </a:xfrm>
            <a:prstGeom prst="line">
              <a:avLst/>
            </a:prstGeom>
            <a:noFill/>
            <a:ln w="38160">
              <a:solidFill>
                <a:srgbClr val="8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8142" name="Line 15"/>
            <p:cNvSpPr>
              <a:spLocks noChangeShapeType="1"/>
            </p:cNvSpPr>
            <p:nvPr/>
          </p:nvSpPr>
          <p:spPr bwMode="auto">
            <a:xfrm flipH="1">
              <a:off x="5135" y="2880"/>
              <a:ext cx="290" cy="1"/>
            </a:xfrm>
            <a:prstGeom prst="line">
              <a:avLst/>
            </a:prstGeom>
            <a:noFill/>
            <a:ln w="38160">
              <a:solidFill>
                <a:srgbClr val="8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48143" name="Line 16"/>
            <p:cNvSpPr>
              <a:spLocks noChangeShapeType="1"/>
            </p:cNvSpPr>
            <p:nvPr/>
          </p:nvSpPr>
          <p:spPr bwMode="auto">
            <a:xfrm flipH="1">
              <a:off x="5135" y="2736"/>
              <a:ext cx="290" cy="1"/>
            </a:xfrm>
            <a:prstGeom prst="line">
              <a:avLst/>
            </a:prstGeom>
            <a:noFill/>
            <a:ln w="38160">
              <a:solidFill>
                <a:srgbClr val="800000"/>
              </a:solidFill>
              <a:miter lim="800000"/>
              <a:headEnd/>
              <a:tailEnd/>
            </a:ln>
            <a:extLst>
              <a:ext uri="{909E8E84-426E-40DD-AFC4-6F175D3DCCD1}">
                <a14:hiddenFill xmlns:a14="http://schemas.microsoft.com/office/drawing/2010/main">
                  <a:noFill/>
                </a14:hiddenFill>
              </a:ext>
            </a:extLst>
          </p:spPr>
          <p:txBody>
            <a:bodyPr/>
            <a:lstStyle/>
            <a:p>
              <a:endParaRPr lang="en-AU"/>
            </a:p>
          </p:txBody>
        </p:sp>
      </p:grpSp>
      <p:pic>
        <p:nvPicPr>
          <p:cNvPr id="18" name="Picture 17" descr="Pencil">
            <a:extLst>
              <a:ext uri="{FF2B5EF4-FFF2-40B4-BE49-F238E27FC236}">
                <a16:creationId xmlns:a16="http://schemas.microsoft.com/office/drawing/2014/main" id="{BC657534-CADA-F747-8627-F419CC4E7251}"/>
              </a:ext>
            </a:extLst>
          </p:cNvPr>
          <p:cNvPicPr>
            <a:picLocks noChangeAspect="1"/>
          </p:cNvPicPr>
          <p:nvPr/>
        </p:nvPicPr>
        <p:blipFill>
          <a:blip r:embed="rId5"/>
          <a:stretch>
            <a:fillRect/>
          </a:stretch>
        </p:blipFill>
        <p:spPr>
          <a:xfrm>
            <a:off x="0" y="0"/>
            <a:ext cx="861825" cy="1108061"/>
          </a:xfrm>
          <a:prstGeom prst="rect">
            <a:avLst/>
          </a:prstGeom>
        </p:spPr>
      </p:pic>
    </p:spTree>
    <p:extLst>
      <p:ext uri="{BB962C8B-B14F-4D97-AF65-F5344CB8AC3E}">
        <p14:creationId xmlns:p14="http://schemas.microsoft.com/office/powerpoint/2010/main" val="1198793592"/>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50179"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21204EA3-AC7E-4D4E-B0F1-441FF1A929E5}"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22</a:t>
            </a:fld>
            <a:endParaRPr lang="en-GB" altLang="en-US" sz="1400">
              <a:solidFill>
                <a:srgbClr val="000000"/>
              </a:solidFill>
              <a:latin typeface="Trebuchet MS" panose="020B0603020202020204" pitchFamily="34" charset="0"/>
            </a:endParaRPr>
          </a:p>
        </p:txBody>
      </p:sp>
      <p:sp>
        <p:nvSpPr>
          <p:cNvPr id="50180" name="Text Box 3"/>
          <p:cNvSpPr txBox="1">
            <a:spLocks noChangeArrowheads="1"/>
          </p:cNvSpPr>
          <p:nvPr/>
        </p:nvSpPr>
        <p:spPr bwMode="auto">
          <a:xfrm>
            <a:off x="586409" y="528639"/>
            <a:ext cx="9395791"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General Rules for FK: M:N</a:t>
            </a:r>
          </a:p>
        </p:txBody>
      </p:sp>
      <p:sp>
        <p:nvSpPr>
          <p:cNvPr id="21508" name="Text Box 4"/>
          <p:cNvSpPr txBox="1">
            <a:spLocks noChangeArrowheads="1"/>
          </p:cNvSpPr>
          <p:nvPr/>
        </p:nvSpPr>
        <p:spPr bwMode="auto">
          <a:xfrm>
            <a:off x="735496" y="1484314"/>
            <a:ext cx="8899042" cy="534987"/>
          </a:xfrm>
          <a:prstGeom prst="rect">
            <a:avLst/>
          </a:prstGeom>
          <a:noFill/>
          <a:ln w="9525">
            <a:noFill/>
            <a:round/>
            <a:headEnd/>
            <a:tailEnd/>
          </a:ln>
          <a:effectLst/>
        </p:spPr>
        <p:txBody>
          <a:bodyPr/>
          <a:lstStyle/>
          <a:p>
            <a:pPr marL="608013" indent="-608013">
              <a:lnSpc>
                <a:spcPct val="90000"/>
              </a:lnSpc>
              <a:spcBef>
                <a:spcPts val="600"/>
              </a:spcBef>
              <a:buClr>
                <a:srgbClr val="3366CC"/>
              </a:buClr>
              <a:buSzPct val="100000"/>
              <a:buFont typeface="Trebuchet MS"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solidFill>
                  <a:srgbClr val="3366CC"/>
                </a:solidFill>
                <a:latin typeface="Trebuchet MS" pitchFamily="34" charset="0"/>
                <a:ea typeface="ＭＳ Ｐゴシック" pitchFamily="34" charset="-128"/>
              </a:rPr>
              <a:t>M:N Relationship</a:t>
            </a:r>
            <a:r>
              <a:rPr lang="en-GB" i="1" dirty="0">
                <a:solidFill>
                  <a:srgbClr val="3366CC"/>
                </a:solidFill>
                <a:effectLst>
                  <a:outerShdw blurRad="38100" dist="38100" dir="2700000" algn="tl">
                    <a:srgbClr val="C0C0C0"/>
                  </a:outerShdw>
                </a:effectLst>
                <a:latin typeface="Trebuchet MS" pitchFamily="34" charset="0"/>
                <a:ea typeface="ＭＳ Ｐゴシック" pitchFamily="34" charset="-128"/>
              </a:rPr>
              <a:t>	</a:t>
            </a:r>
          </a:p>
        </p:txBody>
      </p:sp>
      <p:sp>
        <p:nvSpPr>
          <p:cNvPr id="50182" name="Text Box 5"/>
          <p:cNvSpPr txBox="1">
            <a:spLocks noChangeArrowheads="1"/>
          </p:cNvSpPr>
          <p:nvPr/>
        </p:nvSpPr>
        <p:spPr bwMode="auto">
          <a:xfrm>
            <a:off x="1341437" y="2267436"/>
            <a:ext cx="7345363" cy="1571625"/>
          </a:xfrm>
          <a:prstGeom prst="rect">
            <a:avLst/>
          </a:prstGeom>
          <a:solidFill>
            <a:srgbClr val="FFC000"/>
          </a:solidFill>
          <a:ln w="19080">
            <a:solidFill>
              <a:srgbClr val="3366CC"/>
            </a:solidFill>
            <a:miter lim="800000"/>
            <a:headEnd/>
            <a:tailEnd/>
          </a:ln>
        </p:spPr>
        <p:txBody>
          <a:bodyPr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
                <a:srgbClr val="FF0000"/>
              </a:buClr>
              <a:buFont typeface="Arial" panose="020B0604020202020204" pitchFamily="34" charset="0"/>
              <a:buNone/>
            </a:pPr>
            <a:r>
              <a:rPr lang="en-GB" altLang="en-US" sz="2400">
                <a:solidFill>
                  <a:srgbClr val="FF0000"/>
                </a:solidFill>
                <a:latin typeface="Arial" panose="020B0604020202020204" pitchFamily="34" charset="0"/>
              </a:rPr>
              <a:t>General Rules:</a:t>
            </a:r>
            <a:r>
              <a:rPr lang="en-GB" altLang="en-US" sz="2400">
                <a:solidFill>
                  <a:srgbClr val="3366CC"/>
                </a:solidFill>
                <a:latin typeface="Arial" panose="020B0604020202020204" pitchFamily="34" charset="0"/>
              </a:rPr>
              <a:t> </a:t>
            </a:r>
            <a:r>
              <a:rPr lang="en-GB" altLang="en-US" sz="2400">
                <a:solidFill>
                  <a:srgbClr val="003366"/>
                </a:solidFill>
                <a:latin typeface="Arial" panose="020B0604020202020204" pitchFamily="34" charset="0"/>
              </a:rPr>
              <a:t>Convert the M:N relationship to a </a:t>
            </a:r>
          </a:p>
          <a:p>
            <a:pPr>
              <a:spcBef>
                <a:spcPct val="0"/>
              </a:spcBef>
              <a:buClr>
                <a:srgbClr val="FF0000"/>
              </a:buClr>
              <a:buFont typeface="Arial" panose="020B0604020202020204" pitchFamily="34" charset="0"/>
              <a:buNone/>
            </a:pPr>
            <a:r>
              <a:rPr lang="en-GB" altLang="en-US" sz="2400">
                <a:solidFill>
                  <a:srgbClr val="003366"/>
                </a:solidFill>
                <a:latin typeface="Arial" panose="020B0604020202020204" pitchFamily="34" charset="0"/>
              </a:rPr>
              <a:t>                          composite (bridge) entity consisting </a:t>
            </a:r>
          </a:p>
          <a:p>
            <a:pPr>
              <a:spcBef>
                <a:spcPct val="0"/>
              </a:spcBef>
              <a:buClr>
                <a:srgbClr val="FF0000"/>
              </a:buClr>
              <a:buFont typeface="Arial" panose="020B0604020202020204" pitchFamily="34" charset="0"/>
              <a:buNone/>
            </a:pPr>
            <a:r>
              <a:rPr lang="en-GB" altLang="en-US" sz="2400">
                <a:solidFill>
                  <a:srgbClr val="003366"/>
                </a:solidFill>
                <a:latin typeface="Arial" panose="020B0604020202020204" pitchFamily="34" charset="0"/>
              </a:rPr>
              <a:t>                          of (at least) the parent tables’ </a:t>
            </a:r>
          </a:p>
          <a:p>
            <a:pPr>
              <a:spcBef>
                <a:spcPct val="0"/>
              </a:spcBef>
              <a:buClr>
                <a:srgbClr val="FF0000"/>
              </a:buClr>
              <a:buFont typeface="Arial" panose="020B0604020202020204" pitchFamily="34" charset="0"/>
              <a:buNone/>
            </a:pPr>
            <a:r>
              <a:rPr lang="en-GB" altLang="en-US" sz="2400">
                <a:solidFill>
                  <a:srgbClr val="003366"/>
                </a:solidFill>
                <a:latin typeface="Arial" panose="020B0604020202020204" pitchFamily="34" charset="0"/>
              </a:rPr>
              <a:t>                          primary keys.</a:t>
            </a:r>
          </a:p>
        </p:txBody>
      </p:sp>
      <p:sp>
        <p:nvSpPr>
          <p:cNvPr id="50183" name="Rectangle 6"/>
          <p:cNvSpPr>
            <a:spLocks noChangeArrowheads="1"/>
          </p:cNvSpPr>
          <p:nvPr/>
        </p:nvSpPr>
        <p:spPr bwMode="auto">
          <a:xfrm>
            <a:off x="2971801" y="4114800"/>
            <a:ext cx="49244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000000"/>
              </a:buClr>
              <a:buNone/>
            </a:pPr>
            <a:r>
              <a:rPr lang="en-GB" altLang="en-US" sz="1800" b="1">
                <a:solidFill>
                  <a:srgbClr val="000000"/>
                </a:solidFill>
                <a:latin typeface="Trebuchet MS" panose="020B0603020202020204" pitchFamily="34" charset="0"/>
              </a:rPr>
              <a:t>STUDENT (</a:t>
            </a:r>
            <a:r>
              <a:rPr lang="en-GB" altLang="en-US" sz="1800" b="1" u="sng">
                <a:solidFill>
                  <a:srgbClr val="000000"/>
                </a:solidFill>
                <a:latin typeface="Trebuchet MS" panose="020B0603020202020204" pitchFamily="34" charset="0"/>
              </a:rPr>
              <a:t>STU_NUM</a:t>
            </a:r>
            <a:r>
              <a:rPr lang="en-GB" altLang="en-US" sz="1800" b="1">
                <a:solidFill>
                  <a:srgbClr val="000000"/>
                </a:solidFill>
                <a:latin typeface="Trebuchet MS" panose="020B0603020202020204" pitchFamily="34" charset="0"/>
              </a:rPr>
              <a:t>, STU_NAME)</a:t>
            </a:r>
            <a:r>
              <a:rPr lang="ar-SA" altLang="en-US" sz="1800" b="1">
                <a:solidFill>
                  <a:srgbClr val="000000"/>
                </a:solidFill>
                <a:latin typeface="Trebuchet MS" panose="020B0603020202020204" pitchFamily="34" charset="0"/>
              </a:rPr>
              <a:t>‏</a:t>
            </a:r>
            <a:endParaRPr lang="en-GB" altLang="en-US" sz="1800" b="1">
              <a:solidFill>
                <a:srgbClr val="000000"/>
              </a:solidFill>
              <a:latin typeface="Trebuchet MS" panose="020B0603020202020204" pitchFamily="34" charset="0"/>
              <a:cs typeface="Arial" panose="020B0604020202020204" pitchFamily="34" charset="0"/>
            </a:endParaRPr>
          </a:p>
          <a:p>
            <a:pPr>
              <a:spcBef>
                <a:spcPts val="450"/>
              </a:spcBef>
              <a:buClr>
                <a:srgbClr val="000000"/>
              </a:buClr>
              <a:buNone/>
            </a:pPr>
            <a:r>
              <a:rPr lang="en-GB" altLang="en-US" sz="1800" b="1">
                <a:solidFill>
                  <a:srgbClr val="000000"/>
                </a:solidFill>
                <a:latin typeface="Trebuchet MS" panose="020B0603020202020204" pitchFamily="34" charset="0"/>
                <a:cs typeface="Arial" panose="020B0604020202020204" pitchFamily="34" charset="0"/>
              </a:rPr>
              <a:t>CLASS (</a:t>
            </a:r>
            <a:r>
              <a:rPr lang="en-GB" altLang="en-US" sz="1800" b="1" u="sng">
                <a:solidFill>
                  <a:srgbClr val="000000"/>
                </a:solidFill>
                <a:latin typeface="Trebuchet MS" panose="020B0603020202020204" pitchFamily="34" charset="0"/>
                <a:cs typeface="Arial" panose="020B0604020202020204" pitchFamily="34" charset="0"/>
              </a:rPr>
              <a:t>CLS_CODE</a:t>
            </a:r>
            <a:r>
              <a:rPr lang="en-GB" altLang="en-US" sz="1800" b="1">
                <a:solidFill>
                  <a:srgbClr val="000000"/>
                </a:solidFill>
                <a:latin typeface="Trebuchet MS" panose="020B0603020202020204" pitchFamily="34" charset="0"/>
                <a:cs typeface="Arial" panose="020B0604020202020204" pitchFamily="34" charset="0"/>
              </a:rPr>
              <a:t>, CLS_TIME, ROM_CODE)</a:t>
            </a:r>
            <a:r>
              <a:rPr lang="ar-SA" altLang="en-US" sz="1800" b="1">
                <a:solidFill>
                  <a:srgbClr val="000000"/>
                </a:solidFill>
                <a:latin typeface="Trebuchet MS" panose="020B0603020202020204" pitchFamily="34" charset="0"/>
                <a:ea typeface="Osaka" charset="-128"/>
              </a:rPr>
              <a:t>‏</a:t>
            </a:r>
            <a:endParaRPr lang="en-GB" altLang="en-US" sz="1800" b="1">
              <a:solidFill>
                <a:srgbClr val="000000"/>
              </a:solidFill>
              <a:latin typeface="Trebuchet MS" panose="020B0603020202020204" pitchFamily="34" charset="0"/>
              <a:cs typeface="Arial" panose="020B0604020202020204" pitchFamily="34" charset="0"/>
            </a:endParaRPr>
          </a:p>
          <a:p>
            <a:pPr>
              <a:spcBef>
                <a:spcPts val="450"/>
              </a:spcBef>
              <a:buClr>
                <a:srgbClr val="000000"/>
              </a:buClr>
              <a:buNone/>
            </a:pPr>
            <a:endParaRPr lang="en-GB" altLang="en-US" sz="1800" b="1">
              <a:solidFill>
                <a:srgbClr val="000000"/>
              </a:solidFill>
              <a:latin typeface="Trebuchet MS" panose="020B0603020202020204" pitchFamily="34" charset="0"/>
              <a:cs typeface="Arial" panose="020B0604020202020204" pitchFamily="34" charset="0"/>
            </a:endParaRPr>
          </a:p>
          <a:p>
            <a:pPr>
              <a:spcBef>
                <a:spcPts val="450"/>
              </a:spcBef>
              <a:buClr>
                <a:srgbClr val="000000"/>
              </a:buClr>
              <a:buNone/>
            </a:pPr>
            <a:r>
              <a:rPr lang="en-GB" altLang="en-US" sz="1800" b="1">
                <a:solidFill>
                  <a:srgbClr val="000000"/>
                </a:solidFill>
                <a:latin typeface="Trebuchet MS" panose="020B0603020202020204" pitchFamily="34" charset="0"/>
                <a:cs typeface="Arial" panose="020B0604020202020204" pitchFamily="34" charset="0"/>
              </a:rPr>
              <a:t>ENROLL (</a:t>
            </a:r>
            <a:r>
              <a:rPr lang="en-GB" altLang="en-US" sz="1800" b="1" u="sng">
                <a:solidFill>
                  <a:srgbClr val="FF3300"/>
                </a:solidFill>
                <a:latin typeface="Trebuchet MS" panose="020B0603020202020204" pitchFamily="34" charset="0"/>
                <a:cs typeface="Arial" panose="020B0604020202020204" pitchFamily="34" charset="0"/>
              </a:rPr>
              <a:t>CLS_CODE</a:t>
            </a:r>
            <a:r>
              <a:rPr lang="en-GB" altLang="en-US" sz="1800" b="1">
                <a:solidFill>
                  <a:srgbClr val="000000"/>
                </a:solidFill>
                <a:latin typeface="Trebuchet MS" panose="020B0603020202020204" pitchFamily="34" charset="0"/>
                <a:cs typeface="Arial" panose="020B0604020202020204" pitchFamily="34" charset="0"/>
              </a:rPr>
              <a:t>, </a:t>
            </a:r>
            <a:r>
              <a:rPr lang="en-GB" altLang="en-US" sz="1800" b="1" u="sng">
                <a:solidFill>
                  <a:srgbClr val="FF3300"/>
                </a:solidFill>
                <a:latin typeface="Trebuchet MS" panose="020B0603020202020204" pitchFamily="34" charset="0"/>
                <a:cs typeface="Arial" panose="020B0604020202020204" pitchFamily="34" charset="0"/>
              </a:rPr>
              <a:t>STU_NUM</a:t>
            </a:r>
            <a:r>
              <a:rPr lang="en-GB" altLang="en-US" sz="1800" b="1">
                <a:solidFill>
                  <a:srgbClr val="000000"/>
                </a:solidFill>
                <a:latin typeface="Trebuchet MS" panose="020B0603020202020204" pitchFamily="34" charset="0"/>
                <a:cs typeface="Arial" panose="020B0604020202020204" pitchFamily="34" charset="0"/>
              </a:rPr>
              <a:t>, GRADE)</a:t>
            </a:r>
            <a:r>
              <a:rPr lang="ar-SA" altLang="en-US" sz="1800" b="1">
                <a:solidFill>
                  <a:srgbClr val="000000"/>
                </a:solidFill>
                <a:latin typeface="Trebuchet MS" panose="020B0603020202020204" pitchFamily="34" charset="0"/>
              </a:rPr>
              <a:t>‏</a:t>
            </a:r>
            <a:endParaRPr lang="en-GB" altLang="en-US" sz="1800" b="1">
              <a:solidFill>
                <a:srgbClr val="000000"/>
              </a:solidFill>
              <a:latin typeface="Trebuchet MS" panose="020B0603020202020204" pitchFamily="34" charset="0"/>
              <a:cs typeface="Arial" panose="020B0604020202020204" pitchFamily="34" charset="0"/>
            </a:endParaRPr>
          </a:p>
        </p:txBody>
      </p:sp>
      <p:sp>
        <p:nvSpPr>
          <p:cNvPr id="21511" name="Line 7"/>
          <p:cNvSpPr>
            <a:spLocks noChangeShapeType="1"/>
          </p:cNvSpPr>
          <p:nvPr/>
        </p:nvSpPr>
        <p:spPr bwMode="auto">
          <a:xfrm>
            <a:off x="5167314" y="4429126"/>
            <a:ext cx="623887" cy="752475"/>
          </a:xfrm>
          <a:prstGeom prst="line">
            <a:avLst/>
          </a:prstGeom>
          <a:noFill/>
          <a:ln w="2232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1512" name="Line 8"/>
          <p:cNvSpPr>
            <a:spLocks noChangeShapeType="1"/>
          </p:cNvSpPr>
          <p:nvPr/>
        </p:nvSpPr>
        <p:spPr bwMode="auto">
          <a:xfrm>
            <a:off x="4724400" y="4800600"/>
            <a:ext cx="1588" cy="304800"/>
          </a:xfrm>
          <a:prstGeom prst="line">
            <a:avLst/>
          </a:prstGeom>
          <a:noFill/>
          <a:ln w="2232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 name="Right Arrow 9"/>
          <p:cNvSpPr/>
          <p:nvPr/>
        </p:nvSpPr>
        <p:spPr>
          <a:xfrm rot="10800000">
            <a:off x="7751763" y="4292601"/>
            <a:ext cx="576262" cy="360363"/>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lnSpc>
                <a:spcPct val="96000"/>
              </a:lnSpc>
              <a:buClr>
                <a:srgbClr val="FFFF00"/>
              </a:buClr>
              <a:buSzPct val="100000"/>
              <a:buFont typeface="Arial" charset="0"/>
              <a:buNone/>
              <a:defRPr/>
            </a:pPr>
            <a:endParaRPr lang="en-AU"/>
          </a:p>
        </p:txBody>
      </p:sp>
      <p:sp>
        <p:nvSpPr>
          <p:cNvPr id="11" name="Right Arrow 10"/>
          <p:cNvSpPr/>
          <p:nvPr/>
        </p:nvSpPr>
        <p:spPr>
          <a:xfrm rot="10800000">
            <a:off x="7751763" y="5157789"/>
            <a:ext cx="576262" cy="358775"/>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lnSpc>
                <a:spcPct val="96000"/>
              </a:lnSpc>
              <a:buClr>
                <a:srgbClr val="FFFF00"/>
              </a:buClr>
              <a:buSzPct val="100000"/>
              <a:buFont typeface="Arial" charset="0"/>
              <a:buNone/>
              <a:defRPr/>
            </a:pPr>
            <a:endParaRPr lang="en-AU"/>
          </a:p>
        </p:txBody>
      </p:sp>
      <p:sp>
        <p:nvSpPr>
          <p:cNvPr id="50188" name="Rectangle 6"/>
          <p:cNvSpPr>
            <a:spLocks noChangeArrowheads="1"/>
          </p:cNvSpPr>
          <p:nvPr/>
        </p:nvSpPr>
        <p:spPr bwMode="auto">
          <a:xfrm>
            <a:off x="6240463" y="5084763"/>
            <a:ext cx="4195762"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000000"/>
              </a:buClr>
              <a:buNone/>
            </a:pPr>
            <a:endParaRPr lang="en-US" altLang="en-US" sz="1800" b="1">
              <a:solidFill>
                <a:srgbClr val="000000"/>
              </a:solidFill>
              <a:latin typeface="Trebuchet MS" panose="020B0603020202020204" pitchFamily="34" charset="0"/>
            </a:endParaRPr>
          </a:p>
        </p:txBody>
      </p:sp>
      <p:sp>
        <p:nvSpPr>
          <p:cNvPr id="50189" name="Rectangle 6"/>
          <p:cNvSpPr>
            <a:spLocks noChangeArrowheads="1"/>
          </p:cNvSpPr>
          <p:nvPr/>
        </p:nvSpPr>
        <p:spPr bwMode="auto">
          <a:xfrm>
            <a:off x="8399464" y="4221163"/>
            <a:ext cx="1944687"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000000"/>
              </a:buClr>
              <a:buNone/>
            </a:pPr>
            <a:r>
              <a:rPr lang="en-US" altLang="en-US" sz="2000">
                <a:solidFill>
                  <a:schemeClr val="tx2"/>
                </a:solidFill>
                <a:latin typeface="Arial" panose="020B0604020202020204" pitchFamily="34" charset="0"/>
                <a:cs typeface="Arial" panose="020B0604020202020204" pitchFamily="34" charset="0"/>
              </a:rPr>
              <a:t>Parent tables</a:t>
            </a:r>
          </a:p>
          <a:p>
            <a:pPr>
              <a:spcBef>
                <a:spcPts val="450"/>
              </a:spcBef>
              <a:buClr>
                <a:srgbClr val="000000"/>
              </a:buClr>
              <a:buNone/>
            </a:pPr>
            <a:endParaRPr lang="en-US" altLang="en-US" sz="2000">
              <a:solidFill>
                <a:schemeClr val="tx2"/>
              </a:solidFill>
              <a:latin typeface="Arial" panose="020B0604020202020204" pitchFamily="34" charset="0"/>
              <a:cs typeface="Arial" panose="020B0604020202020204" pitchFamily="34" charset="0"/>
            </a:endParaRPr>
          </a:p>
          <a:p>
            <a:pPr>
              <a:spcBef>
                <a:spcPts val="450"/>
              </a:spcBef>
              <a:buClr>
                <a:srgbClr val="000000"/>
              </a:buClr>
              <a:buNone/>
            </a:pPr>
            <a:endParaRPr lang="en-US" altLang="en-US" sz="900">
              <a:solidFill>
                <a:schemeClr val="tx2"/>
              </a:solidFill>
              <a:latin typeface="Arial" panose="020B0604020202020204" pitchFamily="34" charset="0"/>
              <a:cs typeface="Arial" panose="020B0604020202020204" pitchFamily="34" charset="0"/>
            </a:endParaRPr>
          </a:p>
          <a:p>
            <a:pPr>
              <a:spcBef>
                <a:spcPts val="450"/>
              </a:spcBef>
              <a:buClr>
                <a:srgbClr val="000000"/>
              </a:buClr>
              <a:buNone/>
            </a:pPr>
            <a:r>
              <a:rPr lang="en-US" altLang="en-US" sz="2000">
                <a:solidFill>
                  <a:schemeClr val="tx2"/>
                </a:solidFill>
                <a:latin typeface="Arial" panose="020B0604020202020204" pitchFamily="34" charset="0"/>
                <a:cs typeface="Arial" panose="020B0604020202020204" pitchFamily="34" charset="0"/>
              </a:rPr>
              <a:t>Bridge table</a:t>
            </a:r>
            <a:endParaRPr lang="en-GB" altLang="en-US" sz="200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81190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up)">
                                      <p:cBhvr>
                                        <p:cTn id="7" dur="500"/>
                                        <p:tgtEl>
                                          <p:spTgt spid="215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1512"/>
                                        </p:tgtEl>
                                        <p:attrNameLst>
                                          <p:attrName>style.visibility</p:attrName>
                                        </p:attrNameLst>
                                      </p:cBhvr>
                                      <p:to>
                                        <p:strVal val="visible"/>
                                      </p:to>
                                    </p:set>
                                    <p:animEffect transition="in" filter="wipe(up)">
                                      <p:cBhvr>
                                        <p:cTn id="12"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52227"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EB58AB78-9FEE-4984-B6D9-717EC939BF78}"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23</a:t>
            </a:fld>
            <a:endParaRPr lang="en-GB" altLang="en-US" sz="1400">
              <a:solidFill>
                <a:srgbClr val="000000"/>
              </a:solidFill>
              <a:latin typeface="Trebuchet MS" panose="020B0603020202020204" pitchFamily="34" charset="0"/>
            </a:endParaRPr>
          </a:p>
        </p:txBody>
      </p:sp>
      <p:sp>
        <p:nvSpPr>
          <p:cNvPr id="52228" name="Text Box 3"/>
          <p:cNvSpPr txBox="1">
            <a:spLocks noChangeArrowheads="1"/>
          </p:cNvSpPr>
          <p:nvPr/>
        </p:nvSpPr>
        <p:spPr bwMode="auto">
          <a:xfrm>
            <a:off x="636104" y="333376"/>
            <a:ext cx="9346096" cy="885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Composite </a:t>
            </a:r>
            <a:r>
              <a:rPr lang="en-GB" altLang="en-US" b="1" dirty="0" smtClean="0">
                <a:solidFill>
                  <a:srgbClr val="000099"/>
                </a:solidFill>
                <a:latin typeface="Stone Sans ITC TT-Bold" charset="0"/>
              </a:rPr>
              <a:t>Entities (a.k.a. bridge tables)</a:t>
            </a:r>
            <a:endParaRPr lang="en-GB" altLang="en-US" b="1" dirty="0">
              <a:solidFill>
                <a:srgbClr val="000099"/>
              </a:solidFill>
              <a:latin typeface="Stone Sans ITC TT-Bold" charset="0"/>
            </a:endParaRPr>
          </a:p>
        </p:txBody>
      </p:sp>
      <p:sp>
        <p:nvSpPr>
          <p:cNvPr id="52229" name="Text Box 4"/>
          <p:cNvSpPr txBox="1">
            <a:spLocks noChangeArrowheads="1"/>
          </p:cNvSpPr>
          <p:nvPr/>
        </p:nvSpPr>
        <p:spPr bwMode="auto">
          <a:xfrm>
            <a:off x="775253" y="1600200"/>
            <a:ext cx="9400624"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80000"/>
              </a:lnSpc>
              <a:spcBef>
                <a:spcPts val="18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To ‘bridge’ between </a:t>
            </a:r>
            <a:r>
              <a:rPr lang="en-GB" altLang="en-US" sz="2400" dirty="0">
                <a:solidFill>
                  <a:srgbClr val="3366CC"/>
                </a:solidFill>
                <a:latin typeface="Trebuchet MS" panose="020B0603020202020204" pitchFamily="34" charset="0"/>
              </a:rPr>
              <a:t>M:N</a:t>
            </a:r>
            <a:r>
              <a:rPr lang="en-GB" altLang="en-US" sz="2400" dirty="0">
                <a:solidFill>
                  <a:srgbClr val="000000"/>
                </a:solidFill>
                <a:latin typeface="Trebuchet MS" panose="020B0603020202020204" pitchFamily="34" charset="0"/>
              </a:rPr>
              <a:t> relationships</a:t>
            </a:r>
          </a:p>
          <a:p>
            <a:pPr>
              <a:lnSpc>
                <a:spcPct val="80000"/>
              </a:lnSpc>
              <a:spcBef>
                <a:spcPts val="600"/>
              </a:spcBef>
              <a:buClr>
                <a:srgbClr val="3366CC"/>
              </a:buClr>
              <a:buFont typeface="Trebuchet MS" panose="020B0603020202020204" pitchFamily="34" charset="0"/>
              <a:buChar char="•"/>
            </a:pPr>
            <a:r>
              <a:rPr lang="en-GB" altLang="en-US" sz="2400" dirty="0">
                <a:solidFill>
                  <a:srgbClr val="3366CC"/>
                </a:solidFill>
                <a:latin typeface="Trebuchet MS" panose="020B0603020202020204" pitchFamily="34" charset="0"/>
              </a:rPr>
              <a:t>Composite entity</a:t>
            </a:r>
            <a:r>
              <a:rPr lang="en-GB" altLang="en-US" sz="2400" dirty="0">
                <a:solidFill>
                  <a:srgbClr val="000000"/>
                </a:solidFill>
                <a:latin typeface="Trebuchet MS" panose="020B0603020202020204" pitchFamily="34" charset="0"/>
              </a:rPr>
              <a:t> composed of </a:t>
            </a:r>
            <a:r>
              <a:rPr lang="en-GB" altLang="en-US" sz="2400" dirty="0">
                <a:solidFill>
                  <a:srgbClr val="3366CC"/>
                </a:solidFill>
                <a:latin typeface="Trebuchet MS" panose="020B0603020202020204" pitchFamily="34" charset="0"/>
              </a:rPr>
              <a:t>primary keys</a:t>
            </a:r>
            <a:r>
              <a:rPr lang="en-GB" altLang="en-US" sz="2400" dirty="0">
                <a:solidFill>
                  <a:srgbClr val="000000"/>
                </a:solidFill>
                <a:latin typeface="Trebuchet MS" panose="020B0603020202020204" pitchFamily="34" charset="0"/>
              </a:rPr>
              <a:t> of each entity needing connection</a:t>
            </a:r>
          </a:p>
          <a:p>
            <a:pPr>
              <a:lnSpc>
                <a:spcPct val="80000"/>
              </a:lnSpc>
              <a:spcBef>
                <a:spcPts val="600"/>
              </a:spcBef>
              <a:buClr>
                <a:srgbClr val="3366CC"/>
              </a:buClr>
              <a:buFont typeface="Trebuchet MS" panose="020B0603020202020204" pitchFamily="34" charset="0"/>
              <a:buChar char="•"/>
            </a:pPr>
            <a:r>
              <a:rPr lang="en-GB" altLang="en-US" sz="2400" dirty="0">
                <a:solidFill>
                  <a:srgbClr val="3366CC"/>
                </a:solidFill>
                <a:latin typeface="Trebuchet MS" panose="020B0603020202020204" pitchFamily="34" charset="0"/>
              </a:rPr>
              <a:t>Composite entity</a:t>
            </a:r>
            <a:r>
              <a:rPr lang="en-GB" altLang="en-US" sz="2400" dirty="0">
                <a:solidFill>
                  <a:srgbClr val="000000"/>
                </a:solidFill>
                <a:latin typeface="Trebuchet MS" panose="020B0603020202020204" pitchFamily="34" charset="0"/>
              </a:rPr>
              <a:t> may (and normally DO!) contain additional attributes</a:t>
            </a:r>
          </a:p>
        </p:txBody>
      </p:sp>
      <p:pic>
        <p:nvPicPr>
          <p:cNvPr id="2" name="Picture 1"/>
          <p:cNvPicPr>
            <a:picLocks noChangeAspect="1"/>
          </p:cNvPicPr>
          <p:nvPr/>
        </p:nvPicPr>
        <p:blipFill>
          <a:blip r:embed="rId3"/>
          <a:stretch>
            <a:fillRect/>
          </a:stretch>
        </p:blipFill>
        <p:spPr>
          <a:xfrm>
            <a:off x="1524321" y="4000167"/>
            <a:ext cx="8288591" cy="2163417"/>
          </a:xfrm>
          <a:prstGeom prst="rect">
            <a:avLst/>
          </a:prstGeom>
        </p:spPr>
      </p:pic>
      <p:sp>
        <p:nvSpPr>
          <p:cNvPr id="3" name="Rectangle 2"/>
          <p:cNvSpPr/>
          <p:nvPr/>
        </p:nvSpPr>
        <p:spPr>
          <a:xfrm>
            <a:off x="3648817" y="6013260"/>
            <a:ext cx="5902688" cy="461665"/>
          </a:xfrm>
          <a:prstGeom prst="rect">
            <a:avLst/>
          </a:prstGeom>
        </p:spPr>
        <p:txBody>
          <a:bodyPr wrap="square">
            <a:spAutoFit/>
          </a:bodyPr>
          <a:lstStyle/>
          <a:p>
            <a:r>
              <a:rPr lang="en-GB" altLang="en-US" sz="2400" dirty="0" smtClean="0">
                <a:solidFill>
                  <a:schemeClr val="accent2">
                    <a:lumMod val="75000"/>
                  </a:schemeClr>
                </a:solidFill>
                <a:latin typeface="Stone Sans ITC TT-Bold" charset="0"/>
              </a:rPr>
              <a:t>2 </a:t>
            </a:r>
            <a:r>
              <a:rPr lang="en-GB" altLang="en-US" sz="2400" dirty="0">
                <a:solidFill>
                  <a:schemeClr val="accent2">
                    <a:lumMod val="75000"/>
                  </a:schemeClr>
                </a:solidFill>
                <a:latin typeface="Stone Sans ITC TT-Bold" charset="0"/>
              </a:rPr>
              <a:t>pairs of 1:M </a:t>
            </a:r>
            <a:r>
              <a:rPr lang="en-GB" altLang="en-US" sz="2400" dirty="0" smtClean="0">
                <a:solidFill>
                  <a:schemeClr val="accent2">
                    <a:lumMod val="75000"/>
                  </a:schemeClr>
                </a:solidFill>
                <a:latin typeface="Stone Sans ITC TT-Bold" charset="0"/>
              </a:rPr>
              <a:t>Relationships</a:t>
            </a:r>
            <a:endParaRPr lang="en-AU" sz="1600" dirty="0">
              <a:solidFill>
                <a:schemeClr val="accent2">
                  <a:lumMod val="75000"/>
                </a:schemeClr>
              </a:solidFill>
            </a:endParaRPr>
          </a:p>
        </p:txBody>
      </p:sp>
      <p:sp>
        <p:nvSpPr>
          <p:cNvPr id="11" name="Rectangle 7"/>
          <p:cNvSpPr>
            <a:spLocks noChangeArrowheads="1"/>
          </p:cNvSpPr>
          <p:nvPr/>
        </p:nvSpPr>
        <p:spPr bwMode="auto">
          <a:xfrm>
            <a:off x="4413957" y="3437345"/>
            <a:ext cx="250931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3366CC"/>
              </a:buClr>
              <a:buSzPct val="70000"/>
              <a:buNone/>
            </a:pPr>
            <a:r>
              <a:rPr lang="en-GB" altLang="en-US" sz="2400" dirty="0">
                <a:solidFill>
                  <a:schemeClr val="accent2">
                    <a:lumMod val="75000"/>
                  </a:schemeClr>
                </a:solidFill>
                <a:latin typeface="Arial" panose="020B0604020202020204" pitchFamily="34" charset="0"/>
              </a:rPr>
              <a:t>Composite Entity</a:t>
            </a:r>
          </a:p>
        </p:txBody>
      </p:sp>
      <p:sp>
        <p:nvSpPr>
          <p:cNvPr id="12" name="Line 16"/>
          <p:cNvSpPr>
            <a:spLocks noChangeShapeType="1"/>
          </p:cNvSpPr>
          <p:nvPr/>
        </p:nvSpPr>
        <p:spPr bwMode="auto">
          <a:xfrm flipH="1">
            <a:off x="5834269" y="3901190"/>
            <a:ext cx="69573" cy="382241"/>
          </a:xfrm>
          <a:prstGeom prst="line">
            <a:avLst/>
          </a:prstGeom>
          <a:noFill/>
          <a:ln w="76200">
            <a:solidFill>
              <a:schemeClr val="accent2">
                <a:lumMod val="75000"/>
              </a:schemeClr>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3" name="Line 16"/>
          <p:cNvSpPr>
            <a:spLocks noChangeShapeType="1"/>
          </p:cNvSpPr>
          <p:nvPr/>
        </p:nvSpPr>
        <p:spPr bwMode="auto">
          <a:xfrm flipH="1" flipV="1">
            <a:off x="3992216" y="4939746"/>
            <a:ext cx="655984" cy="1073512"/>
          </a:xfrm>
          <a:prstGeom prst="line">
            <a:avLst/>
          </a:prstGeom>
          <a:noFill/>
          <a:ln w="76200">
            <a:solidFill>
              <a:schemeClr val="accent2">
                <a:lumMod val="75000"/>
              </a:schemeClr>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4" name="Line 16"/>
          <p:cNvSpPr>
            <a:spLocks noChangeShapeType="1"/>
          </p:cNvSpPr>
          <p:nvPr/>
        </p:nvSpPr>
        <p:spPr bwMode="auto">
          <a:xfrm flipV="1">
            <a:off x="6768548" y="4859239"/>
            <a:ext cx="599659" cy="1154019"/>
          </a:xfrm>
          <a:prstGeom prst="line">
            <a:avLst/>
          </a:prstGeom>
          <a:noFill/>
          <a:ln w="76200">
            <a:solidFill>
              <a:schemeClr val="accent2">
                <a:lumMod val="75000"/>
              </a:schemeClr>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Tree>
    <p:extLst>
      <p:ext uri="{BB962C8B-B14F-4D97-AF65-F5344CB8AC3E}">
        <p14:creationId xmlns:p14="http://schemas.microsoft.com/office/powerpoint/2010/main" val="2813530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5427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BE87FAAB-23EC-48F5-8C73-FB5EFB333AD5}"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24</a:t>
            </a:fld>
            <a:endParaRPr lang="en-GB" altLang="en-US" sz="1400">
              <a:solidFill>
                <a:srgbClr val="000000"/>
              </a:solidFill>
              <a:latin typeface="Trebuchet MS" panose="020B0603020202020204" pitchFamily="34" charset="0"/>
            </a:endParaRPr>
          </a:p>
        </p:txBody>
      </p:sp>
      <p:sp>
        <p:nvSpPr>
          <p:cNvPr id="54276" name="Text Box 3"/>
          <p:cNvSpPr txBox="1">
            <a:spLocks noChangeArrowheads="1"/>
          </p:cNvSpPr>
          <p:nvPr/>
        </p:nvSpPr>
        <p:spPr bwMode="auto">
          <a:xfrm>
            <a:off x="1063487" y="304802"/>
            <a:ext cx="8567530" cy="765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C</a:t>
            </a:r>
            <a:r>
              <a:rPr lang="en-GB" altLang="en-US" b="1" dirty="0" smtClean="0">
                <a:solidFill>
                  <a:srgbClr val="000099"/>
                </a:solidFill>
                <a:latin typeface="Stone Sans ITC TT-Bold" charset="0"/>
              </a:rPr>
              <a:t>reate an ERD on Workbench to present the M:N relationship shown as below.  </a:t>
            </a:r>
            <a:r>
              <a:rPr lang="ar-SA" altLang="en-US" b="1" dirty="0" smtClean="0">
                <a:solidFill>
                  <a:srgbClr val="000099"/>
                </a:solidFill>
                <a:latin typeface="Stone Sans ITC TT-Bold" charset="0"/>
              </a:rPr>
              <a:t>‏</a:t>
            </a:r>
            <a:endParaRPr lang="en-GB" altLang="en-US" b="1" dirty="0">
              <a:solidFill>
                <a:srgbClr val="000099"/>
              </a:solidFill>
              <a:latin typeface="Stone Sans ITC TT-Bold" charset="0"/>
              <a:cs typeface="Arial" panose="020B0604020202020204" pitchFamily="34" charset="0"/>
            </a:endParaRPr>
          </a:p>
        </p:txBody>
      </p:sp>
      <p:grpSp>
        <p:nvGrpSpPr>
          <p:cNvPr id="54277" name="Group 4"/>
          <p:cNvGrpSpPr>
            <a:grpSpLocks/>
          </p:cNvGrpSpPr>
          <p:nvPr/>
        </p:nvGrpSpPr>
        <p:grpSpPr bwMode="auto">
          <a:xfrm>
            <a:off x="1671361" y="4764880"/>
            <a:ext cx="6170613" cy="1141413"/>
            <a:chOff x="1296" y="3168"/>
            <a:chExt cx="3887" cy="719"/>
          </a:xfrm>
        </p:grpSpPr>
        <p:pic>
          <p:nvPicPr>
            <p:cNvPr id="54288" name="Picture 5"/>
            <p:cNvPicPr>
              <a:picLocks noChangeAspect="1" noChangeArrowheads="1"/>
            </p:cNvPicPr>
            <p:nvPr/>
          </p:nvPicPr>
          <p:blipFill>
            <a:blip r:embed="rId3">
              <a:extLst>
                <a:ext uri="{28A0092B-C50C-407E-A947-70E740481C1C}">
                  <a14:useLocalDpi xmlns:a14="http://schemas.microsoft.com/office/drawing/2010/main" val="0"/>
                </a:ext>
              </a:extLst>
            </a:blip>
            <a:srcRect t="82401"/>
            <a:stretch>
              <a:fillRect/>
            </a:stretch>
          </p:blipFill>
          <p:spPr bwMode="auto">
            <a:xfrm>
              <a:off x="1296" y="3168"/>
              <a:ext cx="388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4289" name="Text Box 6"/>
            <p:cNvSpPr txBox="1">
              <a:spLocks noChangeArrowheads="1"/>
            </p:cNvSpPr>
            <p:nvPr/>
          </p:nvSpPr>
          <p:spPr bwMode="auto">
            <a:xfrm>
              <a:off x="1296" y="3168"/>
              <a:ext cx="388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grpSp>
      <p:pic>
        <p:nvPicPr>
          <p:cNvPr id="54279" name="Picture 8"/>
          <p:cNvPicPr>
            <a:picLocks noChangeAspect="1" noChangeArrowheads="1"/>
          </p:cNvPicPr>
          <p:nvPr/>
        </p:nvPicPr>
        <p:blipFill>
          <a:blip r:embed="rId3">
            <a:extLst>
              <a:ext uri="{28A0092B-C50C-407E-A947-70E740481C1C}">
                <a14:useLocalDpi xmlns:a14="http://schemas.microsoft.com/office/drawing/2010/main" val="0"/>
              </a:ext>
            </a:extLst>
          </a:blip>
          <a:srcRect t="39674" r="50618" b="31342"/>
          <a:stretch>
            <a:fillRect/>
          </a:stretch>
        </p:blipFill>
        <p:spPr bwMode="auto">
          <a:xfrm>
            <a:off x="3195360" y="2783680"/>
            <a:ext cx="32004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4280" name="Picture 9"/>
          <p:cNvPicPr>
            <a:picLocks noChangeAspect="1" noChangeArrowheads="1"/>
          </p:cNvPicPr>
          <p:nvPr/>
        </p:nvPicPr>
        <p:blipFill>
          <a:blip r:embed="rId3">
            <a:extLst>
              <a:ext uri="{28A0092B-C50C-407E-A947-70E740481C1C}">
                <a14:useLocalDpi xmlns:a14="http://schemas.microsoft.com/office/drawing/2010/main" val="0"/>
              </a:ext>
            </a:extLst>
          </a:blip>
          <a:srcRect t="10677" r="65436" b="75595"/>
          <a:stretch>
            <a:fillRect/>
          </a:stretch>
        </p:blipFill>
        <p:spPr bwMode="auto">
          <a:xfrm>
            <a:off x="3576360" y="1488280"/>
            <a:ext cx="24384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4281" name="Line 10"/>
          <p:cNvSpPr>
            <a:spLocks noChangeShapeType="1"/>
          </p:cNvSpPr>
          <p:nvPr/>
        </p:nvSpPr>
        <p:spPr bwMode="auto">
          <a:xfrm flipV="1">
            <a:off x="2280960" y="4534693"/>
            <a:ext cx="1588" cy="307975"/>
          </a:xfrm>
          <a:prstGeom prst="line">
            <a:avLst/>
          </a:prstGeom>
          <a:noFill/>
          <a:ln w="38160">
            <a:solidFill>
              <a:srgbClr val="8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54282" name="Line 11"/>
          <p:cNvSpPr>
            <a:spLocks noChangeShapeType="1"/>
          </p:cNvSpPr>
          <p:nvPr/>
        </p:nvSpPr>
        <p:spPr bwMode="auto">
          <a:xfrm>
            <a:off x="2280960" y="4536279"/>
            <a:ext cx="1524000" cy="1588"/>
          </a:xfrm>
          <a:prstGeom prst="line">
            <a:avLst/>
          </a:prstGeom>
          <a:noFill/>
          <a:ln w="38160">
            <a:solidFill>
              <a:srgbClr val="8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54283" name="Line 12"/>
          <p:cNvSpPr>
            <a:spLocks noChangeShapeType="1"/>
          </p:cNvSpPr>
          <p:nvPr/>
        </p:nvSpPr>
        <p:spPr bwMode="auto">
          <a:xfrm flipV="1">
            <a:off x="3804960" y="4153693"/>
            <a:ext cx="1588" cy="384175"/>
          </a:xfrm>
          <a:prstGeom prst="line">
            <a:avLst/>
          </a:prstGeom>
          <a:noFill/>
          <a:ln w="38160">
            <a:solidFill>
              <a:srgbClr val="8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54284" name="Line 13"/>
          <p:cNvSpPr>
            <a:spLocks noChangeShapeType="1"/>
          </p:cNvSpPr>
          <p:nvPr/>
        </p:nvSpPr>
        <p:spPr bwMode="auto">
          <a:xfrm>
            <a:off x="4338360" y="2250279"/>
            <a:ext cx="1588" cy="304800"/>
          </a:xfrm>
          <a:prstGeom prst="line">
            <a:avLst/>
          </a:prstGeom>
          <a:noFill/>
          <a:ln w="38160">
            <a:solidFill>
              <a:srgbClr val="8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54285" name="Line 14"/>
          <p:cNvSpPr>
            <a:spLocks noChangeShapeType="1"/>
          </p:cNvSpPr>
          <p:nvPr/>
        </p:nvSpPr>
        <p:spPr bwMode="auto">
          <a:xfrm>
            <a:off x="4338360" y="2555079"/>
            <a:ext cx="381000" cy="1588"/>
          </a:xfrm>
          <a:prstGeom prst="line">
            <a:avLst/>
          </a:prstGeom>
          <a:noFill/>
          <a:ln w="38160">
            <a:solidFill>
              <a:srgbClr val="8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54286" name="Line 15"/>
          <p:cNvSpPr>
            <a:spLocks noChangeShapeType="1"/>
          </p:cNvSpPr>
          <p:nvPr/>
        </p:nvSpPr>
        <p:spPr bwMode="auto">
          <a:xfrm>
            <a:off x="4719360" y="2555079"/>
            <a:ext cx="1588" cy="304800"/>
          </a:xfrm>
          <a:prstGeom prst="line">
            <a:avLst/>
          </a:prstGeom>
          <a:noFill/>
          <a:ln w="38160">
            <a:solidFill>
              <a:srgbClr val="8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AU"/>
          </a:p>
        </p:txBody>
      </p:sp>
      <p:pic>
        <p:nvPicPr>
          <p:cNvPr id="18" name="Picture 17" descr="Pencil">
            <a:extLst>
              <a:ext uri="{FF2B5EF4-FFF2-40B4-BE49-F238E27FC236}">
                <a16:creationId xmlns:a16="http://schemas.microsoft.com/office/drawing/2014/main" id="{BC657534-CADA-F747-8627-F419CC4E7251}"/>
              </a:ext>
            </a:extLst>
          </p:cNvPr>
          <p:cNvPicPr>
            <a:picLocks noChangeAspect="1"/>
          </p:cNvPicPr>
          <p:nvPr/>
        </p:nvPicPr>
        <p:blipFill>
          <a:blip r:embed="rId4"/>
          <a:stretch>
            <a:fillRect/>
          </a:stretch>
        </p:blipFill>
        <p:spPr>
          <a:xfrm>
            <a:off x="0" y="0"/>
            <a:ext cx="861825" cy="1108061"/>
          </a:xfrm>
          <a:prstGeom prst="rect">
            <a:avLst/>
          </a:prstGeom>
        </p:spPr>
      </p:pic>
    </p:spTree>
    <p:extLst>
      <p:ext uri="{BB962C8B-B14F-4D97-AF65-F5344CB8AC3E}">
        <p14:creationId xmlns:p14="http://schemas.microsoft.com/office/powerpoint/2010/main" val="8349083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56323"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2D46B45A-104E-4E53-97BE-C6357DCE7C8F}"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25</a:t>
            </a:fld>
            <a:endParaRPr lang="en-GB" altLang="en-US" sz="1400">
              <a:solidFill>
                <a:srgbClr val="000000"/>
              </a:solidFill>
              <a:latin typeface="Trebuchet MS" panose="020B0603020202020204" pitchFamily="34" charset="0"/>
            </a:endParaRPr>
          </a:p>
        </p:txBody>
      </p:sp>
      <p:sp>
        <p:nvSpPr>
          <p:cNvPr id="56324" name="Text Box 3"/>
          <p:cNvSpPr txBox="1">
            <a:spLocks noChangeArrowheads="1"/>
          </p:cNvSpPr>
          <p:nvPr/>
        </p:nvSpPr>
        <p:spPr bwMode="auto">
          <a:xfrm>
            <a:off x="861825" y="442379"/>
            <a:ext cx="9120375" cy="89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ERD Examples Discussions</a:t>
            </a:r>
            <a:br>
              <a:rPr lang="en-GB" altLang="en-US" b="1" dirty="0">
                <a:solidFill>
                  <a:srgbClr val="000099"/>
                </a:solidFill>
                <a:latin typeface="Stone Sans ITC TT-Bold" charset="0"/>
              </a:rPr>
            </a:br>
            <a:endParaRPr lang="en-GB" altLang="en-US" b="1" dirty="0">
              <a:solidFill>
                <a:srgbClr val="000099"/>
              </a:solidFill>
              <a:latin typeface="Stone Sans ITC TT-Bold" charset="0"/>
            </a:endParaRPr>
          </a:p>
        </p:txBody>
      </p:sp>
      <p:sp>
        <p:nvSpPr>
          <p:cNvPr id="49157" name="Text Box 4"/>
          <p:cNvSpPr txBox="1">
            <a:spLocks noChangeArrowheads="1"/>
          </p:cNvSpPr>
          <p:nvPr/>
        </p:nvSpPr>
        <p:spPr bwMode="auto">
          <a:xfrm>
            <a:off x="1" y="1484314"/>
            <a:ext cx="10326756" cy="4689475"/>
          </a:xfrm>
          <a:prstGeom prst="rect">
            <a:avLst/>
          </a:prstGeom>
          <a:noFill/>
          <a:ln w="9525">
            <a:noFill/>
            <a:round/>
            <a:headEnd/>
            <a:tailEnd/>
          </a:ln>
        </p:spPr>
        <p:txBody>
          <a:bodyPr/>
          <a:lstStyle/>
          <a:p>
            <a:pPr marL="531813" indent="-531813">
              <a:spcBef>
                <a:spcPts val="4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000000"/>
                </a:solidFill>
                <a:latin typeface="Trebuchet MS" pitchFamily="34" charset="0"/>
                <a:ea typeface="ＭＳ Ｐゴシック" pitchFamily="34" charset="-128"/>
              </a:rPr>
              <a:t>	</a:t>
            </a:r>
            <a:r>
              <a:rPr lang="en-GB" sz="2200" dirty="0">
                <a:solidFill>
                  <a:srgbClr val="000000"/>
                </a:solidFill>
                <a:latin typeface="Trebuchet MS" pitchFamily="34" charset="0"/>
                <a:ea typeface="ＭＳ Ｐゴシック" pitchFamily="34" charset="-128"/>
              </a:rPr>
              <a:t>The </a:t>
            </a:r>
            <a:r>
              <a:rPr lang="en-GB" sz="2200" dirty="0" err="1">
                <a:solidFill>
                  <a:srgbClr val="000000"/>
                </a:solidFill>
                <a:latin typeface="Trebuchet MS" pitchFamily="34" charset="0"/>
                <a:ea typeface="ＭＳ Ｐゴシック" pitchFamily="34" charset="-128"/>
              </a:rPr>
              <a:t>Jonesburgh</a:t>
            </a:r>
            <a:r>
              <a:rPr lang="en-GB" sz="2200" dirty="0">
                <a:solidFill>
                  <a:srgbClr val="000000"/>
                </a:solidFill>
                <a:latin typeface="Trebuchet MS" pitchFamily="34" charset="0"/>
                <a:ea typeface="ＭＳ Ｐゴシック" pitchFamily="34" charset="-128"/>
              </a:rPr>
              <a:t> County Basketball Conference (JCBC) is an amateur basketball association. Each city in the country has one team as its representative. Each team has a maximum of 12 players and a minimum of 9 players. Each team also has up to three coaches (offensive, defensive, and physical training coaches). During the season, each team plays two games (home and visitor) against each of the other teams. Given those conditions, do the following:</a:t>
            </a:r>
          </a:p>
          <a:p>
            <a:pPr marL="531813" indent="-531813">
              <a:spcBef>
                <a:spcPts val="4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000000"/>
              </a:solidFill>
              <a:latin typeface="Trebuchet MS" pitchFamily="34" charset="0"/>
              <a:ea typeface="ＭＳ Ｐゴシック" pitchFamily="34" charset="-128"/>
            </a:endParaRPr>
          </a:p>
          <a:p>
            <a:pPr marL="914400" lvl="1" indent="-457200">
              <a:spcBef>
                <a:spcPts val="3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u="sng" dirty="0">
                <a:solidFill>
                  <a:schemeClr val="tx2">
                    <a:lumMod val="75000"/>
                  </a:schemeClr>
                </a:solidFill>
                <a:latin typeface="Trebuchet MS" pitchFamily="34" charset="0"/>
                <a:ea typeface="ＭＳ Ｐゴシック" pitchFamily="34" charset="-128"/>
              </a:rPr>
              <a:t>Task</a:t>
            </a:r>
          </a:p>
          <a:p>
            <a:pPr marL="914400" lvl="1" indent="-457200">
              <a:spcBef>
                <a:spcPts val="350"/>
              </a:spcBef>
              <a:buClr>
                <a:srgbClr val="000000"/>
              </a:buClr>
              <a:buSzPct val="100000"/>
              <a:buFont typeface="Arial" panose="020B0604020202020204" pitchFamily="34" charset="0"/>
              <a:buChar char="•"/>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a:solidFill>
                  <a:schemeClr val="tx2">
                    <a:lumMod val="75000"/>
                  </a:schemeClr>
                </a:solidFill>
                <a:latin typeface="Trebuchet MS" pitchFamily="34" charset="0"/>
                <a:ea typeface="ＭＳ Ｐゴシック" pitchFamily="34" charset="-128"/>
              </a:rPr>
              <a:t>Identify the connectivity of each relationship.</a:t>
            </a:r>
          </a:p>
          <a:p>
            <a:pPr marL="914400" lvl="1" indent="-457200">
              <a:spcBef>
                <a:spcPts val="350"/>
              </a:spcBef>
              <a:buClr>
                <a:srgbClr val="000000"/>
              </a:buClr>
              <a:buSzPct val="100000"/>
              <a:buFont typeface="Arial" panose="020B0604020202020204" pitchFamily="34" charset="0"/>
              <a:buChar char="•"/>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a:solidFill>
                  <a:schemeClr val="tx2">
                    <a:lumMod val="75000"/>
                  </a:schemeClr>
                </a:solidFill>
                <a:latin typeface="Trebuchet MS" pitchFamily="34" charset="0"/>
                <a:ea typeface="ＭＳ Ｐゴシック" pitchFamily="34" charset="-128"/>
              </a:rPr>
              <a:t>Identify the cardinality between teams and players and between teams and city.</a:t>
            </a:r>
          </a:p>
          <a:p>
            <a:pPr marL="914400" lvl="1" indent="-457200">
              <a:spcBef>
                <a:spcPts val="3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1600" dirty="0">
              <a:solidFill>
                <a:schemeClr val="tx2">
                  <a:lumMod val="75000"/>
                </a:schemeClr>
              </a:solidFill>
              <a:latin typeface="Trebuchet MS" pitchFamily="34" charset="0"/>
              <a:ea typeface="ＭＳ Ｐゴシック" pitchFamily="34" charset="-128"/>
            </a:endParaRPr>
          </a:p>
          <a:p>
            <a:pPr marL="531813" indent="-531813">
              <a:spcBef>
                <a:spcPts val="3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1400" dirty="0">
              <a:solidFill>
                <a:srgbClr val="000000"/>
              </a:solidFill>
              <a:latin typeface="Trebuchet MS" pitchFamily="34" charset="0"/>
              <a:ea typeface="ＭＳ Ｐゴシック" pitchFamily="34" charset="-128"/>
            </a:endParaRPr>
          </a:p>
        </p:txBody>
      </p:sp>
      <p:pic>
        <p:nvPicPr>
          <p:cNvPr id="6" name="Picture 5" descr="Pencil">
            <a:extLst>
              <a:ext uri="{FF2B5EF4-FFF2-40B4-BE49-F238E27FC236}">
                <a16:creationId xmlns:a16="http://schemas.microsoft.com/office/drawing/2014/main" id="{BC657534-CADA-F747-8627-F419CC4E7251}"/>
              </a:ext>
            </a:extLst>
          </p:cNvPr>
          <p:cNvPicPr>
            <a:picLocks noChangeAspect="1"/>
          </p:cNvPicPr>
          <p:nvPr/>
        </p:nvPicPr>
        <p:blipFill>
          <a:blip r:embed="rId3"/>
          <a:stretch>
            <a:fillRect/>
          </a:stretch>
        </p:blipFill>
        <p:spPr>
          <a:xfrm>
            <a:off x="0" y="0"/>
            <a:ext cx="861825" cy="1108061"/>
          </a:xfrm>
          <a:prstGeom prst="rect">
            <a:avLst/>
          </a:prstGeom>
        </p:spPr>
      </p:pic>
    </p:spTree>
    <p:extLst>
      <p:ext uri="{BB962C8B-B14F-4D97-AF65-F5344CB8AC3E}">
        <p14:creationId xmlns:p14="http://schemas.microsoft.com/office/powerpoint/2010/main" val="36161371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316" y="3986159"/>
            <a:ext cx="9584834" cy="535578"/>
          </a:xfrm>
          <a:prstGeom prst="rect">
            <a:avLst/>
          </a:prstGeom>
          <a:solidFill>
            <a:srgbClr val="FFFF00">
              <a:alpha val="78824"/>
            </a:srgb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41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741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826DAB72-9072-4469-A4B6-4C50CEDE9A70}"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26</a:t>
            </a:fld>
            <a:endParaRPr lang="en-GB" altLang="en-US" sz="1400">
              <a:solidFill>
                <a:srgbClr val="000000"/>
              </a:solidFill>
              <a:latin typeface="Trebuchet MS" panose="020B0603020202020204" pitchFamily="34" charset="0"/>
            </a:endParaRPr>
          </a:p>
        </p:txBody>
      </p:sp>
      <p:sp>
        <p:nvSpPr>
          <p:cNvPr id="17412" name="Text Box 3"/>
          <p:cNvSpPr txBox="1">
            <a:spLocks noChangeArrowheads="1"/>
          </p:cNvSpPr>
          <p:nvPr/>
        </p:nvSpPr>
        <p:spPr bwMode="auto">
          <a:xfrm>
            <a:off x="578069" y="333375"/>
            <a:ext cx="940254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4-Steps to Get You an ERD</a:t>
            </a:r>
          </a:p>
        </p:txBody>
      </p:sp>
      <p:sp>
        <p:nvSpPr>
          <p:cNvPr id="8196" name="Text Box 4"/>
          <p:cNvSpPr txBox="1">
            <a:spLocks noChangeArrowheads="1"/>
          </p:cNvSpPr>
          <p:nvPr/>
        </p:nvSpPr>
        <p:spPr bwMode="auto">
          <a:xfrm>
            <a:off x="819807" y="1389721"/>
            <a:ext cx="9524343"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608013" indent="-608013">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3200">
                <a:solidFill>
                  <a:schemeClr val="tx1"/>
                </a:solidFill>
                <a:latin typeface="Calibri" panose="020F0502020204030204" pitchFamily="34" charset="0"/>
                <a:ea typeface="ＭＳ Ｐゴシック" panose="020B0600070205080204" pitchFamily="34" charset="-128"/>
              </a:defRPr>
            </a:lvl1pPr>
            <a:lvl2pPr marL="989013" indent="-531813">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500"/>
              </a:spcBef>
              <a:buClr>
                <a:srgbClr val="999999"/>
              </a:buClr>
              <a:buFont typeface="Trebuchet MS" panose="020B0603020202020204" pitchFamily="34" charset="0"/>
              <a:buChar char="•"/>
            </a:pPr>
            <a:r>
              <a:rPr lang="en-GB" altLang="en-US" sz="2200" dirty="0">
                <a:latin typeface="Trebuchet MS" panose="020B0603020202020204" pitchFamily="34" charset="0"/>
              </a:rPr>
              <a:t>Create a detail narrative of the organization’s operations</a:t>
            </a:r>
          </a:p>
          <a:p>
            <a:pPr>
              <a:lnSpc>
                <a:spcPct val="90000"/>
              </a:lnSpc>
              <a:spcBef>
                <a:spcPts val="500"/>
              </a:spcBef>
              <a:buClr>
                <a:srgbClr val="999999"/>
              </a:buClr>
              <a:buFont typeface="Trebuchet MS" panose="020B0603020202020204" pitchFamily="34" charset="0"/>
              <a:buChar char="•"/>
            </a:pPr>
            <a:r>
              <a:rPr lang="en-GB" altLang="en-US" sz="2200" dirty="0">
                <a:latin typeface="Trebuchet MS" panose="020B0603020202020204" pitchFamily="34" charset="0"/>
              </a:rPr>
              <a:t>Identify the business rules based on the description</a:t>
            </a:r>
          </a:p>
          <a:p>
            <a:pPr>
              <a:lnSpc>
                <a:spcPct val="90000"/>
              </a:lnSpc>
              <a:spcBef>
                <a:spcPts val="500"/>
              </a:spcBef>
              <a:buClr>
                <a:srgbClr val="999999"/>
              </a:buClr>
              <a:buFont typeface="Trebuchet MS" panose="020B0603020202020204" pitchFamily="34" charset="0"/>
              <a:buChar char="•"/>
            </a:pPr>
            <a:endParaRPr lang="en-GB" altLang="en-US" sz="2000" dirty="0">
              <a:latin typeface="Trebuchet MS" panose="020B0603020202020204" pitchFamily="34" charset="0"/>
            </a:endParaRPr>
          </a:p>
          <a:p>
            <a:pPr>
              <a:lnSpc>
                <a:spcPct val="90000"/>
              </a:lnSpc>
              <a:spcBef>
                <a:spcPts val="700"/>
              </a:spcBef>
              <a:buFont typeface="Wingdings" panose="05000000000000000000" pitchFamily="2" charset="2"/>
              <a:buChar char="Ø"/>
            </a:pPr>
            <a:r>
              <a:rPr lang="en-GB" altLang="en-US" sz="2800" dirty="0">
                <a:solidFill>
                  <a:srgbClr val="FF0000"/>
                </a:solidFill>
                <a:latin typeface="Trebuchet MS" panose="020B0603020202020204" pitchFamily="34" charset="0"/>
              </a:rPr>
              <a:t>Develop the initial ERD</a:t>
            </a:r>
          </a:p>
          <a:p>
            <a:pPr lvl="1">
              <a:lnSpc>
                <a:spcPct val="90000"/>
              </a:lnSpc>
              <a:spcBef>
                <a:spcPts val="600"/>
              </a:spcBef>
              <a:buClr>
                <a:schemeClr val="tx2"/>
              </a:buClr>
              <a:buFont typeface="Stone Sans ITC TT-Bold" charset="0"/>
              <a:buAutoNum type="arabicPeriod"/>
            </a:pPr>
            <a:r>
              <a:rPr lang="en-GB" altLang="en-US" sz="2400" dirty="0">
                <a:solidFill>
                  <a:schemeClr val="accent1">
                    <a:lumMod val="75000"/>
                  </a:schemeClr>
                </a:solidFill>
                <a:latin typeface="Trebuchet MS" panose="020B0603020202020204" pitchFamily="34" charset="0"/>
              </a:rPr>
              <a:t>Identify entities </a:t>
            </a:r>
            <a:r>
              <a:rPr lang="en-GB" altLang="en-US" sz="2400" dirty="0">
                <a:solidFill>
                  <a:srgbClr val="000000"/>
                </a:solidFill>
                <a:latin typeface="Trebuchet MS" panose="020B0603020202020204" pitchFamily="34" charset="0"/>
              </a:rPr>
              <a:t>through narrative description and business rules(nouns)‏</a:t>
            </a:r>
          </a:p>
          <a:p>
            <a:pPr lvl="1">
              <a:lnSpc>
                <a:spcPct val="90000"/>
              </a:lnSpc>
              <a:spcBef>
                <a:spcPts val="600"/>
              </a:spcBef>
              <a:buClr>
                <a:schemeClr val="tx2"/>
              </a:buClr>
              <a:buFont typeface="Stone Sans ITC TT-Bold" charset="0"/>
              <a:buAutoNum type="arabicPeriod"/>
            </a:pPr>
            <a:r>
              <a:rPr lang="en-GB" altLang="en-US" sz="2400" dirty="0">
                <a:solidFill>
                  <a:schemeClr val="tx2"/>
                </a:solidFill>
                <a:latin typeface="Trebuchet MS" panose="020B0603020202020204" pitchFamily="34" charset="0"/>
              </a:rPr>
              <a:t>Identify relationships </a:t>
            </a:r>
            <a:r>
              <a:rPr lang="en-GB" altLang="en-US" sz="2400" dirty="0">
                <a:solidFill>
                  <a:srgbClr val="000000"/>
                </a:solidFill>
                <a:latin typeface="Trebuchet MS" panose="020B0603020202020204" pitchFamily="34" charset="0"/>
              </a:rPr>
              <a:t>among the entities </a:t>
            </a:r>
            <a:r>
              <a:rPr lang="en-GB" altLang="en-US" sz="2400" dirty="0" smtClean="0">
                <a:solidFill>
                  <a:srgbClr val="000000"/>
                </a:solidFill>
                <a:latin typeface="Trebuchet MS" panose="020B0603020202020204" pitchFamily="34" charset="0"/>
              </a:rPr>
              <a:t>(</a:t>
            </a:r>
            <a:r>
              <a:rPr lang="en-GB" altLang="en-US" sz="2400" dirty="0">
                <a:solidFill>
                  <a:srgbClr val="000000"/>
                </a:solidFill>
                <a:latin typeface="Trebuchet MS" panose="020B0603020202020204" pitchFamily="34" charset="0"/>
              </a:rPr>
              <a:t>1:1; 1:M; M:N)‏</a:t>
            </a:r>
          </a:p>
          <a:p>
            <a:pPr lvl="1">
              <a:lnSpc>
                <a:spcPct val="90000"/>
              </a:lnSpc>
              <a:spcBef>
                <a:spcPts val="600"/>
              </a:spcBef>
              <a:buClr>
                <a:schemeClr val="tx2"/>
              </a:buClr>
              <a:buFont typeface="Stone Sans ITC TT-Bold" charset="0"/>
              <a:buAutoNum type="arabicPeriod"/>
            </a:pPr>
            <a:r>
              <a:rPr lang="en-GB" altLang="en-US" sz="2400" b="1" dirty="0">
                <a:solidFill>
                  <a:schemeClr val="tx2"/>
                </a:solidFill>
                <a:latin typeface="Trebuchet MS" panose="020B0603020202020204" pitchFamily="34" charset="0"/>
              </a:rPr>
              <a:t>Specify attributes </a:t>
            </a:r>
            <a:r>
              <a:rPr lang="en-GB" altLang="en-US" sz="2400" dirty="0">
                <a:solidFill>
                  <a:srgbClr val="000000"/>
                </a:solidFill>
                <a:latin typeface="Trebuchet MS" panose="020B0603020202020204" pitchFamily="34" charset="0"/>
              </a:rPr>
              <a:t>within each entity</a:t>
            </a:r>
          </a:p>
          <a:p>
            <a:pPr lvl="1">
              <a:lnSpc>
                <a:spcPct val="90000"/>
              </a:lnSpc>
              <a:spcBef>
                <a:spcPts val="600"/>
              </a:spcBef>
              <a:buClr>
                <a:schemeClr val="tx2"/>
              </a:buClr>
              <a:buFont typeface="Stone Sans ITC TT-Bold" charset="0"/>
              <a:buAutoNum type="arabicPeriod"/>
            </a:pPr>
            <a:r>
              <a:rPr lang="en-GB" altLang="en-US" sz="2400" dirty="0">
                <a:solidFill>
                  <a:srgbClr val="000000"/>
                </a:solidFill>
                <a:latin typeface="Trebuchet MS" panose="020B0603020202020204" pitchFamily="34" charset="0"/>
              </a:rPr>
              <a:t>Check/specify all the details </a:t>
            </a:r>
            <a:r>
              <a:rPr lang="en-GB" altLang="en-US" sz="2400" dirty="0" smtClean="0">
                <a:solidFill>
                  <a:srgbClr val="000000"/>
                </a:solidFill>
                <a:latin typeface="Trebuchet MS" panose="020B0603020202020204" pitchFamily="34" charset="0"/>
              </a:rPr>
              <a:t>(</a:t>
            </a:r>
            <a:r>
              <a:rPr lang="en-GB" altLang="en-US" sz="2400" dirty="0">
                <a:solidFill>
                  <a:srgbClr val="000000"/>
                </a:solidFill>
                <a:latin typeface="Trebuchet MS" panose="020B0603020202020204" pitchFamily="34" charset="0"/>
              </a:rPr>
              <a:t>e.g. </a:t>
            </a:r>
            <a:r>
              <a:rPr lang="en-GB" altLang="en-US" sz="2400" dirty="0">
                <a:solidFill>
                  <a:schemeClr val="tx2"/>
                </a:solidFill>
                <a:latin typeface="Trebuchet MS" panose="020B0603020202020204" pitchFamily="34" charset="0"/>
              </a:rPr>
              <a:t>weak entity</a:t>
            </a:r>
            <a:r>
              <a:rPr lang="en-GB" altLang="en-US" sz="2400" dirty="0">
                <a:solidFill>
                  <a:srgbClr val="000000"/>
                </a:solidFill>
                <a:latin typeface="Trebuchet MS" panose="020B0603020202020204" pitchFamily="34" charset="0"/>
              </a:rPr>
              <a:t>)‏</a:t>
            </a:r>
          </a:p>
          <a:p>
            <a:pPr lvl="1">
              <a:lnSpc>
                <a:spcPct val="90000"/>
              </a:lnSpc>
              <a:spcBef>
                <a:spcPts val="600"/>
              </a:spcBef>
              <a:buClr>
                <a:schemeClr val="tx2"/>
              </a:buClr>
              <a:buFont typeface="Stone Sans ITC TT-Bold" charset="0"/>
              <a:buAutoNum type="arabicPeriod"/>
            </a:pPr>
            <a:endParaRPr lang="en-GB" altLang="en-US" sz="1200" dirty="0">
              <a:solidFill>
                <a:srgbClr val="000000"/>
              </a:solidFill>
              <a:latin typeface="Trebuchet MS" panose="020B0603020202020204" pitchFamily="34" charset="0"/>
            </a:endParaRPr>
          </a:p>
          <a:p>
            <a:pPr>
              <a:lnSpc>
                <a:spcPct val="90000"/>
              </a:lnSpc>
              <a:spcBef>
                <a:spcPts val="700"/>
              </a:spcBef>
              <a:buClr>
                <a:srgbClr val="000000"/>
              </a:buClr>
              <a:buFont typeface="Wingdings" panose="05000000000000000000" pitchFamily="2" charset="2"/>
              <a:buChar char="Ø"/>
            </a:pPr>
            <a:r>
              <a:rPr lang="en-GB" altLang="en-US" sz="2800" dirty="0">
                <a:solidFill>
                  <a:srgbClr val="FF0000"/>
                </a:solidFill>
                <a:latin typeface="Trebuchet MS" panose="020B0603020202020204" pitchFamily="34" charset="0"/>
              </a:rPr>
              <a:t>Revise</a:t>
            </a:r>
            <a:r>
              <a:rPr lang="en-GB" altLang="en-US" sz="2800" dirty="0">
                <a:solidFill>
                  <a:srgbClr val="000000"/>
                </a:solidFill>
                <a:latin typeface="Trebuchet MS" panose="020B0603020202020204" pitchFamily="34" charset="0"/>
              </a:rPr>
              <a:t> and review the </a:t>
            </a:r>
            <a:r>
              <a:rPr lang="en-GB" altLang="en-US" sz="2800" dirty="0">
                <a:solidFill>
                  <a:srgbClr val="FF0000"/>
                </a:solidFill>
                <a:latin typeface="Trebuchet MS" panose="020B0603020202020204" pitchFamily="34" charset="0"/>
              </a:rPr>
              <a:t>ERD</a:t>
            </a:r>
          </a:p>
        </p:txBody>
      </p:sp>
    </p:spTree>
    <p:extLst>
      <p:ext uri="{BB962C8B-B14F-4D97-AF65-F5344CB8AC3E}">
        <p14:creationId xmlns:p14="http://schemas.microsoft.com/office/powerpoint/2010/main" val="114936852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60419"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BFDD144F-3F48-4284-80B1-F21848F5FCD9}"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27</a:t>
            </a:fld>
            <a:endParaRPr lang="en-GB" altLang="en-US" sz="1400">
              <a:solidFill>
                <a:srgbClr val="000000"/>
              </a:solidFill>
              <a:latin typeface="Trebuchet MS" panose="020B0603020202020204" pitchFamily="34" charset="0"/>
            </a:endParaRPr>
          </a:p>
        </p:txBody>
      </p:sp>
      <p:sp>
        <p:nvSpPr>
          <p:cNvPr id="60420" name="Text Box 3"/>
          <p:cNvSpPr txBox="1">
            <a:spLocks noChangeArrowheads="1"/>
          </p:cNvSpPr>
          <p:nvPr/>
        </p:nvSpPr>
        <p:spPr bwMode="auto">
          <a:xfrm>
            <a:off x="436977" y="454820"/>
            <a:ext cx="9505122"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3. Identify </a:t>
            </a:r>
            <a:r>
              <a:rPr lang="en-GB" altLang="en-US" b="1" dirty="0" smtClean="0">
                <a:solidFill>
                  <a:srgbClr val="000099"/>
                </a:solidFill>
                <a:latin typeface="Stone Sans ITC TT-Bold" charset="0"/>
              </a:rPr>
              <a:t>Attributes</a:t>
            </a:r>
          </a:p>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 </a:t>
            </a:r>
            <a:r>
              <a:rPr lang="en-GB" altLang="en-US" b="1" dirty="0" smtClean="0">
                <a:solidFill>
                  <a:srgbClr val="000099"/>
                </a:solidFill>
                <a:latin typeface="Stone Sans ITC TT-Bold" charset="0"/>
              </a:rPr>
              <a:t>            (Primary Key attribute)</a:t>
            </a:r>
            <a:endParaRPr lang="en-GB" altLang="en-US" b="1" dirty="0">
              <a:solidFill>
                <a:srgbClr val="000099"/>
              </a:solidFill>
              <a:latin typeface="Stone Sans ITC TT-Bold" charset="0"/>
            </a:endParaRPr>
          </a:p>
        </p:txBody>
      </p:sp>
      <p:sp>
        <p:nvSpPr>
          <p:cNvPr id="60421" name="Text Box 4"/>
          <p:cNvSpPr txBox="1">
            <a:spLocks noChangeArrowheads="1"/>
          </p:cNvSpPr>
          <p:nvPr/>
        </p:nvSpPr>
        <p:spPr bwMode="auto">
          <a:xfrm>
            <a:off x="725556" y="1570383"/>
            <a:ext cx="10406269" cy="3457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700"/>
              </a:spcBef>
              <a:buClr>
                <a:srgbClr val="000000"/>
              </a:buClr>
              <a:buFont typeface="Trebuchet MS" panose="020B0603020202020204" pitchFamily="34" charset="0"/>
              <a:buChar char="•"/>
            </a:pPr>
            <a:r>
              <a:rPr lang="en-GB" altLang="en-US" sz="2400" dirty="0" smtClean="0">
                <a:solidFill>
                  <a:srgbClr val="000000"/>
                </a:solidFill>
                <a:latin typeface="Trebuchet MS" panose="020B0603020202020204" pitchFamily="34" charset="0"/>
              </a:rPr>
              <a:t>Essential attribute of each table – Primary Key !!</a:t>
            </a:r>
          </a:p>
          <a:p>
            <a:pPr>
              <a:spcBef>
                <a:spcPts val="700"/>
              </a:spcBef>
              <a:buClr>
                <a:srgbClr val="000000"/>
              </a:buClr>
              <a:buFont typeface="Trebuchet MS" panose="020B0603020202020204" pitchFamily="34" charset="0"/>
              <a:buChar char="•"/>
            </a:pPr>
            <a:r>
              <a:rPr lang="en-GB" altLang="en-US" sz="2400" dirty="0" smtClean="0">
                <a:solidFill>
                  <a:srgbClr val="000000"/>
                </a:solidFill>
                <a:latin typeface="Trebuchet MS" panose="020B0603020202020204" pitchFamily="34" charset="0"/>
              </a:rPr>
              <a:t>Notation of Primary </a:t>
            </a:r>
            <a:r>
              <a:rPr lang="en-GB" altLang="en-US" sz="2400" dirty="0">
                <a:solidFill>
                  <a:srgbClr val="000000"/>
                </a:solidFill>
                <a:latin typeface="Trebuchet MS" panose="020B0603020202020204" pitchFamily="34" charset="0"/>
              </a:rPr>
              <a:t>keys </a:t>
            </a:r>
            <a:r>
              <a:rPr lang="en-GB" altLang="en-US" sz="2400" dirty="0" smtClean="0">
                <a:solidFill>
                  <a:srgbClr val="000000"/>
                </a:solidFill>
                <a:latin typeface="Trebuchet MS" panose="020B0603020202020204" pitchFamily="34" charset="0"/>
              </a:rPr>
              <a:t>(Various ways depending on ERD drawing tools</a:t>
            </a:r>
          </a:p>
          <a:p>
            <a:pPr lvl="1">
              <a:spcBef>
                <a:spcPts val="700"/>
              </a:spcBef>
              <a:buClr>
                <a:srgbClr val="000000"/>
              </a:buClr>
              <a:buFontTx/>
              <a:buChar char="-"/>
            </a:pPr>
            <a:r>
              <a:rPr lang="en-GB" altLang="en-US" sz="2400" dirty="0" smtClean="0">
                <a:solidFill>
                  <a:srgbClr val="000000"/>
                </a:solidFill>
                <a:latin typeface="Trebuchet MS" panose="020B0603020202020204" pitchFamily="34" charset="0"/>
              </a:rPr>
              <a:t>Underlined</a:t>
            </a:r>
          </a:p>
          <a:p>
            <a:pPr lvl="1">
              <a:spcBef>
                <a:spcPts val="700"/>
              </a:spcBef>
              <a:buClr>
                <a:srgbClr val="000000"/>
              </a:buClr>
              <a:buFontTx/>
              <a:buChar char="-"/>
            </a:pPr>
            <a:r>
              <a:rPr lang="en-GB" altLang="en-US" sz="2400" dirty="0">
                <a:solidFill>
                  <a:srgbClr val="000000"/>
                </a:solidFill>
                <a:latin typeface="Trebuchet MS" panose="020B0603020202020204" pitchFamily="34" charset="0"/>
              </a:rPr>
              <a:t>P</a:t>
            </a:r>
            <a:r>
              <a:rPr lang="en-GB" altLang="en-US" sz="2400" dirty="0" smtClean="0">
                <a:solidFill>
                  <a:srgbClr val="000000"/>
                </a:solidFill>
                <a:latin typeface="Trebuchet MS" panose="020B0603020202020204" pitchFamily="34" charset="0"/>
              </a:rPr>
              <a:t>ut </a:t>
            </a:r>
            <a:r>
              <a:rPr lang="en-GB" altLang="en-US" sz="2400" dirty="0">
                <a:solidFill>
                  <a:srgbClr val="000000"/>
                </a:solidFill>
                <a:latin typeface="Trebuchet MS" panose="020B0603020202020204" pitchFamily="34" charset="0"/>
              </a:rPr>
              <a:t>(PK) next to the primary key(s</a:t>
            </a:r>
            <a:r>
              <a:rPr lang="en-GB" altLang="en-US" sz="2400" dirty="0" smtClean="0">
                <a:solidFill>
                  <a:srgbClr val="000000"/>
                </a:solidFill>
                <a:latin typeface="Trebuchet MS" panose="020B0603020202020204" pitchFamily="34" charset="0"/>
              </a:rPr>
              <a:t>)</a:t>
            </a:r>
          </a:p>
          <a:p>
            <a:pPr lvl="1">
              <a:spcBef>
                <a:spcPts val="700"/>
              </a:spcBef>
              <a:buClr>
                <a:srgbClr val="000000"/>
              </a:buClr>
              <a:buFontTx/>
              <a:buChar char="-"/>
            </a:pPr>
            <a:r>
              <a:rPr lang="en-GB" altLang="en-US" sz="2400" dirty="0" smtClean="0">
                <a:solidFill>
                  <a:srgbClr val="000000"/>
                </a:solidFill>
                <a:latin typeface="Trebuchet MS" panose="020B0603020202020204" pitchFamily="34" charset="0"/>
              </a:rPr>
              <a:t>Key Symbol</a:t>
            </a:r>
            <a:endParaRPr lang="en-GB" altLang="en-US" sz="2400" dirty="0">
              <a:solidFill>
                <a:srgbClr val="000000"/>
              </a:solidFill>
              <a:latin typeface="Trebuchet MS" panose="020B0603020202020204" pitchFamily="34" charset="0"/>
            </a:endParaRPr>
          </a:p>
          <a:p>
            <a:pPr>
              <a:spcBef>
                <a:spcPts val="700"/>
              </a:spcBef>
              <a:buClr>
                <a:srgbClr val="000000"/>
              </a:buClr>
              <a:buNone/>
            </a:pPr>
            <a:endParaRPr lang="en-GB" altLang="en-US" sz="2400" dirty="0">
              <a:solidFill>
                <a:srgbClr val="000000"/>
              </a:solidFill>
              <a:latin typeface="Trebuchet MS" panose="020B0603020202020204" pitchFamily="34" charset="0"/>
            </a:endParaRPr>
          </a:p>
          <a:p>
            <a:pPr>
              <a:spcBef>
                <a:spcPts val="700"/>
              </a:spcBef>
              <a:buClr>
                <a:srgbClr val="000000"/>
              </a:buClr>
              <a:buNone/>
            </a:pPr>
            <a:endParaRPr lang="en-GB" altLang="en-US" sz="2400" dirty="0">
              <a:solidFill>
                <a:srgbClr val="000000"/>
              </a:solidFill>
              <a:latin typeface="Trebuchet MS" panose="020B0603020202020204" pitchFamily="34" charset="0"/>
            </a:endParaRPr>
          </a:p>
          <a:p>
            <a:pPr algn="ctr">
              <a:spcBef>
                <a:spcPts val="700"/>
              </a:spcBef>
              <a:buClr>
                <a:srgbClr val="000000"/>
              </a:buClr>
              <a:buNone/>
            </a:pPr>
            <a:endParaRPr lang="en-GB" altLang="en-US" sz="2400" dirty="0">
              <a:solidFill>
                <a:srgbClr val="000000"/>
              </a:solidFill>
              <a:latin typeface="Trebuchet MS" panose="020B0603020202020204" pitchFamily="34" charset="0"/>
            </a:endParaRPr>
          </a:p>
          <a:p>
            <a:pPr algn="ctr">
              <a:spcBef>
                <a:spcPts val="700"/>
              </a:spcBef>
              <a:buClr>
                <a:srgbClr val="000000"/>
              </a:buClr>
              <a:buNone/>
            </a:pPr>
            <a:r>
              <a:rPr lang="ar-SA" altLang="en-US" sz="2400" dirty="0" smtClean="0">
                <a:solidFill>
                  <a:srgbClr val="000000"/>
                </a:solidFill>
                <a:latin typeface="Trebuchet MS" panose="020B0603020202020204" pitchFamily="34" charset="0"/>
              </a:rPr>
              <a:t>‏</a:t>
            </a:r>
            <a:endParaRPr lang="en-GB" altLang="en-US" sz="2400" dirty="0">
              <a:solidFill>
                <a:srgbClr val="000000"/>
              </a:solidFill>
              <a:latin typeface="Trebuchet MS" panose="020B0603020202020204" pitchFamily="34" charset="0"/>
              <a:cs typeface="Arial" panose="020B0604020202020204" pitchFamily="34" charset="0"/>
            </a:endParaRPr>
          </a:p>
        </p:txBody>
      </p:sp>
      <p:grpSp>
        <p:nvGrpSpPr>
          <p:cNvPr id="60422" name="Group 5"/>
          <p:cNvGrpSpPr>
            <a:grpSpLocks/>
          </p:cNvGrpSpPr>
          <p:nvPr/>
        </p:nvGrpSpPr>
        <p:grpSpPr bwMode="auto">
          <a:xfrm>
            <a:off x="1510748" y="4145824"/>
            <a:ext cx="2191440" cy="2094707"/>
            <a:chOff x="848" y="2036"/>
            <a:chExt cx="1460" cy="1353"/>
          </a:xfrm>
        </p:grpSpPr>
        <p:pic>
          <p:nvPicPr>
            <p:cNvPr id="60424" name="Picture 6"/>
            <p:cNvPicPr>
              <a:picLocks noChangeAspect="1" noChangeArrowheads="1"/>
            </p:cNvPicPr>
            <p:nvPr/>
          </p:nvPicPr>
          <p:blipFill>
            <a:blip r:embed="rId4">
              <a:extLst>
                <a:ext uri="{28A0092B-C50C-407E-A947-70E740481C1C}">
                  <a14:useLocalDpi xmlns:a14="http://schemas.microsoft.com/office/drawing/2010/main" val="0"/>
                </a:ext>
              </a:extLst>
            </a:blip>
            <a:srcRect l="76472" t="35313" b="37233"/>
            <a:stretch>
              <a:fillRect/>
            </a:stretch>
          </p:blipFill>
          <p:spPr bwMode="auto">
            <a:xfrm>
              <a:off x="848" y="2036"/>
              <a:ext cx="1461" cy="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0425" name="Text Box 7"/>
            <p:cNvSpPr txBox="1">
              <a:spLocks noChangeArrowheads="1"/>
            </p:cNvSpPr>
            <p:nvPr/>
          </p:nvSpPr>
          <p:spPr bwMode="auto">
            <a:xfrm>
              <a:off x="848" y="2036"/>
              <a:ext cx="1461" cy="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grpSp>
      <p:graphicFrame>
        <p:nvGraphicFramePr>
          <p:cNvPr id="60423" name="Object 8"/>
          <p:cNvGraphicFramePr>
            <a:graphicFrameLocks noChangeAspect="1"/>
          </p:cNvGraphicFramePr>
          <p:nvPr>
            <p:extLst>
              <p:ext uri="{D42A27DB-BD31-4B8C-83A1-F6EECF244321}">
                <p14:modId xmlns:p14="http://schemas.microsoft.com/office/powerpoint/2010/main" val="1775280330"/>
              </p:ext>
            </p:extLst>
          </p:nvPr>
        </p:nvGraphicFramePr>
        <p:xfrm>
          <a:off x="4260281" y="4261267"/>
          <a:ext cx="1997438" cy="1911239"/>
        </p:xfrm>
        <a:graphic>
          <a:graphicData uri="http://schemas.openxmlformats.org/presentationml/2006/ole">
            <mc:AlternateContent xmlns:mc="http://schemas.openxmlformats.org/markup-compatibility/2006">
              <mc:Choice xmlns:v="urn:schemas-microsoft-com:vml" Requires="v">
                <p:oleObj spid="_x0000_s3087" r:id="rId5" imgW="1980952" imgH="1895238" progId="">
                  <p:embed/>
                </p:oleObj>
              </mc:Choice>
              <mc:Fallback>
                <p:oleObj r:id="rId5" imgW="1980952" imgH="1895238" progId="">
                  <p:embed/>
                  <p:pic>
                    <p:nvPicPr>
                      <p:cNvPr id="60423"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0281" y="4261267"/>
                        <a:ext cx="1997438" cy="1911239"/>
                      </a:xfrm>
                      <a:prstGeom prst="rect">
                        <a:avLst/>
                      </a:prstGeom>
                      <a:noFill/>
                      <a:ln>
                        <a:noFill/>
                      </a:ln>
                      <a:effectLst/>
                    </p:spPr>
                  </p:pic>
                </p:oleObj>
              </mc:Fallback>
            </mc:AlternateContent>
          </a:graphicData>
        </a:graphic>
      </p:graphicFrame>
      <p:pic>
        <p:nvPicPr>
          <p:cNvPr id="2" name="Picture 1"/>
          <p:cNvPicPr>
            <a:picLocks noChangeAspect="1"/>
          </p:cNvPicPr>
          <p:nvPr/>
        </p:nvPicPr>
        <p:blipFill>
          <a:blip r:embed="rId7"/>
          <a:stretch>
            <a:fillRect/>
          </a:stretch>
        </p:blipFill>
        <p:spPr>
          <a:xfrm>
            <a:off x="6814312" y="4145824"/>
            <a:ext cx="1872488" cy="2142126"/>
          </a:xfrm>
          <a:prstGeom prst="rect">
            <a:avLst/>
          </a:prstGeom>
        </p:spPr>
      </p:pic>
    </p:spTree>
    <p:extLst>
      <p:ext uri="{BB962C8B-B14F-4D97-AF65-F5344CB8AC3E}">
        <p14:creationId xmlns:p14="http://schemas.microsoft.com/office/powerpoint/2010/main" val="38368082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62467"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791029B7-A717-428C-B123-B27700F24261}"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28</a:t>
            </a:fld>
            <a:endParaRPr lang="en-GB" altLang="en-US" sz="1400">
              <a:solidFill>
                <a:srgbClr val="000000"/>
              </a:solidFill>
              <a:latin typeface="Trebuchet MS" panose="020B0603020202020204" pitchFamily="34" charset="0"/>
            </a:endParaRPr>
          </a:p>
        </p:txBody>
      </p:sp>
      <p:sp>
        <p:nvSpPr>
          <p:cNvPr id="62468" name="Text Box 3"/>
          <p:cNvSpPr txBox="1">
            <a:spLocks noChangeArrowheads="1"/>
          </p:cNvSpPr>
          <p:nvPr/>
        </p:nvSpPr>
        <p:spPr bwMode="auto">
          <a:xfrm>
            <a:off x="566529" y="256750"/>
            <a:ext cx="9415671" cy="9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3. </a:t>
            </a:r>
            <a:r>
              <a:rPr lang="en-GB" altLang="en-US" b="1" dirty="0" smtClean="0">
                <a:solidFill>
                  <a:srgbClr val="000099"/>
                </a:solidFill>
                <a:latin typeface="Stone Sans ITC TT-Bold" charset="0"/>
              </a:rPr>
              <a:t>Identify Attributes </a:t>
            </a:r>
            <a:r>
              <a:rPr lang="ar-SA" altLang="en-US" b="1" dirty="0" smtClean="0">
                <a:solidFill>
                  <a:srgbClr val="000099"/>
                </a:solidFill>
                <a:latin typeface="Stone Sans ITC TT-Bold" charset="0"/>
              </a:rPr>
              <a:t>‏</a:t>
            </a:r>
            <a:endParaRPr lang="en-GB" altLang="en-US" b="1" dirty="0">
              <a:solidFill>
                <a:srgbClr val="000099"/>
              </a:solidFill>
              <a:latin typeface="Stone Sans ITC TT-Bold" charset="0"/>
              <a:cs typeface="Arial" panose="020B0604020202020204" pitchFamily="34" charset="0"/>
            </a:endParaRPr>
          </a:p>
        </p:txBody>
      </p:sp>
      <p:grpSp>
        <p:nvGrpSpPr>
          <p:cNvPr id="2" name="Group 1"/>
          <p:cNvGrpSpPr/>
          <p:nvPr/>
        </p:nvGrpSpPr>
        <p:grpSpPr>
          <a:xfrm>
            <a:off x="815181" y="1444200"/>
            <a:ext cx="7871619" cy="3402154"/>
            <a:chOff x="1537497" y="1444201"/>
            <a:chExt cx="7871619" cy="3402154"/>
          </a:xfrm>
        </p:grpSpPr>
        <p:sp>
          <p:nvSpPr>
            <p:cNvPr id="62471" name="Rectangle 5"/>
            <p:cNvSpPr>
              <a:spLocks noChangeArrowheads="1"/>
            </p:cNvSpPr>
            <p:nvPr/>
          </p:nvSpPr>
          <p:spPr bwMode="auto">
            <a:xfrm>
              <a:off x="1636715" y="1639604"/>
              <a:ext cx="2284413"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600"/>
                </a:spcBef>
                <a:buClr>
                  <a:srgbClr val="000000"/>
                </a:buClr>
                <a:buNone/>
              </a:pPr>
              <a:r>
                <a:rPr lang="en-GB" altLang="en-US" sz="2400" b="1" i="1" dirty="0">
                  <a:solidFill>
                    <a:srgbClr val="000000"/>
                  </a:solidFill>
                  <a:latin typeface="Trebuchet MS" panose="020B0603020202020204" pitchFamily="34" charset="0"/>
                </a:rPr>
                <a:t>Attributes</a:t>
              </a:r>
            </a:p>
          </p:txBody>
        </p:sp>
        <p:sp>
          <p:nvSpPr>
            <p:cNvPr id="62472" name="Rectangle 6"/>
            <p:cNvSpPr>
              <a:spLocks noChangeArrowheads="1"/>
            </p:cNvSpPr>
            <p:nvPr/>
          </p:nvSpPr>
          <p:spPr bwMode="auto">
            <a:xfrm>
              <a:off x="3921128" y="1639604"/>
              <a:ext cx="2627313"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800"/>
                </a:spcBef>
                <a:buClr>
                  <a:srgbClr val="FF0000"/>
                </a:buClr>
                <a:buNone/>
              </a:pPr>
              <a:r>
                <a:rPr lang="en-GB" altLang="en-US" sz="2800" b="1">
                  <a:solidFill>
                    <a:srgbClr val="FF0000"/>
                  </a:solidFill>
                  <a:latin typeface="Trebuchet MS" panose="020B0603020202020204" pitchFamily="34" charset="0"/>
                </a:rPr>
                <a:t>Simple</a:t>
              </a:r>
              <a:r>
                <a:rPr lang="en-GB" altLang="en-US" b="1">
                  <a:solidFill>
                    <a:srgbClr val="FF0000"/>
                  </a:solidFill>
                  <a:latin typeface="Trebuchet MS" panose="020B0603020202020204" pitchFamily="34" charset="0"/>
                </a:rPr>
                <a:t> </a:t>
              </a:r>
            </a:p>
          </p:txBody>
        </p:sp>
        <p:sp>
          <p:nvSpPr>
            <p:cNvPr id="62473" name="Rectangle 7"/>
            <p:cNvSpPr>
              <a:spLocks noChangeArrowheads="1"/>
            </p:cNvSpPr>
            <p:nvPr/>
          </p:nvSpPr>
          <p:spPr bwMode="auto">
            <a:xfrm>
              <a:off x="6548440" y="1639604"/>
              <a:ext cx="2860675"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800"/>
                </a:spcBef>
                <a:buClr>
                  <a:srgbClr val="FF0000"/>
                </a:buClr>
                <a:buNone/>
              </a:pPr>
              <a:r>
                <a:rPr lang="en-GB" altLang="en-US" sz="2800" b="1">
                  <a:solidFill>
                    <a:srgbClr val="FF0000"/>
                  </a:solidFill>
                  <a:latin typeface="Trebuchet MS" panose="020B0603020202020204" pitchFamily="34" charset="0"/>
                </a:rPr>
                <a:t>Composite*</a:t>
              </a:r>
            </a:p>
          </p:txBody>
        </p:sp>
        <p:sp>
          <p:nvSpPr>
            <p:cNvPr id="62474" name="Rectangle 8"/>
            <p:cNvSpPr>
              <a:spLocks noChangeArrowheads="1"/>
            </p:cNvSpPr>
            <p:nvPr/>
          </p:nvSpPr>
          <p:spPr bwMode="auto">
            <a:xfrm>
              <a:off x="1636715" y="2365092"/>
              <a:ext cx="228441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550"/>
                </a:spcBef>
                <a:buClr>
                  <a:srgbClr val="000000"/>
                </a:buClr>
                <a:buNone/>
              </a:pPr>
              <a:endParaRPr lang="en-GB" altLang="en-US" sz="1200" b="1" i="1">
                <a:solidFill>
                  <a:srgbClr val="000000"/>
                </a:solidFill>
                <a:latin typeface="Trebuchet MS" panose="020B0603020202020204" pitchFamily="34" charset="0"/>
              </a:endParaRPr>
            </a:p>
            <a:p>
              <a:pPr algn="ctr">
                <a:spcBef>
                  <a:spcPts val="550"/>
                </a:spcBef>
                <a:buClr>
                  <a:srgbClr val="000000"/>
                </a:buClr>
                <a:buNone/>
              </a:pPr>
              <a:r>
                <a:rPr lang="en-GB" altLang="en-US" sz="2200" b="1" i="1">
                  <a:solidFill>
                    <a:srgbClr val="000000"/>
                  </a:solidFill>
                  <a:latin typeface="Trebuchet MS" panose="020B0603020202020204" pitchFamily="34" charset="0"/>
                </a:rPr>
                <a:t>Characteristics</a:t>
              </a:r>
            </a:p>
          </p:txBody>
        </p:sp>
        <p:sp>
          <p:nvSpPr>
            <p:cNvPr id="62475" name="Rectangle 9"/>
            <p:cNvSpPr>
              <a:spLocks noChangeArrowheads="1"/>
            </p:cNvSpPr>
            <p:nvPr/>
          </p:nvSpPr>
          <p:spPr bwMode="auto">
            <a:xfrm>
              <a:off x="4298953" y="2365092"/>
              <a:ext cx="2249488"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000000"/>
                </a:buClr>
                <a:buNone/>
              </a:pPr>
              <a:r>
                <a:rPr lang="en-GB" altLang="en-US" sz="2400" dirty="0">
                  <a:solidFill>
                    <a:srgbClr val="000000"/>
                  </a:solidFill>
                  <a:latin typeface="Trebuchet MS" panose="020B0603020202020204" pitchFamily="34" charset="0"/>
                </a:rPr>
                <a:t>Can’t be subdivided</a:t>
              </a:r>
            </a:p>
          </p:txBody>
        </p:sp>
        <p:sp>
          <p:nvSpPr>
            <p:cNvPr id="62476" name="Rectangle 10"/>
            <p:cNvSpPr>
              <a:spLocks noChangeArrowheads="1"/>
            </p:cNvSpPr>
            <p:nvPr/>
          </p:nvSpPr>
          <p:spPr bwMode="auto">
            <a:xfrm>
              <a:off x="6675440" y="2365092"/>
              <a:ext cx="273367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000000"/>
                </a:buClr>
                <a:buNone/>
              </a:pPr>
              <a:r>
                <a:rPr lang="en-GB" altLang="en-US" sz="2400" dirty="0">
                  <a:solidFill>
                    <a:srgbClr val="000000"/>
                  </a:solidFill>
                  <a:latin typeface="Trebuchet MS" panose="020B0603020202020204" pitchFamily="34" charset="0"/>
                </a:rPr>
                <a:t>Can be subdivided into additional attributes</a:t>
              </a:r>
            </a:p>
          </p:txBody>
        </p:sp>
        <p:sp>
          <p:nvSpPr>
            <p:cNvPr id="62477" name="Rectangle 11"/>
            <p:cNvSpPr>
              <a:spLocks noChangeArrowheads="1"/>
            </p:cNvSpPr>
            <p:nvPr/>
          </p:nvSpPr>
          <p:spPr bwMode="auto">
            <a:xfrm>
              <a:off x="1636715" y="3554129"/>
              <a:ext cx="22844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550"/>
                </a:spcBef>
                <a:buClr>
                  <a:srgbClr val="000000"/>
                </a:buClr>
                <a:buNone/>
              </a:pPr>
              <a:r>
                <a:rPr lang="en-GB" altLang="en-US" sz="2200" b="1" i="1">
                  <a:solidFill>
                    <a:srgbClr val="000000"/>
                  </a:solidFill>
                  <a:latin typeface="Trebuchet MS" panose="020B0603020202020204" pitchFamily="34" charset="0"/>
                </a:rPr>
                <a:t>Example</a:t>
              </a:r>
            </a:p>
          </p:txBody>
        </p:sp>
        <p:sp>
          <p:nvSpPr>
            <p:cNvPr id="62478" name="Rectangle 12"/>
            <p:cNvSpPr>
              <a:spLocks noChangeArrowheads="1"/>
            </p:cNvSpPr>
            <p:nvPr/>
          </p:nvSpPr>
          <p:spPr bwMode="auto">
            <a:xfrm>
              <a:off x="3921128" y="3554129"/>
              <a:ext cx="26273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000000"/>
                </a:buClr>
                <a:buNone/>
              </a:pPr>
              <a:r>
                <a:rPr lang="en-GB" altLang="en-US" sz="2400">
                  <a:solidFill>
                    <a:srgbClr val="000000"/>
                  </a:solidFill>
                  <a:latin typeface="Trebuchet MS" panose="020B0603020202020204" pitchFamily="34" charset="0"/>
                </a:rPr>
                <a:t>Age, Sex, Marital status</a:t>
              </a:r>
            </a:p>
          </p:txBody>
        </p:sp>
        <p:sp>
          <p:nvSpPr>
            <p:cNvPr id="62479" name="Rectangle 13"/>
            <p:cNvSpPr>
              <a:spLocks noChangeArrowheads="1"/>
            </p:cNvSpPr>
            <p:nvPr/>
          </p:nvSpPr>
          <p:spPr bwMode="auto">
            <a:xfrm>
              <a:off x="6746878" y="3554129"/>
              <a:ext cx="26622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000000"/>
                </a:buClr>
                <a:buNone/>
              </a:pPr>
              <a:r>
                <a:rPr lang="en-GB" altLang="en-US" sz="2400" dirty="0">
                  <a:solidFill>
                    <a:srgbClr val="000000"/>
                  </a:solidFill>
                  <a:latin typeface="Trebuchet MS" panose="020B0603020202020204" pitchFamily="34" charset="0"/>
                </a:rPr>
                <a:t>Address into street, city, zip</a:t>
              </a:r>
            </a:p>
          </p:txBody>
        </p:sp>
        <p:sp>
          <p:nvSpPr>
            <p:cNvPr id="62480" name="Rectangle 14"/>
            <p:cNvSpPr>
              <a:spLocks noChangeArrowheads="1"/>
            </p:cNvSpPr>
            <p:nvPr/>
          </p:nvSpPr>
          <p:spPr bwMode="auto">
            <a:xfrm>
              <a:off x="1636715" y="4376454"/>
              <a:ext cx="22844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62481" name="Rectangle 15"/>
            <p:cNvSpPr>
              <a:spLocks noChangeArrowheads="1"/>
            </p:cNvSpPr>
            <p:nvPr/>
          </p:nvSpPr>
          <p:spPr bwMode="auto">
            <a:xfrm>
              <a:off x="3921128" y="4376454"/>
              <a:ext cx="26273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62482" name="Rectangle 16"/>
            <p:cNvSpPr>
              <a:spLocks noChangeArrowheads="1"/>
            </p:cNvSpPr>
            <p:nvPr/>
          </p:nvSpPr>
          <p:spPr bwMode="auto">
            <a:xfrm>
              <a:off x="6548440" y="4376454"/>
              <a:ext cx="28606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62483" name="Line 17"/>
            <p:cNvSpPr>
              <a:spLocks noChangeShapeType="1"/>
            </p:cNvSpPr>
            <p:nvPr/>
          </p:nvSpPr>
          <p:spPr bwMode="auto">
            <a:xfrm>
              <a:off x="1636715" y="2365092"/>
              <a:ext cx="7772400" cy="1588"/>
            </a:xfrm>
            <a:prstGeom prst="line">
              <a:avLst/>
            </a:prstGeom>
            <a:noFill/>
            <a:ln w="12600">
              <a:solidFill>
                <a:srgbClr val="3366CC"/>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62484" name="Line 18"/>
            <p:cNvSpPr>
              <a:spLocks noChangeShapeType="1"/>
            </p:cNvSpPr>
            <p:nvPr/>
          </p:nvSpPr>
          <p:spPr bwMode="auto">
            <a:xfrm>
              <a:off x="1537497" y="1444201"/>
              <a:ext cx="7772400" cy="1588"/>
            </a:xfrm>
            <a:prstGeom prst="line">
              <a:avLst/>
            </a:prstGeom>
            <a:noFill/>
            <a:ln w="12600">
              <a:solidFill>
                <a:srgbClr val="3366CC"/>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62485" name="Line 19"/>
            <p:cNvSpPr>
              <a:spLocks noChangeShapeType="1"/>
            </p:cNvSpPr>
            <p:nvPr/>
          </p:nvSpPr>
          <p:spPr bwMode="auto">
            <a:xfrm>
              <a:off x="1636715" y="4844767"/>
              <a:ext cx="7772400" cy="1588"/>
            </a:xfrm>
            <a:prstGeom prst="line">
              <a:avLst/>
            </a:prstGeom>
            <a:noFill/>
            <a:ln w="12600">
              <a:solidFill>
                <a:srgbClr val="3366CC"/>
              </a:solidFill>
              <a:miter lim="800000"/>
              <a:headEnd/>
              <a:tailEnd/>
            </a:ln>
            <a:extLst>
              <a:ext uri="{909E8E84-426E-40DD-AFC4-6F175D3DCCD1}">
                <a14:hiddenFill xmlns:a14="http://schemas.microsoft.com/office/drawing/2010/main">
                  <a:noFill/>
                </a14:hiddenFill>
              </a:ext>
            </a:extLst>
          </p:spPr>
          <p:txBody>
            <a:bodyPr/>
            <a:lstStyle/>
            <a:p>
              <a:endParaRPr lang="en-AU"/>
            </a:p>
          </p:txBody>
        </p:sp>
      </p:grpSp>
      <p:sp>
        <p:nvSpPr>
          <p:cNvPr id="62470" name="Text Box 20"/>
          <p:cNvSpPr txBox="1">
            <a:spLocks noChangeArrowheads="1"/>
          </p:cNvSpPr>
          <p:nvPr/>
        </p:nvSpPr>
        <p:spPr bwMode="auto">
          <a:xfrm>
            <a:off x="1202636" y="5369955"/>
            <a:ext cx="7649888" cy="69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00"/>
              </a:spcBef>
              <a:buClr>
                <a:srgbClr val="3366CC"/>
              </a:buClr>
              <a:buSzPct val="70000"/>
              <a:buNone/>
            </a:pPr>
            <a:r>
              <a:rPr lang="en-GB" altLang="en-US" sz="1800" i="1" dirty="0">
                <a:solidFill>
                  <a:srgbClr val="000000"/>
                </a:solidFill>
                <a:latin typeface="Arial" panose="020B0604020202020204" pitchFamily="34" charset="0"/>
              </a:rPr>
              <a:t>* Don’t get confused with the Composite Key  (which is a primary key set </a:t>
            </a:r>
          </a:p>
          <a:p>
            <a:pPr>
              <a:spcBef>
                <a:spcPts val="400"/>
              </a:spcBef>
              <a:buClr>
                <a:srgbClr val="3366CC"/>
              </a:buClr>
              <a:buSzPct val="70000"/>
              <a:buNone/>
            </a:pPr>
            <a:r>
              <a:rPr lang="en-GB" altLang="en-US" sz="1800" i="1" dirty="0">
                <a:solidFill>
                  <a:srgbClr val="000000"/>
                </a:solidFill>
                <a:latin typeface="Arial" panose="020B0604020202020204" pitchFamily="34" charset="0"/>
              </a:rPr>
              <a:t>composed with more than one attribute)</a:t>
            </a:r>
          </a:p>
        </p:txBody>
      </p:sp>
    </p:spTree>
    <p:extLst>
      <p:ext uri="{BB962C8B-B14F-4D97-AF65-F5344CB8AC3E}">
        <p14:creationId xmlns:p14="http://schemas.microsoft.com/office/powerpoint/2010/main" val="3985175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6451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832E3015-84D6-42D0-A250-311FAE7EA3F4}"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29</a:t>
            </a:fld>
            <a:endParaRPr lang="en-GB" altLang="en-US" sz="1400">
              <a:solidFill>
                <a:srgbClr val="000000"/>
              </a:solidFill>
              <a:latin typeface="Trebuchet MS" panose="020B0603020202020204" pitchFamily="34" charset="0"/>
            </a:endParaRPr>
          </a:p>
        </p:txBody>
      </p:sp>
      <p:grpSp>
        <p:nvGrpSpPr>
          <p:cNvPr id="64517" name="Group 4"/>
          <p:cNvGrpSpPr>
            <a:grpSpLocks/>
          </p:cNvGrpSpPr>
          <p:nvPr/>
        </p:nvGrpSpPr>
        <p:grpSpPr bwMode="auto">
          <a:xfrm>
            <a:off x="914400" y="1636644"/>
            <a:ext cx="7772400" cy="3722688"/>
            <a:chOff x="432" y="1056"/>
            <a:chExt cx="4896" cy="2345"/>
          </a:xfrm>
        </p:grpSpPr>
        <p:sp>
          <p:nvSpPr>
            <p:cNvPr id="64518" name="Rectangle 5"/>
            <p:cNvSpPr>
              <a:spLocks noChangeArrowheads="1"/>
            </p:cNvSpPr>
            <p:nvPr/>
          </p:nvSpPr>
          <p:spPr bwMode="auto">
            <a:xfrm>
              <a:off x="432" y="1056"/>
              <a:ext cx="1439"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600"/>
                </a:spcBef>
                <a:buClr>
                  <a:srgbClr val="000000"/>
                </a:buClr>
                <a:buNone/>
              </a:pPr>
              <a:r>
                <a:rPr lang="en-GB" altLang="en-US" sz="2400" b="1" i="1">
                  <a:solidFill>
                    <a:srgbClr val="000000"/>
                  </a:solidFill>
                  <a:latin typeface="Trebuchet MS" panose="020B0603020202020204" pitchFamily="34" charset="0"/>
                </a:rPr>
                <a:t>Attributes</a:t>
              </a:r>
            </a:p>
          </p:txBody>
        </p:sp>
        <p:sp>
          <p:nvSpPr>
            <p:cNvPr id="64519" name="Rectangle 6"/>
            <p:cNvSpPr>
              <a:spLocks noChangeArrowheads="1"/>
            </p:cNvSpPr>
            <p:nvPr/>
          </p:nvSpPr>
          <p:spPr bwMode="auto">
            <a:xfrm>
              <a:off x="1871" y="1056"/>
              <a:ext cx="1655"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700"/>
                </a:spcBef>
                <a:buClr>
                  <a:srgbClr val="FF0000"/>
                </a:buClr>
                <a:buNone/>
              </a:pPr>
              <a:r>
                <a:rPr lang="en-GB" altLang="en-US" sz="2400" b="1">
                  <a:solidFill>
                    <a:srgbClr val="FF0000"/>
                  </a:solidFill>
                  <a:latin typeface="Trebuchet MS" panose="020B0603020202020204" pitchFamily="34" charset="0"/>
                </a:rPr>
                <a:t>Single-valued</a:t>
              </a:r>
              <a:r>
                <a:rPr lang="en-GB" altLang="en-US" sz="2800" b="1">
                  <a:solidFill>
                    <a:srgbClr val="FF0000"/>
                  </a:solidFill>
                  <a:latin typeface="Trebuchet MS" panose="020B0603020202020204" pitchFamily="34" charset="0"/>
                </a:rPr>
                <a:t> </a:t>
              </a:r>
            </a:p>
          </p:txBody>
        </p:sp>
        <p:sp>
          <p:nvSpPr>
            <p:cNvPr id="64520" name="Rectangle 7"/>
            <p:cNvSpPr>
              <a:spLocks noChangeArrowheads="1"/>
            </p:cNvSpPr>
            <p:nvPr/>
          </p:nvSpPr>
          <p:spPr bwMode="auto">
            <a:xfrm>
              <a:off x="3526" y="1056"/>
              <a:ext cx="1802"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700"/>
                </a:spcBef>
                <a:buClr>
                  <a:srgbClr val="FF0000"/>
                </a:buClr>
                <a:buNone/>
              </a:pPr>
              <a:r>
                <a:rPr lang="en-GB" altLang="en-US" sz="2400" b="1">
                  <a:solidFill>
                    <a:srgbClr val="FF0000"/>
                  </a:solidFill>
                  <a:latin typeface="Trebuchet MS" panose="020B0603020202020204" pitchFamily="34" charset="0"/>
                </a:rPr>
                <a:t>Multivalued</a:t>
              </a:r>
            </a:p>
          </p:txBody>
        </p:sp>
        <p:sp>
          <p:nvSpPr>
            <p:cNvPr id="64521" name="Rectangle 8"/>
            <p:cNvSpPr>
              <a:spLocks noChangeArrowheads="1"/>
            </p:cNvSpPr>
            <p:nvPr/>
          </p:nvSpPr>
          <p:spPr bwMode="auto">
            <a:xfrm>
              <a:off x="432" y="1513"/>
              <a:ext cx="1439"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550"/>
                </a:spcBef>
                <a:buClr>
                  <a:srgbClr val="000000"/>
                </a:buClr>
                <a:buNone/>
              </a:pPr>
              <a:endParaRPr lang="en-GB" altLang="en-US" sz="1200" b="1" i="1">
                <a:solidFill>
                  <a:srgbClr val="000000"/>
                </a:solidFill>
                <a:latin typeface="Trebuchet MS" panose="020B0603020202020204" pitchFamily="34" charset="0"/>
              </a:endParaRPr>
            </a:p>
            <a:p>
              <a:pPr algn="ctr">
                <a:spcBef>
                  <a:spcPts val="550"/>
                </a:spcBef>
                <a:buClr>
                  <a:srgbClr val="000000"/>
                </a:buClr>
                <a:buNone/>
              </a:pPr>
              <a:r>
                <a:rPr lang="en-GB" altLang="en-US" sz="2200" b="1" i="1">
                  <a:solidFill>
                    <a:srgbClr val="000000"/>
                  </a:solidFill>
                  <a:latin typeface="Trebuchet MS" panose="020B0603020202020204" pitchFamily="34" charset="0"/>
                </a:rPr>
                <a:t>Characteristics</a:t>
              </a:r>
            </a:p>
          </p:txBody>
        </p:sp>
        <p:sp>
          <p:nvSpPr>
            <p:cNvPr id="64522" name="Rectangle 9"/>
            <p:cNvSpPr>
              <a:spLocks noChangeArrowheads="1"/>
            </p:cNvSpPr>
            <p:nvPr/>
          </p:nvSpPr>
          <p:spPr bwMode="auto">
            <a:xfrm>
              <a:off x="2018" y="1513"/>
              <a:ext cx="1508"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000000"/>
                </a:buClr>
                <a:buNone/>
              </a:pPr>
              <a:r>
                <a:rPr lang="en-GB" altLang="en-US" sz="2400">
                  <a:solidFill>
                    <a:srgbClr val="000000"/>
                  </a:solidFill>
                  <a:latin typeface="Trebuchet MS" panose="020B0603020202020204" pitchFamily="34" charset="0"/>
                </a:rPr>
                <a:t>Can have only a single value</a:t>
              </a:r>
            </a:p>
            <a:p>
              <a:pPr>
                <a:spcBef>
                  <a:spcPts val="600"/>
                </a:spcBef>
                <a:buClr>
                  <a:srgbClr val="000000"/>
                </a:buClr>
                <a:buNone/>
              </a:pPr>
              <a:endParaRPr lang="en-GB" altLang="en-US" sz="2400">
                <a:solidFill>
                  <a:srgbClr val="000000"/>
                </a:solidFill>
                <a:latin typeface="Trebuchet MS" panose="020B0603020202020204" pitchFamily="34" charset="0"/>
              </a:endParaRPr>
            </a:p>
          </p:txBody>
        </p:sp>
        <p:sp>
          <p:nvSpPr>
            <p:cNvPr id="64523" name="Rectangle 10"/>
            <p:cNvSpPr>
              <a:spLocks noChangeArrowheads="1"/>
            </p:cNvSpPr>
            <p:nvPr/>
          </p:nvSpPr>
          <p:spPr bwMode="auto">
            <a:xfrm>
              <a:off x="3606" y="1513"/>
              <a:ext cx="1722"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000000"/>
                </a:buClr>
                <a:buNone/>
              </a:pPr>
              <a:r>
                <a:rPr lang="en-GB" altLang="en-US" sz="2400">
                  <a:solidFill>
                    <a:srgbClr val="000000"/>
                  </a:solidFill>
                  <a:latin typeface="Trebuchet MS" panose="020B0603020202020204" pitchFamily="34" charset="0"/>
                </a:rPr>
                <a:t>Can have many values</a:t>
              </a:r>
            </a:p>
          </p:txBody>
        </p:sp>
        <p:sp>
          <p:nvSpPr>
            <p:cNvPr id="64524" name="Rectangle 11"/>
            <p:cNvSpPr>
              <a:spLocks noChangeArrowheads="1"/>
            </p:cNvSpPr>
            <p:nvPr/>
          </p:nvSpPr>
          <p:spPr bwMode="auto">
            <a:xfrm>
              <a:off x="432" y="2308"/>
              <a:ext cx="1439"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550"/>
                </a:spcBef>
                <a:buClr>
                  <a:srgbClr val="000000"/>
                </a:buClr>
                <a:buNone/>
              </a:pPr>
              <a:r>
                <a:rPr lang="en-GB" altLang="en-US" sz="2200" b="1" i="1">
                  <a:solidFill>
                    <a:srgbClr val="000000"/>
                  </a:solidFill>
                  <a:latin typeface="Trebuchet MS" panose="020B0603020202020204" pitchFamily="34" charset="0"/>
                </a:rPr>
                <a:t>Example</a:t>
              </a:r>
            </a:p>
          </p:txBody>
        </p:sp>
        <p:sp>
          <p:nvSpPr>
            <p:cNvPr id="64525" name="Rectangle 12"/>
            <p:cNvSpPr>
              <a:spLocks noChangeArrowheads="1"/>
            </p:cNvSpPr>
            <p:nvPr/>
          </p:nvSpPr>
          <p:spPr bwMode="auto">
            <a:xfrm>
              <a:off x="2064" y="2308"/>
              <a:ext cx="1588"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000000"/>
                </a:buClr>
                <a:buNone/>
              </a:pPr>
              <a:r>
                <a:rPr lang="en-GB" altLang="en-US" sz="2400">
                  <a:solidFill>
                    <a:srgbClr val="000000"/>
                  </a:solidFill>
                  <a:latin typeface="Trebuchet MS" panose="020B0603020202020204" pitchFamily="34" charset="0"/>
                </a:rPr>
                <a:t>Person has only one social security number</a:t>
              </a:r>
            </a:p>
          </p:txBody>
        </p:sp>
        <p:sp>
          <p:nvSpPr>
            <p:cNvPr id="64526" name="Rectangle 13"/>
            <p:cNvSpPr>
              <a:spLocks noChangeArrowheads="1"/>
            </p:cNvSpPr>
            <p:nvPr/>
          </p:nvSpPr>
          <p:spPr bwMode="auto">
            <a:xfrm>
              <a:off x="3651" y="2308"/>
              <a:ext cx="1677"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000000"/>
                </a:buClr>
                <a:buNone/>
              </a:pPr>
              <a:r>
                <a:rPr lang="en-GB" altLang="en-US" sz="2400">
                  <a:solidFill>
                    <a:srgbClr val="000000"/>
                  </a:solidFill>
                  <a:latin typeface="Trebuchet MS" panose="020B0603020202020204" pitchFamily="34" charset="0"/>
                </a:rPr>
                <a:t>Person may have several college degrees</a:t>
              </a:r>
            </a:p>
          </p:txBody>
        </p:sp>
        <p:sp>
          <p:nvSpPr>
            <p:cNvPr id="64527" name="Rectangle 14"/>
            <p:cNvSpPr>
              <a:spLocks noChangeArrowheads="1"/>
            </p:cNvSpPr>
            <p:nvPr/>
          </p:nvSpPr>
          <p:spPr bwMode="auto">
            <a:xfrm>
              <a:off x="432" y="3057"/>
              <a:ext cx="143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64528" name="Rectangle 15"/>
            <p:cNvSpPr>
              <a:spLocks noChangeArrowheads="1"/>
            </p:cNvSpPr>
            <p:nvPr/>
          </p:nvSpPr>
          <p:spPr bwMode="auto">
            <a:xfrm>
              <a:off x="1871" y="3057"/>
              <a:ext cx="165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64529" name="Rectangle 16"/>
            <p:cNvSpPr>
              <a:spLocks noChangeArrowheads="1"/>
            </p:cNvSpPr>
            <p:nvPr/>
          </p:nvSpPr>
          <p:spPr bwMode="auto">
            <a:xfrm>
              <a:off x="3526" y="3057"/>
              <a:ext cx="180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64530" name="Line 17"/>
            <p:cNvSpPr>
              <a:spLocks noChangeShapeType="1"/>
            </p:cNvSpPr>
            <p:nvPr/>
          </p:nvSpPr>
          <p:spPr bwMode="auto">
            <a:xfrm>
              <a:off x="432" y="1513"/>
              <a:ext cx="4896" cy="1"/>
            </a:xfrm>
            <a:prstGeom prst="line">
              <a:avLst/>
            </a:prstGeom>
            <a:noFill/>
            <a:ln w="12600">
              <a:solidFill>
                <a:srgbClr val="3366CC"/>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64531" name="Line 18"/>
            <p:cNvSpPr>
              <a:spLocks noChangeShapeType="1"/>
            </p:cNvSpPr>
            <p:nvPr/>
          </p:nvSpPr>
          <p:spPr bwMode="auto">
            <a:xfrm>
              <a:off x="432" y="1056"/>
              <a:ext cx="4896" cy="1"/>
            </a:xfrm>
            <a:prstGeom prst="line">
              <a:avLst/>
            </a:prstGeom>
            <a:noFill/>
            <a:ln w="12600">
              <a:solidFill>
                <a:srgbClr val="3366CC"/>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64532" name="Line 19"/>
            <p:cNvSpPr>
              <a:spLocks noChangeShapeType="1"/>
            </p:cNvSpPr>
            <p:nvPr/>
          </p:nvSpPr>
          <p:spPr bwMode="auto">
            <a:xfrm>
              <a:off x="432" y="3400"/>
              <a:ext cx="4896" cy="1"/>
            </a:xfrm>
            <a:prstGeom prst="line">
              <a:avLst/>
            </a:prstGeom>
            <a:noFill/>
            <a:ln w="12600">
              <a:solidFill>
                <a:srgbClr val="3366CC"/>
              </a:solidFill>
              <a:miter lim="800000"/>
              <a:headEnd/>
              <a:tailEnd/>
            </a:ln>
            <a:extLst>
              <a:ext uri="{909E8E84-426E-40DD-AFC4-6F175D3DCCD1}">
                <a14:hiddenFill xmlns:a14="http://schemas.microsoft.com/office/drawing/2010/main">
                  <a:noFill/>
                </a14:hiddenFill>
              </a:ext>
            </a:extLst>
          </p:spPr>
          <p:txBody>
            <a:bodyPr/>
            <a:lstStyle/>
            <a:p>
              <a:endParaRPr lang="en-AU"/>
            </a:p>
          </p:txBody>
        </p:sp>
      </p:grpSp>
      <p:sp>
        <p:nvSpPr>
          <p:cNvPr id="21" name="Text Box 3"/>
          <p:cNvSpPr txBox="1">
            <a:spLocks noChangeArrowheads="1"/>
          </p:cNvSpPr>
          <p:nvPr/>
        </p:nvSpPr>
        <p:spPr bwMode="auto">
          <a:xfrm>
            <a:off x="566529" y="331787"/>
            <a:ext cx="9415671" cy="80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3. </a:t>
            </a:r>
            <a:r>
              <a:rPr lang="en-GB" altLang="en-US" b="1" dirty="0" smtClean="0">
                <a:solidFill>
                  <a:srgbClr val="000099"/>
                </a:solidFill>
                <a:latin typeface="Stone Sans ITC TT-Bold" charset="0"/>
              </a:rPr>
              <a:t>Identify Attributes </a:t>
            </a:r>
            <a:r>
              <a:rPr lang="ar-SA" altLang="en-US" b="1" dirty="0" smtClean="0">
                <a:solidFill>
                  <a:srgbClr val="000099"/>
                </a:solidFill>
                <a:latin typeface="Stone Sans ITC TT-Bold" charset="0"/>
              </a:rPr>
              <a:t>‏</a:t>
            </a:r>
            <a:endParaRPr lang="en-GB" altLang="en-US" b="1" dirty="0">
              <a:solidFill>
                <a:srgbClr val="000099"/>
              </a:solidFill>
              <a:latin typeface="Stone Sans ITC TT-Bold" charset="0"/>
              <a:cs typeface="Arial" panose="020B0604020202020204" pitchFamily="34" charset="0"/>
            </a:endParaRPr>
          </a:p>
        </p:txBody>
      </p:sp>
    </p:spTree>
    <p:extLst>
      <p:ext uri="{BB962C8B-B14F-4D97-AF65-F5344CB8AC3E}">
        <p14:creationId xmlns:p14="http://schemas.microsoft.com/office/powerpoint/2010/main" val="22777371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US" altLang="en-US" sz="2400">
              <a:solidFill>
                <a:schemeClr val="bg1"/>
              </a:solidFill>
              <a:latin typeface="Arial" panose="020B0604020202020204" pitchFamily="34" charset="0"/>
              <a:ea typeface="Osaka" charset="-128"/>
            </a:endParaRPr>
          </a:p>
        </p:txBody>
      </p:sp>
      <p:sp>
        <p:nvSpPr>
          <p:cNvPr id="11267" name="Text Box 3"/>
          <p:cNvSpPr txBox="1">
            <a:spLocks noChangeArrowheads="1"/>
          </p:cNvSpPr>
          <p:nvPr/>
        </p:nvSpPr>
        <p:spPr bwMode="auto">
          <a:xfrm>
            <a:off x="655983" y="549276"/>
            <a:ext cx="781650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lnSpc>
                <a:spcPct val="96000"/>
              </a:lnSpc>
              <a:spcBef>
                <a:spcPct val="0"/>
              </a:spcBef>
              <a:buClr>
                <a:srgbClr val="000099"/>
              </a:buClr>
              <a:buFont typeface="Stone Sans ITC TT-Bold" charset="0"/>
              <a:buNone/>
            </a:pPr>
            <a:r>
              <a:rPr lang="en-GB" altLang="en-US" b="1" dirty="0">
                <a:solidFill>
                  <a:srgbClr val="000099"/>
                </a:solidFill>
                <a:latin typeface="Stone Sans ITC TT-Bold" charset="0"/>
                <a:ea typeface="Osaka" charset="-128"/>
              </a:rPr>
              <a:t>Learning Objectives</a:t>
            </a:r>
          </a:p>
        </p:txBody>
      </p:sp>
      <p:sp>
        <p:nvSpPr>
          <p:cNvPr id="11268" name="Text Box 4"/>
          <p:cNvSpPr txBox="1">
            <a:spLocks noChangeArrowheads="1"/>
          </p:cNvSpPr>
          <p:nvPr/>
        </p:nvSpPr>
        <p:spPr bwMode="auto">
          <a:xfrm>
            <a:off x="834887" y="1412876"/>
            <a:ext cx="9653726"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ts val="800"/>
              </a:spcBef>
              <a:buClr>
                <a:srgbClr val="000000"/>
              </a:buClr>
              <a:buNone/>
            </a:pPr>
            <a:r>
              <a:rPr lang="en-GB" altLang="en-US" dirty="0">
                <a:solidFill>
                  <a:srgbClr val="000000"/>
                </a:solidFill>
                <a:latin typeface="Trebuchet MS" panose="020B0603020202020204" pitchFamily="34" charset="0"/>
                <a:ea typeface="Osaka" charset="-128"/>
              </a:rPr>
              <a:t>In this lecture, you will learn:</a:t>
            </a:r>
          </a:p>
          <a:p>
            <a:pPr>
              <a:lnSpc>
                <a:spcPct val="96000"/>
              </a:lnSpc>
              <a:spcBef>
                <a:spcPts val="800"/>
              </a:spcBef>
              <a:buClr>
                <a:srgbClr val="000000"/>
              </a:buClr>
              <a:buNone/>
            </a:pPr>
            <a:endParaRPr lang="en-GB" altLang="en-US" sz="900" dirty="0">
              <a:solidFill>
                <a:srgbClr val="000000"/>
              </a:solidFill>
              <a:latin typeface="Trebuchet MS" panose="020B0603020202020204" pitchFamily="34" charset="0"/>
              <a:ea typeface="Osaka" charset="-128"/>
            </a:endParaRPr>
          </a:p>
          <a:p>
            <a:pPr>
              <a:spcBef>
                <a:spcPts val="7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ea typeface="Osaka" charset="-128"/>
              </a:rPr>
              <a:t>The components of Entity Relationship Diagram (ERD)</a:t>
            </a:r>
            <a:r>
              <a:rPr lang="ar-SA" altLang="en-US" sz="2800" dirty="0">
                <a:solidFill>
                  <a:srgbClr val="000000"/>
                </a:solidFill>
                <a:latin typeface="Trebuchet MS" panose="020B0603020202020204" pitchFamily="34" charset="0"/>
              </a:rPr>
              <a:t>‏</a:t>
            </a:r>
            <a:endParaRPr lang="en-GB" altLang="en-US" sz="2800" dirty="0">
              <a:solidFill>
                <a:srgbClr val="000000"/>
              </a:solidFill>
              <a:latin typeface="Trebuchet MS" panose="020B0603020202020204" pitchFamily="34" charset="0"/>
              <a:cs typeface="Arial" panose="020B0604020202020204" pitchFamily="34" charset="0"/>
            </a:endParaRPr>
          </a:p>
          <a:p>
            <a:pPr>
              <a:spcBef>
                <a:spcPts val="7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cs typeface="Arial" panose="020B0604020202020204" pitchFamily="34" charset="0"/>
              </a:rPr>
              <a:t>How relationships between entities are defined</a:t>
            </a:r>
          </a:p>
          <a:p>
            <a:pPr>
              <a:spcBef>
                <a:spcPts val="7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cs typeface="Arial" panose="020B0604020202020204" pitchFamily="34" charset="0"/>
              </a:rPr>
              <a:t>How ERD components affect database design and implementation</a:t>
            </a:r>
          </a:p>
          <a:p>
            <a:pPr>
              <a:spcBef>
                <a:spcPts val="7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cs typeface="Arial" panose="020B0604020202020204" pitchFamily="34" charset="0"/>
              </a:rPr>
              <a:t>Conflicting goals in the real-world database design </a:t>
            </a:r>
          </a:p>
          <a:p>
            <a:pPr>
              <a:lnSpc>
                <a:spcPct val="96000"/>
              </a:lnSpc>
              <a:spcBef>
                <a:spcPts val="800"/>
              </a:spcBef>
              <a:buClr>
                <a:srgbClr val="000000"/>
              </a:buClr>
              <a:buNone/>
            </a:pPr>
            <a:endParaRPr lang="en-GB" altLang="en-US" dirty="0">
              <a:solidFill>
                <a:srgbClr val="000000"/>
              </a:solidFill>
              <a:latin typeface="Trebuchet MS" panose="020B0603020202020204" pitchFamily="34" charset="0"/>
              <a:ea typeface="Osaka" charset="-128"/>
            </a:endParaRPr>
          </a:p>
        </p:txBody>
      </p:sp>
      <p:sp>
        <p:nvSpPr>
          <p:cNvPr id="11269" name="Slide Number Placeholder 5"/>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SzTx/>
              <a:buFont typeface="Arial" panose="020B0604020202020204" pitchFamily="34" charset="0"/>
              <a:buNone/>
            </a:pPr>
            <a:fld id="{4099422A-8755-4487-894F-3D93AEF37D8B}" type="slidenum">
              <a:rPr lang="en-GB" altLang="en-US" sz="1200">
                <a:solidFill>
                  <a:srgbClr val="898989"/>
                </a:solidFill>
              </a:rPr>
              <a:pPr>
                <a:spcBef>
                  <a:spcPct val="0"/>
                </a:spcBef>
                <a:buSzTx/>
                <a:buFont typeface="Arial" panose="020B0604020202020204" pitchFamily="34" charset="0"/>
                <a:buNone/>
              </a:pPr>
              <a:t>3</a:t>
            </a:fld>
            <a:endParaRPr lang="en-GB" altLang="en-US" sz="1200">
              <a:solidFill>
                <a:srgbClr val="898989"/>
              </a:solidFill>
            </a:endParaRPr>
          </a:p>
        </p:txBody>
      </p:sp>
    </p:spTree>
    <p:extLst>
      <p:ext uri="{BB962C8B-B14F-4D97-AF65-F5344CB8AC3E}">
        <p14:creationId xmlns:p14="http://schemas.microsoft.com/office/powerpoint/2010/main" val="34626844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66564"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44EBB090-A33C-4A35-91EA-35A77B9DBEEA}"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30</a:t>
            </a:fld>
            <a:endParaRPr lang="en-GB" altLang="en-US" sz="1400">
              <a:solidFill>
                <a:srgbClr val="000000"/>
              </a:solidFill>
              <a:latin typeface="Trebuchet MS" panose="020B0603020202020204" pitchFamily="34" charset="0"/>
            </a:endParaRPr>
          </a:p>
        </p:txBody>
      </p:sp>
      <p:sp>
        <p:nvSpPr>
          <p:cNvPr id="66565" name="Text Box 3"/>
          <p:cNvSpPr txBox="1">
            <a:spLocks noChangeArrowheads="1"/>
          </p:cNvSpPr>
          <p:nvPr/>
        </p:nvSpPr>
        <p:spPr bwMode="auto">
          <a:xfrm>
            <a:off x="606287" y="347870"/>
            <a:ext cx="9375913" cy="1252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
                <a:srgbClr val="000099"/>
              </a:buClr>
              <a:buNone/>
            </a:pPr>
            <a:r>
              <a:rPr lang="en-GB" altLang="en-US" b="1" dirty="0">
                <a:solidFill>
                  <a:srgbClr val="000099"/>
                </a:solidFill>
                <a:latin typeface="Stone Sans ITC TT-Bold" charset="0"/>
              </a:rPr>
              <a:t>Step 3. Identify Attributes </a:t>
            </a:r>
            <a:endParaRPr lang="en-GB" altLang="en-US" b="1" dirty="0" smtClean="0">
              <a:solidFill>
                <a:srgbClr val="000099"/>
              </a:solidFill>
              <a:latin typeface="Stone Sans ITC TT-Bold" charset="0"/>
            </a:endParaRPr>
          </a:p>
          <a:p>
            <a:pPr>
              <a:spcBef>
                <a:spcPct val="0"/>
              </a:spcBef>
              <a:buClr>
                <a:srgbClr val="000099"/>
              </a:buClr>
              <a:buNone/>
            </a:pPr>
            <a:r>
              <a:rPr lang="en-GB" altLang="en-US" b="1" dirty="0">
                <a:solidFill>
                  <a:srgbClr val="000099"/>
                </a:solidFill>
                <a:latin typeface="Stone Sans ITC TT-Bold" charset="0"/>
              </a:rPr>
              <a:t> </a:t>
            </a:r>
            <a:r>
              <a:rPr lang="en-GB" altLang="en-US" b="1" dirty="0" smtClean="0">
                <a:solidFill>
                  <a:srgbClr val="000099"/>
                </a:solidFill>
                <a:latin typeface="Stone Sans ITC TT-Bold" charset="0"/>
              </a:rPr>
              <a:t>           </a:t>
            </a:r>
            <a:r>
              <a:rPr lang="en-GB" altLang="en-US" sz="2800" b="1" dirty="0" smtClean="0">
                <a:solidFill>
                  <a:srgbClr val="000099"/>
                </a:solidFill>
                <a:latin typeface="Stone Sans ITC TT-Bold" charset="0"/>
              </a:rPr>
              <a:t>- How to handle multivalued attributes</a:t>
            </a:r>
            <a:r>
              <a:rPr lang="en-GB" altLang="en-US" sz="2800" b="1" dirty="0">
                <a:solidFill>
                  <a:srgbClr val="000099"/>
                </a:solidFill>
                <a:latin typeface="Stone Sans ITC TT-Bold" charset="0"/>
              </a:rPr>
              <a:t>?</a:t>
            </a:r>
          </a:p>
        </p:txBody>
      </p:sp>
      <p:sp>
        <p:nvSpPr>
          <p:cNvPr id="66566" name="Text Box 4"/>
          <p:cNvSpPr txBox="1">
            <a:spLocks noChangeArrowheads="1"/>
          </p:cNvSpPr>
          <p:nvPr/>
        </p:nvSpPr>
        <p:spPr bwMode="auto">
          <a:xfrm>
            <a:off x="606287" y="1676400"/>
            <a:ext cx="9375913" cy="3074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marL="0" indent="0">
              <a:lnSpc>
                <a:spcPct val="90000"/>
              </a:lnSpc>
              <a:spcBef>
                <a:spcPts val="600"/>
              </a:spcBef>
              <a:buClr>
                <a:srgbClr val="000000"/>
              </a:buClr>
              <a:buNone/>
            </a:pPr>
            <a:r>
              <a:rPr lang="en-GB" altLang="en-US" sz="2400" dirty="0">
                <a:solidFill>
                  <a:srgbClr val="000000"/>
                </a:solidFill>
                <a:latin typeface="Trebuchet MS" panose="020B0603020202020204" pitchFamily="34" charset="0"/>
              </a:rPr>
              <a:t>The relational DBMS cannot implement multivalued attributes</a:t>
            </a:r>
            <a:r>
              <a:rPr lang="en-GB" altLang="en-US" sz="2400" dirty="0" smtClean="0">
                <a:solidFill>
                  <a:srgbClr val="000000"/>
                </a:solidFill>
                <a:latin typeface="Trebuchet MS" panose="020B0603020202020204" pitchFamily="34" charset="0"/>
              </a:rPr>
              <a:t>.</a:t>
            </a:r>
          </a:p>
          <a:p>
            <a:pPr marL="0" indent="0">
              <a:lnSpc>
                <a:spcPct val="90000"/>
              </a:lnSpc>
              <a:spcBef>
                <a:spcPts val="600"/>
              </a:spcBef>
              <a:buClr>
                <a:srgbClr val="000000"/>
              </a:buClr>
              <a:buNone/>
            </a:pPr>
            <a:r>
              <a:rPr lang="en-GB" altLang="en-US" sz="1400" dirty="0" smtClean="0">
                <a:solidFill>
                  <a:srgbClr val="000000"/>
                </a:solidFill>
                <a:latin typeface="Trebuchet MS" panose="020B0603020202020204" pitchFamily="34" charset="0"/>
              </a:rPr>
              <a:t>               </a:t>
            </a:r>
          </a:p>
          <a:p>
            <a:pPr marL="0" indent="0">
              <a:lnSpc>
                <a:spcPct val="90000"/>
              </a:lnSpc>
              <a:spcBef>
                <a:spcPts val="600"/>
              </a:spcBef>
              <a:buClr>
                <a:srgbClr val="000000"/>
              </a:buClr>
              <a:buNone/>
            </a:pPr>
            <a:r>
              <a:rPr lang="en-GB" altLang="en-US" sz="1800" b="1" dirty="0">
                <a:solidFill>
                  <a:srgbClr val="000000"/>
                </a:solidFill>
                <a:latin typeface="Trebuchet MS" panose="020B0603020202020204" pitchFamily="34" charset="0"/>
              </a:rPr>
              <a:t> </a:t>
            </a:r>
            <a:r>
              <a:rPr lang="en-GB" altLang="en-US" sz="1800" b="1" dirty="0" smtClean="0">
                <a:solidFill>
                  <a:srgbClr val="000000"/>
                </a:solidFill>
                <a:latin typeface="Trebuchet MS" panose="020B0603020202020204" pitchFamily="34" charset="0"/>
              </a:rPr>
              <a:t>              CAR table</a:t>
            </a:r>
          </a:p>
          <a:p>
            <a:pPr marL="0" indent="0">
              <a:lnSpc>
                <a:spcPct val="90000"/>
              </a:lnSpc>
              <a:spcBef>
                <a:spcPts val="600"/>
              </a:spcBef>
              <a:buClr>
                <a:srgbClr val="000000"/>
              </a:buClr>
              <a:buNone/>
            </a:pPr>
            <a:endParaRPr lang="en-GB" altLang="en-US" sz="1400" dirty="0">
              <a:solidFill>
                <a:srgbClr val="000000"/>
              </a:solidFill>
              <a:latin typeface="Trebuchet MS" panose="020B0603020202020204" pitchFamily="34" charset="0"/>
            </a:endParaRPr>
          </a:p>
          <a:p>
            <a:pPr marL="0" indent="0">
              <a:lnSpc>
                <a:spcPct val="90000"/>
              </a:lnSpc>
              <a:spcBef>
                <a:spcPts val="600"/>
              </a:spcBef>
              <a:buClr>
                <a:srgbClr val="000000"/>
              </a:buClr>
              <a:buNone/>
            </a:pPr>
            <a:endParaRPr lang="en-GB" altLang="en-US" sz="1400" dirty="0" smtClean="0">
              <a:solidFill>
                <a:srgbClr val="000000"/>
              </a:solidFill>
              <a:latin typeface="Trebuchet MS" panose="020B0603020202020204" pitchFamily="34" charset="0"/>
            </a:endParaRPr>
          </a:p>
          <a:p>
            <a:pPr marL="0" indent="0">
              <a:lnSpc>
                <a:spcPct val="90000"/>
              </a:lnSpc>
              <a:spcBef>
                <a:spcPts val="600"/>
              </a:spcBef>
              <a:buClr>
                <a:srgbClr val="000000"/>
              </a:buClr>
              <a:buNone/>
            </a:pPr>
            <a:endParaRPr lang="en-GB" altLang="en-US" sz="1600" dirty="0">
              <a:latin typeface="+mn-lt"/>
              <a:ea typeface="+mn-ea"/>
            </a:endParaRPr>
          </a:p>
          <a:p>
            <a:pPr marL="0" indent="0">
              <a:lnSpc>
                <a:spcPct val="90000"/>
              </a:lnSpc>
              <a:spcBef>
                <a:spcPts val="600"/>
              </a:spcBef>
              <a:buClr>
                <a:srgbClr val="000000"/>
              </a:buClr>
              <a:buNone/>
            </a:pPr>
            <a:endParaRPr lang="en-GB" altLang="en-US" sz="1400" dirty="0" smtClean="0">
              <a:solidFill>
                <a:srgbClr val="000000"/>
              </a:solidFill>
              <a:latin typeface="Trebuchet MS" panose="020B0603020202020204" pitchFamily="34" charset="0"/>
            </a:endParaRPr>
          </a:p>
          <a:p>
            <a:pPr marL="0" indent="0">
              <a:lnSpc>
                <a:spcPct val="90000"/>
              </a:lnSpc>
              <a:spcBef>
                <a:spcPts val="600"/>
              </a:spcBef>
              <a:buClr>
                <a:srgbClr val="000000"/>
              </a:buClr>
              <a:buNone/>
            </a:pPr>
            <a:endParaRPr lang="en-GB" altLang="en-US" sz="1400" dirty="0">
              <a:solidFill>
                <a:srgbClr val="000000"/>
              </a:solidFill>
              <a:latin typeface="Trebuchet MS" panose="020B0603020202020204" pitchFamily="34" charset="0"/>
            </a:endParaRPr>
          </a:p>
          <a:p>
            <a:pPr marL="0" indent="0">
              <a:lnSpc>
                <a:spcPct val="90000"/>
              </a:lnSpc>
              <a:spcBef>
                <a:spcPts val="600"/>
              </a:spcBef>
              <a:buClr>
                <a:srgbClr val="000000"/>
              </a:buClr>
              <a:buNone/>
            </a:pPr>
            <a:endParaRPr lang="en-GB" altLang="en-US" sz="1400" dirty="0">
              <a:solidFill>
                <a:srgbClr val="000000"/>
              </a:solidFill>
              <a:latin typeface="Trebuchet MS" panose="020B0603020202020204" pitchFamily="34" charset="0"/>
            </a:endParaRPr>
          </a:p>
          <a:p>
            <a:pPr>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Possible courses of action for the </a:t>
            </a:r>
            <a:r>
              <a:rPr lang="en-GB" altLang="en-US" sz="2400" dirty="0" smtClean="0">
                <a:solidFill>
                  <a:srgbClr val="000000"/>
                </a:solidFill>
                <a:latin typeface="Trebuchet MS" panose="020B0603020202020204" pitchFamily="34" charset="0"/>
              </a:rPr>
              <a:t>designer</a:t>
            </a:r>
          </a:p>
          <a:p>
            <a:pPr marL="0" indent="0">
              <a:lnSpc>
                <a:spcPct val="90000"/>
              </a:lnSpc>
              <a:spcBef>
                <a:spcPts val="600"/>
              </a:spcBef>
              <a:buClr>
                <a:srgbClr val="000000"/>
              </a:buClr>
              <a:buNone/>
            </a:pPr>
            <a:endParaRPr lang="en-GB" altLang="en-US" sz="900" dirty="0" smtClean="0">
              <a:solidFill>
                <a:srgbClr val="000000"/>
              </a:solidFill>
              <a:latin typeface="Trebuchet MS" panose="020B0603020202020204" pitchFamily="34" charset="0"/>
            </a:endParaRPr>
          </a:p>
          <a:p>
            <a:pPr marL="457200" indent="-457200">
              <a:lnSpc>
                <a:spcPct val="90000"/>
              </a:lnSpc>
              <a:spcBef>
                <a:spcPts val="600"/>
              </a:spcBef>
              <a:buClr>
                <a:srgbClr val="000000"/>
              </a:buClr>
              <a:buAutoNum type="arabicPeriod"/>
            </a:pPr>
            <a:r>
              <a:rPr lang="en-GB" altLang="en-US" sz="2000" dirty="0" smtClean="0">
                <a:solidFill>
                  <a:srgbClr val="000000"/>
                </a:solidFill>
                <a:latin typeface="Trebuchet MS" panose="020B0603020202020204" pitchFamily="34" charset="0"/>
              </a:rPr>
              <a:t>Within </a:t>
            </a:r>
            <a:r>
              <a:rPr lang="en-GB" altLang="en-US" sz="2000" dirty="0">
                <a:solidFill>
                  <a:srgbClr val="000000"/>
                </a:solidFill>
                <a:latin typeface="Trebuchet MS" panose="020B0603020202020204" pitchFamily="34" charset="0"/>
              </a:rPr>
              <a:t>the original entity, create several new attributes, one for each of the original multivalued attribute’s components</a:t>
            </a:r>
            <a:r>
              <a:rPr lang="en-GB" altLang="en-US" sz="2000" dirty="0" smtClean="0">
                <a:solidFill>
                  <a:srgbClr val="000000"/>
                </a:solidFill>
                <a:latin typeface="Trebuchet MS" panose="020B0603020202020204" pitchFamily="34" charset="0"/>
              </a:rPr>
              <a:t>.</a:t>
            </a:r>
          </a:p>
          <a:p>
            <a:pPr marL="457200" indent="-457200">
              <a:lnSpc>
                <a:spcPct val="90000"/>
              </a:lnSpc>
              <a:spcBef>
                <a:spcPts val="600"/>
              </a:spcBef>
              <a:buClr>
                <a:srgbClr val="000000"/>
              </a:buClr>
              <a:buFont typeface="Arial" panose="020B0604020202020204" pitchFamily="34" charset="0"/>
              <a:buAutoNum type="arabicPeriod"/>
            </a:pPr>
            <a:r>
              <a:rPr lang="en-GB" altLang="en-US" sz="2000" dirty="0">
                <a:solidFill>
                  <a:srgbClr val="000000"/>
                </a:solidFill>
                <a:latin typeface="Trebuchet MS" panose="020B0603020202020204" pitchFamily="34" charset="0"/>
              </a:rPr>
              <a:t>Create a new entity composed of the original multivalued attribute’s components. </a:t>
            </a:r>
          </a:p>
          <a:p>
            <a:pPr marL="0" indent="0">
              <a:lnSpc>
                <a:spcPct val="90000"/>
              </a:lnSpc>
              <a:spcBef>
                <a:spcPts val="600"/>
              </a:spcBef>
              <a:buClr>
                <a:srgbClr val="000000"/>
              </a:buClr>
              <a:buNone/>
            </a:pPr>
            <a:endParaRPr lang="en-GB" altLang="en-US" sz="2000" dirty="0" smtClean="0">
              <a:solidFill>
                <a:srgbClr val="000000"/>
              </a:solidFill>
              <a:latin typeface="Trebuchet MS" panose="020B0603020202020204" pitchFamily="34" charset="0"/>
            </a:endParaRPr>
          </a:p>
          <a:p>
            <a:pPr marL="457200" indent="-457200">
              <a:lnSpc>
                <a:spcPct val="90000"/>
              </a:lnSpc>
              <a:spcBef>
                <a:spcPts val="600"/>
              </a:spcBef>
              <a:buClr>
                <a:srgbClr val="000000"/>
              </a:buClr>
              <a:buAutoNum type="arabicPeriod"/>
            </a:pPr>
            <a:endParaRPr lang="en-GB" altLang="en-US" sz="2000" dirty="0">
              <a:solidFill>
                <a:srgbClr val="000000"/>
              </a:solidFill>
              <a:latin typeface="Trebuchet MS" panose="020B0603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55680511"/>
              </p:ext>
            </p:extLst>
          </p:nvPr>
        </p:nvGraphicFramePr>
        <p:xfrm>
          <a:off x="1685471" y="2710164"/>
          <a:ext cx="6500585" cy="1341120"/>
        </p:xfrm>
        <a:graphic>
          <a:graphicData uri="http://schemas.openxmlformats.org/drawingml/2006/table">
            <a:tbl>
              <a:tblPr firstRow="1" bandRow="1">
                <a:tableStyleId>{5940675A-B579-460E-94D1-54222C63F5DA}</a:tableStyleId>
              </a:tblPr>
              <a:tblGrid>
                <a:gridCol w="1479417">
                  <a:extLst>
                    <a:ext uri="{9D8B030D-6E8A-4147-A177-3AD203B41FA5}">
                      <a16:colId xmlns:a16="http://schemas.microsoft.com/office/drawing/2014/main" val="366010661"/>
                    </a:ext>
                  </a:extLst>
                </a:gridCol>
                <a:gridCol w="1695486">
                  <a:extLst>
                    <a:ext uri="{9D8B030D-6E8A-4147-A177-3AD203B41FA5}">
                      <a16:colId xmlns:a16="http://schemas.microsoft.com/office/drawing/2014/main" val="980126278"/>
                    </a:ext>
                  </a:extLst>
                </a:gridCol>
                <a:gridCol w="1490358">
                  <a:extLst>
                    <a:ext uri="{9D8B030D-6E8A-4147-A177-3AD203B41FA5}">
                      <a16:colId xmlns:a16="http://schemas.microsoft.com/office/drawing/2014/main" val="1472291635"/>
                    </a:ext>
                  </a:extLst>
                </a:gridCol>
                <a:gridCol w="1835324">
                  <a:extLst>
                    <a:ext uri="{9D8B030D-6E8A-4147-A177-3AD203B41FA5}">
                      <a16:colId xmlns:a16="http://schemas.microsoft.com/office/drawing/2014/main" val="3632256041"/>
                    </a:ext>
                  </a:extLst>
                </a:gridCol>
              </a:tblGrid>
              <a:tr h="282845">
                <a:tc>
                  <a:txBody>
                    <a:bodyPr/>
                    <a:lstStyle/>
                    <a:p>
                      <a:r>
                        <a:rPr lang="en-US" sz="1600" b="1" dirty="0" smtClean="0"/>
                        <a:t>CAR_VIN</a:t>
                      </a:r>
                      <a:endParaRPr lang="en-AU" sz="1600" b="1" dirty="0"/>
                    </a:p>
                  </a:txBody>
                  <a:tcPr>
                    <a:solidFill>
                      <a:schemeClr val="bg2">
                        <a:lumMod val="90000"/>
                      </a:schemeClr>
                    </a:solidFill>
                  </a:tcPr>
                </a:tc>
                <a:tc>
                  <a:txBody>
                    <a:bodyPr/>
                    <a:lstStyle/>
                    <a:p>
                      <a:r>
                        <a:rPr lang="en-US" sz="1600" b="1" dirty="0" smtClean="0"/>
                        <a:t>MOD_CODE</a:t>
                      </a:r>
                      <a:endParaRPr lang="en-AU" sz="1600" b="1" dirty="0"/>
                    </a:p>
                  </a:txBody>
                  <a:tcPr>
                    <a:solidFill>
                      <a:schemeClr val="bg2">
                        <a:lumMod val="90000"/>
                      </a:schemeClr>
                    </a:solidFill>
                  </a:tcPr>
                </a:tc>
                <a:tc>
                  <a:txBody>
                    <a:bodyPr/>
                    <a:lstStyle/>
                    <a:p>
                      <a:r>
                        <a:rPr lang="en-US" sz="1600" b="1" dirty="0" smtClean="0"/>
                        <a:t>CAR_YEAR</a:t>
                      </a:r>
                      <a:endParaRPr lang="en-AU" sz="1600" b="1" dirty="0"/>
                    </a:p>
                  </a:txBody>
                  <a:tcPr>
                    <a:solidFill>
                      <a:schemeClr val="bg2">
                        <a:lumMod val="90000"/>
                      </a:schemeClr>
                    </a:solidFill>
                  </a:tcPr>
                </a:tc>
                <a:tc>
                  <a:txBody>
                    <a:bodyPr/>
                    <a:lstStyle/>
                    <a:p>
                      <a:r>
                        <a:rPr lang="en-US" sz="1600" b="1" dirty="0" smtClean="0"/>
                        <a:t>CAR_COLOUR</a:t>
                      </a:r>
                      <a:endParaRPr lang="en-AU" sz="1600" b="1" dirty="0"/>
                    </a:p>
                  </a:txBody>
                  <a:tcPr>
                    <a:solidFill>
                      <a:schemeClr val="bg2">
                        <a:lumMod val="90000"/>
                      </a:schemeClr>
                    </a:solidFill>
                  </a:tcPr>
                </a:tc>
                <a:extLst>
                  <a:ext uri="{0D108BD9-81ED-4DB2-BD59-A6C34878D82A}">
                    <a16:rowId xmlns:a16="http://schemas.microsoft.com/office/drawing/2014/main" val="420454311"/>
                  </a:ext>
                </a:extLst>
              </a:tr>
              <a:tr h="282845">
                <a:tc>
                  <a:txBody>
                    <a:bodyPr/>
                    <a:lstStyle/>
                    <a:p>
                      <a:r>
                        <a:rPr lang="en-US" sz="1600" dirty="0" smtClean="0"/>
                        <a:t>QLD0001</a:t>
                      </a:r>
                      <a:endParaRPr lang="en-AU" sz="1600" dirty="0"/>
                    </a:p>
                  </a:txBody>
                  <a:tcPr/>
                </a:tc>
                <a:tc>
                  <a:txBody>
                    <a:bodyPr/>
                    <a:lstStyle/>
                    <a:p>
                      <a:r>
                        <a:rPr lang="en-US" sz="1600" dirty="0" smtClean="0"/>
                        <a:t>00112</a:t>
                      </a:r>
                      <a:endParaRPr lang="en-AU" sz="1600" dirty="0"/>
                    </a:p>
                  </a:txBody>
                  <a:tcPr/>
                </a:tc>
                <a:tc>
                  <a:txBody>
                    <a:bodyPr/>
                    <a:lstStyle/>
                    <a:p>
                      <a:r>
                        <a:rPr lang="en-US" sz="1600" dirty="0" smtClean="0"/>
                        <a:t>2017</a:t>
                      </a:r>
                      <a:endParaRPr lang="en-AU" sz="1600" dirty="0"/>
                    </a:p>
                  </a:txBody>
                  <a:tcPr/>
                </a:tc>
                <a:tc>
                  <a:txBody>
                    <a:bodyPr/>
                    <a:lstStyle/>
                    <a:p>
                      <a:r>
                        <a:rPr lang="en-US" sz="1600" dirty="0" smtClean="0"/>
                        <a:t>Silver,</a:t>
                      </a:r>
                      <a:r>
                        <a:rPr lang="en-US" sz="1600" baseline="0" dirty="0" smtClean="0"/>
                        <a:t> Blue, Silver</a:t>
                      </a:r>
                      <a:endParaRPr lang="en-AU" sz="1600" dirty="0"/>
                    </a:p>
                  </a:txBody>
                  <a:tcPr/>
                </a:tc>
                <a:extLst>
                  <a:ext uri="{0D108BD9-81ED-4DB2-BD59-A6C34878D82A}">
                    <a16:rowId xmlns:a16="http://schemas.microsoft.com/office/drawing/2014/main" val="2967696866"/>
                  </a:ext>
                </a:extLst>
              </a:tr>
              <a:tr h="282845">
                <a:tc>
                  <a:txBody>
                    <a:bodyPr/>
                    <a:lstStyle/>
                    <a:p>
                      <a:r>
                        <a:rPr lang="en-US" sz="1600" dirty="0" smtClean="0"/>
                        <a:t>…</a:t>
                      </a:r>
                      <a:endParaRPr lang="en-AU" sz="1600" dirty="0"/>
                    </a:p>
                  </a:txBody>
                  <a:tcPr/>
                </a:tc>
                <a:tc>
                  <a:txBody>
                    <a:bodyPr/>
                    <a:lstStyle/>
                    <a:p>
                      <a:r>
                        <a:rPr lang="en-US" sz="1600" dirty="0" smtClean="0"/>
                        <a:t>…</a:t>
                      </a:r>
                      <a:endParaRPr lang="en-AU" sz="1600" dirty="0"/>
                    </a:p>
                  </a:txBody>
                  <a:tcPr/>
                </a:tc>
                <a:tc>
                  <a:txBody>
                    <a:bodyPr/>
                    <a:lstStyle/>
                    <a:p>
                      <a:r>
                        <a:rPr lang="en-US" sz="1600" dirty="0" smtClean="0"/>
                        <a:t>…</a:t>
                      </a:r>
                      <a:endParaRPr lang="en-AU" sz="1600" dirty="0"/>
                    </a:p>
                  </a:txBody>
                  <a:tcPr/>
                </a:tc>
                <a:tc>
                  <a:txBody>
                    <a:bodyPr/>
                    <a:lstStyle/>
                    <a:p>
                      <a:r>
                        <a:rPr lang="en-US" sz="1600" dirty="0" smtClean="0"/>
                        <a:t>…</a:t>
                      </a:r>
                      <a:endParaRPr lang="en-AU" sz="1600" dirty="0"/>
                    </a:p>
                  </a:txBody>
                  <a:tcPr/>
                </a:tc>
                <a:extLst>
                  <a:ext uri="{0D108BD9-81ED-4DB2-BD59-A6C34878D82A}">
                    <a16:rowId xmlns:a16="http://schemas.microsoft.com/office/drawing/2014/main" val="3545429453"/>
                  </a:ext>
                </a:extLst>
              </a:tr>
              <a:tr h="282845">
                <a:tc>
                  <a:txBody>
                    <a:bodyPr/>
                    <a:lstStyle/>
                    <a:p>
                      <a:r>
                        <a:rPr lang="en-US" sz="1600" dirty="0" smtClean="0"/>
                        <a:t>…</a:t>
                      </a:r>
                      <a:endParaRPr lang="en-AU" sz="1600" dirty="0"/>
                    </a:p>
                  </a:txBody>
                  <a:tcPr/>
                </a:tc>
                <a:tc>
                  <a:txBody>
                    <a:bodyPr/>
                    <a:lstStyle/>
                    <a:p>
                      <a:r>
                        <a:rPr lang="en-US" sz="1600" dirty="0" smtClean="0"/>
                        <a:t>…</a:t>
                      </a:r>
                      <a:endParaRPr lang="en-AU" sz="1600" dirty="0"/>
                    </a:p>
                  </a:txBody>
                  <a:tcPr/>
                </a:tc>
                <a:tc>
                  <a:txBody>
                    <a:bodyPr/>
                    <a:lstStyle/>
                    <a:p>
                      <a:r>
                        <a:rPr lang="en-US" sz="1600" dirty="0" smtClean="0"/>
                        <a:t>…</a:t>
                      </a:r>
                      <a:endParaRPr lang="en-AU" sz="1600" dirty="0"/>
                    </a:p>
                  </a:txBody>
                  <a:tcPr/>
                </a:tc>
                <a:tc>
                  <a:txBody>
                    <a:bodyPr/>
                    <a:lstStyle/>
                    <a:p>
                      <a:r>
                        <a:rPr lang="en-US" sz="1600" dirty="0" smtClean="0"/>
                        <a:t>…</a:t>
                      </a:r>
                      <a:endParaRPr lang="en-AU" sz="1600" dirty="0"/>
                    </a:p>
                  </a:txBody>
                  <a:tcPr/>
                </a:tc>
                <a:extLst>
                  <a:ext uri="{0D108BD9-81ED-4DB2-BD59-A6C34878D82A}">
                    <a16:rowId xmlns:a16="http://schemas.microsoft.com/office/drawing/2014/main" val="1132658621"/>
                  </a:ext>
                </a:extLst>
              </a:tr>
            </a:tbl>
          </a:graphicData>
        </a:graphic>
      </p:graphicFrame>
      <p:sp>
        <p:nvSpPr>
          <p:cNvPr id="5" name="Oval 4"/>
          <p:cNvSpPr/>
          <p:nvPr/>
        </p:nvSpPr>
        <p:spPr>
          <a:xfrm>
            <a:off x="6259285" y="2321023"/>
            <a:ext cx="2198915" cy="1785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816253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66564"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44EBB090-A33C-4A35-91EA-35A77B9DBEEA}"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31</a:t>
            </a:fld>
            <a:endParaRPr lang="en-GB" altLang="en-US" sz="1400">
              <a:solidFill>
                <a:srgbClr val="000000"/>
              </a:solidFill>
              <a:latin typeface="Trebuchet MS" panose="020B0603020202020204" pitchFamily="34" charset="0"/>
            </a:endParaRPr>
          </a:p>
        </p:txBody>
      </p:sp>
      <p:sp>
        <p:nvSpPr>
          <p:cNvPr id="66565" name="Text Box 3"/>
          <p:cNvSpPr txBox="1">
            <a:spLocks noChangeArrowheads="1"/>
          </p:cNvSpPr>
          <p:nvPr/>
        </p:nvSpPr>
        <p:spPr bwMode="auto">
          <a:xfrm>
            <a:off x="606287" y="347870"/>
            <a:ext cx="9375913" cy="1252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
                <a:srgbClr val="000099"/>
              </a:buClr>
              <a:buNone/>
            </a:pPr>
            <a:r>
              <a:rPr lang="en-GB" altLang="en-US" b="1" dirty="0">
                <a:solidFill>
                  <a:srgbClr val="000099"/>
                </a:solidFill>
                <a:latin typeface="Stone Sans ITC TT-Bold" charset="0"/>
              </a:rPr>
              <a:t>Step 3. Identify Attributes </a:t>
            </a:r>
            <a:endParaRPr lang="en-GB" altLang="en-US" b="1" dirty="0" smtClean="0">
              <a:solidFill>
                <a:srgbClr val="000099"/>
              </a:solidFill>
              <a:latin typeface="Stone Sans ITC TT-Bold" charset="0"/>
            </a:endParaRPr>
          </a:p>
          <a:p>
            <a:pPr>
              <a:spcBef>
                <a:spcPct val="0"/>
              </a:spcBef>
              <a:buClr>
                <a:srgbClr val="000099"/>
              </a:buClr>
              <a:buNone/>
            </a:pPr>
            <a:r>
              <a:rPr lang="en-GB" altLang="en-US" b="1" dirty="0">
                <a:solidFill>
                  <a:srgbClr val="000099"/>
                </a:solidFill>
                <a:latin typeface="Stone Sans ITC TT-Bold" charset="0"/>
              </a:rPr>
              <a:t> </a:t>
            </a:r>
            <a:r>
              <a:rPr lang="en-GB" altLang="en-US" b="1" dirty="0" smtClean="0">
                <a:solidFill>
                  <a:srgbClr val="000099"/>
                </a:solidFill>
                <a:latin typeface="Stone Sans ITC TT-Bold" charset="0"/>
              </a:rPr>
              <a:t>           </a:t>
            </a:r>
            <a:r>
              <a:rPr lang="en-GB" altLang="en-US" sz="2800" b="1" dirty="0" smtClean="0">
                <a:solidFill>
                  <a:srgbClr val="000099"/>
                </a:solidFill>
                <a:latin typeface="Stone Sans ITC TT-Bold" charset="0"/>
              </a:rPr>
              <a:t>- How </a:t>
            </a:r>
            <a:r>
              <a:rPr lang="en-GB" altLang="en-US" sz="2800" b="1" dirty="0">
                <a:solidFill>
                  <a:srgbClr val="000099"/>
                </a:solidFill>
                <a:latin typeface="Stone Sans ITC TT-Bold" charset="0"/>
              </a:rPr>
              <a:t>to Handle </a:t>
            </a:r>
            <a:r>
              <a:rPr lang="en-GB" altLang="en-US" sz="2800" b="1" dirty="0" smtClean="0">
                <a:solidFill>
                  <a:srgbClr val="000099"/>
                </a:solidFill>
                <a:latin typeface="Stone Sans ITC TT-Bold" charset="0"/>
              </a:rPr>
              <a:t>Multivalued </a:t>
            </a:r>
            <a:r>
              <a:rPr lang="en-GB" altLang="en-US" sz="2800" b="1" dirty="0">
                <a:solidFill>
                  <a:srgbClr val="000099"/>
                </a:solidFill>
                <a:latin typeface="Stone Sans ITC TT-Bold" charset="0"/>
              </a:rPr>
              <a:t>Attributes?</a:t>
            </a:r>
          </a:p>
        </p:txBody>
      </p:sp>
      <p:sp>
        <p:nvSpPr>
          <p:cNvPr id="66566" name="Text Box 4"/>
          <p:cNvSpPr txBox="1">
            <a:spLocks noChangeArrowheads="1"/>
          </p:cNvSpPr>
          <p:nvPr/>
        </p:nvSpPr>
        <p:spPr bwMode="auto">
          <a:xfrm>
            <a:off x="606287" y="1676400"/>
            <a:ext cx="937591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600"/>
              </a:spcBef>
              <a:buClr>
                <a:srgbClr val="000000"/>
              </a:buClr>
              <a:buFont typeface="Trebuchet MS" panose="020B0603020202020204" pitchFamily="34" charset="0"/>
              <a:buChar char="•"/>
            </a:pPr>
            <a:r>
              <a:rPr lang="en-GB" altLang="en-US" sz="2400" dirty="0" smtClean="0">
                <a:solidFill>
                  <a:srgbClr val="000000"/>
                </a:solidFill>
                <a:latin typeface="Trebuchet MS" panose="020B0603020202020204" pitchFamily="34" charset="0"/>
              </a:rPr>
              <a:t>Possible </a:t>
            </a:r>
            <a:r>
              <a:rPr lang="en-GB" altLang="en-US" sz="2400" dirty="0">
                <a:solidFill>
                  <a:srgbClr val="000000"/>
                </a:solidFill>
                <a:latin typeface="Trebuchet MS" panose="020B0603020202020204" pitchFamily="34" charset="0"/>
              </a:rPr>
              <a:t>courses of action for the </a:t>
            </a:r>
            <a:r>
              <a:rPr lang="en-GB" altLang="en-US" sz="2400" dirty="0" smtClean="0">
                <a:solidFill>
                  <a:srgbClr val="000000"/>
                </a:solidFill>
                <a:latin typeface="Trebuchet MS" panose="020B0603020202020204" pitchFamily="34" charset="0"/>
              </a:rPr>
              <a:t>designer</a:t>
            </a:r>
          </a:p>
          <a:p>
            <a:pPr marL="0" indent="0">
              <a:lnSpc>
                <a:spcPct val="90000"/>
              </a:lnSpc>
              <a:spcBef>
                <a:spcPts val="600"/>
              </a:spcBef>
              <a:buClr>
                <a:srgbClr val="000000"/>
              </a:buClr>
              <a:buNone/>
            </a:pPr>
            <a:endParaRPr lang="en-GB" altLang="en-US" sz="2000" dirty="0" smtClean="0">
              <a:solidFill>
                <a:srgbClr val="000000"/>
              </a:solidFill>
              <a:latin typeface="Trebuchet MS" panose="020B0603020202020204" pitchFamily="34" charset="0"/>
            </a:endParaRPr>
          </a:p>
          <a:p>
            <a:pPr marL="457200" indent="-457200">
              <a:lnSpc>
                <a:spcPct val="90000"/>
              </a:lnSpc>
              <a:spcBef>
                <a:spcPts val="600"/>
              </a:spcBef>
              <a:buClr>
                <a:srgbClr val="000000"/>
              </a:buClr>
              <a:buAutoNum type="arabicPeriod"/>
            </a:pPr>
            <a:r>
              <a:rPr lang="en-GB" altLang="en-US" sz="2400" dirty="0" smtClean="0">
                <a:solidFill>
                  <a:srgbClr val="000000"/>
                </a:solidFill>
                <a:latin typeface="Trebuchet MS" panose="020B0603020202020204" pitchFamily="34" charset="0"/>
              </a:rPr>
              <a:t>Within </a:t>
            </a:r>
            <a:r>
              <a:rPr lang="en-GB" altLang="en-US" sz="2400" dirty="0">
                <a:solidFill>
                  <a:srgbClr val="000000"/>
                </a:solidFill>
                <a:latin typeface="Trebuchet MS" panose="020B0603020202020204" pitchFamily="34" charset="0"/>
              </a:rPr>
              <a:t>the original entity, create several new attributes, one for each of the original multivalued attribute’s components</a:t>
            </a:r>
            <a:r>
              <a:rPr lang="en-GB" altLang="en-US" sz="2400" dirty="0" smtClean="0">
                <a:solidFill>
                  <a:srgbClr val="000000"/>
                </a:solidFill>
                <a:latin typeface="Trebuchet MS" panose="020B0603020202020204" pitchFamily="34" charset="0"/>
              </a:rPr>
              <a:t>.</a:t>
            </a:r>
          </a:p>
          <a:p>
            <a:pPr marL="0" indent="0">
              <a:lnSpc>
                <a:spcPct val="90000"/>
              </a:lnSpc>
              <a:spcBef>
                <a:spcPts val="600"/>
              </a:spcBef>
              <a:buClr>
                <a:srgbClr val="000000"/>
              </a:buClr>
              <a:buNone/>
            </a:pPr>
            <a:endParaRPr lang="en-GB" altLang="en-US" sz="2000" dirty="0" smtClean="0">
              <a:solidFill>
                <a:srgbClr val="000000"/>
              </a:solidFill>
              <a:latin typeface="Trebuchet MS" panose="020B0603020202020204" pitchFamily="34" charset="0"/>
            </a:endParaRPr>
          </a:p>
          <a:p>
            <a:pPr marL="457200" indent="-457200">
              <a:lnSpc>
                <a:spcPct val="90000"/>
              </a:lnSpc>
              <a:spcBef>
                <a:spcPts val="600"/>
              </a:spcBef>
              <a:buClr>
                <a:srgbClr val="000000"/>
              </a:buClr>
              <a:buAutoNum type="arabicPeriod"/>
            </a:pPr>
            <a:endParaRPr lang="en-GB" altLang="en-US" sz="2000" dirty="0">
              <a:solidFill>
                <a:srgbClr val="000000"/>
              </a:solidFill>
              <a:latin typeface="Trebuchet MS" panose="020B0603020202020204" pitchFamily="34" charset="0"/>
            </a:endParaRPr>
          </a:p>
        </p:txBody>
      </p:sp>
      <p:pic>
        <p:nvPicPr>
          <p:cNvPr id="2" name="Picture 1"/>
          <p:cNvPicPr>
            <a:picLocks noChangeAspect="1"/>
          </p:cNvPicPr>
          <p:nvPr/>
        </p:nvPicPr>
        <p:blipFill>
          <a:blip r:embed="rId3"/>
          <a:stretch>
            <a:fillRect/>
          </a:stretch>
        </p:blipFill>
        <p:spPr>
          <a:xfrm>
            <a:off x="1130119" y="3577317"/>
            <a:ext cx="5661905" cy="1963511"/>
          </a:xfrm>
          <a:prstGeom prst="rect">
            <a:avLst/>
          </a:prstGeom>
        </p:spPr>
      </p:pic>
      <p:pic>
        <p:nvPicPr>
          <p:cNvPr id="3" name="Picture 2"/>
          <p:cNvPicPr>
            <a:picLocks noChangeAspect="1"/>
          </p:cNvPicPr>
          <p:nvPr/>
        </p:nvPicPr>
        <p:blipFill>
          <a:blip r:embed="rId4"/>
          <a:stretch>
            <a:fillRect/>
          </a:stretch>
        </p:blipFill>
        <p:spPr>
          <a:xfrm>
            <a:off x="8489768" y="3810000"/>
            <a:ext cx="2548345" cy="1820246"/>
          </a:xfrm>
          <a:prstGeom prst="rect">
            <a:avLst/>
          </a:prstGeom>
        </p:spPr>
      </p:pic>
      <p:sp>
        <p:nvSpPr>
          <p:cNvPr id="4" name="Right Arrow 3"/>
          <p:cNvSpPr/>
          <p:nvPr/>
        </p:nvSpPr>
        <p:spPr>
          <a:xfrm>
            <a:off x="7315856" y="4294415"/>
            <a:ext cx="783771" cy="59871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347947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66564"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44EBB090-A33C-4A35-91EA-35A77B9DBEEA}"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32</a:t>
            </a:fld>
            <a:endParaRPr lang="en-GB" altLang="en-US" sz="1400">
              <a:solidFill>
                <a:srgbClr val="000000"/>
              </a:solidFill>
              <a:latin typeface="Trebuchet MS" panose="020B0603020202020204" pitchFamily="34" charset="0"/>
            </a:endParaRPr>
          </a:p>
        </p:txBody>
      </p:sp>
      <p:sp>
        <p:nvSpPr>
          <p:cNvPr id="66565" name="Text Box 3"/>
          <p:cNvSpPr txBox="1">
            <a:spLocks noChangeArrowheads="1"/>
          </p:cNvSpPr>
          <p:nvPr/>
        </p:nvSpPr>
        <p:spPr bwMode="auto">
          <a:xfrm>
            <a:off x="606287" y="347870"/>
            <a:ext cx="9375913" cy="1252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
                <a:srgbClr val="000099"/>
              </a:buClr>
              <a:buNone/>
            </a:pPr>
            <a:r>
              <a:rPr lang="en-GB" altLang="en-US" b="1" dirty="0">
                <a:solidFill>
                  <a:srgbClr val="000099"/>
                </a:solidFill>
                <a:latin typeface="Stone Sans ITC TT-Bold" charset="0"/>
              </a:rPr>
              <a:t>Step 3. Identify Attributes </a:t>
            </a:r>
            <a:endParaRPr lang="en-GB" altLang="en-US" b="1" dirty="0" smtClean="0">
              <a:solidFill>
                <a:srgbClr val="000099"/>
              </a:solidFill>
              <a:latin typeface="Stone Sans ITC TT-Bold" charset="0"/>
            </a:endParaRPr>
          </a:p>
          <a:p>
            <a:pPr>
              <a:spcBef>
                <a:spcPct val="0"/>
              </a:spcBef>
              <a:buClr>
                <a:srgbClr val="000099"/>
              </a:buClr>
              <a:buNone/>
            </a:pPr>
            <a:r>
              <a:rPr lang="en-GB" altLang="en-US" b="1" dirty="0">
                <a:solidFill>
                  <a:srgbClr val="000099"/>
                </a:solidFill>
                <a:latin typeface="Stone Sans ITC TT-Bold" charset="0"/>
              </a:rPr>
              <a:t> </a:t>
            </a:r>
            <a:r>
              <a:rPr lang="en-GB" altLang="en-US" b="1" dirty="0" smtClean="0">
                <a:solidFill>
                  <a:srgbClr val="000099"/>
                </a:solidFill>
                <a:latin typeface="Stone Sans ITC TT-Bold" charset="0"/>
              </a:rPr>
              <a:t>           </a:t>
            </a:r>
            <a:r>
              <a:rPr lang="en-GB" altLang="en-US" sz="2800" b="1" dirty="0" smtClean="0">
                <a:solidFill>
                  <a:srgbClr val="000099"/>
                </a:solidFill>
                <a:latin typeface="Stone Sans ITC TT-Bold" charset="0"/>
              </a:rPr>
              <a:t>- How </a:t>
            </a:r>
            <a:r>
              <a:rPr lang="en-GB" altLang="en-US" sz="2800" b="1" dirty="0">
                <a:solidFill>
                  <a:srgbClr val="000099"/>
                </a:solidFill>
                <a:latin typeface="Stone Sans ITC TT-Bold" charset="0"/>
              </a:rPr>
              <a:t>to Handle </a:t>
            </a:r>
            <a:r>
              <a:rPr lang="en-GB" altLang="en-US" sz="2800" b="1" dirty="0" smtClean="0">
                <a:solidFill>
                  <a:srgbClr val="000099"/>
                </a:solidFill>
                <a:latin typeface="Stone Sans ITC TT-Bold" charset="0"/>
              </a:rPr>
              <a:t>Multivalued </a:t>
            </a:r>
            <a:r>
              <a:rPr lang="en-GB" altLang="en-US" sz="2800" b="1" dirty="0">
                <a:solidFill>
                  <a:srgbClr val="000099"/>
                </a:solidFill>
                <a:latin typeface="Stone Sans ITC TT-Bold" charset="0"/>
              </a:rPr>
              <a:t>Attributes?</a:t>
            </a:r>
          </a:p>
        </p:txBody>
      </p:sp>
      <p:sp>
        <p:nvSpPr>
          <p:cNvPr id="66566" name="Text Box 4"/>
          <p:cNvSpPr txBox="1">
            <a:spLocks noChangeArrowheads="1"/>
          </p:cNvSpPr>
          <p:nvPr/>
        </p:nvSpPr>
        <p:spPr bwMode="auto">
          <a:xfrm>
            <a:off x="606287" y="1676400"/>
            <a:ext cx="937591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600"/>
              </a:spcBef>
              <a:buClr>
                <a:srgbClr val="000000"/>
              </a:buClr>
              <a:buFont typeface="Trebuchet MS" panose="020B0603020202020204" pitchFamily="34" charset="0"/>
              <a:buChar char="•"/>
            </a:pPr>
            <a:r>
              <a:rPr lang="en-GB" altLang="en-US" sz="2400" dirty="0" smtClean="0">
                <a:solidFill>
                  <a:srgbClr val="000000"/>
                </a:solidFill>
                <a:latin typeface="Trebuchet MS" panose="020B0603020202020204" pitchFamily="34" charset="0"/>
              </a:rPr>
              <a:t>Possible </a:t>
            </a:r>
            <a:r>
              <a:rPr lang="en-GB" altLang="en-US" sz="2400" dirty="0">
                <a:solidFill>
                  <a:srgbClr val="000000"/>
                </a:solidFill>
                <a:latin typeface="Trebuchet MS" panose="020B0603020202020204" pitchFamily="34" charset="0"/>
              </a:rPr>
              <a:t>courses of action for the </a:t>
            </a:r>
            <a:r>
              <a:rPr lang="en-GB" altLang="en-US" sz="2400" dirty="0" smtClean="0">
                <a:solidFill>
                  <a:srgbClr val="000000"/>
                </a:solidFill>
                <a:latin typeface="Trebuchet MS" panose="020B0603020202020204" pitchFamily="34" charset="0"/>
              </a:rPr>
              <a:t>designer</a:t>
            </a:r>
          </a:p>
          <a:p>
            <a:pPr marL="0" indent="0">
              <a:lnSpc>
                <a:spcPct val="90000"/>
              </a:lnSpc>
              <a:spcBef>
                <a:spcPts val="600"/>
              </a:spcBef>
              <a:buClr>
                <a:srgbClr val="000000"/>
              </a:buClr>
              <a:buNone/>
            </a:pPr>
            <a:endParaRPr lang="en-GB" altLang="en-US" sz="2000" dirty="0" smtClean="0">
              <a:solidFill>
                <a:srgbClr val="000000"/>
              </a:solidFill>
              <a:latin typeface="Trebuchet MS" panose="020B0603020202020204" pitchFamily="34" charset="0"/>
            </a:endParaRPr>
          </a:p>
          <a:p>
            <a:pPr marL="457200" indent="-457200">
              <a:spcBef>
                <a:spcPts val="700"/>
              </a:spcBef>
              <a:buClr>
                <a:srgbClr val="000000"/>
              </a:buClr>
              <a:buFont typeface="+mj-lt"/>
              <a:buAutoNum type="arabicPeriod" startAt="2"/>
            </a:pPr>
            <a:r>
              <a:rPr lang="en-GB" altLang="en-US" sz="2400" dirty="0" smtClean="0">
                <a:solidFill>
                  <a:srgbClr val="000000"/>
                </a:solidFill>
                <a:latin typeface="Trebuchet MS" panose="020B0603020202020204" pitchFamily="34" charset="0"/>
              </a:rPr>
              <a:t>Create </a:t>
            </a:r>
            <a:r>
              <a:rPr lang="en-GB" altLang="en-US" sz="2400" dirty="0">
                <a:solidFill>
                  <a:srgbClr val="000000"/>
                </a:solidFill>
                <a:latin typeface="Trebuchet MS" panose="020B0603020202020204" pitchFamily="34" charset="0"/>
              </a:rPr>
              <a:t>a new entity composed of the original multivalued attribute’s components</a:t>
            </a:r>
            <a:r>
              <a:rPr lang="en-GB" altLang="en-US" sz="2400" dirty="0" smtClean="0">
                <a:solidFill>
                  <a:srgbClr val="000000"/>
                </a:solidFill>
                <a:latin typeface="Trebuchet MS" panose="020B0603020202020204" pitchFamily="34" charset="0"/>
              </a:rPr>
              <a:t>.</a:t>
            </a:r>
          </a:p>
          <a:p>
            <a:pPr marL="0" indent="0">
              <a:spcBef>
                <a:spcPts val="700"/>
              </a:spcBef>
              <a:buClr>
                <a:srgbClr val="000000"/>
              </a:buClr>
              <a:buNone/>
            </a:pPr>
            <a:endParaRPr lang="en-GB" altLang="en-US" sz="2400" dirty="0" smtClean="0">
              <a:solidFill>
                <a:srgbClr val="000000"/>
              </a:solidFill>
              <a:latin typeface="Trebuchet MS" panose="020B0603020202020204" pitchFamily="34" charset="0"/>
            </a:endParaRPr>
          </a:p>
          <a:p>
            <a:pPr marL="0" indent="0">
              <a:spcBef>
                <a:spcPts val="700"/>
              </a:spcBef>
              <a:buClr>
                <a:srgbClr val="000000"/>
              </a:buClr>
              <a:buNone/>
            </a:pPr>
            <a:r>
              <a:rPr lang="en-GB" altLang="en-US" sz="2400" dirty="0" smtClean="0">
                <a:solidFill>
                  <a:srgbClr val="000000"/>
                </a:solidFill>
                <a:latin typeface="Trebuchet MS" panose="020B0603020202020204" pitchFamily="34" charset="0"/>
              </a:rPr>
              <a:t> </a:t>
            </a:r>
          </a:p>
          <a:p>
            <a:pPr marL="0" indent="0">
              <a:spcBef>
                <a:spcPts val="700"/>
              </a:spcBef>
              <a:buClr>
                <a:srgbClr val="000000"/>
              </a:buClr>
              <a:buNone/>
            </a:pPr>
            <a:endParaRPr lang="en-GB" altLang="en-US" sz="2400" dirty="0" smtClean="0">
              <a:solidFill>
                <a:srgbClr val="000000"/>
              </a:solidFill>
              <a:latin typeface="Trebuchet MS" panose="020B0603020202020204" pitchFamily="34" charset="0"/>
            </a:endParaRPr>
          </a:p>
          <a:p>
            <a:pPr marL="0" indent="0">
              <a:spcBef>
                <a:spcPts val="700"/>
              </a:spcBef>
              <a:buClr>
                <a:srgbClr val="000000"/>
              </a:buClr>
              <a:buNone/>
            </a:pPr>
            <a:endParaRPr lang="en-GB" altLang="en-US" sz="2400" dirty="0">
              <a:solidFill>
                <a:srgbClr val="000000"/>
              </a:solidFill>
              <a:latin typeface="Trebuchet MS" panose="020B0603020202020204" pitchFamily="34" charset="0"/>
            </a:endParaRPr>
          </a:p>
          <a:p>
            <a:pPr marL="0" indent="0">
              <a:lnSpc>
                <a:spcPct val="90000"/>
              </a:lnSpc>
              <a:spcBef>
                <a:spcPts val="600"/>
              </a:spcBef>
              <a:buClr>
                <a:srgbClr val="000000"/>
              </a:buClr>
              <a:buNone/>
            </a:pPr>
            <a:endParaRPr lang="en-GB" altLang="en-US" sz="2000" dirty="0" smtClean="0">
              <a:solidFill>
                <a:srgbClr val="000000"/>
              </a:solidFill>
              <a:latin typeface="Trebuchet MS" panose="020B0603020202020204" pitchFamily="34" charset="0"/>
            </a:endParaRPr>
          </a:p>
          <a:p>
            <a:pPr marL="457200" indent="-457200">
              <a:lnSpc>
                <a:spcPct val="90000"/>
              </a:lnSpc>
              <a:spcBef>
                <a:spcPts val="600"/>
              </a:spcBef>
              <a:buClr>
                <a:srgbClr val="000000"/>
              </a:buClr>
              <a:buAutoNum type="arabicPeriod"/>
            </a:pPr>
            <a:endParaRPr lang="en-GB" altLang="en-US" sz="2000" dirty="0">
              <a:solidFill>
                <a:srgbClr val="000000"/>
              </a:solidFill>
              <a:latin typeface="Trebuchet MS" panose="020B0603020202020204" pitchFamily="34" charset="0"/>
            </a:endParaRPr>
          </a:p>
        </p:txBody>
      </p:sp>
      <p:grpSp>
        <p:nvGrpSpPr>
          <p:cNvPr id="9" name="Group 5"/>
          <p:cNvGrpSpPr>
            <a:grpSpLocks/>
          </p:cNvGrpSpPr>
          <p:nvPr/>
        </p:nvGrpSpPr>
        <p:grpSpPr bwMode="auto">
          <a:xfrm>
            <a:off x="1809751" y="3649663"/>
            <a:ext cx="7129463" cy="1854200"/>
            <a:chOff x="432" y="2256"/>
            <a:chExt cx="4895" cy="1344"/>
          </a:xfrm>
        </p:grpSpPr>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l="26405" t="63722" r="26070" b="12964"/>
            <a:stretch>
              <a:fillRect/>
            </a:stretch>
          </p:blipFill>
          <p:spPr bwMode="auto">
            <a:xfrm>
              <a:off x="432" y="2256"/>
              <a:ext cx="4896"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 Box 7"/>
            <p:cNvSpPr txBox="1">
              <a:spLocks noChangeArrowheads="1"/>
            </p:cNvSpPr>
            <p:nvPr/>
          </p:nvSpPr>
          <p:spPr bwMode="auto">
            <a:xfrm>
              <a:off x="432" y="2256"/>
              <a:ext cx="4896" cy="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grpSp>
    </p:spTree>
    <p:extLst>
      <p:ext uri="{BB962C8B-B14F-4D97-AF65-F5344CB8AC3E}">
        <p14:creationId xmlns:p14="http://schemas.microsoft.com/office/powerpoint/2010/main" val="7528249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70659"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AA59C4DC-8E39-422B-9576-9585C67773E6}"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33</a:t>
            </a:fld>
            <a:endParaRPr lang="en-GB" altLang="en-US" sz="1400">
              <a:solidFill>
                <a:srgbClr val="000000"/>
              </a:solidFill>
              <a:latin typeface="Trebuchet MS" panose="020B0603020202020204" pitchFamily="34" charset="0"/>
            </a:endParaRPr>
          </a:p>
        </p:txBody>
      </p:sp>
      <p:sp>
        <p:nvSpPr>
          <p:cNvPr id="70660" name="Text Box 3"/>
          <p:cNvSpPr txBox="1">
            <a:spLocks noChangeArrowheads="1"/>
          </p:cNvSpPr>
          <p:nvPr/>
        </p:nvSpPr>
        <p:spPr bwMode="auto">
          <a:xfrm>
            <a:off x="558347" y="434974"/>
            <a:ext cx="9427029"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3. </a:t>
            </a:r>
            <a:r>
              <a:rPr lang="en-GB" altLang="en-US" b="1" dirty="0" smtClean="0">
                <a:solidFill>
                  <a:srgbClr val="000099"/>
                </a:solidFill>
                <a:latin typeface="Stone Sans ITC TT-Bold" charset="0"/>
              </a:rPr>
              <a:t>Identify Attributes </a:t>
            </a:r>
            <a:r>
              <a:rPr lang="ar-SA" altLang="en-US" b="1" dirty="0" smtClean="0">
                <a:solidFill>
                  <a:srgbClr val="000099"/>
                </a:solidFill>
                <a:latin typeface="Stone Sans ITC TT-Bold" charset="0"/>
              </a:rPr>
              <a:t>‏</a:t>
            </a:r>
            <a:endParaRPr lang="en-GB" altLang="en-US" b="1" dirty="0">
              <a:solidFill>
                <a:srgbClr val="000099"/>
              </a:solidFill>
              <a:latin typeface="Stone Sans ITC TT-Bold" charset="0"/>
              <a:cs typeface="Arial" panose="020B0604020202020204" pitchFamily="34" charset="0"/>
            </a:endParaRPr>
          </a:p>
        </p:txBody>
      </p:sp>
      <p:grpSp>
        <p:nvGrpSpPr>
          <p:cNvPr id="70661" name="Group 4"/>
          <p:cNvGrpSpPr>
            <a:grpSpLocks/>
          </p:cNvGrpSpPr>
          <p:nvPr/>
        </p:nvGrpSpPr>
        <p:grpSpPr bwMode="auto">
          <a:xfrm>
            <a:off x="909637" y="1430364"/>
            <a:ext cx="7777163" cy="4894236"/>
            <a:chOff x="432" y="864"/>
            <a:chExt cx="4898" cy="3109"/>
          </a:xfrm>
        </p:grpSpPr>
        <p:sp>
          <p:nvSpPr>
            <p:cNvPr id="70662" name="Rectangle 5"/>
            <p:cNvSpPr>
              <a:spLocks noChangeArrowheads="1"/>
            </p:cNvSpPr>
            <p:nvPr/>
          </p:nvSpPr>
          <p:spPr bwMode="auto">
            <a:xfrm>
              <a:off x="432" y="864"/>
              <a:ext cx="1439"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600"/>
                </a:spcBef>
                <a:buClr>
                  <a:srgbClr val="000000"/>
                </a:buClr>
                <a:buNone/>
              </a:pPr>
              <a:r>
                <a:rPr lang="en-GB" altLang="en-US" sz="2400" b="1" i="1">
                  <a:solidFill>
                    <a:srgbClr val="000000"/>
                  </a:solidFill>
                  <a:latin typeface="Trebuchet MS" panose="020B0603020202020204" pitchFamily="34" charset="0"/>
                </a:rPr>
                <a:t>Attributes</a:t>
              </a:r>
            </a:p>
          </p:txBody>
        </p:sp>
        <p:sp>
          <p:nvSpPr>
            <p:cNvPr id="70663" name="Rectangle 6"/>
            <p:cNvSpPr>
              <a:spLocks noChangeArrowheads="1"/>
            </p:cNvSpPr>
            <p:nvPr/>
          </p:nvSpPr>
          <p:spPr bwMode="auto">
            <a:xfrm>
              <a:off x="1871" y="864"/>
              <a:ext cx="3458"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800"/>
                </a:spcBef>
                <a:buClr>
                  <a:srgbClr val="FF0000"/>
                </a:buClr>
                <a:buNone/>
              </a:pPr>
              <a:r>
                <a:rPr lang="en-GB" altLang="en-US" b="1">
                  <a:solidFill>
                    <a:srgbClr val="FF0000"/>
                  </a:solidFill>
                  <a:latin typeface="Trebuchet MS" panose="020B0603020202020204" pitchFamily="34" charset="0"/>
                </a:rPr>
                <a:t>Derived </a:t>
              </a:r>
            </a:p>
          </p:txBody>
        </p:sp>
        <p:sp>
          <p:nvSpPr>
            <p:cNvPr id="70664" name="Rectangle 7"/>
            <p:cNvSpPr>
              <a:spLocks noChangeArrowheads="1"/>
            </p:cNvSpPr>
            <p:nvPr/>
          </p:nvSpPr>
          <p:spPr bwMode="auto">
            <a:xfrm>
              <a:off x="432" y="1355"/>
              <a:ext cx="143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550"/>
                </a:spcBef>
                <a:buClr>
                  <a:srgbClr val="000000"/>
                </a:buClr>
                <a:buNone/>
              </a:pPr>
              <a:r>
                <a:rPr lang="en-GB" altLang="en-US" sz="2200" b="1" i="1" dirty="0">
                  <a:solidFill>
                    <a:srgbClr val="000000"/>
                  </a:solidFill>
                  <a:latin typeface="Trebuchet MS" panose="020B0603020202020204" pitchFamily="34" charset="0"/>
                </a:rPr>
                <a:t>Characteristics</a:t>
              </a:r>
            </a:p>
          </p:txBody>
        </p:sp>
        <p:sp>
          <p:nvSpPr>
            <p:cNvPr id="70665" name="Rectangle 8"/>
            <p:cNvSpPr>
              <a:spLocks noChangeArrowheads="1"/>
            </p:cNvSpPr>
            <p:nvPr/>
          </p:nvSpPr>
          <p:spPr bwMode="auto">
            <a:xfrm>
              <a:off x="1871" y="1355"/>
              <a:ext cx="345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000000"/>
                </a:buClr>
                <a:buNone/>
              </a:pPr>
              <a:r>
                <a:rPr lang="en-GB" altLang="en-US" sz="2400">
                  <a:solidFill>
                    <a:srgbClr val="000000"/>
                  </a:solidFill>
                  <a:latin typeface="Trebuchet MS" panose="020B0603020202020204" pitchFamily="34" charset="0"/>
                </a:rPr>
                <a:t>Can be derived with algorithm (computation)</a:t>
              </a:r>
              <a:r>
                <a:rPr lang="ar-SA" altLang="en-US" sz="2400">
                  <a:solidFill>
                    <a:srgbClr val="000000"/>
                  </a:solidFill>
                  <a:latin typeface="Trebuchet MS" panose="020B0603020202020204" pitchFamily="34" charset="0"/>
                </a:rPr>
                <a:t>‏</a:t>
              </a:r>
              <a:endParaRPr lang="en-GB" altLang="en-US" sz="2400">
                <a:solidFill>
                  <a:srgbClr val="000000"/>
                </a:solidFill>
                <a:latin typeface="Trebuchet MS" panose="020B0603020202020204" pitchFamily="34" charset="0"/>
                <a:cs typeface="Arial" panose="020B0604020202020204" pitchFamily="34" charset="0"/>
              </a:endParaRPr>
            </a:p>
          </p:txBody>
        </p:sp>
        <p:sp>
          <p:nvSpPr>
            <p:cNvPr id="70666" name="Rectangle 9"/>
            <p:cNvSpPr>
              <a:spLocks noChangeArrowheads="1"/>
            </p:cNvSpPr>
            <p:nvPr/>
          </p:nvSpPr>
          <p:spPr bwMode="auto">
            <a:xfrm>
              <a:off x="432" y="1873"/>
              <a:ext cx="143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550"/>
                </a:spcBef>
                <a:buClr>
                  <a:srgbClr val="000000"/>
                </a:buClr>
                <a:buNone/>
              </a:pPr>
              <a:r>
                <a:rPr lang="en-GB" altLang="en-US" sz="2200" b="1" i="1">
                  <a:solidFill>
                    <a:srgbClr val="000000"/>
                  </a:solidFill>
                  <a:latin typeface="Trebuchet MS" panose="020B0603020202020204" pitchFamily="34" charset="0"/>
                </a:rPr>
                <a:t>Example</a:t>
              </a:r>
            </a:p>
          </p:txBody>
        </p:sp>
        <p:sp>
          <p:nvSpPr>
            <p:cNvPr id="70667" name="Rectangle 10"/>
            <p:cNvSpPr>
              <a:spLocks noChangeArrowheads="1"/>
            </p:cNvSpPr>
            <p:nvPr/>
          </p:nvSpPr>
          <p:spPr bwMode="auto">
            <a:xfrm>
              <a:off x="1871" y="1873"/>
              <a:ext cx="345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000000"/>
                </a:buClr>
                <a:buNone/>
              </a:pPr>
              <a:r>
                <a:rPr lang="en-GB" altLang="en-US" sz="2400">
                  <a:solidFill>
                    <a:srgbClr val="000000"/>
                  </a:solidFill>
                  <a:latin typeface="Trebuchet MS" panose="020B0603020202020204" pitchFamily="34" charset="0"/>
                </a:rPr>
                <a:t>Age can be derived from date of birth</a:t>
              </a:r>
            </a:p>
          </p:txBody>
        </p:sp>
        <p:sp>
          <p:nvSpPr>
            <p:cNvPr id="70668" name="Rectangle 11"/>
            <p:cNvSpPr>
              <a:spLocks noChangeArrowheads="1"/>
            </p:cNvSpPr>
            <p:nvPr/>
          </p:nvSpPr>
          <p:spPr bwMode="auto">
            <a:xfrm>
              <a:off x="432" y="2209"/>
              <a:ext cx="1439" cy="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ts val="550"/>
                </a:spcBef>
                <a:buClr>
                  <a:srgbClr val="000000"/>
                </a:buClr>
                <a:buNone/>
              </a:pPr>
              <a:endParaRPr lang="en-GB" altLang="en-US" sz="2200" b="1" i="1">
                <a:solidFill>
                  <a:srgbClr val="000000"/>
                </a:solidFill>
                <a:latin typeface="Trebuchet MS" panose="020B0603020202020204" pitchFamily="34" charset="0"/>
              </a:endParaRPr>
            </a:p>
            <a:p>
              <a:pPr algn="ctr">
                <a:spcBef>
                  <a:spcPts val="350"/>
                </a:spcBef>
                <a:buClr>
                  <a:srgbClr val="000000"/>
                </a:buClr>
                <a:buNone/>
              </a:pPr>
              <a:endParaRPr lang="en-GB" altLang="en-US" sz="1400" b="1" i="1">
                <a:solidFill>
                  <a:srgbClr val="000000"/>
                </a:solidFill>
                <a:latin typeface="Trebuchet MS" panose="020B0603020202020204" pitchFamily="34" charset="0"/>
              </a:endParaRPr>
            </a:p>
            <a:p>
              <a:pPr algn="ctr">
                <a:spcBef>
                  <a:spcPts val="550"/>
                </a:spcBef>
                <a:buClr>
                  <a:srgbClr val="000000"/>
                </a:buClr>
                <a:buNone/>
              </a:pPr>
              <a:r>
                <a:rPr lang="en-GB" altLang="en-US" sz="2200" b="1" i="1">
                  <a:solidFill>
                    <a:srgbClr val="000000"/>
                  </a:solidFill>
                  <a:latin typeface="Trebuchet MS" panose="020B0603020202020204" pitchFamily="34" charset="0"/>
                </a:rPr>
                <a:t>Actions</a:t>
              </a:r>
            </a:p>
          </p:txBody>
        </p:sp>
        <p:sp>
          <p:nvSpPr>
            <p:cNvPr id="70669" name="Rectangle 12"/>
            <p:cNvSpPr>
              <a:spLocks noChangeArrowheads="1"/>
            </p:cNvSpPr>
            <p:nvPr/>
          </p:nvSpPr>
          <p:spPr bwMode="auto">
            <a:xfrm>
              <a:off x="1871" y="2209"/>
              <a:ext cx="3458" cy="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000000"/>
                </a:buClr>
                <a:buNone/>
              </a:pPr>
              <a:r>
                <a:rPr lang="en-GB" altLang="en-US" sz="2400">
                  <a:solidFill>
                    <a:srgbClr val="000000"/>
                  </a:solidFill>
                  <a:latin typeface="Trebuchet MS" panose="020B0603020202020204" pitchFamily="34" charset="0"/>
                </a:rPr>
                <a:t>If the derived attribute is often queried upon, then keep it in the table.</a:t>
              </a:r>
            </a:p>
            <a:p>
              <a:pPr>
                <a:spcBef>
                  <a:spcPts val="600"/>
                </a:spcBef>
                <a:buClr>
                  <a:srgbClr val="000000"/>
                </a:buClr>
                <a:buNone/>
              </a:pPr>
              <a:endParaRPr lang="en-GB" altLang="en-US" sz="2400">
                <a:solidFill>
                  <a:srgbClr val="000000"/>
                </a:solidFill>
                <a:latin typeface="Trebuchet MS" panose="020B0603020202020204" pitchFamily="34" charset="0"/>
              </a:endParaRPr>
            </a:p>
            <a:p>
              <a:pPr>
                <a:spcBef>
                  <a:spcPts val="600"/>
                </a:spcBef>
                <a:buClr>
                  <a:srgbClr val="000000"/>
                </a:buClr>
                <a:buNone/>
              </a:pPr>
              <a:r>
                <a:rPr lang="en-GB" altLang="en-US" sz="2400">
                  <a:solidFill>
                    <a:srgbClr val="000000"/>
                  </a:solidFill>
                  <a:latin typeface="Trebuchet MS" panose="020B0603020202020204" pitchFamily="34" charset="0"/>
                </a:rPr>
                <a:t>If the derived attribute is not visited very often, then do not have to keep it in the table. (Compute by Query)</a:t>
              </a:r>
              <a:r>
                <a:rPr lang="ar-SA" altLang="en-US" sz="2400">
                  <a:solidFill>
                    <a:srgbClr val="000000"/>
                  </a:solidFill>
                  <a:latin typeface="Trebuchet MS" panose="020B0603020202020204" pitchFamily="34" charset="0"/>
                </a:rPr>
                <a:t>‏</a:t>
              </a:r>
              <a:endParaRPr lang="en-GB" altLang="en-US" sz="2400">
                <a:solidFill>
                  <a:srgbClr val="000000"/>
                </a:solidFill>
                <a:latin typeface="Trebuchet MS" panose="020B0603020202020204" pitchFamily="34" charset="0"/>
                <a:cs typeface="Arial" panose="020B0604020202020204" pitchFamily="34" charset="0"/>
              </a:endParaRPr>
            </a:p>
          </p:txBody>
        </p:sp>
        <p:sp>
          <p:nvSpPr>
            <p:cNvPr id="70670" name="Line 13"/>
            <p:cNvSpPr>
              <a:spLocks noChangeShapeType="1"/>
            </p:cNvSpPr>
            <p:nvPr/>
          </p:nvSpPr>
          <p:spPr bwMode="auto">
            <a:xfrm>
              <a:off x="1871" y="864"/>
              <a:ext cx="1" cy="310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70671" name="Line 14"/>
            <p:cNvSpPr>
              <a:spLocks noChangeShapeType="1"/>
            </p:cNvSpPr>
            <p:nvPr/>
          </p:nvSpPr>
          <p:spPr bwMode="auto">
            <a:xfrm>
              <a:off x="432" y="1355"/>
              <a:ext cx="4897"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70672" name="Line 15"/>
            <p:cNvSpPr>
              <a:spLocks noChangeShapeType="1"/>
            </p:cNvSpPr>
            <p:nvPr/>
          </p:nvSpPr>
          <p:spPr bwMode="auto">
            <a:xfrm>
              <a:off x="432" y="1873"/>
              <a:ext cx="4897"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70673" name="Line 16"/>
            <p:cNvSpPr>
              <a:spLocks noChangeShapeType="1"/>
            </p:cNvSpPr>
            <p:nvPr/>
          </p:nvSpPr>
          <p:spPr bwMode="auto">
            <a:xfrm>
              <a:off x="432" y="2209"/>
              <a:ext cx="4897"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70674" name="Line 17"/>
            <p:cNvSpPr>
              <a:spLocks noChangeShapeType="1"/>
            </p:cNvSpPr>
            <p:nvPr/>
          </p:nvSpPr>
          <p:spPr bwMode="auto">
            <a:xfrm>
              <a:off x="432" y="864"/>
              <a:ext cx="1" cy="310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70675" name="Line 18"/>
            <p:cNvSpPr>
              <a:spLocks noChangeShapeType="1"/>
            </p:cNvSpPr>
            <p:nvPr/>
          </p:nvSpPr>
          <p:spPr bwMode="auto">
            <a:xfrm>
              <a:off x="5329" y="864"/>
              <a:ext cx="1" cy="310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70676" name="Line 19"/>
            <p:cNvSpPr>
              <a:spLocks noChangeShapeType="1"/>
            </p:cNvSpPr>
            <p:nvPr/>
          </p:nvSpPr>
          <p:spPr bwMode="auto">
            <a:xfrm>
              <a:off x="432" y="864"/>
              <a:ext cx="4897"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70677" name="Line 20"/>
            <p:cNvSpPr>
              <a:spLocks noChangeShapeType="1"/>
            </p:cNvSpPr>
            <p:nvPr/>
          </p:nvSpPr>
          <p:spPr bwMode="auto">
            <a:xfrm>
              <a:off x="432" y="3972"/>
              <a:ext cx="4897"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grpSp>
    </p:spTree>
    <p:extLst>
      <p:ext uri="{BB962C8B-B14F-4D97-AF65-F5344CB8AC3E}">
        <p14:creationId xmlns:p14="http://schemas.microsoft.com/office/powerpoint/2010/main" val="3471661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316" y="4465130"/>
            <a:ext cx="9584834" cy="535578"/>
          </a:xfrm>
          <a:prstGeom prst="rect">
            <a:avLst/>
          </a:prstGeom>
          <a:solidFill>
            <a:srgbClr val="FFFF00">
              <a:alpha val="78824"/>
            </a:srgb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41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741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826DAB72-9072-4469-A4B6-4C50CEDE9A70}"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34</a:t>
            </a:fld>
            <a:endParaRPr lang="en-GB" altLang="en-US" sz="1400">
              <a:solidFill>
                <a:srgbClr val="000000"/>
              </a:solidFill>
              <a:latin typeface="Trebuchet MS" panose="020B0603020202020204" pitchFamily="34" charset="0"/>
            </a:endParaRPr>
          </a:p>
        </p:txBody>
      </p:sp>
      <p:sp>
        <p:nvSpPr>
          <p:cNvPr id="17412" name="Text Box 3"/>
          <p:cNvSpPr txBox="1">
            <a:spLocks noChangeArrowheads="1"/>
          </p:cNvSpPr>
          <p:nvPr/>
        </p:nvSpPr>
        <p:spPr bwMode="auto">
          <a:xfrm>
            <a:off x="578069" y="333375"/>
            <a:ext cx="940254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4-Steps to Get You an ERD</a:t>
            </a:r>
          </a:p>
        </p:txBody>
      </p:sp>
      <p:sp>
        <p:nvSpPr>
          <p:cNvPr id="8196" name="Text Box 4"/>
          <p:cNvSpPr txBox="1">
            <a:spLocks noChangeArrowheads="1"/>
          </p:cNvSpPr>
          <p:nvPr/>
        </p:nvSpPr>
        <p:spPr bwMode="auto">
          <a:xfrm>
            <a:off x="819807" y="1389721"/>
            <a:ext cx="9524343"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608013" indent="-608013">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3200">
                <a:solidFill>
                  <a:schemeClr val="tx1"/>
                </a:solidFill>
                <a:latin typeface="Calibri" panose="020F0502020204030204" pitchFamily="34" charset="0"/>
                <a:ea typeface="ＭＳ Ｐゴシック" panose="020B0600070205080204" pitchFamily="34" charset="-128"/>
              </a:defRPr>
            </a:lvl1pPr>
            <a:lvl2pPr marL="989013" indent="-531813">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500"/>
              </a:spcBef>
              <a:buClr>
                <a:srgbClr val="999999"/>
              </a:buClr>
              <a:buFont typeface="Trebuchet MS" panose="020B0603020202020204" pitchFamily="34" charset="0"/>
              <a:buChar char="•"/>
            </a:pPr>
            <a:r>
              <a:rPr lang="en-GB" altLang="en-US" sz="2200" dirty="0">
                <a:latin typeface="Trebuchet MS" panose="020B0603020202020204" pitchFamily="34" charset="0"/>
              </a:rPr>
              <a:t>Create a detail narrative of the organization’s operations</a:t>
            </a:r>
          </a:p>
          <a:p>
            <a:pPr>
              <a:lnSpc>
                <a:spcPct val="90000"/>
              </a:lnSpc>
              <a:spcBef>
                <a:spcPts val="500"/>
              </a:spcBef>
              <a:buClr>
                <a:srgbClr val="999999"/>
              </a:buClr>
              <a:buFont typeface="Trebuchet MS" panose="020B0603020202020204" pitchFamily="34" charset="0"/>
              <a:buChar char="•"/>
            </a:pPr>
            <a:r>
              <a:rPr lang="en-GB" altLang="en-US" sz="2200" dirty="0">
                <a:latin typeface="Trebuchet MS" panose="020B0603020202020204" pitchFamily="34" charset="0"/>
              </a:rPr>
              <a:t>Identify the business rules based on the description</a:t>
            </a:r>
          </a:p>
          <a:p>
            <a:pPr>
              <a:lnSpc>
                <a:spcPct val="90000"/>
              </a:lnSpc>
              <a:spcBef>
                <a:spcPts val="500"/>
              </a:spcBef>
              <a:buClr>
                <a:srgbClr val="999999"/>
              </a:buClr>
              <a:buFont typeface="Trebuchet MS" panose="020B0603020202020204" pitchFamily="34" charset="0"/>
              <a:buChar char="•"/>
            </a:pPr>
            <a:endParaRPr lang="en-GB" altLang="en-US" sz="2000" dirty="0">
              <a:latin typeface="Trebuchet MS" panose="020B0603020202020204" pitchFamily="34" charset="0"/>
            </a:endParaRPr>
          </a:p>
          <a:p>
            <a:pPr>
              <a:lnSpc>
                <a:spcPct val="90000"/>
              </a:lnSpc>
              <a:spcBef>
                <a:spcPts val="700"/>
              </a:spcBef>
              <a:buFont typeface="Wingdings" panose="05000000000000000000" pitchFamily="2" charset="2"/>
              <a:buChar char="Ø"/>
            </a:pPr>
            <a:r>
              <a:rPr lang="en-GB" altLang="en-US" sz="2800" dirty="0">
                <a:solidFill>
                  <a:srgbClr val="FF0000"/>
                </a:solidFill>
                <a:latin typeface="Trebuchet MS" panose="020B0603020202020204" pitchFamily="34" charset="0"/>
              </a:rPr>
              <a:t>Develop the initial ERD</a:t>
            </a:r>
          </a:p>
          <a:p>
            <a:pPr lvl="1">
              <a:lnSpc>
                <a:spcPct val="90000"/>
              </a:lnSpc>
              <a:spcBef>
                <a:spcPts val="600"/>
              </a:spcBef>
              <a:buClr>
                <a:schemeClr val="tx2"/>
              </a:buClr>
              <a:buFont typeface="Stone Sans ITC TT-Bold" charset="0"/>
              <a:buAutoNum type="arabicPeriod"/>
            </a:pPr>
            <a:r>
              <a:rPr lang="en-GB" altLang="en-US" sz="2400" dirty="0">
                <a:solidFill>
                  <a:schemeClr val="accent1">
                    <a:lumMod val="75000"/>
                  </a:schemeClr>
                </a:solidFill>
                <a:latin typeface="Trebuchet MS" panose="020B0603020202020204" pitchFamily="34" charset="0"/>
              </a:rPr>
              <a:t>Identify entities </a:t>
            </a:r>
            <a:r>
              <a:rPr lang="en-GB" altLang="en-US" sz="2400" dirty="0">
                <a:solidFill>
                  <a:srgbClr val="000000"/>
                </a:solidFill>
                <a:latin typeface="Trebuchet MS" panose="020B0603020202020204" pitchFamily="34" charset="0"/>
              </a:rPr>
              <a:t>through narrative description and business rules(nouns)‏</a:t>
            </a:r>
          </a:p>
          <a:p>
            <a:pPr lvl="1">
              <a:lnSpc>
                <a:spcPct val="90000"/>
              </a:lnSpc>
              <a:spcBef>
                <a:spcPts val="600"/>
              </a:spcBef>
              <a:buClr>
                <a:schemeClr val="tx2"/>
              </a:buClr>
              <a:buFont typeface="Stone Sans ITC TT-Bold" charset="0"/>
              <a:buAutoNum type="arabicPeriod"/>
            </a:pPr>
            <a:r>
              <a:rPr lang="en-GB" altLang="en-US" sz="2400" dirty="0">
                <a:solidFill>
                  <a:schemeClr val="tx2"/>
                </a:solidFill>
                <a:latin typeface="Trebuchet MS" panose="020B0603020202020204" pitchFamily="34" charset="0"/>
              </a:rPr>
              <a:t>Identify relationships </a:t>
            </a:r>
            <a:r>
              <a:rPr lang="en-GB" altLang="en-US" sz="2400" dirty="0">
                <a:solidFill>
                  <a:srgbClr val="000000"/>
                </a:solidFill>
                <a:latin typeface="Trebuchet MS" panose="020B0603020202020204" pitchFamily="34" charset="0"/>
              </a:rPr>
              <a:t>among the entities </a:t>
            </a:r>
            <a:r>
              <a:rPr lang="en-GB" altLang="en-US" sz="2400" dirty="0" smtClean="0">
                <a:solidFill>
                  <a:srgbClr val="000000"/>
                </a:solidFill>
                <a:latin typeface="Trebuchet MS" panose="020B0603020202020204" pitchFamily="34" charset="0"/>
              </a:rPr>
              <a:t>(</a:t>
            </a:r>
            <a:r>
              <a:rPr lang="en-GB" altLang="en-US" sz="2400" dirty="0">
                <a:solidFill>
                  <a:srgbClr val="000000"/>
                </a:solidFill>
                <a:latin typeface="Trebuchet MS" panose="020B0603020202020204" pitchFamily="34" charset="0"/>
              </a:rPr>
              <a:t>1:1; 1:M; M:N)‏</a:t>
            </a:r>
          </a:p>
          <a:p>
            <a:pPr lvl="1">
              <a:lnSpc>
                <a:spcPct val="90000"/>
              </a:lnSpc>
              <a:spcBef>
                <a:spcPts val="600"/>
              </a:spcBef>
              <a:buClr>
                <a:schemeClr val="tx2"/>
              </a:buClr>
              <a:buFont typeface="Stone Sans ITC TT-Bold" charset="0"/>
              <a:buAutoNum type="arabicPeriod"/>
            </a:pPr>
            <a:r>
              <a:rPr lang="en-GB" altLang="en-US" sz="2400" dirty="0">
                <a:solidFill>
                  <a:schemeClr val="tx2"/>
                </a:solidFill>
                <a:latin typeface="Trebuchet MS" panose="020B0603020202020204" pitchFamily="34" charset="0"/>
              </a:rPr>
              <a:t>Specify attributes </a:t>
            </a:r>
            <a:r>
              <a:rPr lang="en-GB" altLang="en-US" sz="2400" dirty="0">
                <a:solidFill>
                  <a:srgbClr val="000000"/>
                </a:solidFill>
                <a:latin typeface="Trebuchet MS" panose="020B0603020202020204" pitchFamily="34" charset="0"/>
              </a:rPr>
              <a:t>within each entity</a:t>
            </a:r>
          </a:p>
          <a:p>
            <a:pPr lvl="1">
              <a:lnSpc>
                <a:spcPct val="90000"/>
              </a:lnSpc>
              <a:spcBef>
                <a:spcPts val="600"/>
              </a:spcBef>
              <a:buClr>
                <a:schemeClr val="tx2"/>
              </a:buClr>
              <a:buFont typeface="Stone Sans ITC TT-Bold" charset="0"/>
              <a:buAutoNum type="arabicPeriod"/>
            </a:pPr>
            <a:r>
              <a:rPr lang="en-GB" altLang="en-US" sz="2400" b="1" dirty="0">
                <a:solidFill>
                  <a:srgbClr val="000000"/>
                </a:solidFill>
                <a:latin typeface="Trebuchet MS" panose="020B0603020202020204" pitchFamily="34" charset="0"/>
              </a:rPr>
              <a:t>Check/specify all the details</a:t>
            </a:r>
            <a:r>
              <a:rPr lang="en-GB" altLang="en-US" sz="2400" dirty="0">
                <a:solidFill>
                  <a:srgbClr val="000000"/>
                </a:solidFill>
                <a:latin typeface="Trebuchet MS" panose="020B0603020202020204" pitchFamily="34" charset="0"/>
              </a:rPr>
              <a:t> </a:t>
            </a:r>
            <a:r>
              <a:rPr lang="en-GB" altLang="en-US" sz="2400" dirty="0" smtClean="0">
                <a:solidFill>
                  <a:srgbClr val="000000"/>
                </a:solidFill>
                <a:latin typeface="Trebuchet MS" panose="020B0603020202020204" pitchFamily="34" charset="0"/>
              </a:rPr>
              <a:t>(</a:t>
            </a:r>
            <a:r>
              <a:rPr lang="en-GB" altLang="en-US" sz="2400" dirty="0">
                <a:solidFill>
                  <a:srgbClr val="000000"/>
                </a:solidFill>
                <a:latin typeface="Trebuchet MS" panose="020B0603020202020204" pitchFamily="34" charset="0"/>
              </a:rPr>
              <a:t>e.g. </a:t>
            </a:r>
            <a:r>
              <a:rPr lang="en-GB" altLang="en-US" sz="2400" b="1" dirty="0">
                <a:solidFill>
                  <a:schemeClr val="tx2"/>
                </a:solidFill>
                <a:latin typeface="Trebuchet MS" panose="020B0603020202020204" pitchFamily="34" charset="0"/>
              </a:rPr>
              <a:t>weak entity</a:t>
            </a:r>
            <a:r>
              <a:rPr lang="en-GB" altLang="en-US" sz="2400" dirty="0">
                <a:solidFill>
                  <a:srgbClr val="000000"/>
                </a:solidFill>
                <a:latin typeface="Trebuchet MS" panose="020B0603020202020204" pitchFamily="34" charset="0"/>
              </a:rPr>
              <a:t>)‏</a:t>
            </a:r>
          </a:p>
          <a:p>
            <a:pPr lvl="1">
              <a:lnSpc>
                <a:spcPct val="90000"/>
              </a:lnSpc>
              <a:spcBef>
                <a:spcPts val="600"/>
              </a:spcBef>
              <a:buClr>
                <a:schemeClr val="tx2"/>
              </a:buClr>
              <a:buFont typeface="Stone Sans ITC TT-Bold" charset="0"/>
              <a:buAutoNum type="arabicPeriod"/>
            </a:pPr>
            <a:endParaRPr lang="en-GB" altLang="en-US" sz="1200" dirty="0">
              <a:solidFill>
                <a:srgbClr val="000000"/>
              </a:solidFill>
              <a:latin typeface="Trebuchet MS" panose="020B0603020202020204" pitchFamily="34" charset="0"/>
            </a:endParaRPr>
          </a:p>
          <a:p>
            <a:pPr>
              <a:lnSpc>
                <a:spcPct val="90000"/>
              </a:lnSpc>
              <a:spcBef>
                <a:spcPts val="700"/>
              </a:spcBef>
              <a:buClr>
                <a:srgbClr val="000000"/>
              </a:buClr>
              <a:buFont typeface="Wingdings" panose="05000000000000000000" pitchFamily="2" charset="2"/>
              <a:buChar char="Ø"/>
            </a:pPr>
            <a:r>
              <a:rPr lang="en-GB" altLang="en-US" sz="2800" dirty="0">
                <a:solidFill>
                  <a:srgbClr val="FF0000"/>
                </a:solidFill>
                <a:latin typeface="Trebuchet MS" panose="020B0603020202020204" pitchFamily="34" charset="0"/>
              </a:rPr>
              <a:t>Revise</a:t>
            </a:r>
            <a:r>
              <a:rPr lang="en-GB" altLang="en-US" sz="2800" dirty="0">
                <a:solidFill>
                  <a:srgbClr val="000000"/>
                </a:solidFill>
                <a:latin typeface="Trebuchet MS" panose="020B0603020202020204" pitchFamily="34" charset="0"/>
              </a:rPr>
              <a:t> and review the </a:t>
            </a:r>
            <a:r>
              <a:rPr lang="en-GB" altLang="en-US" sz="2800" dirty="0">
                <a:solidFill>
                  <a:srgbClr val="FF0000"/>
                </a:solidFill>
                <a:latin typeface="Trebuchet MS" panose="020B0603020202020204" pitchFamily="34" charset="0"/>
              </a:rPr>
              <a:t>ERD</a:t>
            </a:r>
          </a:p>
        </p:txBody>
      </p:sp>
    </p:spTree>
    <p:extLst>
      <p:ext uri="{BB962C8B-B14F-4D97-AF65-F5344CB8AC3E}">
        <p14:creationId xmlns:p14="http://schemas.microsoft.com/office/powerpoint/2010/main" val="763338240"/>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7475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B64CA937-DD66-4BEF-BB89-1CDF1F0B14E8}"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35</a:t>
            </a:fld>
            <a:endParaRPr lang="en-GB" altLang="en-US" sz="1400">
              <a:solidFill>
                <a:srgbClr val="000000"/>
              </a:solidFill>
              <a:latin typeface="Trebuchet MS" panose="020B0603020202020204" pitchFamily="34" charset="0"/>
            </a:endParaRPr>
          </a:p>
        </p:txBody>
      </p:sp>
      <p:sp>
        <p:nvSpPr>
          <p:cNvPr id="74756" name="Text Box 3"/>
          <p:cNvSpPr txBox="1">
            <a:spLocks noChangeArrowheads="1"/>
          </p:cNvSpPr>
          <p:nvPr/>
        </p:nvSpPr>
        <p:spPr bwMode="auto">
          <a:xfrm>
            <a:off x="555171" y="478972"/>
            <a:ext cx="9427029" cy="52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4. Detailed Specification </a:t>
            </a:r>
            <a:r>
              <a:rPr lang="en-GB" altLang="en-US" b="1" dirty="0" smtClean="0">
                <a:solidFill>
                  <a:srgbClr val="000099"/>
                </a:solidFill>
                <a:latin typeface="Stone Sans ITC TT-Bold" charset="0"/>
              </a:rPr>
              <a:t>of Relationships</a:t>
            </a:r>
            <a:endParaRPr lang="en-GB" altLang="en-US" b="1" dirty="0">
              <a:solidFill>
                <a:srgbClr val="000099"/>
              </a:solidFill>
              <a:latin typeface="Stone Sans ITC TT-Bold" charset="0"/>
            </a:endParaRPr>
          </a:p>
        </p:txBody>
      </p:sp>
      <p:sp>
        <p:nvSpPr>
          <p:cNvPr id="2" name="Text Box 4"/>
          <p:cNvSpPr txBox="1">
            <a:spLocks noChangeArrowheads="1"/>
          </p:cNvSpPr>
          <p:nvPr/>
        </p:nvSpPr>
        <p:spPr bwMode="auto">
          <a:xfrm>
            <a:off x="1034143" y="1676400"/>
            <a:ext cx="8948057"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800"/>
              </a:spcBef>
              <a:buClr>
                <a:srgbClr val="000000"/>
              </a:buClr>
              <a:buNone/>
            </a:pPr>
            <a:endParaRPr lang="en-GB" altLang="en-US" dirty="0">
              <a:solidFill>
                <a:srgbClr val="000000"/>
              </a:solidFill>
              <a:latin typeface="Trebuchet MS" panose="020B0603020202020204" pitchFamily="34" charset="0"/>
            </a:endParaRPr>
          </a:p>
          <a:p>
            <a:pPr>
              <a:spcBef>
                <a:spcPts val="8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Relationship Strength</a:t>
            </a:r>
          </a:p>
          <a:p>
            <a:pPr lvl="1">
              <a:spcBef>
                <a:spcPts val="7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Existence dependence; Weak entities</a:t>
            </a:r>
          </a:p>
          <a:p>
            <a:pPr lvl="1">
              <a:spcBef>
                <a:spcPts val="700"/>
              </a:spcBef>
              <a:buClr>
                <a:srgbClr val="000000"/>
              </a:buClr>
              <a:buNone/>
            </a:pPr>
            <a:r>
              <a:rPr lang="en-GB" altLang="en-US" dirty="0">
                <a:solidFill>
                  <a:srgbClr val="000000"/>
                </a:solidFill>
                <a:latin typeface="Trebuchet MS" panose="020B0603020202020204" pitchFamily="34" charset="0"/>
              </a:rPr>
              <a:t> </a:t>
            </a:r>
          </a:p>
          <a:p>
            <a:pPr>
              <a:spcBef>
                <a:spcPts val="8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Relationship Degree</a:t>
            </a:r>
          </a:p>
          <a:p>
            <a:pPr lvl="1">
              <a:spcBef>
                <a:spcPts val="7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Unary; Binary; Ternary </a:t>
            </a:r>
          </a:p>
          <a:p>
            <a:pPr>
              <a:spcBef>
                <a:spcPts val="800"/>
              </a:spcBef>
              <a:buClr>
                <a:srgbClr val="000000"/>
              </a:buClr>
              <a:buNone/>
            </a:pPr>
            <a:endParaRPr lang="en-GB" altLang="en-US" dirty="0">
              <a:solidFill>
                <a:srgbClr val="000000"/>
              </a:solidFill>
              <a:latin typeface="Trebuchet MS" panose="020B0603020202020204" pitchFamily="34" charset="0"/>
            </a:endParaRPr>
          </a:p>
          <a:p>
            <a:pPr>
              <a:spcBef>
                <a:spcPts val="800"/>
              </a:spcBef>
              <a:buClr>
                <a:srgbClr val="000000"/>
              </a:buClr>
              <a:buNone/>
            </a:pPr>
            <a:endParaRPr lang="en-GB" altLang="en-US"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14238364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linds(horizontal)">
                                      <p:cBhvr>
                                        <p:cTn id="13" dur="500"/>
                                        <p:tgtEl>
                                          <p:spTgt spid="2">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linds(horizontal)">
                                      <p:cBhvr>
                                        <p:cTn id="2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76803"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72D36474-E9F4-4252-A5AA-E3955633CF0E}"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36</a:t>
            </a:fld>
            <a:endParaRPr lang="en-GB" altLang="en-US" sz="1400">
              <a:solidFill>
                <a:srgbClr val="000000"/>
              </a:solidFill>
              <a:latin typeface="Trebuchet MS" panose="020B0603020202020204" pitchFamily="34" charset="0"/>
            </a:endParaRPr>
          </a:p>
        </p:txBody>
      </p:sp>
      <p:sp>
        <p:nvSpPr>
          <p:cNvPr id="76805" name="Text Box 4"/>
          <p:cNvSpPr txBox="1">
            <a:spLocks noChangeArrowheads="1"/>
          </p:cNvSpPr>
          <p:nvPr/>
        </p:nvSpPr>
        <p:spPr bwMode="auto">
          <a:xfrm>
            <a:off x="849086" y="1676400"/>
            <a:ext cx="9133114"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800"/>
              </a:spcBef>
              <a:buClr>
                <a:srgbClr val="3366CC"/>
              </a:buClr>
              <a:buFont typeface="Trebuchet MS" panose="020B0603020202020204" pitchFamily="34" charset="0"/>
              <a:buChar char="•"/>
            </a:pPr>
            <a:r>
              <a:rPr lang="en-GB" altLang="en-US" dirty="0">
                <a:solidFill>
                  <a:srgbClr val="3366CC"/>
                </a:solidFill>
                <a:latin typeface="Trebuchet MS" panose="020B0603020202020204" pitchFamily="34" charset="0"/>
              </a:rPr>
              <a:t>Existence Dependency</a:t>
            </a:r>
          </a:p>
          <a:p>
            <a:pPr lvl="1">
              <a:spcBef>
                <a:spcPts val="7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If an entity’s existence depends on the existence of one or more other entities, it is said to be </a:t>
            </a:r>
            <a:r>
              <a:rPr lang="en-GB" altLang="en-US" dirty="0">
                <a:solidFill>
                  <a:srgbClr val="3366CC"/>
                </a:solidFill>
                <a:latin typeface="Trebuchet MS" panose="020B0603020202020204" pitchFamily="34" charset="0"/>
              </a:rPr>
              <a:t>existence-dependent</a:t>
            </a:r>
            <a:r>
              <a:rPr lang="en-GB" altLang="en-US" dirty="0">
                <a:solidFill>
                  <a:srgbClr val="000000"/>
                </a:solidFill>
                <a:latin typeface="Trebuchet MS" panose="020B0603020202020204" pitchFamily="34" charset="0"/>
              </a:rPr>
              <a:t>.</a:t>
            </a:r>
          </a:p>
          <a:p>
            <a:pPr marL="457200" lvl="1" indent="0">
              <a:spcBef>
                <a:spcPts val="700"/>
              </a:spcBef>
              <a:buClr>
                <a:srgbClr val="000000"/>
              </a:buClr>
              <a:buNone/>
            </a:pPr>
            <a:r>
              <a:rPr lang="en-GB" altLang="en-US" dirty="0">
                <a:solidFill>
                  <a:srgbClr val="000000"/>
                </a:solidFill>
                <a:latin typeface="Trebuchet MS" panose="020B0603020202020204" pitchFamily="34" charset="0"/>
              </a:rPr>
              <a:t>e.g. CLASS is existence-dependent on COURSE</a:t>
            </a:r>
          </a:p>
          <a:p>
            <a:pPr lvl="1">
              <a:spcBef>
                <a:spcPts val="7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The </a:t>
            </a:r>
            <a:r>
              <a:rPr lang="en-GB" altLang="en-US" dirty="0">
                <a:solidFill>
                  <a:srgbClr val="3366CC"/>
                </a:solidFill>
                <a:latin typeface="Trebuchet MS" panose="020B0603020202020204" pitchFamily="34" charset="0"/>
              </a:rPr>
              <a:t>order</a:t>
            </a:r>
            <a:r>
              <a:rPr lang="en-GB" altLang="en-US" dirty="0">
                <a:solidFill>
                  <a:srgbClr val="000000"/>
                </a:solidFill>
                <a:latin typeface="Trebuchet MS" panose="020B0603020202020204" pitchFamily="34" charset="0"/>
              </a:rPr>
              <a:t> in which the tables are created and loaded is very important. </a:t>
            </a:r>
          </a:p>
        </p:txBody>
      </p:sp>
      <p:sp>
        <p:nvSpPr>
          <p:cNvPr id="6" name="Text Box 3"/>
          <p:cNvSpPr txBox="1">
            <a:spLocks noChangeArrowheads="1"/>
          </p:cNvSpPr>
          <p:nvPr/>
        </p:nvSpPr>
        <p:spPr bwMode="auto">
          <a:xfrm>
            <a:off x="555171" y="511628"/>
            <a:ext cx="9427029"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4. Detailed Specification </a:t>
            </a:r>
            <a:r>
              <a:rPr lang="en-GB" altLang="en-US" b="1" dirty="0" smtClean="0">
                <a:solidFill>
                  <a:srgbClr val="000099"/>
                </a:solidFill>
                <a:latin typeface="Stone Sans ITC TT-Bold" charset="0"/>
              </a:rPr>
              <a:t>of Relationships</a:t>
            </a:r>
          </a:p>
          <a:p>
            <a:pPr>
              <a:spcBef>
                <a:spcPct val="0"/>
              </a:spcBef>
              <a:buClr>
                <a:srgbClr val="000099"/>
              </a:buClr>
              <a:buNone/>
            </a:pPr>
            <a:r>
              <a:rPr lang="en-GB" altLang="en-US" b="1" dirty="0" smtClean="0">
                <a:solidFill>
                  <a:srgbClr val="000099"/>
                </a:solidFill>
                <a:latin typeface="Stone Sans ITC TT-Bold" charset="0"/>
              </a:rPr>
              <a:t>             (Relationship Strength)</a:t>
            </a:r>
            <a:endParaRPr lang="en-GB" altLang="en-US" b="1" dirty="0">
              <a:solidFill>
                <a:srgbClr val="000099"/>
              </a:solidFill>
              <a:latin typeface="Stone Sans ITC TT-Bold" charset="0"/>
            </a:endParaRPr>
          </a:p>
          <a:p>
            <a:pPr eaLnBrk="1" hangingPunct="1">
              <a:spcBef>
                <a:spcPct val="0"/>
              </a:spcBef>
              <a:buClr>
                <a:srgbClr val="000099"/>
              </a:buClr>
              <a:buFont typeface="Stone Sans ITC TT-Bold" charset="0"/>
              <a:buNone/>
            </a:pPr>
            <a:endParaRPr lang="en-GB" altLang="en-US" b="1" dirty="0">
              <a:solidFill>
                <a:srgbClr val="000099"/>
              </a:solidFill>
              <a:latin typeface="Stone Sans ITC TT-Bold" charset="0"/>
            </a:endParaRPr>
          </a:p>
        </p:txBody>
      </p:sp>
    </p:spTree>
    <p:extLst>
      <p:ext uri="{BB962C8B-B14F-4D97-AF65-F5344CB8AC3E}">
        <p14:creationId xmlns:p14="http://schemas.microsoft.com/office/powerpoint/2010/main" val="39137548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7885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4CDDE0DC-5F49-4AFF-82D2-0120F6FCC2EC}"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37</a:t>
            </a:fld>
            <a:endParaRPr lang="en-GB" altLang="en-US" sz="1400">
              <a:solidFill>
                <a:srgbClr val="000000"/>
              </a:solidFill>
              <a:latin typeface="Trebuchet MS" panose="020B0603020202020204" pitchFamily="34" charset="0"/>
            </a:endParaRPr>
          </a:p>
        </p:txBody>
      </p:sp>
      <p:sp>
        <p:nvSpPr>
          <p:cNvPr id="78853" name="Text Box 4"/>
          <p:cNvSpPr txBox="1">
            <a:spLocks noChangeArrowheads="1"/>
          </p:cNvSpPr>
          <p:nvPr/>
        </p:nvSpPr>
        <p:spPr bwMode="auto">
          <a:xfrm>
            <a:off x="696686" y="1684564"/>
            <a:ext cx="3733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FF0000"/>
              </a:buClr>
              <a:buFont typeface="Trebuchet MS" panose="020B0603020202020204" pitchFamily="34" charset="0"/>
              <a:buChar char="•"/>
            </a:pPr>
            <a:r>
              <a:rPr lang="en-GB" altLang="en-US" sz="2400" b="1" dirty="0">
                <a:solidFill>
                  <a:srgbClr val="FF0000"/>
                </a:solidFill>
                <a:latin typeface="Trebuchet MS" panose="020B0603020202020204" pitchFamily="34" charset="0"/>
              </a:rPr>
              <a:t>Weak </a:t>
            </a:r>
            <a:r>
              <a:rPr lang="en-GB" altLang="en-US" sz="2400" dirty="0">
                <a:solidFill>
                  <a:srgbClr val="FF0000"/>
                </a:solidFill>
                <a:latin typeface="Trebuchet MS" panose="020B0603020202020204" pitchFamily="34" charset="0"/>
              </a:rPr>
              <a:t>(non-identifying)</a:t>
            </a:r>
            <a:r>
              <a:rPr lang="en-GB" altLang="en-US" sz="2400" dirty="0">
                <a:solidFill>
                  <a:srgbClr val="000000"/>
                </a:solidFill>
                <a:latin typeface="Trebuchet MS" panose="020B0603020202020204" pitchFamily="34" charset="0"/>
              </a:rPr>
              <a:t> </a:t>
            </a:r>
            <a:r>
              <a:rPr lang="en-GB" altLang="en-US" sz="2400" dirty="0">
                <a:solidFill>
                  <a:srgbClr val="FF0000"/>
                </a:solidFill>
                <a:latin typeface="Trebuchet MS" panose="020B0603020202020204" pitchFamily="34" charset="0"/>
              </a:rPr>
              <a:t>relationships</a:t>
            </a:r>
          </a:p>
          <a:p>
            <a:pPr lvl="1">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Exists if PK of related entity does not contain PK component of parent entity</a:t>
            </a:r>
          </a:p>
          <a:p>
            <a:pPr lvl="1">
              <a:spcBef>
                <a:spcPts val="500"/>
              </a:spcBef>
              <a:buClr>
                <a:srgbClr val="000000"/>
              </a:buClr>
              <a:buFont typeface="Trebuchet MS" panose="020B0603020202020204" pitchFamily="34" charset="0"/>
              <a:buChar char="–"/>
            </a:pPr>
            <a:endParaRPr lang="en-GB" altLang="en-US" sz="2000" dirty="0">
              <a:solidFill>
                <a:srgbClr val="000000"/>
              </a:solidFill>
              <a:latin typeface="Trebuchet MS" panose="020B0603020202020204" pitchFamily="34" charset="0"/>
            </a:endParaRPr>
          </a:p>
          <a:p>
            <a:pPr>
              <a:spcBef>
                <a:spcPts val="600"/>
              </a:spcBef>
              <a:buClr>
                <a:srgbClr val="FF0000"/>
              </a:buClr>
              <a:buFont typeface="Trebuchet MS" panose="020B0603020202020204" pitchFamily="34" charset="0"/>
              <a:buChar char="•"/>
            </a:pPr>
            <a:r>
              <a:rPr lang="en-GB" altLang="en-US" sz="2400" b="1" dirty="0">
                <a:solidFill>
                  <a:srgbClr val="FF0000"/>
                </a:solidFill>
                <a:latin typeface="Trebuchet MS" panose="020B0603020202020204" pitchFamily="34" charset="0"/>
              </a:rPr>
              <a:t>Strong</a:t>
            </a:r>
            <a:r>
              <a:rPr lang="en-GB" altLang="en-US" sz="2400" dirty="0">
                <a:solidFill>
                  <a:srgbClr val="FF0000"/>
                </a:solidFill>
                <a:latin typeface="Trebuchet MS" panose="020B0603020202020204" pitchFamily="34" charset="0"/>
              </a:rPr>
              <a:t> (Identifying)</a:t>
            </a:r>
            <a:r>
              <a:rPr lang="en-GB" altLang="en-US" sz="2400" dirty="0">
                <a:solidFill>
                  <a:srgbClr val="000000"/>
                </a:solidFill>
                <a:latin typeface="Trebuchet MS" panose="020B0603020202020204" pitchFamily="34" charset="0"/>
              </a:rPr>
              <a:t> </a:t>
            </a:r>
            <a:r>
              <a:rPr lang="en-GB" altLang="en-US" sz="2400" dirty="0">
                <a:solidFill>
                  <a:srgbClr val="FF0000"/>
                </a:solidFill>
                <a:latin typeface="Trebuchet MS" panose="020B0603020202020204" pitchFamily="34" charset="0"/>
              </a:rPr>
              <a:t>Relationships</a:t>
            </a:r>
          </a:p>
          <a:p>
            <a:pPr lvl="1">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Exists when PK of related entity contains PK component of parent entity</a:t>
            </a:r>
          </a:p>
        </p:txBody>
      </p:sp>
      <p:pic>
        <p:nvPicPr>
          <p:cNvPr id="78854" name="Picture 5"/>
          <p:cNvPicPr>
            <a:picLocks noChangeAspect="1" noChangeArrowheads="1"/>
          </p:cNvPicPr>
          <p:nvPr/>
        </p:nvPicPr>
        <p:blipFill>
          <a:blip r:embed="rId3">
            <a:extLst>
              <a:ext uri="{28A0092B-C50C-407E-A947-70E740481C1C}">
                <a14:useLocalDpi xmlns:a14="http://schemas.microsoft.com/office/drawing/2010/main" val="0"/>
              </a:ext>
            </a:extLst>
          </a:blip>
          <a:srcRect l="10100" t="30609" r="12125"/>
          <a:stretch>
            <a:fillRect/>
          </a:stretch>
        </p:blipFill>
        <p:spPr bwMode="auto">
          <a:xfrm>
            <a:off x="4648200" y="1845128"/>
            <a:ext cx="5369607" cy="188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8855"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137169"/>
            <a:ext cx="5377543" cy="191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p:cNvSpPr txBox="1">
            <a:spLocks noChangeArrowheads="1"/>
          </p:cNvSpPr>
          <p:nvPr/>
        </p:nvSpPr>
        <p:spPr bwMode="auto">
          <a:xfrm>
            <a:off x="555171" y="511628"/>
            <a:ext cx="9427029"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4. Detailed Specification </a:t>
            </a:r>
            <a:r>
              <a:rPr lang="en-GB" altLang="en-US" b="1" dirty="0" smtClean="0">
                <a:solidFill>
                  <a:srgbClr val="000099"/>
                </a:solidFill>
                <a:latin typeface="Stone Sans ITC TT-Bold" charset="0"/>
              </a:rPr>
              <a:t>of Relationships</a:t>
            </a:r>
          </a:p>
          <a:p>
            <a:pPr>
              <a:spcBef>
                <a:spcPct val="0"/>
              </a:spcBef>
              <a:buClr>
                <a:srgbClr val="000099"/>
              </a:buClr>
              <a:buNone/>
            </a:pPr>
            <a:r>
              <a:rPr lang="en-GB" altLang="en-US" b="1" dirty="0" smtClean="0">
                <a:solidFill>
                  <a:srgbClr val="000099"/>
                </a:solidFill>
                <a:latin typeface="Stone Sans ITC TT-Bold" charset="0"/>
              </a:rPr>
              <a:t>             (Relationship Strength)</a:t>
            </a:r>
            <a:endParaRPr lang="en-GB" altLang="en-US" b="1" dirty="0">
              <a:solidFill>
                <a:srgbClr val="000099"/>
              </a:solidFill>
              <a:latin typeface="Stone Sans ITC TT-Bold" charset="0"/>
            </a:endParaRPr>
          </a:p>
          <a:p>
            <a:pPr eaLnBrk="1" hangingPunct="1">
              <a:spcBef>
                <a:spcPct val="0"/>
              </a:spcBef>
              <a:buClr>
                <a:srgbClr val="000099"/>
              </a:buClr>
              <a:buFont typeface="Stone Sans ITC TT-Bold" charset="0"/>
              <a:buNone/>
            </a:pPr>
            <a:endParaRPr lang="en-GB" altLang="en-US" b="1" dirty="0">
              <a:solidFill>
                <a:srgbClr val="000099"/>
              </a:solidFill>
              <a:latin typeface="Stone Sans ITC TT-Bold" charset="0"/>
            </a:endParaRPr>
          </a:p>
        </p:txBody>
      </p:sp>
    </p:spTree>
    <p:extLst>
      <p:ext uri="{BB962C8B-B14F-4D97-AF65-F5344CB8AC3E}">
        <p14:creationId xmlns:p14="http://schemas.microsoft.com/office/powerpoint/2010/main" val="9233678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80899"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F5538054-4984-4596-B813-3CB5AEB30256}"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38</a:t>
            </a:fld>
            <a:endParaRPr lang="en-GB" altLang="en-US" sz="1400">
              <a:solidFill>
                <a:srgbClr val="000000"/>
              </a:solidFill>
              <a:latin typeface="Trebuchet MS" panose="020B0603020202020204" pitchFamily="34" charset="0"/>
            </a:endParaRPr>
          </a:p>
        </p:txBody>
      </p:sp>
      <p:sp>
        <p:nvSpPr>
          <p:cNvPr id="80901" name="Text Box 4"/>
          <p:cNvSpPr txBox="1">
            <a:spLocks noChangeArrowheads="1"/>
          </p:cNvSpPr>
          <p:nvPr/>
        </p:nvSpPr>
        <p:spPr bwMode="auto">
          <a:xfrm>
            <a:off x="886816" y="1398870"/>
            <a:ext cx="7522767"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800"/>
              </a:spcBef>
              <a:buClr>
                <a:srgbClr val="3366CC"/>
              </a:buClr>
              <a:buFont typeface="Trebuchet MS" panose="020B0603020202020204" pitchFamily="34" charset="0"/>
              <a:buChar char="•"/>
            </a:pPr>
            <a:r>
              <a:rPr lang="en-GB" altLang="en-US" dirty="0">
                <a:solidFill>
                  <a:srgbClr val="3366CC"/>
                </a:solidFill>
                <a:latin typeface="Trebuchet MS" panose="020B0603020202020204" pitchFamily="34" charset="0"/>
              </a:rPr>
              <a:t>Weak Entity</a:t>
            </a:r>
            <a:r>
              <a:rPr lang="en-GB" altLang="en-US" dirty="0">
                <a:solidFill>
                  <a:srgbClr val="FF0000"/>
                </a:solidFill>
                <a:latin typeface="Trebuchet MS" panose="020B0603020202020204" pitchFamily="34" charset="0"/>
              </a:rPr>
              <a:t>*</a:t>
            </a:r>
          </a:p>
          <a:p>
            <a:pPr lvl="1">
              <a:spcBef>
                <a:spcPts val="700"/>
              </a:spcBef>
              <a:buClr>
                <a:srgbClr val="3366CC"/>
              </a:buClr>
              <a:buFont typeface="Trebuchet MS" panose="020B0603020202020204" pitchFamily="34" charset="0"/>
              <a:buChar char="–"/>
            </a:pPr>
            <a:r>
              <a:rPr lang="en-GB" altLang="en-US" sz="2600" dirty="0">
                <a:solidFill>
                  <a:srgbClr val="3366CC"/>
                </a:solidFill>
                <a:latin typeface="Trebuchet MS" panose="020B0603020202020204" pitchFamily="34" charset="0"/>
              </a:rPr>
              <a:t>Existence-dependent</a:t>
            </a:r>
            <a:r>
              <a:rPr lang="en-GB" altLang="en-US" sz="2600" dirty="0">
                <a:solidFill>
                  <a:srgbClr val="000000"/>
                </a:solidFill>
                <a:latin typeface="Trebuchet MS" panose="020B0603020202020204" pitchFamily="34" charset="0"/>
              </a:rPr>
              <a:t> on another entity</a:t>
            </a:r>
          </a:p>
          <a:p>
            <a:pPr lvl="1">
              <a:spcBef>
                <a:spcPts val="700"/>
              </a:spcBef>
              <a:buClr>
                <a:srgbClr val="000000"/>
              </a:buClr>
              <a:buFont typeface="Trebuchet MS" panose="020B0603020202020204" pitchFamily="34" charset="0"/>
              <a:buChar char="–"/>
            </a:pPr>
            <a:r>
              <a:rPr lang="en-GB" altLang="en-US" sz="2600" dirty="0">
                <a:solidFill>
                  <a:srgbClr val="000000"/>
                </a:solidFill>
                <a:latin typeface="Trebuchet MS" panose="020B0603020202020204" pitchFamily="34" charset="0"/>
              </a:rPr>
              <a:t>Has primary key that is partially or totally </a:t>
            </a:r>
            <a:r>
              <a:rPr lang="en-GB" altLang="en-US" sz="2600" dirty="0" smtClean="0">
                <a:solidFill>
                  <a:srgbClr val="000000"/>
                </a:solidFill>
                <a:latin typeface="Trebuchet MS" panose="020B0603020202020204" pitchFamily="34" charset="0"/>
              </a:rPr>
              <a:t>derived </a:t>
            </a:r>
            <a:r>
              <a:rPr lang="en-GB" altLang="en-US" sz="2600" dirty="0">
                <a:solidFill>
                  <a:srgbClr val="000000"/>
                </a:solidFill>
                <a:latin typeface="Trebuchet MS" panose="020B0603020202020204" pitchFamily="34" charset="0"/>
              </a:rPr>
              <a:t>from parent entity</a:t>
            </a:r>
          </a:p>
        </p:txBody>
      </p:sp>
      <p:pic>
        <p:nvPicPr>
          <p:cNvPr id="80902" name="Picture 5"/>
          <p:cNvPicPr>
            <a:picLocks noChangeAspect="1" noChangeArrowheads="1"/>
          </p:cNvPicPr>
          <p:nvPr/>
        </p:nvPicPr>
        <p:blipFill>
          <a:blip r:embed="rId3">
            <a:extLst>
              <a:ext uri="{28A0092B-C50C-407E-A947-70E740481C1C}">
                <a14:useLocalDpi xmlns:a14="http://schemas.microsoft.com/office/drawing/2010/main" val="0"/>
              </a:ext>
            </a:extLst>
          </a:blip>
          <a:srcRect l="10114" t="66672" r="12360"/>
          <a:stretch>
            <a:fillRect/>
          </a:stretch>
        </p:blipFill>
        <p:spPr bwMode="auto">
          <a:xfrm>
            <a:off x="1863725" y="3396287"/>
            <a:ext cx="6677648"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0903" name="TextBox 6"/>
          <p:cNvSpPr txBox="1">
            <a:spLocks noChangeArrowheads="1"/>
          </p:cNvSpPr>
          <p:nvPr/>
        </p:nvSpPr>
        <p:spPr bwMode="auto">
          <a:xfrm>
            <a:off x="1863725" y="5656263"/>
            <a:ext cx="7748361"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r>
              <a:rPr lang="en-GB" altLang="en-US" sz="2400" dirty="0">
                <a:solidFill>
                  <a:srgbClr val="FF0000"/>
                </a:solidFill>
                <a:latin typeface="Trebuchet MS" panose="020B0603020202020204" pitchFamily="34" charset="0"/>
              </a:rPr>
              <a:t>* Weak Entity </a:t>
            </a:r>
            <a:r>
              <a:rPr lang="en-GB" altLang="en-US" sz="2400" dirty="0">
                <a:solidFill>
                  <a:srgbClr val="002060"/>
                </a:solidFill>
                <a:latin typeface="Trebuchet MS" panose="020B0603020202020204" pitchFamily="34" charset="0"/>
              </a:rPr>
              <a:t>is connected by a </a:t>
            </a:r>
            <a:r>
              <a:rPr lang="en-GB" altLang="en-US" sz="2400" dirty="0">
                <a:solidFill>
                  <a:srgbClr val="FF0000"/>
                </a:solidFill>
                <a:latin typeface="Trebuchet MS" panose="020B0603020202020204" pitchFamily="34" charset="0"/>
              </a:rPr>
              <a:t>Strong Relationship </a:t>
            </a:r>
            <a:r>
              <a:rPr lang="en-GB" altLang="en-US" sz="2400" dirty="0">
                <a:solidFill>
                  <a:srgbClr val="002060"/>
                </a:solidFill>
                <a:latin typeface="Trebuchet MS" panose="020B0603020202020204" pitchFamily="34" charset="0"/>
              </a:rPr>
              <a:t>with its parent entity</a:t>
            </a:r>
          </a:p>
          <a:p>
            <a:pPr>
              <a:lnSpc>
                <a:spcPct val="96000"/>
              </a:lnSpc>
              <a:spcBef>
                <a:spcPct val="0"/>
              </a:spcBef>
              <a:buClr>
                <a:srgbClr val="FFFF00"/>
              </a:buClr>
              <a:buFont typeface="Arial" panose="020B0604020202020204" pitchFamily="34" charset="0"/>
              <a:buNone/>
            </a:pPr>
            <a:endParaRPr lang="en-AU" altLang="en-US" sz="2200" dirty="0">
              <a:solidFill>
                <a:schemeClr val="bg1"/>
              </a:solidFill>
              <a:latin typeface="Arial" panose="020B0604020202020204" pitchFamily="34" charset="0"/>
              <a:ea typeface="Osaka" charset="-128"/>
            </a:endParaRPr>
          </a:p>
        </p:txBody>
      </p:sp>
      <p:sp>
        <p:nvSpPr>
          <p:cNvPr id="8" name="Text Box 3"/>
          <p:cNvSpPr txBox="1">
            <a:spLocks noChangeArrowheads="1"/>
          </p:cNvSpPr>
          <p:nvPr/>
        </p:nvSpPr>
        <p:spPr bwMode="auto">
          <a:xfrm>
            <a:off x="555171" y="511628"/>
            <a:ext cx="9427029"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4. Detailed Specification </a:t>
            </a:r>
            <a:r>
              <a:rPr lang="en-GB" altLang="en-US" b="1" dirty="0" smtClean="0">
                <a:solidFill>
                  <a:srgbClr val="000099"/>
                </a:solidFill>
                <a:latin typeface="Stone Sans ITC TT-Bold" charset="0"/>
              </a:rPr>
              <a:t>of Relationships</a:t>
            </a:r>
          </a:p>
          <a:p>
            <a:pPr>
              <a:spcBef>
                <a:spcPct val="0"/>
              </a:spcBef>
              <a:buClr>
                <a:srgbClr val="000099"/>
              </a:buClr>
              <a:buNone/>
            </a:pPr>
            <a:r>
              <a:rPr lang="en-GB" altLang="en-US" b="1" dirty="0" smtClean="0">
                <a:solidFill>
                  <a:srgbClr val="000099"/>
                </a:solidFill>
                <a:latin typeface="Stone Sans ITC TT-Bold" charset="0"/>
              </a:rPr>
              <a:t>             (Relationship Strength)</a:t>
            </a:r>
            <a:endParaRPr lang="en-GB" altLang="en-US" b="1" dirty="0">
              <a:solidFill>
                <a:srgbClr val="000099"/>
              </a:solidFill>
              <a:latin typeface="Stone Sans ITC TT-Bold" charset="0"/>
            </a:endParaRPr>
          </a:p>
          <a:p>
            <a:pPr eaLnBrk="1" hangingPunct="1">
              <a:spcBef>
                <a:spcPct val="0"/>
              </a:spcBef>
              <a:buClr>
                <a:srgbClr val="000099"/>
              </a:buClr>
              <a:buFont typeface="Stone Sans ITC TT-Bold" charset="0"/>
              <a:buNone/>
            </a:pPr>
            <a:endParaRPr lang="en-GB" altLang="en-US" b="1" dirty="0">
              <a:solidFill>
                <a:srgbClr val="000099"/>
              </a:solidFill>
              <a:latin typeface="Stone Sans ITC TT-Bold" charset="0"/>
            </a:endParaRPr>
          </a:p>
        </p:txBody>
      </p:sp>
    </p:spTree>
    <p:extLst>
      <p:ext uri="{BB962C8B-B14F-4D97-AF65-F5344CB8AC3E}">
        <p14:creationId xmlns:p14="http://schemas.microsoft.com/office/powerpoint/2010/main" val="2402279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56323"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2D46B45A-104E-4E53-97BE-C6357DCE7C8F}"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39</a:t>
            </a:fld>
            <a:endParaRPr lang="en-GB" altLang="en-US" sz="1400">
              <a:solidFill>
                <a:srgbClr val="000000"/>
              </a:solidFill>
              <a:latin typeface="Trebuchet MS" panose="020B0603020202020204" pitchFamily="34" charset="0"/>
            </a:endParaRPr>
          </a:p>
        </p:txBody>
      </p:sp>
      <p:sp>
        <p:nvSpPr>
          <p:cNvPr id="56324" name="Text Box 3"/>
          <p:cNvSpPr txBox="1">
            <a:spLocks noChangeArrowheads="1"/>
          </p:cNvSpPr>
          <p:nvPr/>
        </p:nvSpPr>
        <p:spPr bwMode="auto">
          <a:xfrm>
            <a:off x="861825" y="442379"/>
            <a:ext cx="9120375" cy="89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ERD Examples Discussions</a:t>
            </a:r>
            <a:br>
              <a:rPr lang="en-GB" altLang="en-US" b="1" dirty="0">
                <a:solidFill>
                  <a:srgbClr val="000099"/>
                </a:solidFill>
                <a:latin typeface="Stone Sans ITC TT-Bold" charset="0"/>
              </a:rPr>
            </a:br>
            <a:endParaRPr lang="en-GB" altLang="en-US" b="1" dirty="0">
              <a:solidFill>
                <a:srgbClr val="000099"/>
              </a:solidFill>
              <a:latin typeface="Stone Sans ITC TT-Bold" charset="0"/>
            </a:endParaRPr>
          </a:p>
        </p:txBody>
      </p:sp>
      <p:sp>
        <p:nvSpPr>
          <p:cNvPr id="49157" name="Text Box 4"/>
          <p:cNvSpPr txBox="1">
            <a:spLocks noChangeArrowheads="1"/>
          </p:cNvSpPr>
          <p:nvPr/>
        </p:nvSpPr>
        <p:spPr bwMode="auto">
          <a:xfrm>
            <a:off x="87086" y="1484314"/>
            <a:ext cx="9993085" cy="4689475"/>
          </a:xfrm>
          <a:prstGeom prst="rect">
            <a:avLst/>
          </a:prstGeom>
          <a:noFill/>
          <a:ln w="9525">
            <a:noFill/>
            <a:round/>
            <a:headEnd/>
            <a:tailEnd/>
          </a:ln>
        </p:spPr>
        <p:txBody>
          <a:bodyPr/>
          <a:lstStyle/>
          <a:p>
            <a:pPr marL="531813" indent="-531813">
              <a:spcBef>
                <a:spcPts val="4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000000"/>
                </a:solidFill>
                <a:latin typeface="Trebuchet MS" pitchFamily="34" charset="0"/>
                <a:ea typeface="ＭＳ Ｐゴシック" pitchFamily="34" charset="-128"/>
              </a:rPr>
              <a:t>	</a:t>
            </a:r>
            <a:r>
              <a:rPr lang="en-GB" sz="2200" dirty="0">
                <a:solidFill>
                  <a:srgbClr val="000000"/>
                </a:solidFill>
                <a:latin typeface="Trebuchet MS" pitchFamily="34" charset="0"/>
                <a:ea typeface="ＭＳ Ｐゴシック" pitchFamily="34" charset="-128"/>
              </a:rPr>
              <a:t>The </a:t>
            </a:r>
            <a:r>
              <a:rPr lang="en-GB" sz="2200" dirty="0" err="1">
                <a:solidFill>
                  <a:srgbClr val="000000"/>
                </a:solidFill>
                <a:latin typeface="Trebuchet MS" pitchFamily="34" charset="0"/>
                <a:ea typeface="ＭＳ Ｐゴシック" pitchFamily="34" charset="-128"/>
              </a:rPr>
              <a:t>Jonesburgh</a:t>
            </a:r>
            <a:r>
              <a:rPr lang="en-GB" sz="2200" dirty="0">
                <a:solidFill>
                  <a:srgbClr val="000000"/>
                </a:solidFill>
                <a:latin typeface="Trebuchet MS" pitchFamily="34" charset="0"/>
                <a:ea typeface="ＭＳ Ｐゴシック" pitchFamily="34" charset="-128"/>
              </a:rPr>
              <a:t> County Basketball Conference (JCBC) is an amateur basketball association. Each city in the country has one team as its representative. Each team has a maximum of 12 players and a minimum of 9 players. Each team also has up to three coaches (offensive, defensive, and physical training coaches). During the season, each team plays two games (home and visitor) against each of the other teams. Given those conditions, do the following:</a:t>
            </a:r>
          </a:p>
          <a:p>
            <a:pPr marL="531813" indent="-531813">
              <a:spcBef>
                <a:spcPts val="4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000000"/>
              </a:solidFill>
              <a:latin typeface="Trebuchet MS" pitchFamily="34" charset="0"/>
              <a:ea typeface="ＭＳ Ｐゴシック" pitchFamily="34" charset="-128"/>
            </a:endParaRPr>
          </a:p>
          <a:p>
            <a:pPr marL="914400" lvl="1" indent="-457200">
              <a:spcBef>
                <a:spcPts val="3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u="sng" dirty="0">
                <a:solidFill>
                  <a:schemeClr val="tx2">
                    <a:lumMod val="75000"/>
                  </a:schemeClr>
                </a:solidFill>
                <a:latin typeface="Trebuchet MS" pitchFamily="34" charset="0"/>
                <a:ea typeface="ＭＳ Ｐゴシック" pitchFamily="34" charset="-128"/>
              </a:rPr>
              <a:t>Task</a:t>
            </a:r>
            <a:endParaRPr lang="en-GB" sz="2000" dirty="0">
              <a:solidFill>
                <a:schemeClr val="tx2">
                  <a:lumMod val="75000"/>
                </a:schemeClr>
              </a:solidFill>
              <a:latin typeface="Trebuchet MS" pitchFamily="34" charset="0"/>
              <a:ea typeface="ＭＳ Ｐゴシック" pitchFamily="34" charset="-128"/>
            </a:endParaRPr>
          </a:p>
          <a:p>
            <a:pPr marL="914400" lvl="1" indent="-457200">
              <a:spcBef>
                <a:spcPts val="350"/>
              </a:spcBef>
              <a:buClr>
                <a:srgbClr val="000000"/>
              </a:buClr>
              <a:buSzPct val="100000"/>
              <a:buFont typeface="Trebuchet MS" pitchFamily="34" charset="0"/>
              <a:buChar char="–"/>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a:solidFill>
                  <a:schemeClr val="tx2">
                    <a:lumMod val="75000"/>
                  </a:schemeClr>
                </a:solidFill>
                <a:latin typeface="Trebuchet MS" pitchFamily="34" charset="0"/>
                <a:ea typeface="ＭＳ Ｐゴシック" pitchFamily="34" charset="-128"/>
              </a:rPr>
              <a:t>Identify the type of dependency that exists between CITY and TEAM.</a:t>
            </a:r>
          </a:p>
          <a:p>
            <a:pPr marL="914400" lvl="1" indent="-457200">
              <a:spcBef>
                <a:spcPts val="350"/>
              </a:spcBef>
              <a:buClr>
                <a:srgbClr val="000000"/>
              </a:buClr>
              <a:buSzPct val="100000"/>
              <a:buFont typeface="Trebuchet MS" pitchFamily="34" charset="0"/>
              <a:buChar char="–"/>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a:solidFill>
                  <a:schemeClr val="tx2">
                    <a:lumMod val="75000"/>
                  </a:schemeClr>
                </a:solidFill>
                <a:latin typeface="Trebuchet MS" pitchFamily="34" charset="0"/>
                <a:ea typeface="ＭＳ Ｐゴシック" pitchFamily="34" charset="-128"/>
              </a:rPr>
              <a:t>Identify the dependency between coach and team and between team and player.</a:t>
            </a:r>
          </a:p>
          <a:p>
            <a:pPr marL="914400" lvl="1" indent="-457200">
              <a:spcBef>
                <a:spcPts val="3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1600" dirty="0">
              <a:solidFill>
                <a:schemeClr val="tx2">
                  <a:lumMod val="75000"/>
                </a:schemeClr>
              </a:solidFill>
              <a:latin typeface="Trebuchet MS" pitchFamily="34" charset="0"/>
              <a:ea typeface="ＭＳ Ｐゴシック" pitchFamily="34" charset="-128"/>
            </a:endParaRPr>
          </a:p>
          <a:p>
            <a:pPr marL="531813" indent="-531813">
              <a:spcBef>
                <a:spcPts val="3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1400" dirty="0">
              <a:solidFill>
                <a:srgbClr val="000000"/>
              </a:solidFill>
              <a:latin typeface="Trebuchet MS" pitchFamily="34" charset="0"/>
              <a:ea typeface="ＭＳ Ｐゴシック" pitchFamily="34" charset="-128"/>
            </a:endParaRPr>
          </a:p>
        </p:txBody>
      </p:sp>
      <p:pic>
        <p:nvPicPr>
          <p:cNvPr id="6" name="Picture 5" descr="Pencil">
            <a:extLst>
              <a:ext uri="{FF2B5EF4-FFF2-40B4-BE49-F238E27FC236}">
                <a16:creationId xmlns:a16="http://schemas.microsoft.com/office/drawing/2014/main" id="{BC657534-CADA-F747-8627-F419CC4E7251}"/>
              </a:ext>
            </a:extLst>
          </p:cNvPr>
          <p:cNvPicPr>
            <a:picLocks noChangeAspect="1"/>
          </p:cNvPicPr>
          <p:nvPr/>
        </p:nvPicPr>
        <p:blipFill>
          <a:blip r:embed="rId3"/>
          <a:stretch>
            <a:fillRect/>
          </a:stretch>
        </p:blipFill>
        <p:spPr>
          <a:xfrm>
            <a:off x="0" y="0"/>
            <a:ext cx="861825" cy="1108061"/>
          </a:xfrm>
          <a:prstGeom prst="rect">
            <a:avLst/>
          </a:prstGeom>
        </p:spPr>
      </p:pic>
    </p:spTree>
    <p:extLst>
      <p:ext uri="{BB962C8B-B14F-4D97-AF65-F5344CB8AC3E}">
        <p14:creationId xmlns:p14="http://schemas.microsoft.com/office/powerpoint/2010/main" val="10383654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331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E22E8573-5A62-4A89-B46F-CD1507FC0232}"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a:t>
            </a:fld>
            <a:endParaRPr lang="en-GB" altLang="en-US" sz="1400">
              <a:solidFill>
                <a:srgbClr val="000000"/>
              </a:solidFill>
              <a:latin typeface="Trebuchet MS" panose="020B0603020202020204" pitchFamily="34" charset="0"/>
            </a:endParaRPr>
          </a:p>
        </p:txBody>
      </p:sp>
      <p:sp>
        <p:nvSpPr>
          <p:cNvPr id="13316" name="Text Box 3"/>
          <p:cNvSpPr txBox="1">
            <a:spLocks noChangeArrowheads="1"/>
          </p:cNvSpPr>
          <p:nvPr/>
        </p:nvSpPr>
        <p:spPr bwMode="auto">
          <a:xfrm>
            <a:off x="616226" y="476250"/>
            <a:ext cx="9435824"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Basic Modelling Concepts</a:t>
            </a:r>
          </a:p>
        </p:txBody>
      </p:sp>
      <p:sp>
        <p:nvSpPr>
          <p:cNvPr id="13317" name="Text Box 4"/>
          <p:cNvSpPr txBox="1">
            <a:spLocks noChangeArrowheads="1"/>
          </p:cNvSpPr>
          <p:nvPr/>
        </p:nvSpPr>
        <p:spPr bwMode="auto">
          <a:xfrm>
            <a:off x="894522" y="1676400"/>
            <a:ext cx="908767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700"/>
              </a:spcBef>
              <a:buClr>
                <a:srgbClr val="FF0000"/>
              </a:buClr>
              <a:buFont typeface="Trebuchet MS" panose="020B0603020202020204" pitchFamily="34" charset="0"/>
              <a:buChar char="•"/>
            </a:pPr>
            <a:r>
              <a:rPr lang="en-GB" altLang="en-US" sz="2800" dirty="0">
                <a:solidFill>
                  <a:srgbClr val="FF0000"/>
                </a:solidFill>
                <a:latin typeface="Trebuchet MS" panose="020B0603020202020204" pitchFamily="34" charset="0"/>
              </a:rPr>
              <a:t>Models</a:t>
            </a:r>
          </a:p>
          <a:p>
            <a:pPr lvl="1">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“Description or analogy used to visualize something that cannot be directly observed”  </a:t>
            </a:r>
            <a:r>
              <a:rPr lang="en-GB" altLang="en-US" sz="2400" i="1" dirty="0">
                <a:solidFill>
                  <a:srgbClr val="000000"/>
                </a:solidFill>
                <a:latin typeface="Trebuchet MS" panose="020B0603020202020204" pitchFamily="34" charset="0"/>
              </a:rPr>
              <a:t>Webster’s Dictionary</a:t>
            </a:r>
          </a:p>
          <a:p>
            <a:pPr>
              <a:lnSpc>
                <a:spcPct val="90000"/>
              </a:lnSpc>
              <a:spcBef>
                <a:spcPts val="700"/>
              </a:spcBef>
              <a:buClr>
                <a:srgbClr val="FF0000"/>
              </a:buClr>
              <a:buFont typeface="Trebuchet MS" panose="020B0603020202020204" pitchFamily="34" charset="0"/>
              <a:buChar char="•"/>
            </a:pPr>
            <a:r>
              <a:rPr lang="en-GB" altLang="en-US" sz="2800" dirty="0">
                <a:solidFill>
                  <a:srgbClr val="FF0000"/>
                </a:solidFill>
                <a:latin typeface="Trebuchet MS" panose="020B0603020202020204" pitchFamily="34" charset="0"/>
              </a:rPr>
              <a:t>Data Model</a:t>
            </a:r>
          </a:p>
          <a:p>
            <a:pPr lvl="1">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Relatively simple representation of complex real-world data structures</a:t>
            </a:r>
          </a:p>
          <a:p>
            <a:pPr lvl="1">
              <a:lnSpc>
                <a:spcPct val="90000"/>
              </a:lnSpc>
              <a:spcBef>
                <a:spcPts val="600"/>
              </a:spcBef>
              <a:buClr>
                <a:srgbClr val="000000"/>
              </a:buClr>
              <a:buFont typeface="Trebuchet MS" panose="020B0603020202020204" pitchFamily="34" charset="0"/>
              <a:buChar char="–"/>
            </a:pPr>
            <a:endParaRPr lang="en-GB" altLang="en-US" sz="2400" dirty="0">
              <a:solidFill>
                <a:srgbClr val="000000"/>
              </a:solidFill>
              <a:latin typeface="Trebuchet MS" panose="020B0603020202020204" pitchFamily="34" charset="0"/>
            </a:endParaRPr>
          </a:p>
          <a:p>
            <a:pPr>
              <a:lnSpc>
                <a:spcPct val="90000"/>
              </a:lnSpc>
              <a:spcBef>
                <a:spcPts val="7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rPr>
              <a:t>Art and science</a:t>
            </a:r>
          </a:p>
          <a:p>
            <a:pPr>
              <a:lnSpc>
                <a:spcPct val="90000"/>
              </a:lnSpc>
              <a:spcBef>
                <a:spcPts val="7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rPr>
              <a:t>Good judgment coupled with powerful design tools</a:t>
            </a:r>
          </a:p>
        </p:txBody>
      </p:sp>
    </p:spTree>
    <p:extLst>
      <p:ext uri="{BB962C8B-B14F-4D97-AF65-F5344CB8AC3E}">
        <p14:creationId xmlns:p14="http://schemas.microsoft.com/office/powerpoint/2010/main" val="10235948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8499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553DDF79-004F-4B89-B789-575CAEE07058}"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40</a:t>
            </a:fld>
            <a:endParaRPr lang="en-GB" altLang="en-US" sz="1400">
              <a:solidFill>
                <a:srgbClr val="000000"/>
              </a:solidFill>
              <a:latin typeface="Trebuchet MS" panose="020B0603020202020204" pitchFamily="34" charset="0"/>
            </a:endParaRPr>
          </a:p>
        </p:txBody>
      </p:sp>
      <p:sp>
        <p:nvSpPr>
          <p:cNvPr id="84997" name="Text Box 4"/>
          <p:cNvSpPr txBox="1">
            <a:spLocks noChangeArrowheads="1"/>
          </p:cNvSpPr>
          <p:nvPr/>
        </p:nvSpPr>
        <p:spPr bwMode="auto">
          <a:xfrm>
            <a:off x="685800" y="1568451"/>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lgn="ctr">
              <a:lnSpc>
                <a:spcPct val="80000"/>
              </a:lnSpc>
              <a:spcBef>
                <a:spcPts val="700"/>
              </a:spcBef>
              <a:buClr>
                <a:srgbClr val="000000"/>
              </a:buClr>
              <a:buNone/>
            </a:pPr>
            <a:r>
              <a:rPr lang="en-GB" altLang="en-US" sz="2800" u="sng" dirty="0">
                <a:solidFill>
                  <a:srgbClr val="000000"/>
                </a:solidFill>
                <a:latin typeface="Trebuchet MS" panose="020B0603020202020204" pitchFamily="34" charset="0"/>
              </a:rPr>
              <a:t>Indicates number of associated entities</a:t>
            </a:r>
          </a:p>
        </p:txBody>
      </p:sp>
      <p:sp>
        <p:nvSpPr>
          <p:cNvPr id="84998" name="Rectangle 5"/>
          <p:cNvSpPr>
            <a:spLocks noChangeArrowheads="1"/>
          </p:cNvSpPr>
          <p:nvPr/>
        </p:nvSpPr>
        <p:spPr bwMode="auto">
          <a:xfrm>
            <a:off x="984249" y="2307772"/>
            <a:ext cx="2743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600"/>
              </a:spcBef>
              <a:buClr>
                <a:srgbClr val="3366CC"/>
              </a:buClr>
              <a:buFont typeface="Trebuchet MS" panose="020B0603020202020204" pitchFamily="34" charset="0"/>
              <a:buChar char="•"/>
            </a:pPr>
            <a:r>
              <a:rPr lang="en-GB" altLang="en-US" sz="2400" dirty="0">
                <a:solidFill>
                  <a:srgbClr val="3366CC"/>
                </a:solidFill>
                <a:latin typeface="Trebuchet MS" panose="020B0603020202020204" pitchFamily="34" charset="0"/>
              </a:rPr>
              <a:t>Unary</a:t>
            </a:r>
          </a:p>
          <a:p>
            <a:pPr lvl="1">
              <a:lnSpc>
                <a:spcPct val="9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Single entity</a:t>
            </a:r>
          </a:p>
          <a:p>
            <a:pPr lvl="1">
              <a:lnSpc>
                <a:spcPct val="90000"/>
              </a:lnSpc>
              <a:spcBef>
                <a:spcPts val="500"/>
              </a:spcBef>
              <a:buClr>
                <a:srgbClr val="000000"/>
              </a:buClr>
              <a:buFont typeface="Trebuchet MS" panose="020B0603020202020204" pitchFamily="34" charset="0"/>
              <a:buChar char="–"/>
            </a:pPr>
            <a:r>
              <a:rPr lang="en-GB" altLang="en-US" sz="2000" i="1" dirty="0">
                <a:solidFill>
                  <a:srgbClr val="FF0000"/>
                </a:solidFill>
                <a:latin typeface="Trebuchet MS" panose="020B0603020202020204" pitchFamily="34" charset="0"/>
              </a:rPr>
              <a:t>Recursive</a:t>
            </a:r>
            <a:r>
              <a:rPr lang="en-GB" altLang="en-US" sz="2000" i="1" dirty="0">
                <a:solidFill>
                  <a:srgbClr val="000000"/>
                </a:solidFill>
                <a:latin typeface="Trebuchet MS" panose="020B0603020202020204" pitchFamily="34" charset="0"/>
              </a:rPr>
              <a:t> Relationship</a:t>
            </a:r>
          </a:p>
        </p:txBody>
      </p:sp>
      <p:sp>
        <p:nvSpPr>
          <p:cNvPr id="84999" name="Rectangle 6"/>
          <p:cNvSpPr>
            <a:spLocks noChangeArrowheads="1"/>
          </p:cNvSpPr>
          <p:nvPr/>
        </p:nvSpPr>
        <p:spPr bwMode="auto">
          <a:xfrm>
            <a:off x="3498849" y="2307772"/>
            <a:ext cx="2438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600"/>
              </a:spcBef>
              <a:buClr>
                <a:srgbClr val="3366CC"/>
              </a:buClr>
              <a:buFont typeface="Trebuchet MS" panose="020B0603020202020204" pitchFamily="34" charset="0"/>
              <a:buChar char="•"/>
            </a:pPr>
            <a:r>
              <a:rPr lang="en-GB" altLang="en-US" sz="2400">
                <a:solidFill>
                  <a:srgbClr val="3366CC"/>
                </a:solidFill>
                <a:latin typeface="Trebuchet MS" panose="020B0603020202020204" pitchFamily="34" charset="0"/>
              </a:rPr>
              <a:t>Binary</a:t>
            </a:r>
          </a:p>
          <a:p>
            <a:pPr lvl="1">
              <a:lnSpc>
                <a:spcPct val="90000"/>
              </a:lnSpc>
              <a:spcBef>
                <a:spcPts val="500"/>
              </a:spcBef>
              <a:buClr>
                <a:srgbClr val="000000"/>
              </a:buClr>
              <a:buFont typeface="Trebuchet MS" panose="020B0603020202020204" pitchFamily="34" charset="0"/>
              <a:buChar char="–"/>
            </a:pPr>
            <a:r>
              <a:rPr lang="en-GB" altLang="en-US" sz="2000">
                <a:solidFill>
                  <a:srgbClr val="000000"/>
                </a:solidFill>
                <a:latin typeface="Trebuchet MS" panose="020B0603020202020204" pitchFamily="34" charset="0"/>
              </a:rPr>
              <a:t>Two entities associated</a:t>
            </a:r>
          </a:p>
        </p:txBody>
      </p:sp>
      <p:sp>
        <p:nvSpPr>
          <p:cNvPr id="85000" name="Rectangle 7"/>
          <p:cNvSpPr>
            <a:spLocks noChangeArrowheads="1"/>
          </p:cNvSpPr>
          <p:nvPr/>
        </p:nvSpPr>
        <p:spPr bwMode="auto">
          <a:xfrm>
            <a:off x="5937249" y="2307772"/>
            <a:ext cx="2743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600"/>
              </a:spcBef>
              <a:buClr>
                <a:srgbClr val="3366CC"/>
              </a:buClr>
              <a:buFont typeface="Trebuchet MS" panose="020B0603020202020204" pitchFamily="34" charset="0"/>
              <a:buChar char="•"/>
            </a:pPr>
            <a:r>
              <a:rPr lang="en-GB" altLang="en-US" sz="2400">
                <a:solidFill>
                  <a:srgbClr val="3366CC"/>
                </a:solidFill>
                <a:latin typeface="Trebuchet MS" panose="020B0603020202020204" pitchFamily="34" charset="0"/>
              </a:rPr>
              <a:t>Ternary</a:t>
            </a:r>
          </a:p>
          <a:p>
            <a:pPr lvl="1">
              <a:lnSpc>
                <a:spcPct val="90000"/>
              </a:lnSpc>
              <a:spcBef>
                <a:spcPts val="500"/>
              </a:spcBef>
              <a:buClr>
                <a:srgbClr val="000000"/>
              </a:buClr>
              <a:buFont typeface="Trebuchet MS" panose="020B0603020202020204" pitchFamily="34" charset="0"/>
              <a:buChar char="–"/>
            </a:pPr>
            <a:r>
              <a:rPr lang="en-GB" altLang="en-US" sz="2000">
                <a:solidFill>
                  <a:srgbClr val="000000"/>
                </a:solidFill>
                <a:latin typeface="Trebuchet MS" panose="020B0603020202020204" pitchFamily="34" charset="0"/>
              </a:rPr>
              <a:t>Three entities associated</a:t>
            </a:r>
          </a:p>
        </p:txBody>
      </p:sp>
      <p:pic>
        <p:nvPicPr>
          <p:cNvPr id="8500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463" y="3803198"/>
            <a:ext cx="7272337"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 Box 3"/>
          <p:cNvSpPr txBox="1">
            <a:spLocks noChangeArrowheads="1"/>
          </p:cNvSpPr>
          <p:nvPr/>
        </p:nvSpPr>
        <p:spPr bwMode="auto">
          <a:xfrm>
            <a:off x="685800" y="342900"/>
            <a:ext cx="9427029"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4. Detailed Specification </a:t>
            </a:r>
            <a:r>
              <a:rPr lang="en-GB" altLang="en-US" b="1" dirty="0" smtClean="0">
                <a:solidFill>
                  <a:srgbClr val="000099"/>
                </a:solidFill>
                <a:latin typeface="Stone Sans ITC TT-Bold" charset="0"/>
              </a:rPr>
              <a:t>of Relationships</a:t>
            </a:r>
          </a:p>
          <a:p>
            <a:pPr>
              <a:spcBef>
                <a:spcPct val="0"/>
              </a:spcBef>
              <a:buClr>
                <a:srgbClr val="000099"/>
              </a:buClr>
              <a:buNone/>
            </a:pPr>
            <a:r>
              <a:rPr lang="en-GB" altLang="en-US" b="1" dirty="0" smtClean="0">
                <a:solidFill>
                  <a:srgbClr val="000099"/>
                </a:solidFill>
                <a:latin typeface="Stone Sans ITC TT-Bold" charset="0"/>
              </a:rPr>
              <a:t>             (Relationship Degree)</a:t>
            </a:r>
            <a:endParaRPr lang="en-GB" altLang="en-US" b="1" dirty="0">
              <a:solidFill>
                <a:srgbClr val="000099"/>
              </a:solidFill>
              <a:latin typeface="Stone Sans ITC TT-Bold" charset="0"/>
            </a:endParaRPr>
          </a:p>
        </p:txBody>
      </p:sp>
    </p:spTree>
    <p:extLst>
      <p:ext uri="{BB962C8B-B14F-4D97-AF65-F5344CB8AC3E}">
        <p14:creationId xmlns:p14="http://schemas.microsoft.com/office/powerpoint/2010/main" val="20843525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8499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553DDF79-004F-4B89-B789-575CAEE07058}"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41</a:t>
            </a:fld>
            <a:endParaRPr lang="en-GB" altLang="en-US" sz="1400">
              <a:solidFill>
                <a:srgbClr val="000000"/>
              </a:solidFill>
              <a:latin typeface="Trebuchet MS" panose="020B0603020202020204" pitchFamily="34" charset="0"/>
            </a:endParaRPr>
          </a:p>
        </p:txBody>
      </p:sp>
      <p:sp>
        <p:nvSpPr>
          <p:cNvPr id="10" name="Text Box 3"/>
          <p:cNvSpPr txBox="1">
            <a:spLocks noChangeArrowheads="1"/>
          </p:cNvSpPr>
          <p:nvPr/>
        </p:nvSpPr>
        <p:spPr bwMode="auto">
          <a:xfrm>
            <a:off x="685800" y="342900"/>
            <a:ext cx="9427029"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4. Detailed Specification </a:t>
            </a:r>
            <a:r>
              <a:rPr lang="en-GB" altLang="en-US" b="1" dirty="0" smtClean="0">
                <a:solidFill>
                  <a:srgbClr val="000099"/>
                </a:solidFill>
                <a:latin typeface="Stone Sans ITC TT-Bold" charset="0"/>
              </a:rPr>
              <a:t>of Relationships</a:t>
            </a:r>
          </a:p>
          <a:p>
            <a:pPr>
              <a:spcBef>
                <a:spcPct val="0"/>
              </a:spcBef>
              <a:buClr>
                <a:srgbClr val="000099"/>
              </a:buClr>
              <a:buNone/>
            </a:pPr>
            <a:r>
              <a:rPr lang="en-GB" altLang="en-US" b="1" dirty="0" smtClean="0">
                <a:solidFill>
                  <a:srgbClr val="000099"/>
                </a:solidFill>
                <a:latin typeface="Stone Sans ITC TT-Bold" charset="0"/>
              </a:rPr>
              <a:t>             - Unary (Recursive) Relationship</a:t>
            </a:r>
            <a:endParaRPr lang="en-GB" altLang="en-US" b="1" dirty="0">
              <a:solidFill>
                <a:srgbClr val="000099"/>
              </a:solidFill>
              <a:latin typeface="Stone Sans ITC TT-Bold" charset="0"/>
            </a:endParaRPr>
          </a:p>
        </p:txBody>
      </p:sp>
      <p:sp>
        <p:nvSpPr>
          <p:cNvPr id="11" name="Text Box 4"/>
          <p:cNvSpPr txBox="1">
            <a:spLocks noChangeArrowheads="1"/>
          </p:cNvSpPr>
          <p:nvPr/>
        </p:nvSpPr>
        <p:spPr bwMode="auto">
          <a:xfrm>
            <a:off x="821871" y="1666874"/>
            <a:ext cx="8703129"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rPr>
              <a:t>Recursive Entities</a:t>
            </a:r>
          </a:p>
          <a:p>
            <a:pPr lvl="1">
              <a:spcBef>
                <a:spcPts val="500"/>
              </a:spcBef>
              <a:buClr>
                <a:srgbClr val="000000"/>
              </a:buClr>
              <a:buFont typeface="Trebuchet MS" panose="020B0603020202020204" pitchFamily="34" charset="0"/>
              <a:buChar char="–"/>
            </a:pPr>
            <a:r>
              <a:rPr lang="en-GB" altLang="en-US" sz="2200" dirty="0">
                <a:solidFill>
                  <a:srgbClr val="000000"/>
                </a:solidFill>
                <a:latin typeface="Trebuchet MS" panose="020B0603020202020204" pitchFamily="34" charset="0"/>
              </a:rPr>
              <a:t>A </a:t>
            </a:r>
            <a:r>
              <a:rPr lang="en-GB" altLang="en-US" sz="2200" dirty="0">
                <a:solidFill>
                  <a:srgbClr val="3366CC"/>
                </a:solidFill>
                <a:latin typeface="Trebuchet MS" panose="020B0603020202020204" pitchFamily="34" charset="0"/>
              </a:rPr>
              <a:t>recursive entity</a:t>
            </a:r>
            <a:r>
              <a:rPr lang="en-GB" altLang="en-US" sz="2200" dirty="0">
                <a:solidFill>
                  <a:srgbClr val="000000"/>
                </a:solidFill>
                <a:latin typeface="Trebuchet MS" panose="020B0603020202020204" pitchFamily="34" charset="0"/>
              </a:rPr>
              <a:t> is one in which a relationship can exist between occurrences of the same entity set.</a:t>
            </a:r>
          </a:p>
          <a:p>
            <a:pPr lvl="1">
              <a:spcBef>
                <a:spcPts val="1500"/>
              </a:spcBef>
              <a:buClr>
                <a:srgbClr val="000000"/>
              </a:buClr>
              <a:buFont typeface="Trebuchet MS" panose="020B0603020202020204" pitchFamily="34" charset="0"/>
              <a:buChar char="–"/>
            </a:pPr>
            <a:r>
              <a:rPr lang="en-GB" altLang="en-US" sz="2200" dirty="0">
                <a:solidFill>
                  <a:srgbClr val="000000"/>
                </a:solidFill>
                <a:latin typeface="Trebuchet MS" panose="020B0603020202020204" pitchFamily="34" charset="0"/>
              </a:rPr>
              <a:t>A recursive entity is found within a </a:t>
            </a:r>
            <a:r>
              <a:rPr lang="en-GB" altLang="en-US" sz="2200" dirty="0">
                <a:solidFill>
                  <a:srgbClr val="3366CC"/>
                </a:solidFill>
                <a:latin typeface="Trebuchet MS" panose="020B0603020202020204" pitchFamily="34" charset="0"/>
              </a:rPr>
              <a:t>unary relationship</a:t>
            </a:r>
            <a:r>
              <a:rPr lang="en-GB" altLang="en-US" sz="2200" dirty="0">
                <a:solidFill>
                  <a:srgbClr val="000000"/>
                </a:solidFill>
                <a:latin typeface="Trebuchet MS" panose="020B0603020202020204" pitchFamily="34" charset="0"/>
              </a:rPr>
              <a:t>.</a:t>
            </a:r>
          </a:p>
        </p:txBody>
      </p:sp>
      <p:grpSp>
        <p:nvGrpSpPr>
          <p:cNvPr id="12" name="Group 5"/>
          <p:cNvGrpSpPr>
            <a:grpSpLocks/>
          </p:cNvGrpSpPr>
          <p:nvPr/>
        </p:nvGrpSpPr>
        <p:grpSpPr bwMode="auto">
          <a:xfrm>
            <a:off x="1397000" y="4250267"/>
            <a:ext cx="7974806" cy="2044624"/>
            <a:chOff x="432" y="2628"/>
            <a:chExt cx="4895" cy="1082"/>
          </a:xfrm>
        </p:grpSpPr>
        <p:graphicFrame>
          <p:nvGraphicFramePr>
            <p:cNvPr id="13" name="Object 6"/>
            <p:cNvGraphicFramePr>
              <a:graphicFrameLocks noChangeAspect="1"/>
            </p:cNvGraphicFramePr>
            <p:nvPr/>
          </p:nvGraphicFramePr>
          <p:xfrm>
            <a:off x="432" y="2628"/>
            <a:ext cx="4896" cy="1083"/>
          </p:xfrm>
          <a:graphic>
            <a:graphicData uri="http://schemas.openxmlformats.org/presentationml/2006/ole">
              <mc:AlternateContent xmlns:mc="http://schemas.openxmlformats.org/markup-compatibility/2006">
                <mc:Choice xmlns:v="urn:schemas-microsoft-com:vml" Requires="v">
                  <p:oleObj spid="_x0000_s5127" r:id="rId4" imgW="6295238" imgH="1314286" progId="">
                    <p:embed/>
                  </p:oleObj>
                </mc:Choice>
                <mc:Fallback>
                  <p:oleObj r:id="rId4" imgW="6295238" imgH="1314286" progId="">
                    <p:embed/>
                    <p:pic>
                      <p:nvPicPr>
                        <p:cNvPr id="8704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2628"/>
                          <a:ext cx="4896" cy="108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7"/>
            <p:cNvSpPr txBox="1">
              <a:spLocks noChangeArrowheads="1"/>
            </p:cNvSpPr>
            <p:nvPr/>
          </p:nvSpPr>
          <p:spPr bwMode="auto">
            <a:xfrm>
              <a:off x="432" y="2628"/>
              <a:ext cx="4896" cy="1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grpSp>
    </p:spTree>
    <p:extLst>
      <p:ext uri="{BB962C8B-B14F-4D97-AF65-F5344CB8AC3E}">
        <p14:creationId xmlns:p14="http://schemas.microsoft.com/office/powerpoint/2010/main" val="30245152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5427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BE87FAAB-23EC-48F5-8C73-FB5EFB333AD5}"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42</a:t>
            </a:fld>
            <a:endParaRPr lang="en-GB" altLang="en-US" sz="1400">
              <a:solidFill>
                <a:srgbClr val="000000"/>
              </a:solidFill>
              <a:latin typeface="Trebuchet MS" panose="020B0603020202020204" pitchFamily="34" charset="0"/>
            </a:endParaRPr>
          </a:p>
        </p:txBody>
      </p:sp>
      <p:sp>
        <p:nvSpPr>
          <p:cNvPr id="54276" name="Text Box 3"/>
          <p:cNvSpPr txBox="1">
            <a:spLocks noChangeArrowheads="1"/>
          </p:cNvSpPr>
          <p:nvPr/>
        </p:nvSpPr>
        <p:spPr bwMode="auto">
          <a:xfrm>
            <a:off x="861825" y="417515"/>
            <a:ext cx="9792173" cy="765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C</a:t>
            </a:r>
            <a:r>
              <a:rPr lang="en-GB" altLang="en-US" b="1" dirty="0" smtClean="0">
                <a:solidFill>
                  <a:srgbClr val="000099"/>
                </a:solidFill>
                <a:latin typeface="Stone Sans ITC TT-Bold" charset="0"/>
              </a:rPr>
              <a:t>reate an ERD on Workbench to implement each of the following recursive relationships </a:t>
            </a:r>
            <a:r>
              <a:rPr lang="ar-SA" altLang="en-US" b="1" dirty="0" smtClean="0">
                <a:solidFill>
                  <a:srgbClr val="000099"/>
                </a:solidFill>
                <a:latin typeface="Stone Sans ITC TT-Bold" charset="0"/>
              </a:rPr>
              <a:t>‏</a:t>
            </a:r>
            <a:endParaRPr lang="en-GB" altLang="en-US" b="1" dirty="0">
              <a:solidFill>
                <a:srgbClr val="000099"/>
              </a:solidFill>
              <a:latin typeface="Stone Sans ITC TT-Bold" charset="0"/>
              <a:cs typeface="Arial" panose="020B0604020202020204" pitchFamily="34" charset="0"/>
            </a:endParaRPr>
          </a:p>
        </p:txBody>
      </p:sp>
      <p:pic>
        <p:nvPicPr>
          <p:cNvPr id="18" name="Picture 17" descr="Pencil">
            <a:extLst>
              <a:ext uri="{FF2B5EF4-FFF2-40B4-BE49-F238E27FC236}">
                <a16:creationId xmlns:a16="http://schemas.microsoft.com/office/drawing/2014/main" id="{BC657534-CADA-F747-8627-F419CC4E7251}"/>
              </a:ext>
            </a:extLst>
          </p:cNvPr>
          <p:cNvPicPr>
            <a:picLocks noChangeAspect="1"/>
          </p:cNvPicPr>
          <p:nvPr/>
        </p:nvPicPr>
        <p:blipFill>
          <a:blip r:embed="rId3"/>
          <a:stretch>
            <a:fillRect/>
          </a:stretch>
        </p:blipFill>
        <p:spPr>
          <a:xfrm>
            <a:off x="0" y="0"/>
            <a:ext cx="861825" cy="1108061"/>
          </a:xfrm>
          <a:prstGeom prst="rect">
            <a:avLst/>
          </a:prstGeom>
        </p:spPr>
      </p:pic>
      <p:sp>
        <p:nvSpPr>
          <p:cNvPr id="17" name="Text Box 1"/>
          <p:cNvSpPr txBox="1">
            <a:spLocks noChangeArrowheads="1"/>
          </p:cNvSpPr>
          <p:nvPr/>
        </p:nvSpPr>
        <p:spPr bwMode="auto">
          <a:xfrm>
            <a:off x="4212771" y="6030686"/>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9" name="Text Box 2"/>
          <p:cNvSpPr txBox="1">
            <a:spLocks noChangeArrowheads="1"/>
          </p:cNvSpPr>
          <p:nvPr/>
        </p:nvSpPr>
        <p:spPr bwMode="auto">
          <a:xfrm>
            <a:off x="8251371" y="6030686"/>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AFB4430E-6219-4396-A41F-4424C39D737E}"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42</a:t>
            </a:fld>
            <a:endParaRPr lang="en-GB" altLang="en-US" sz="1400">
              <a:solidFill>
                <a:srgbClr val="000000"/>
              </a:solidFill>
              <a:latin typeface="Trebuchet MS" panose="020B0603020202020204" pitchFamily="34" charset="0"/>
            </a:endParaRPr>
          </a:p>
        </p:txBody>
      </p:sp>
      <p:sp>
        <p:nvSpPr>
          <p:cNvPr id="20" name="Rectangle 4"/>
          <p:cNvSpPr>
            <a:spLocks noChangeArrowheads="1"/>
          </p:cNvSpPr>
          <p:nvPr/>
        </p:nvSpPr>
        <p:spPr bwMode="auto">
          <a:xfrm>
            <a:off x="2002972" y="3820886"/>
            <a:ext cx="76612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1" name="Text Box 5"/>
          <p:cNvSpPr txBox="1">
            <a:spLocks noChangeArrowheads="1"/>
          </p:cNvSpPr>
          <p:nvPr/>
        </p:nvSpPr>
        <p:spPr bwMode="auto">
          <a:xfrm>
            <a:off x="5732010" y="1406300"/>
            <a:ext cx="7064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3366CC"/>
              </a:buClr>
              <a:buSzPct val="70000"/>
              <a:buNone/>
            </a:pPr>
            <a:r>
              <a:rPr lang="en-GB" altLang="en-US" sz="2400" b="1">
                <a:solidFill>
                  <a:srgbClr val="3366CC"/>
                </a:solidFill>
                <a:latin typeface="Arial" panose="020B0604020202020204" pitchFamily="34" charset="0"/>
              </a:rPr>
              <a:t>1:M</a:t>
            </a:r>
          </a:p>
        </p:txBody>
      </p:sp>
      <p:sp>
        <p:nvSpPr>
          <p:cNvPr id="22" name="Text Box 6"/>
          <p:cNvSpPr txBox="1">
            <a:spLocks noChangeArrowheads="1"/>
          </p:cNvSpPr>
          <p:nvPr/>
        </p:nvSpPr>
        <p:spPr bwMode="auto">
          <a:xfrm>
            <a:off x="1412422" y="1406299"/>
            <a:ext cx="62739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3366CC"/>
              </a:buClr>
              <a:buSzPct val="70000"/>
              <a:buNone/>
            </a:pPr>
            <a:r>
              <a:rPr lang="en-GB" altLang="en-US" sz="2400" b="1">
                <a:solidFill>
                  <a:srgbClr val="3366CC"/>
                </a:solidFill>
                <a:latin typeface="Arial" panose="020B0604020202020204" pitchFamily="34" charset="0"/>
              </a:rPr>
              <a:t>1:1</a:t>
            </a:r>
          </a:p>
        </p:txBody>
      </p:sp>
      <p:pic>
        <p:nvPicPr>
          <p:cNvPr id="23" name="Picture 7"/>
          <p:cNvPicPr>
            <a:picLocks noChangeAspect="1" noChangeArrowheads="1"/>
          </p:cNvPicPr>
          <p:nvPr/>
        </p:nvPicPr>
        <p:blipFill>
          <a:blip r:embed="rId4">
            <a:extLst>
              <a:ext uri="{28A0092B-C50C-407E-A947-70E740481C1C}">
                <a14:useLocalDpi xmlns:a14="http://schemas.microsoft.com/office/drawing/2010/main" val="0"/>
              </a:ext>
            </a:extLst>
          </a:blip>
          <a:srcRect l="5611" t="19963" r="37621" b="63374"/>
          <a:stretch>
            <a:fillRect/>
          </a:stretch>
        </p:blipFill>
        <p:spPr bwMode="auto">
          <a:xfrm>
            <a:off x="5516109" y="1839686"/>
            <a:ext cx="4546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4" name="Picture 8"/>
          <p:cNvPicPr>
            <a:picLocks noChangeAspect="1" noChangeArrowheads="1"/>
          </p:cNvPicPr>
          <p:nvPr/>
        </p:nvPicPr>
        <p:blipFill>
          <a:blip r:embed="rId5">
            <a:extLst>
              <a:ext uri="{28A0092B-C50C-407E-A947-70E740481C1C}">
                <a14:useLocalDpi xmlns:a14="http://schemas.microsoft.com/office/drawing/2010/main" val="0"/>
              </a:ext>
            </a:extLst>
          </a:blip>
          <a:srcRect l="5777" t="19975" r="42198" b="60716"/>
          <a:stretch>
            <a:fillRect/>
          </a:stretch>
        </p:blipFill>
        <p:spPr bwMode="auto">
          <a:xfrm>
            <a:off x="1196521" y="1839686"/>
            <a:ext cx="4319588"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 name="Text Box 4"/>
          <p:cNvSpPr txBox="1">
            <a:spLocks noChangeArrowheads="1"/>
          </p:cNvSpPr>
          <p:nvPr/>
        </p:nvSpPr>
        <p:spPr bwMode="auto">
          <a:xfrm>
            <a:off x="1196521" y="3350987"/>
            <a:ext cx="757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buClr>
                <a:srgbClr val="3366CC"/>
              </a:buClr>
              <a:buSzPct val="70000"/>
              <a:buNone/>
            </a:pPr>
            <a:r>
              <a:rPr lang="en-GB" altLang="en-US" sz="2400" b="1">
                <a:solidFill>
                  <a:srgbClr val="3366CC"/>
                </a:solidFill>
                <a:latin typeface="Arial" panose="020B0604020202020204" pitchFamily="34" charset="0"/>
              </a:rPr>
              <a:t>M:N</a:t>
            </a:r>
          </a:p>
        </p:txBody>
      </p:sp>
      <p:grpSp>
        <p:nvGrpSpPr>
          <p:cNvPr id="26" name="Group 5"/>
          <p:cNvGrpSpPr>
            <a:grpSpLocks/>
          </p:cNvGrpSpPr>
          <p:nvPr/>
        </p:nvGrpSpPr>
        <p:grpSpPr bwMode="auto">
          <a:xfrm>
            <a:off x="2060122" y="3350987"/>
            <a:ext cx="5688013" cy="3084513"/>
            <a:chOff x="912" y="1200"/>
            <a:chExt cx="4415" cy="2722"/>
          </a:xfrm>
        </p:grpSpPr>
        <p:pic>
          <p:nvPicPr>
            <p:cNvPr id="27" name="Picture 6"/>
            <p:cNvPicPr>
              <a:picLocks noChangeAspect="1" noChangeArrowheads="1"/>
            </p:cNvPicPr>
            <p:nvPr/>
          </p:nvPicPr>
          <p:blipFill>
            <a:blip r:embed="rId6">
              <a:extLst>
                <a:ext uri="{28A0092B-C50C-407E-A947-70E740481C1C}">
                  <a14:useLocalDpi xmlns:a14="http://schemas.microsoft.com/office/drawing/2010/main" val="0"/>
                </a:ext>
              </a:extLst>
            </a:blip>
            <a:srcRect l="15282" t="18515" r="14879" b="24074"/>
            <a:stretch>
              <a:fillRect/>
            </a:stretch>
          </p:blipFill>
          <p:spPr bwMode="auto">
            <a:xfrm>
              <a:off x="912" y="1200"/>
              <a:ext cx="4416" cy="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8" name="Text Box 7"/>
            <p:cNvSpPr txBox="1">
              <a:spLocks noChangeArrowheads="1"/>
            </p:cNvSpPr>
            <p:nvPr/>
          </p:nvSpPr>
          <p:spPr bwMode="auto">
            <a:xfrm>
              <a:off x="912" y="1200"/>
              <a:ext cx="4416" cy="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grpSp>
      <p:sp>
        <p:nvSpPr>
          <p:cNvPr id="29" name="Right Arrow 28"/>
          <p:cNvSpPr/>
          <p:nvPr/>
        </p:nvSpPr>
        <p:spPr>
          <a:xfrm rot="10800000">
            <a:off x="4220709" y="5511574"/>
            <a:ext cx="576262" cy="360362"/>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lnSpc>
                <a:spcPct val="96000"/>
              </a:lnSpc>
              <a:buClr>
                <a:srgbClr val="FFFF00"/>
              </a:buClr>
              <a:buSzPct val="100000"/>
              <a:buFont typeface="Arial" charset="0"/>
              <a:buNone/>
              <a:defRPr/>
            </a:pPr>
            <a:endParaRPr lang="en-AU"/>
          </a:p>
        </p:txBody>
      </p:sp>
      <p:sp>
        <p:nvSpPr>
          <p:cNvPr id="30" name="Rectangle 6"/>
          <p:cNvSpPr>
            <a:spLocks noChangeArrowheads="1"/>
          </p:cNvSpPr>
          <p:nvPr/>
        </p:nvSpPr>
        <p:spPr bwMode="auto">
          <a:xfrm>
            <a:off x="4868410" y="5295674"/>
            <a:ext cx="194468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450"/>
              </a:spcBef>
              <a:buClr>
                <a:srgbClr val="000000"/>
              </a:buClr>
              <a:buNone/>
            </a:pPr>
            <a:endParaRPr lang="en-US" altLang="en-US" sz="900">
              <a:solidFill>
                <a:schemeClr val="tx2"/>
              </a:solidFill>
              <a:latin typeface="Arial" panose="020B0604020202020204" pitchFamily="34" charset="0"/>
              <a:cs typeface="Arial" panose="020B0604020202020204" pitchFamily="34" charset="0"/>
            </a:endParaRPr>
          </a:p>
          <a:p>
            <a:pPr>
              <a:spcBef>
                <a:spcPts val="450"/>
              </a:spcBef>
              <a:buClr>
                <a:srgbClr val="000000"/>
              </a:buClr>
              <a:buNone/>
            </a:pPr>
            <a:r>
              <a:rPr lang="en-US" altLang="en-US" sz="2000">
                <a:solidFill>
                  <a:schemeClr val="tx2"/>
                </a:solidFill>
                <a:latin typeface="Arial" panose="020B0604020202020204" pitchFamily="34" charset="0"/>
                <a:cs typeface="Arial" panose="020B0604020202020204" pitchFamily="34" charset="0"/>
              </a:rPr>
              <a:t>Bridge table</a:t>
            </a:r>
            <a:endParaRPr lang="en-GB" altLang="en-US" sz="200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08707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8499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553DDF79-004F-4B89-B789-575CAEE07058}"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43</a:t>
            </a:fld>
            <a:endParaRPr lang="en-GB" altLang="en-US" sz="1400">
              <a:solidFill>
                <a:srgbClr val="000000"/>
              </a:solidFill>
              <a:latin typeface="Trebuchet MS" panose="020B0603020202020204" pitchFamily="34" charset="0"/>
            </a:endParaRPr>
          </a:p>
        </p:txBody>
      </p:sp>
      <p:sp>
        <p:nvSpPr>
          <p:cNvPr id="10" name="Text Box 3"/>
          <p:cNvSpPr txBox="1">
            <a:spLocks noChangeArrowheads="1"/>
          </p:cNvSpPr>
          <p:nvPr/>
        </p:nvSpPr>
        <p:spPr bwMode="auto">
          <a:xfrm>
            <a:off x="550334" y="217572"/>
            <a:ext cx="9427029"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4. Detailed Specification </a:t>
            </a:r>
            <a:r>
              <a:rPr lang="en-GB" altLang="en-US" b="1" dirty="0" smtClean="0">
                <a:solidFill>
                  <a:srgbClr val="000099"/>
                </a:solidFill>
                <a:latin typeface="Stone Sans ITC TT-Bold" charset="0"/>
              </a:rPr>
              <a:t>of Relationships</a:t>
            </a:r>
          </a:p>
          <a:p>
            <a:pPr>
              <a:spcBef>
                <a:spcPct val="0"/>
              </a:spcBef>
              <a:buClr>
                <a:srgbClr val="000099"/>
              </a:buClr>
              <a:buNone/>
            </a:pPr>
            <a:r>
              <a:rPr lang="en-GB" altLang="en-US" b="1" dirty="0" smtClean="0">
                <a:solidFill>
                  <a:srgbClr val="000099"/>
                </a:solidFill>
                <a:latin typeface="Stone Sans ITC TT-Bold" charset="0"/>
              </a:rPr>
              <a:t>             (Ternary Relationship)</a:t>
            </a:r>
            <a:endParaRPr lang="en-GB" altLang="en-US" b="1" dirty="0">
              <a:solidFill>
                <a:srgbClr val="000099"/>
              </a:solidFill>
              <a:latin typeface="Stone Sans ITC TT-Bold" charset="0"/>
            </a:endParaRPr>
          </a:p>
        </p:txBody>
      </p:sp>
      <p:pic>
        <p:nvPicPr>
          <p:cNvPr id="2" name="Picture 1"/>
          <p:cNvPicPr>
            <a:picLocks noChangeAspect="1"/>
          </p:cNvPicPr>
          <p:nvPr/>
        </p:nvPicPr>
        <p:blipFill>
          <a:blip r:embed="rId3"/>
          <a:stretch>
            <a:fillRect/>
          </a:stretch>
        </p:blipFill>
        <p:spPr>
          <a:xfrm>
            <a:off x="711199" y="1257753"/>
            <a:ext cx="10412413" cy="5600247"/>
          </a:xfrm>
          <a:prstGeom prst="rect">
            <a:avLst/>
          </a:prstGeom>
        </p:spPr>
      </p:pic>
    </p:spTree>
    <p:extLst>
      <p:ext uri="{BB962C8B-B14F-4D97-AF65-F5344CB8AC3E}">
        <p14:creationId xmlns:p14="http://schemas.microsoft.com/office/powerpoint/2010/main" val="17445014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5427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BE87FAAB-23EC-48F5-8C73-FB5EFB333AD5}"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44</a:t>
            </a:fld>
            <a:endParaRPr lang="en-GB" altLang="en-US" sz="1400">
              <a:solidFill>
                <a:srgbClr val="000000"/>
              </a:solidFill>
              <a:latin typeface="Trebuchet MS" panose="020B0603020202020204" pitchFamily="34" charset="0"/>
            </a:endParaRPr>
          </a:p>
        </p:txBody>
      </p:sp>
      <p:sp>
        <p:nvSpPr>
          <p:cNvPr id="54276" name="Text Box 3"/>
          <p:cNvSpPr txBox="1">
            <a:spLocks noChangeArrowheads="1"/>
          </p:cNvSpPr>
          <p:nvPr/>
        </p:nvSpPr>
        <p:spPr bwMode="auto">
          <a:xfrm>
            <a:off x="861825" y="417515"/>
            <a:ext cx="9792173" cy="765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C</a:t>
            </a:r>
            <a:r>
              <a:rPr lang="en-GB" altLang="en-US" b="1" dirty="0" smtClean="0">
                <a:solidFill>
                  <a:srgbClr val="000099"/>
                </a:solidFill>
                <a:latin typeface="Stone Sans ITC TT-Bold" charset="0"/>
              </a:rPr>
              <a:t>reate an ERD on Workbench to implement the relationships as shown below</a:t>
            </a:r>
            <a:r>
              <a:rPr lang="ar-SA" altLang="en-US" b="1" dirty="0" smtClean="0">
                <a:solidFill>
                  <a:srgbClr val="000099"/>
                </a:solidFill>
                <a:latin typeface="Stone Sans ITC TT-Bold" charset="0"/>
              </a:rPr>
              <a:t>‏</a:t>
            </a:r>
            <a:endParaRPr lang="en-GB" altLang="en-US" b="1" dirty="0">
              <a:solidFill>
                <a:srgbClr val="000099"/>
              </a:solidFill>
              <a:latin typeface="Stone Sans ITC TT-Bold" charset="0"/>
              <a:cs typeface="Arial" panose="020B0604020202020204" pitchFamily="34" charset="0"/>
            </a:endParaRPr>
          </a:p>
        </p:txBody>
      </p:sp>
      <p:pic>
        <p:nvPicPr>
          <p:cNvPr id="18" name="Picture 17" descr="Pencil">
            <a:extLst>
              <a:ext uri="{FF2B5EF4-FFF2-40B4-BE49-F238E27FC236}">
                <a16:creationId xmlns:a16="http://schemas.microsoft.com/office/drawing/2014/main" id="{BC657534-CADA-F747-8627-F419CC4E7251}"/>
              </a:ext>
            </a:extLst>
          </p:cNvPr>
          <p:cNvPicPr>
            <a:picLocks noChangeAspect="1"/>
          </p:cNvPicPr>
          <p:nvPr/>
        </p:nvPicPr>
        <p:blipFill>
          <a:blip r:embed="rId3"/>
          <a:stretch>
            <a:fillRect/>
          </a:stretch>
        </p:blipFill>
        <p:spPr>
          <a:xfrm>
            <a:off x="0" y="0"/>
            <a:ext cx="861825" cy="1108061"/>
          </a:xfrm>
          <a:prstGeom prst="rect">
            <a:avLst/>
          </a:prstGeom>
        </p:spPr>
      </p:pic>
      <p:pic>
        <p:nvPicPr>
          <p:cNvPr id="31" name="Picture 30"/>
          <p:cNvPicPr>
            <a:picLocks noChangeAspect="1"/>
          </p:cNvPicPr>
          <p:nvPr/>
        </p:nvPicPr>
        <p:blipFill>
          <a:blip r:embed="rId4"/>
          <a:stretch>
            <a:fillRect/>
          </a:stretch>
        </p:blipFill>
        <p:spPr>
          <a:xfrm>
            <a:off x="861825" y="1322720"/>
            <a:ext cx="10149945" cy="5459080"/>
          </a:xfrm>
          <a:prstGeom prst="rect">
            <a:avLst/>
          </a:prstGeom>
        </p:spPr>
      </p:pic>
    </p:spTree>
    <p:extLst>
      <p:ext uri="{BB962C8B-B14F-4D97-AF65-F5344CB8AC3E}">
        <p14:creationId xmlns:p14="http://schemas.microsoft.com/office/powerpoint/2010/main" val="7101568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561" y="5142463"/>
            <a:ext cx="9584834" cy="535578"/>
          </a:xfrm>
          <a:prstGeom prst="rect">
            <a:avLst/>
          </a:prstGeom>
          <a:solidFill>
            <a:srgbClr val="FFFF00">
              <a:alpha val="78824"/>
            </a:srgb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41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741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826DAB72-9072-4469-A4B6-4C50CEDE9A70}"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45</a:t>
            </a:fld>
            <a:endParaRPr lang="en-GB" altLang="en-US" sz="1400">
              <a:solidFill>
                <a:srgbClr val="000000"/>
              </a:solidFill>
              <a:latin typeface="Trebuchet MS" panose="020B0603020202020204" pitchFamily="34" charset="0"/>
            </a:endParaRPr>
          </a:p>
        </p:txBody>
      </p:sp>
      <p:sp>
        <p:nvSpPr>
          <p:cNvPr id="17412" name="Text Box 3"/>
          <p:cNvSpPr txBox="1">
            <a:spLocks noChangeArrowheads="1"/>
          </p:cNvSpPr>
          <p:nvPr/>
        </p:nvSpPr>
        <p:spPr bwMode="auto">
          <a:xfrm>
            <a:off x="578069" y="333375"/>
            <a:ext cx="940254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4-Steps to Get You an ERD</a:t>
            </a:r>
          </a:p>
        </p:txBody>
      </p:sp>
      <p:sp>
        <p:nvSpPr>
          <p:cNvPr id="8196" name="Text Box 4"/>
          <p:cNvSpPr txBox="1">
            <a:spLocks noChangeArrowheads="1"/>
          </p:cNvSpPr>
          <p:nvPr/>
        </p:nvSpPr>
        <p:spPr bwMode="auto">
          <a:xfrm>
            <a:off x="819807" y="1389721"/>
            <a:ext cx="9524343"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608013" indent="-608013">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3200">
                <a:solidFill>
                  <a:schemeClr val="tx1"/>
                </a:solidFill>
                <a:latin typeface="Calibri" panose="020F0502020204030204" pitchFamily="34" charset="0"/>
                <a:ea typeface="ＭＳ Ｐゴシック" panose="020B0600070205080204" pitchFamily="34" charset="-128"/>
              </a:defRPr>
            </a:lvl1pPr>
            <a:lvl2pPr marL="989013" indent="-531813">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500"/>
              </a:spcBef>
              <a:buClr>
                <a:srgbClr val="999999"/>
              </a:buClr>
              <a:buFont typeface="Trebuchet MS" panose="020B0603020202020204" pitchFamily="34" charset="0"/>
              <a:buChar char="•"/>
            </a:pPr>
            <a:r>
              <a:rPr lang="en-GB" altLang="en-US" sz="2200" dirty="0">
                <a:latin typeface="Trebuchet MS" panose="020B0603020202020204" pitchFamily="34" charset="0"/>
              </a:rPr>
              <a:t>Create a detail narrative of the organization’s operations</a:t>
            </a:r>
          </a:p>
          <a:p>
            <a:pPr>
              <a:lnSpc>
                <a:spcPct val="90000"/>
              </a:lnSpc>
              <a:spcBef>
                <a:spcPts val="500"/>
              </a:spcBef>
              <a:buClr>
                <a:srgbClr val="999999"/>
              </a:buClr>
              <a:buFont typeface="Trebuchet MS" panose="020B0603020202020204" pitchFamily="34" charset="0"/>
              <a:buChar char="•"/>
            </a:pPr>
            <a:r>
              <a:rPr lang="en-GB" altLang="en-US" sz="2200" dirty="0">
                <a:latin typeface="Trebuchet MS" panose="020B0603020202020204" pitchFamily="34" charset="0"/>
              </a:rPr>
              <a:t>Identify the business rules based on the description</a:t>
            </a:r>
          </a:p>
          <a:p>
            <a:pPr>
              <a:lnSpc>
                <a:spcPct val="90000"/>
              </a:lnSpc>
              <a:spcBef>
                <a:spcPts val="500"/>
              </a:spcBef>
              <a:buClr>
                <a:srgbClr val="999999"/>
              </a:buClr>
              <a:buFont typeface="Trebuchet MS" panose="020B0603020202020204" pitchFamily="34" charset="0"/>
              <a:buChar char="•"/>
            </a:pPr>
            <a:endParaRPr lang="en-GB" altLang="en-US" sz="2000" dirty="0">
              <a:latin typeface="Trebuchet MS" panose="020B0603020202020204" pitchFamily="34" charset="0"/>
            </a:endParaRPr>
          </a:p>
          <a:p>
            <a:pPr>
              <a:lnSpc>
                <a:spcPct val="90000"/>
              </a:lnSpc>
              <a:spcBef>
                <a:spcPts val="700"/>
              </a:spcBef>
              <a:buFont typeface="Wingdings" panose="05000000000000000000" pitchFamily="2" charset="2"/>
              <a:buChar char="Ø"/>
            </a:pPr>
            <a:r>
              <a:rPr lang="en-GB" altLang="en-US" sz="2800" dirty="0">
                <a:solidFill>
                  <a:srgbClr val="FF0000"/>
                </a:solidFill>
                <a:latin typeface="Trebuchet MS" panose="020B0603020202020204" pitchFamily="34" charset="0"/>
              </a:rPr>
              <a:t>Develop the initial ERD</a:t>
            </a:r>
          </a:p>
          <a:p>
            <a:pPr lvl="1">
              <a:lnSpc>
                <a:spcPct val="90000"/>
              </a:lnSpc>
              <a:spcBef>
                <a:spcPts val="600"/>
              </a:spcBef>
              <a:buClr>
                <a:schemeClr val="tx2"/>
              </a:buClr>
              <a:buFont typeface="Stone Sans ITC TT-Bold" charset="0"/>
              <a:buAutoNum type="arabicPeriod"/>
            </a:pPr>
            <a:r>
              <a:rPr lang="en-GB" altLang="en-US" sz="2400" dirty="0">
                <a:solidFill>
                  <a:schemeClr val="accent1">
                    <a:lumMod val="75000"/>
                  </a:schemeClr>
                </a:solidFill>
                <a:latin typeface="Trebuchet MS" panose="020B0603020202020204" pitchFamily="34" charset="0"/>
              </a:rPr>
              <a:t>Identify entities </a:t>
            </a:r>
            <a:r>
              <a:rPr lang="en-GB" altLang="en-US" sz="2400" dirty="0">
                <a:solidFill>
                  <a:srgbClr val="000000"/>
                </a:solidFill>
                <a:latin typeface="Trebuchet MS" panose="020B0603020202020204" pitchFamily="34" charset="0"/>
              </a:rPr>
              <a:t>through narrative description and business rules(nouns)‏</a:t>
            </a:r>
          </a:p>
          <a:p>
            <a:pPr lvl="1">
              <a:lnSpc>
                <a:spcPct val="90000"/>
              </a:lnSpc>
              <a:spcBef>
                <a:spcPts val="600"/>
              </a:spcBef>
              <a:buClr>
                <a:schemeClr val="tx2"/>
              </a:buClr>
              <a:buFont typeface="Stone Sans ITC TT-Bold" charset="0"/>
              <a:buAutoNum type="arabicPeriod"/>
            </a:pPr>
            <a:r>
              <a:rPr lang="en-GB" altLang="en-US" sz="2400" dirty="0">
                <a:solidFill>
                  <a:schemeClr val="tx2"/>
                </a:solidFill>
                <a:latin typeface="Trebuchet MS" panose="020B0603020202020204" pitchFamily="34" charset="0"/>
              </a:rPr>
              <a:t>Identify relationships </a:t>
            </a:r>
            <a:r>
              <a:rPr lang="en-GB" altLang="en-US" sz="2400" dirty="0">
                <a:solidFill>
                  <a:srgbClr val="000000"/>
                </a:solidFill>
                <a:latin typeface="Trebuchet MS" panose="020B0603020202020204" pitchFamily="34" charset="0"/>
              </a:rPr>
              <a:t>among the entities </a:t>
            </a:r>
            <a:r>
              <a:rPr lang="en-GB" altLang="en-US" sz="2400" dirty="0" smtClean="0">
                <a:solidFill>
                  <a:srgbClr val="000000"/>
                </a:solidFill>
                <a:latin typeface="Trebuchet MS" panose="020B0603020202020204" pitchFamily="34" charset="0"/>
              </a:rPr>
              <a:t>(</a:t>
            </a:r>
            <a:r>
              <a:rPr lang="en-GB" altLang="en-US" sz="2400" dirty="0">
                <a:solidFill>
                  <a:srgbClr val="000000"/>
                </a:solidFill>
                <a:latin typeface="Trebuchet MS" panose="020B0603020202020204" pitchFamily="34" charset="0"/>
              </a:rPr>
              <a:t>1:1; 1:M; M:N)‏</a:t>
            </a:r>
          </a:p>
          <a:p>
            <a:pPr lvl="1">
              <a:lnSpc>
                <a:spcPct val="90000"/>
              </a:lnSpc>
              <a:spcBef>
                <a:spcPts val="600"/>
              </a:spcBef>
              <a:buClr>
                <a:schemeClr val="tx2"/>
              </a:buClr>
              <a:buFont typeface="Stone Sans ITC TT-Bold" charset="0"/>
              <a:buAutoNum type="arabicPeriod"/>
            </a:pPr>
            <a:r>
              <a:rPr lang="en-GB" altLang="en-US" sz="2400" dirty="0">
                <a:solidFill>
                  <a:schemeClr val="tx2"/>
                </a:solidFill>
                <a:latin typeface="Trebuchet MS" panose="020B0603020202020204" pitchFamily="34" charset="0"/>
              </a:rPr>
              <a:t>Specify attributes </a:t>
            </a:r>
            <a:r>
              <a:rPr lang="en-GB" altLang="en-US" sz="2400" dirty="0">
                <a:solidFill>
                  <a:srgbClr val="000000"/>
                </a:solidFill>
                <a:latin typeface="Trebuchet MS" panose="020B0603020202020204" pitchFamily="34" charset="0"/>
              </a:rPr>
              <a:t>within each entity</a:t>
            </a:r>
          </a:p>
          <a:p>
            <a:pPr lvl="1">
              <a:lnSpc>
                <a:spcPct val="90000"/>
              </a:lnSpc>
              <a:spcBef>
                <a:spcPts val="600"/>
              </a:spcBef>
              <a:buClr>
                <a:schemeClr val="tx2"/>
              </a:buClr>
              <a:buFont typeface="Stone Sans ITC TT-Bold" charset="0"/>
              <a:buAutoNum type="arabicPeriod"/>
            </a:pPr>
            <a:r>
              <a:rPr lang="en-GB" altLang="en-US" sz="2400" dirty="0">
                <a:solidFill>
                  <a:srgbClr val="000000"/>
                </a:solidFill>
                <a:latin typeface="Trebuchet MS" panose="020B0603020202020204" pitchFamily="34" charset="0"/>
              </a:rPr>
              <a:t>Check/specify all the details </a:t>
            </a:r>
            <a:r>
              <a:rPr lang="en-GB" altLang="en-US" sz="2400" dirty="0" smtClean="0">
                <a:solidFill>
                  <a:srgbClr val="000000"/>
                </a:solidFill>
                <a:latin typeface="Trebuchet MS" panose="020B0603020202020204" pitchFamily="34" charset="0"/>
              </a:rPr>
              <a:t>(</a:t>
            </a:r>
            <a:r>
              <a:rPr lang="en-GB" altLang="en-US" sz="2400" dirty="0">
                <a:solidFill>
                  <a:srgbClr val="000000"/>
                </a:solidFill>
                <a:latin typeface="Trebuchet MS" panose="020B0603020202020204" pitchFamily="34" charset="0"/>
              </a:rPr>
              <a:t>e.g. </a:t>
            </a:r>
            <a:r>
              <a:rPr lang="en-GB" altLang="en-US" sz="2400" dirty="0">
                <a:solidFill>
                  <a:schemeClr val="tx2"/>
                </a:solidFill>
                <a:latin typeface="Trebuchet MS" panose="020B0603020202020204" pitchFamily="34" charset="0"/>
              </a:rPr>
              <a:t>weak entity</a:t>
            </a:r>
            <a:r>
              <a:rPr lang="en-GB" altLang="en-US" sz="2400" dirty="0">
                <a:solidFill>
                  <a:srgbClr val="000000"/>
                </a:solidFill>
                <a:latin typeface="Trebuchet MS" panose="020B0603020202020204" pitchFamily="34" charset="0"/>
              </a:rPr>
              <a:t>)‏</a:t>
            </a:r>
          </a:p>
          <a:p>
            <a:pPr lvl="1">
              <a:lnSpc>
                <a:spcPct val="90000"/>
              </a:lnSpc>
              <a:spcBef>
                <a:spcPts val="600"/>
              </a:spcBef>
              <a:buClr>
                <a:schemeClr val="tx2"/>
              </a:buClr>
              <a:buFont typeface="Stone Sans ITC TT-Bold" charset="0"/>
              <a:buAutoNum type="arabicPeriod"/>
            </a:pPr>
            <a:endParaRPr lang="en-GB" altLang="en-US" sz="1200" dirty="0">
              <a:solidFill>
                <a:srgbClr val="000000"/>
              </a:solidFill>
              <a:latin typeface="Trebuchet MS" panose="020B0603020202020204" pitchFamily="34" charset="0"/>
            </a:endParaRPr>
          </a:p>
          <a:p>
            <a:pPr>
              <a:lnSpc>
                <a:spcPct val="90000"/>
              </a:lnSpc>
              <a:spcBef>
                <a:spcPts val="700"/>
              </a:spcBef>
              <a:buClr>
                <a:srgbClr val="000000"/>
              </a:buClr>
              <a:buFont typeface="Wingdings" panose="05000000000000000000" pitchFamily="2" charset="2"/>
              <a:buChar char="Ø"/>
            </a:pPr>
            <a:r>
              <a:rPr lang="en-GB" altLang="en-US" sz="2800" dirty="0">
                <a:solidFill>
                  <a:srgbClr val="FF0000"/>
                </a:solidFill>
                <a:latin typeface="Trebuchet MS" panose="020B0603020202020204" pitchFamily="34" charset="0"/>
              </a:rPr>
              <a:t>Revise</a:t>
            </a:r>
            <a:r>
              <a:rPr lang="en-GB" altLang="en-US" sz="2800" dirty="0">
                <a:solidFill>
                  <a:srgbClr val="000000"/>
                </a:solidFill>
                <a:latin typeface="Trebuchet MS" panose="020B0603020202020204" pitchFamily="34" charset="0"/>
              </a:rPr>
              <a:t> and review the </a:t>
            </a:r>
            <a:r>
              <a:rPr lang="en-GB" altLang="en-US" sz="2800" dirty="0">
                <a:solidFill>
                  <a:srgbClr val="FF0000"/>
                </a:solidFill>
                <a:latin typeface="Trebuchet MS" panose="020B0603020202020204" pitchFamily="34" charset="0"/>
              </a:rPr>
              <a:t>ERD</a:t>
            </a:r>
          </a:p>
        </p:txBody>
      </p:sp>
    </p:spTree>
    <p:extLst>
      <p:ext uri="{BB962C8B-B14F-4D97-AF65-F5344CB8AC3E}">
        <p14:creationId xmlns:p14="http://schemas.microsoft.com/office/powerpoint/2010/main" val="2433444398"/>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9933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69EC83D1-206C-4E3D-9B31-9185807B7353}"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46</a:t>
            </a:fld>
            <a:endParaRPr lang="en-GB" altLang="en-US" sz="1400">
              <a:solidFill>
                <a:srgbClr val="000000"/>
              </a:solidFill>
              <a:latin typeface="Trebuchet MS" panose="020B0603020202020204" pitchFamily="34" charset="0"/>
            </a:endParaRPr>
          </a:p>
        </p:txBody>
      </p:sp>
      <p:sp>
        <p:nvSpPr>
          <p:cNvPr id="99332" name="Text Box 3"/>
          <p:cNvSpPr txBox="1">
            <a:spLocks noChangeArrowheads="1"/>
          </p:cNvSpPr>
          <p:nvPr/>
        </p:nvSpPr>
        <p:spPr bwMode="auto">
          <a:xfrm>
            <a:off x="592668" y="228600"/>
            <a:ext cx="8576734" cy="89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Challenge of Database </a:t>
            </a:r>
            <a:r>
              <a:rPr lang="en-GB" altLang="en-US" b="1" dirty="0" smtClean="0">
                <a:solidFill>
                  <a:srgbClr val="000099"/>
                </a:solidFill>
                <a:latin typeface="Stone Sans ITC TT-Bold" charset="0"/>
              </a:rPr>
              <a:t>Design</a:t>
            </a:r>
          </a:p>
        </p:txBody>
      </p:sp>
      <p:sp>
        <p:nvSpPr>
          <p:cNvPr id="99333" name="Text Box 4"/>
          <p:cNvSpPr txBox="1">
            <a:spLocks noChangeArrowheads="1"/>
          </p:cNvSpPr>
          <p:nvPr/>
        </p:nvSpPr>
        <p:spPr bwMode="auto">
          <a:xfrm>
            <a:off x="685800" y="1430867"/>
            <a:ext cx="7222067" cy="463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80000"/>
              </a:lnSpc>
              <a:spcBef>
                <a:spcPts val="700"/>
              </a:spcBef>
              <a:buClr>
                <a:srgbClr val="000000"/>
              </a:buClr>
              <a:buFont typeface="Trebuchet MS" panose="020B0603020202020204" pitchFamily="34" charset="0"/>
              <a:buChar char="•"/>
            </a:pPr>
            <a:r>
              <a:rPr lang="en-GB" altLang="en-US" sz="2800" b="1" dirty="0">
                <a:solidFill>
                  <a:schemeClr val="accent1">
                    <a:lumMod val="50000"/>
                  </a:schemeClr>
                </a:solidFill>
                <a:latin typeface="Trebuchet MS" panose="020B0603020202020204" pitchFamily="34" charset="0"/>
              </a:rPr>
              <a:t>Conflicting </a:t>
            </a:r>
            <a:r>
              <a:rPr lang="en-GB" altLang="en-US" sz="2800" b="1" dirty="0" smtClean="0">
                <a:solidFill>
                  <a:schemeClr val="accent1">
                    <a:lumMod val="50000"/>
                  </a:schemeClr>
                </a:solidFill>
                <a:latin typeface="Trebuchet MS" panose="020B0603020202020204" pitchFamily="34" charset="0"/>
              </a:rPr>
              <a:t>Goals</a:t>
            </a:r>
          </a:p>
          <a:p>
            <a:pPr marL="0" indent="0">
              <a:lnSpc>
                <a:spcPct val="80000"/>
              </a:lnSpc>
              <a:spcBef>
                <a:spcPts val="700"/>
              </a:spcBef>
              <a:buClr>
                <a:srgbClr val="000000"/>
              </a:buClr>
              <a:buNone/>
            </a:pPr>
            <a:endParaRPr lang="en-GB" altLang="en-US" sz="1400" b="1" dirty="0">
              <a:solidFill>
                <a:schemeClr val="accent1">
                  <a:lumMod val="50000"/>
                </a:schemeClr>
              </a:solidFill>
              <a:latin typeface="Trebuchet MS" panose="020B0603020202020204" pitchFamily="34" charset="0"/>
            </a:endParaRPr>
          </a:p>
          <a:p>
            <a:pPr lvl="1">
              <a:lnSpc>
                <a:spcPct val="8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Design standards (design elegance)</a:t>
            </a:r>
            <a:r>
              <a:rPr lang="ar-SA" altLang="en-US" sz="2400" dirty="0">
                <a:solidFill>
                  <a:srgbClr val="000000"/>
                </a:solidFill>
                <a:latin typeface="Trebuchet MS" panose="020B0603020202020204" pitchFamily="34" charset="0"/>
              </a:rPr>
              <a:t>‏</a:t>
            </a:r>
            <a:endParaRPr lang="en-GB" altLang="en-US" sz="2400" dirty="0">
              <a:solidFill>
                <a:srgbClr val="000000"/>
              </a:solidFill>
              <a:latin typeface="Trebuchet MS" panose="020B0603020202020204" pitchFamily="34" charset="0"/>
            </a:endParaRPr>
          </a:p>
          <a:p>
            <a:pPr lvl="1">
              <a:lnSpc>
                <a:spcPct val="8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Processing speed</a:t>
            </a:r>
          </a:p>
          <a:p>
            <a:pPr lvl="1">
              <a:lnSpc>
                <a:spcPct val="8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Information requirements</a:t>
            </a:r>
          </a:p>
          <a:p>
            <a:pPr>
              <a:lnSpc>
                <a:spcPct val="80000"/>
              </a:lnSpc>
              <a:spcBef>
                <a:spcPts val="1750"/>
              </a:spcBef>
              <a:buClr>
                <a:srgbClr val="000000"/>
              </a:buClr>
              <a:buFont typeface="Trebuchet MS" panose="020B0603020202020204" pitchFamily="34" charset="0"/>
              <a:buChar char="•"/>
            </a:pPr>
            <a:endParaRPr lang="en-GB" altLang="en-US" sz="1200" dirty="0" smtClean="0">
              <a:solidFill>
                <a:schemeClr val="accent1">
                  <a:lumMod val="50000"/>
                </a:schemeClr>
              </a:solidFill>
              <a:latin typeface="Trebuchet MS" panose="020B0603020202020204" pitchFamily="34" charset="0"/>
              <a:cs typeface="Arial" panose="020B0604020202020204" pitchFamily="34" charset="0"/>
            </a:endParaRPr>
          </a:p>
          <a:p>
            <a:pPr lvl="1">
              <a:lnSpc>
                <a:spcPct val="80000"/>
              </a:lnSpc>
              <a:spcBef>
                <a:spcPts val="1750"/>
              </a:spcBef>
              <a:buClr>
                <a:srgbClr val="000000"/>
              </a:buClr>
              <a:buFont typeface="Trebuchet MS" panose="020B0603020202020204" pitchFamily="34" charset="0"/>
              <a:buChar char="•"/>
            </a:pPr>
            <a:r>
              <a:rPr lang="en-GB" altLang="en-US" dirty="0" smtClean="0">
                <a:solidFill>
                  <a:schemeClr val="accent1">
                    <a:lumMod val="50000"/>
                  </a:schemeClr>
                </a:solidFill>
                <a:latin typeface="Trebuchet MS" panose="020B0603020202020204" pitchFamily="34" charset="0"/>
                <a:cs typeface="Arial" panose="020B0604020202020204" pitchFamily="34" charset="0"/>
              </a:rPr>
              <a:t>Design Considerations</a:t>
            </a:r>
            <a:endParaRPr lang="en-GB" altLang="en-US" sz="900" dirty="0">
              <a:solidFill>
                <a:schemeClr val="accent1">
                  <a:lumMod val="50000"/>
                </a:schemeClr>
              </a:solidFill>
              <a:latin typeface="Trebuchet MS" panose="020B0603020202020204" pitchFamily="34" charset="0"/>
              <a:cs typeface="Arial" panose="020B0604020202020204" pitchFamily="34" charset="0"/>
            </a:endParaRPr>
          </a:p>
          <a:p>
            <a:pPr lvl="2">
              <a:lnSpc>
                <a:spcPct val="80000"/>
              </a:lnSpc>
              <a:spcBef>
                <a:spcPts val="6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Security</a:t>
            </a:r>
          </a:p>
          <a:p>
            <a:pPr lvl="2">
              <a:lnSpc>
                <a:spcPct val="80000"/>
              </a:lnSpc>
              <a:spcBef>
                <a:spcPts val="6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Performance</a:t>
            </a:r>
          </a:p>
          <a:p>
            <a:pPr lvl="2">
              <a:lnSpc>
                <a:spcPct val="80000"/>
              </a:lnSpc>
              <a:spcBef>
                <a:spcPts val="6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Shared access</a:t>
            </a:r>
          </a:p>
          <a:p>
            <a:pPr lvl="2">
              <a:lnSpc>
                <a:spcPct val="80000"/>
              </a:lnSpc>
              <a:spcBef>
                <a:spcPts val="6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Integrity</a:t>
            </a:r>
          </a:p>
        </p:txBody>
      </p:sp>
    </p:spTree>
    <p:extLst>
      <p:ext uri="{BB962C8B-B14F-4D97-AF65-F5344CB8AC3E}">
        <p14:creationId xmlns:p14="http://schemas.microsoft.com/office/powerpoint/2010/main" val="14325406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01379"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B12A9F30-D93D-4CA0-B625-C5ADFAE14D57}"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47</a:t>
            </a:fld>
            <a:endParaRPr lang="en-GB" altLang="en-US" sz="1400">
              <a:solidFill>
                <a:srgbClr val="000000"/>
              </a:solidFill>
              <a:latin typeface="Trebuchet MS" panose="020B0603020202020204" pitchFamily="34" charset="0"/>
            </a:endParaRPr>
          </a:p>
        </p:txBody>
      </p:sp>
      <p:sp>
        <p:nvSpPr>
          <p:cNvPr id="101380" name="Text Box 3"/>
          <p:cNvSpPr txBox="1">
            <a:spLocks noChangeArrowheads="1"/>
          </p:cNvSpPr>
          <p:nvPr/>
        </p:nvSpPr>
        <p:spPr bwMode="auto">
          <a:xfrm>
            <a:off x="762000" y="274108"/>
            <a:ext cx="7772400" cy="64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Database Design </a:t>
            </a:r>
            <a:r>
              <a:rPr lang="en-GB" altLang="en-US" b="1" dirty="0" smtClean="0">
                <a:solidFill>
                  <a:srgbClr val="000099"/>
                </a:solidFill>
                <a:latin typeface="Stone Sans ITC TT-Bold" charset="0"/>
              </a:rPr>
              <a:t>Challenges</a:t>
            </a:r>
            <a:r>
              <a:rPr lang="ar-SA" altLang="en-US" b="1" dirty="0" smtClean="0">
                <a:solidFill>
                  <a:srgbClr val="000099"/>
                </a:solidFill>
                <a:latin typeface="Stone Sans ITC TT-Bold" charset="0"/>
              </a:rPr>
              <a:t>‏</a:t>
            </a:r>
            <a:endParaRPr lang="en-GB" altLang="en-US" b="1" dirty="0">
              <a:solidFill>
                <a:srgbClr val="000099"/>
              </a:solidFill>
              <a:latin typeface="Stone Sans ITC TT-Bold" charset="0"/>
              <a:cs typeface="Arial" panose="020B0604020202020204" pitchFamily="34" charset="0"/>
            </a:endParaRPr>
          </a:p>
        </p:txBody>
      </p:sp>
      <p:sp>
        <p:nvSpPr>
          <p:cNvPr id="101381" name="Text Box 4"/>
          <p:cNvSpPr txBox="1">
            <a:spLocks noChangeArrowheads="1"/>
          </p:cNvSpPr>
          <p:nvPr/>
        </p:nvSpPr>
        <p:spPr bwMode="auto">
          <a:xfrm>
            <a:off x="1149161" y="1615015"/>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280891083"/>
              </p:ext>
            </p:extLst>
          </p:nvPr>
        </p:nvGraphicFramePr>
        <p:xfrm>
          <a:off x="1580961" y="1615016"/>
          <a:ext cx="4103688" cy="1152525"/>
        </p:xfrm>
        <a:graphic>
          <a:graphicData uri="http://schemas.openxmlformats.org/drawingml/2006/table">
            <a:tbl>
              <a:tblPr/>
              <a:tblGrid>
                <a:gridCol w="1086863">
                  <a:extLst>
                    <a:ext uri="{9D8B030D-6E8A-4147-A177-3AD203B41FA5}">
                      <a16:colId xmlns:a16="http://schemas.microsoft.com/office/drawing/2014/main" val="20000"/>
                    </a:ext>
                  </a:extLst>
                </a:gridCol>
                <a:gridCol w="1307013">
                  <a:extLst>
                    <a:ext uri="{9D8B030D-6E8A-4147-A177-3AD203B41FA5}">
                      <a16:colId xmlns:a16="http://schemas.microsoft.com/office/drawing/2014/main" val="20001"/>
                    </a:ext>
                  </a:extLst>
                </a:gridCol>
                <a:gridCol w="1709812">
                  <a:extLst>
                    <a:ext uri="{9D8B030D-6E8A-4147-A177-3AD203B41FA5}">
                      <a16:colId xmlns:a16="http://schemas.microsoft.com/office/drawing/2014/main" val="20002"/>
                    </a:ext>
                  </a:extLst>
                </a:gridCol>
              </a:tblGrid>
              <a:tr h="230505">
                <a:tc>
                  <a:txBody>
                    <a:bodyPr/>
                    <a:lstStyle/>
                    <a:p>
                      <a:pPr algn="just">
                        <a:spcAft>
                          <a:spcPts val="0"/>
                        </a:spcAft>
                      </a:pPr>
                      <a:r>
                        <a:rPr lang="en-AU" sz="1400" b="1" dirty="0">
                          <a:latin typeface="Times New Roman"/>
                          <a:ea typeface="Batang"/>
                          <a:cs typeface="Times New Roman"/>
                        </a:rPr>
                        <a:t>EMP_NUM</a:t>
                      </a:r>
                      <a:endParaRPr lang="en-AU" sz="1400" dirty="0">
                        <a:latin typeface="Times New Roman"/>
                        <a:ea typeface="Batang"/>
                        <a:cs typeface="Times New Roman"/>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pPr>
                      <a:r>
                        <a:rPr lang="en-AU" sz="1400" b="1">
                          <a:latin typeface="Times New Roman"/>
                          <a:ea typeface="Batang"/>
                          <a:cs typeface="Times New Roman"/>
                        </a:rPr>
                        <a:t>EMP_LNAME</a:t>
                      </a:r>
                      <a:endParaRPr lang="en-AU" sz="1400">
                        <a:latin typeface="Times New Roman"/>
                        <a:ea typeface="Batang"/>
                        <a:cs typeface="Times New Roman"/>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pPr>
                      <a:r>
                        <a:rPr lang="en-AU" sz="1400" b="1">
                          <a:latin typeface="Times New Roman"/>
                          <a:ea typeface="Batang"/>
                          <a:cs typeface="Times New Roman"/>
                        </a:rPr>
                        <a:t>EMP_DEGREE</a:t>
                      </a:r>
                      <a:endParaRPr lang="en-AU" sz="1400">
                        <a:latin typeface="Times New Roman"/>
                        <a:ea typeface="Batang"/>
                        <a:cs typeface="Times New Roman"/>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230505">
                <a:tc>
                  <a:txBody>
                    <a:bodyPr/>
                    <a:lstStyle/>
                    <a:p>
                      <a:pPr algn="just">
                        <a:spcAft>
                          <a:spcPts val="0"/>
                        </a:spcAft>
                      </a:pPr>
                      <a:r>
                        <a:rPr lang="en-AU" sz="1400" dirty="0">
                          <a:latin typeface="Times New Roman"/>
                          <a:ea typeface="Batang"/>
                          <a:cs typeface="Times New Roman"/>
                        </a:rPr>
                        <a:t>123</a:t>
                      </a: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dirty="0">
                          <a:latin typeface="Times New Roman"/>
                          <a:ea typeface="Batang"/>
                          <a:cs typeface="Times New Roman"/>
                        </a:rPr>
                        <a:t>Carter</a:t>
                      </a: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a:latin typeface="Times New Roman"/>
                          <a:ea typeface="Batang"/>
                          <a:cs typeface="Times New Roman"/>
                        </a:rPr>
                        <a:t>AA, BBA</a:t>
                      </a: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1"/>
                  </a:ext>
                </a:extLst>
              </a:tr>
              <a:tr h="230505">
                <a:tc>
                  <a:txBody>
                    <a:bodyPr/>
                    <a:lstStyle/>
                    <a:p>
                      <a:pPr algn="just">
                        <a:spcAft>
                          <a:spcPts val="0"/>
                        </a:spcAft>
                      </a:pPr>
                      <a:r>
                        <a:rPr lang="en-AU" sz="1400" dirty="0">
                          <a:latin typeface="Times New Roman"/>
                          <a:ea typeface="Batang"/>
                          <a:cs typeface="Times New Roman"/>
                        </a:rPr>
                        <a:t>124</a:t>
                      </a: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dirty="0" err="1">
                          <a:latin typeface="Times New Roman"/>
                          <a:ea typeface="Batang"/>
                          <a:cs typeface="Times New Roman"/>
                        </a:rPr>
                        <a:t>O’Shanski</a:t>
                      </a:r>
                      <a:endParaRPr lang="en-AU" sz="1400" dirty="0">
                        <a:latin typeface="Times New Roman"/>
                        <a:ea typeface="Batang"/>
                        <a:cs typeface="Times New Roman"/>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dirty="0">
                          <a:latin typeface="Times New Roman"/>
                          <a:ea typeface="Batang"/>
                          <a:cs typeface="Times New Roman"/>
                        </a:rPr>
                        <a:t>BBA, MBA, Ph.D.</a:t>
                      </a: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2"/>
                  </a:ext>
                </a:extLst>
              </a:tr>
              <a:tr h="230505">
                <a:tc>
                  <a:txBody>
                    <a:bodyPr/>
                    <a:lstStyle/>
                    <a:p>
                      <a:pPr algn="just">
                        <a:spcAft>
                          <a:spcPts val="0"/>
                        </a:spcAft>
                      </a:pPr>
                      <a:r>
                        <a:rPr lang="en-AU" sz="1400">
                          <a:latin typeface="Times New Roman"/>
                          <a:ea typeface="Batang"/>
                          <a:cs typeface="Times New Roman"/>
                        </a:rPr>
                        <a:t>125</a:t>
                      </a: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dirty="0">
                          <a:latin typeface="Times New Roman"/>
                          <a:ea typeface="Batang"/>
                          <a:cs typeface="Times New Roman"/>
                        </a:rPr>
                        <a:t>Jones</a:t>
                      </a: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a:latin typeface="Times New Roman"/>
                          <a:ea typeface="Batang"/>
                          <a:cs typeface="Times New Roman"/>
                        </a:rPr>
                        <a:t>AS</a:t>
                      </a: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3"/>
                  </a:ext>
                </a:extLst>
              </a:tr>
              <a:tr h="230505">
                <a:tc>
                  <a:txBody>
                    <a:bodyPr/>
                    <a:lstStyle/>
                    <a:p>
                      <a:pPr algn="just">
                        <a:spcAft>
                          <a:spcPts val="0"/>
                        </a:spcAft>
                      </a:pPr>
                      <a:r>
                        <a:rPr lang="en-AU" sz="1400">
                          <a:latin typeface="Times New Roman"/>
                          <a:ea typeface="Batang"/>
                          <a:cs typeface="Times New Roman"/>
                        </a:rPr>
                        <a:t>126</a:t>
                      </a: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dirty="0" err="1">
                          <a:latin typeface="Times New Roman"/>
                          <a:ea typeface="Batang"/>
                          <a:cs typeface="Times New Roman"/>
                        </a:rPr>
                        <a:t>Ortez</a:t>
                      </a:r>
                      <a:endParaRPr lang="en-AU" sz="1400" dirty="0">
                        <a:latin typeface="Times New Roman"/>
                        <a:ea typeface="Batang"/>
                        <a:cs typeface="Times New Roman"/>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dirty="0">
                          <a:latin typeface="Times New Roman"/>
                          <a:ea typeface="Batang"/>
                          <a:cs typeface="Times New Roman"/>
                        </a:rPr>
                        <a:t>BS, MS</a:t>
                      </a: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26860574"/>
              </p:ext>
            </p:extLst>
          </p:nvPr>
        </p:nvGraphicFramePr>
        <p:xfrm>
          <a:off x="1580962" y="3056465"/>
          <a:ext cx="7345363" cy="1295400"/>
        </p:xfrm>
        <a:graphic>
          <a:graphicData uri="http://schemas.openxmlformats.org/drawingml/2006/table">
            <a:tbl>
              <a:tblPr/>
              <a:tblGrid>
                <a:gridCol w="1170743">
                  <a:extLst>
                    <a:ext uri="{9D8B030D-6E8A-4147-A177-3AD203B41FA5}">
                      <a16:colId xmlns:a16="http://schemas.microsoft.com/office/drawing/2014/main" val="20000"/>
                    </a:ext>
                  </a:extLst>
                </a:gridCol>
                <a:gridCol w="1414873">
                  <a:extLst>
                    <a:ext uri="{9D8B030D-6E8A-4147-A177-3AD203B41FA5}">
                      <a16:colId xmlns:a16="http://schemas.microsoft.com/office/drawing/2014/main" val="20001"/>
                    </a:ext>
                  </a:extLst>
                </a:gridCol>
                <a:gridCol w="1596818">
                  <a:extLst>
                    <a:ext uri="{9D8B030D-6E8A-4147-A177-3AD203B41FA5}">
                      <a16:colId xmlns:a16="http://schemas.microsoft.com/office/drawing/2014/main" val="20002"/>
                    </a:ext>
                  </a:extLst>
                </a:gridCol>
                <a:gridCol w="1537706">
                  <a:extLst>
                    <a:ext uri="{9D8B030D-6E8A-4147-A177-3AD203B41FA5}">
                      <a16:colId xmlns:a16="http://schemas.microsoft.com/office/drawing/2014/main" val="20003"/>
                    </a:ext>
                  </a:extLst>
                </a:gridCol>
                <a:gridCol w="1625223">
                  <a:extLst>
                    <a:ext uri="{9D8B030D-6E8A-4147-A177-3AD203B41FA5}">
                      <a16:colId xmlns:a16="http://schemas.microsoft.com/office/drawing/2014/main" val="20004"/>
                    </a:ext>
                  </a:extLst>
                </a:gridCol>
              </a:tblGrid>
              <a:tr h="431800">
                <a:tc>
                  <a:txBody>
                    <a:bodyPr/>
                    <a:lstStyle/>
                    <a:p>
                      <a:pPr algn="just">
                        <a:spcAft>
                          <a:spcPts val="0"/>
                        </a:spcAft>
                      </a:pPr>
                      <a:r>
                        <a:rPr lang="en-AU" sz="1400" b="1" dirty="0">
                          <a:latin typeface="Times New Roman"/>
                          <a:ea typeface="Batang"/>
                          <a:cs typeface="Times New Roman"/>
                        </a:rPr>
                        <a:t>EMP_NUM</a:t>
                      </a:r>
                      <a:endParaRPr lang="en-AU" sz="1400" dirty="0">
                        <a:latin typeface="Times New Roman"/>
                        <a:ea typeface="Batang"/>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pPr>
                      <a:r>
                        <a:rPr lang="en-AU" sz="1400" b="1" dirty="0">
                          <a:latin typeface="Times New Roman"/>
                          <a:ea typeface="Batang"/>
                          <a:cs typeface="Times New Roman"/>
                        </a:rPr>
                        <a:t>EMP_LNAME</a:t>
                      </a:r>
                      <a:endParaRPr lang="en-AU" sz="1400" dirty="0">
                        <a:latin typeface="Times New Roman"/>
                        <a:ea typeface="Batang"/>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pPr>
                      <a:r>
                        <a:rPr lang="en-AU" sz="1400" b="1" dirty="0">
                          <a:latin typeface="Times New Roman"/>
                          <a:ea typeface="Batang"/>
                          <a:cs typeface="Times New Roman"/>
                        </a:rPr>
                        <a:t>EMP_DEGREE1</a:t>
                      </a:r>
                      <a:endParaRPr lang="en-AU" sz="1400" dirty="0">
                        <a:latin typeface="Times New Roman"/>
                        <a:ea typeface="Batang"/>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pPr>
                      <a:r>
                        <a:rPr lang="en-AU" sz="1400" b="1" dirty="0">
                          <a:latin typeface="Times New Roman"/>
                          <a:ea typeface="Batang"/>
                          <a:cs typeface="Times New Roman"/>
                        </a:rPr>
                        <a:t>EMP_DEGREE2</a:t>
                      </a:r>
                      <a:endParaRPr lang="en-AU" sz="1400" dirty="0">
                        <a:latin typeface="Times New Roman"/>
                        <a:ea typeface="Batang"/>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pPr>
                      <a:r>
                        <a:rPr lang="en-AU" sz="1400" b="1" dirty="0">
                          <a:latin typeface="Times New Roman"/>
                          <a:ea typeface="Batang"/>
                          <a:cs typeface="Times New Roman"/>
                        </a:rPr>
                        <a:t>EMP_DEGREE3</a:t>
                      </a:r>
                      <a:endParaRPr lang="en-AU" sz="1400" dirty="0">
                        <a:latin typeface="Times New Roman"/>
                        <a:ea typeface="Batang"/>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215900">
                <a:tc>
                  <a:txBody>
                    <a:bodyPr/>
                    <a:lstStyle/>
                    <a:p>
                      <a:pPr algn="just">
                        <a:spcAft>
                          <a:spcPts val="0"/>
                        </a:spcAft>
                      </a:pPr>
                      <a:r>
                        <a:rPr lang="en-AU" sz="1400">
                          <a:latin typeface="Times New Roman"/>
                          <a:ea typeface="Batang"/>
                          <a:cs typeface="Times New Roman"/>
                        </a:rPr>
                        <a:t>123</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dirty="0">
                          <a:latin typeface="Times New Roman"/>
                          <a:ea typeface="Batang"/>
                          <a:cs typeface="Times New Roman"/>
                        </a:rPr>
                        <a:t>Carter</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dirty="0">
                          <a:latin typeface="Times New Roman"/>
                          <a:ea typeface="Batang"/>
                          <a:cs typeface="Times New Roman"/>
                        </a:rPr>
                        <a:t>AA</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a:latin typeface="Times New Roman"/>
                          <a:ea typeface="Batang"/>
                          <a:cs typeface="Times New Roman"/>
                        </a:rPr>
                        <a:t>BBA</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endParaRPr lang="en-AU" sz="1400">
                        <a:latin typeface="Times New Roman"/>
                        <a:ea typeface="Batang"/>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1"/>
                  </a:ext>
                </a:extLst>
              </a:tr>
              <a:tr h="215900">
                <a:tc>
                  <a:txBody>
                    <a:bodyPr/>
                    <a:lstStyle/>
                    <a:p>
                      <a:pPr algn="just">
                        <a:spcAft>
                          <a:spcPts val="0"/>
                        </a:spcAft>
                      </a:pPr>
                      <a:r>
                        <a:rPr lang="en-AU" sz="1400" dirty="0">
                          <a:latin typeface="Times New Roman"/>
                          <a:ea typeface="Batang"/>
                          <a:cs typeface="Times New Roman"/>
                        </a:rPr>
                        <a:t>124</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dirty="0" err="1">
                          <a:latin typeface="Times New Roman"/>
                          <a:ea typeface="Batang"/>
                          <a:cs typeface="Times New Roman"/>
                        </a:rPr>
                        <a:t>O’Shanski</a:t>
                      </a:r>
                      <a:endParaRPr lang="en-AU" sz="1400" dirty="0">
                        <a:latin typeface="Times New Roman"/>
                        <a:ea typeface="Batang"/>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dirty="0">
                          <a:latin typeface="Times New Roman"/>
                          <a:ea typeface="Batang"/>
                          <a:cs typeface="Times New Roman"/>
                        </a:rPr>
                        <a:t>BBA</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a:latin typeface="Times New Roman"/>
                          <a:ea typeface="Batang"/>
                          <a:cs typeface="Times New Roman"/>
                        </a:rPr>
                        <a:t>MBA</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a:latin typeface="Times New Roman"/>
                          <a:ea typeface="Batang"/>
                          <a:cs typeface="Times New Roman"/>
                        </a:rPr>
                        <a:t>Ph.D.</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2"/>
                  </a:ext>
                </a:extLst>
              </a:tr>
              <a:tr h="215900">
                <a:tc>
                  <a:txBody>
                    <a:bodyPr/>
                    <a:lstStyle/>
                    <a:p>
                      <a:pPr algn="just">
                        <a:spcAft>
                          <a:spcPts val="0"/>
                        </a:spcAft>
                      </a:pPr>
                      <a:r>
                        <a:rPr lang="en-AU" sz="1400">
                          <a:latin typeface="Times New Roman"/>
                          <a:ea typeface="Batang"/>
                          <a:cs typeface="Times New Roman"/>
                        </a:rPr>
                        <a:t>125</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a:latin typeface="Times New Roman"/>
                          <a:ea typeface="Batang"/>
                          <a:cs typeface="Times New Roman"/>
                        </a:rPr>
                        <a:t>Jones</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dirty="0">
                          <a:latin typeface="Times New Roman"/>
                          <a:ea typeface="Batang"/>
                          <a:cs typeface="Times New Roman"/>
                        </a:rPr>
                        <a:t>AS</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endParaRPr lang="en-AU" sz="1400" dirty="0">
                        <a:latin typeface="Times New Roman"/>
                        <a:ea typeface="Batang"/>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endParaRPr lang="en-AU" sz="1400">
                        <a:latin typeface="Times New Roman"/>
                        <a:ea typeface="Batang"/>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3"/>
                  </a:ext>
                </a:extLst>
              </a:tr>
              <a:tr h="215900">
                <a:tc>
                  <a:txBody>
                    <a:bodyPr/>
                    <a:lstStyle/>
                    <a:p>
                      <a:pPr algn="just">
                        <a:spcAft>
                          <a:spcPts val="0"/>
                        </a:spcAft>
                      </a:pPr>
                      <a:r>
                        <a:rPr lang="en-AU" sz="1400">
                          <a:latin typeface="Times New Roman"/>
                          <a:ea typeface="Batang"/>
                          <a:cs typeface="Times New Roman"/>
                        </a:rPr>
                        <a:t>126</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a:latin typeface="Times New Roman"/>
                          <a:ea typeface="Batang"/>
                          <a:cs typeface="Times New Roman"/>
                        </a:rPr>
                        <a:t>Ortez</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a:latin typeface="Times New Roman"/>
                          <a:ea typeface="Batang"/>
                          <a:cs typeface="Times New Roman"/>
                        </a:rPr>
                        <a:t>BS</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400" dirty="0">
                          <a:latin typeface="Times New Roman"/>
                          <a:ea typeface="Batang"/>
                          <a:cs typeface="Times New Roman"/>
                        </a:rPr>
                        <a:t>MS</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endParaRPr lang="en-AU" sz="1400" dirty="0">
                        <a:latin typeface="Times New Roman"/>
                        <a:ea typeface="Batang"/>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2467269"/>
              </p:ext>
            </p:extLst>
          </p:nvPr>
        </p:nvGraphicFramePr>
        <p:xfrm>
          <a:off x="1580961" y="4639202"/>
          <a:ext cx="2160588" cy="1079500"/>
        </p:xfrm>
        <a:graphic>
          <a:graphicData uri="http://schemas.openxmlformats.org/drawingml/2006/table">
            <a:tbl>
              <a:tblPr/>
              <a:tblGrid>
                <a:gridCol w="985093">
                  <a:extLst>
                    <a:ext uri="{9D8B030D-6E8A-4147-A177-3AD203B41FA5}">
                      <a16:colId xmlns:a16="http://schemas.microsoft.com/office/drawing/2014/main" val="20000"/>
                    </a:ext>
                  </a:extLst>
                </a:gridCol>
                <a:gridCol w="1175495">
                  <a:extLst>
                    <a:ext uri="{9D8B030D-6E8A-4147-A177-3AD203B41FA5}">
                      <a16:colId xmlns:a16="http://schemas.microsoft.com/office/drawing/2014/main" val="20001"/>
                    </a:ext>
                  </a:extLst>
                </a:gridCol>
              </a:tblGrid>
              <a:tr h="215900">
                <a:tc>
                  <a:txBody>
                    <a:bodyPr/>
                    <a:lstStyle/>
                    <a:p>
                      <a:pPr algn="just">
                        <a:spcAft>
                          <a:spcPts val="0"/>
                        </a:spcAft>
                      </a:pPr>
                      <a:r>
                        <a:rPr lang="en-AU" sz="1200" b="1" dirty="0">
                          <a:latin typeface="Times New Roman"/>
                          <a:ea typeface="Batang"/>
                          <a:cs typeface="Times New Roman"/>
                        </a:rPr>
                        <a:t>EMP_NUM</a:t>
                      </a:r>
                      <a:endParaRPr lang="en-AU" sz="1800" dirty="0">
                        <a:latin typeface="Times New Roman"/>
                        <a:ea typeface="Batang"/>
                        <a:cs typeface="Times New Roman"/>
                      </a:endParaRP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pPr>
                      <a:r>
                        <a:rPr lang="en-AU" sz="1200" b="1">
                          <a:latin typeface="Times New Roman"/>
                          <a:ea typeface="Batang"/>
                          <a:cs typeface="Times New Roman"/>
                        </a:rPr>
                        <a:t>EMP_LNAME</a:t>
                      </a:r>
                      <a:endParaRPr lang="en-AU" sz="1800">
                        <a:latin typeface="Times New Roman"/>
                        <a:ea typeface="Batang"/>
                        <a:cs typeface="Times New Roman"/>
                      </a:endParaRP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215900">
                <a:tc>
                  <a:txBody>
                    <a:bodyPr/>
                    <a:lstStyle/>
                    <a:p>
                      <a:pPr algn="just">
                        <a:spcAft>
                          <a:spcPts val="0"/>
                        </a:spcAft>
                      </a:pPr>
                      <a:r>
                        <a:rPr lang="en-AU" sz="1200" dirty="0">
                          <a:latin typeface="Times New Roman"/>
                          <a:ea typeface="Batang"/>
                          <a:cs typeface="Times New Roman"/>
                        </a:rPr>
                        <a:t>123</a:t>
                      </a:r>
                      <a:endParaRPr lang="en-AU" sz="1800" dirty="0">
                        <a:latin typeface="Times New Roman"/>
                        <a:ea typeface="Batang"/>
                        <a:cs typeface="Times New Roman"/>
                      </a:endParaRP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a:latin typeface="Times New Roman"/>
                          <a:ea typeface="Batang"/>
                          <a:cs typeface="Times New Roman"/>
                        </a:rPr>
                        <a:t>Carter</a:t>
                      </a:r>
                      <a:endParaRPr lang="en-AU" sz="1800" dirty="0">
                        <a:latin typeface="Times New Roman"/>
                        <a:ea typeface="Batang"/>
                        <a:cs typeface="Times New Roman"/>
                      </a:endParaRP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1"/>
                  </a:ext>
                </a:extLst>
              </a:tr>
              <a:tr h="215900">
                <a:tc>
                  <a:txBody>
                    <a:bodyPr/>
                    <a:lstStyle/>
                    <a:p>
                      <a:pPr algn="just">
                        <a:spcAft>
                          <a:spcPts val="0"/>
                        </a:spcAft>
                      </a:pPr>
                      <a:r>
                        <a:rPr lang="en-AU" sz="1200">
                          <a:latin typeface="Times New Roman"/>
                          <a:ea typeface="Batang"/>
                          <a:cs typeface="Times New Roman"/>
                        </a:rPr>
                        <a:t>124</a:t>
                      </a:r>
                      <a:endParaRPr lang="en-AU" sz="1800">
                        <a:latin typeface="Times New Roman"/>
                        <a:ea typeface="Batang"/>
                        <a:cs typeface="Times New Roman"/>
                      </a:endParaRP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err="1">
                          <a:latin typeface="Times New Roman"/>
                          <a:ea typeface="Batang"/>
                          <a:cs typeface="Times New Roman"/>
                        </a:rPr>
                        <a:t>O’Shanski</a:t>
                      </a:r>
                      <a:endParaRPr lang="en-AU" sz="1800" dirty="0">
                        <a:latin typeface="Times New Roman"/>
                        <a:ea typeface="Batang"/>
                        <a:cs typeface="Times New Roman"/>
                      </a:endParaRP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2"/>
                  </a:ext>
                </a:extLst>
              </a:tr>
              <a:tr h="215900">
                <a:tc>
                  <a:txBody>
                    <a:bodyPr/>
                    <a:lstStyle/>
                    <a:p>
                      <a:pPr algn="just">
                        <a:spcAft>
                          <a:spcPts val="0"/>
                        </a:spcAft>
                      </a:pPr>
                      <a:r>
                        <a:rPr lang="en-AU" sz="1200">
                          <a:latin typeface="Times New Roman"/>
                          <a:ea typeface="Batang"/>
                          <a:cs typeface="Times New Roman"/>
                        </a:rPr>
                        <a:t>125</a:t>
                      </a:r>
                      <a:endParaRPr lang="en-AU" sz="1800">
                        <a:latin typeface="Times New Roman"/>
                        <a:ea typeface="Batang"/>
                        <a:cs typeface="Times New Roman"/>
                      </a:endParaRP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a:latin typeface="Times New Roman"/>
                          <a:ea typeface="Batang"/>
                          <a:cs typeface="Times New Roman"/>
                        </a:rPr>
                        <a:t>Jones</a:t>
                      </a:r>
                      <a:endParaRPr lang="en-AU" sz="1800" dirty="0">
                        <a:latin typeface="Times New Roman"/>
                        <a:ea typeface="Batang"/>
                        <a:cs typeface="Times New Roman"/>
                      </a:endParaRP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3"/>
                  </a:ext>
                </a:extLst>
              </a:tr>
              <a:tr h="215900">
                <a:tc>
                  <a:txBody>
                    <a:bodyPr/>
                    <a:lstStyle/>
                    <a:p>
                      <a:pPr algn="just">
                        <a:spcAft>
                          <a:spcPts val="0"/>
                        </a:spcAft>
                      </a:pPr>
                      <a:r>
                        <a:rPr lang="en-AU" sz="1200">
                          <a:latin typeface="Times New Roman"/>
                          <a:ea typeface="Batang"/>
                          <a:cs typeface="Times New Roman"/>
                        </a:rPr>
                        <a:t>126</a:t>
                      </a:r>
                      <a:endParaRPr lang="en-AU" sz="1800">
                        <a:latin typeface="Times New Roman"/>
                        <a:ea typeface="Batang"/>
                        <a:cs typeface="Times New Roman"/>
                      </a:endParaRP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err="1">
                          <a:latin typeface="Times New Roman"/>
                          <a:ea typeface="Batang"/>
                          <a:cs typeface="Times New Roman"/>
                        </a:rPr>
                        <a:t>Ortez</a:t>
                      </a:r>
                      <a:endParaRPr lang="en-AU" sz="1800" dirty="0">
                        <a:latin typeface="Times New Roman"/>
                        <a:ea typeface="Batang"/>
                        <a:cs typeface="Times New Roman"/>
                      </a:endParaRP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01544970"/>
              </p:ext>
            </p:extLst>
          </p:nvPr>
        </p:nvGraphicFramePr>
        <p:xfrm>
          <a:off x="3886012" y="4639203"/>
          <a:ext cx="5400675" cy="1844673"/>
        </p:xfrm>
        <a:graphic>
          <a:graphicData uri="http://schemas.openxmlformats.org/drawingml/2006/table">
            <a:tbl>
              <a:tblPr/>
              <a:tblGrid>
                <a:gridCol w="1023425">
                  <a:extLst>
                    <a:ext uri="{9D8B030D-6E8A-4147-A177-3AD203B41FA5}">
                      <a16:colId xmlns:a16="http://schemas.microsoft.com/office/drawing/2014/main" val="20000"/>
                    </a:ext>
                  </a:extLst>
                </a:gridCol>
                <a:gridCol w="1437590">
                  <a:extLst>
                    <a:ext uri="{9D8B030D-6E8A-4147-A177-3AD203B41FA5}">
                      <a16:colId xmlns:a16="http://schemas.microsoft.com/office/drawing/2014/main" val="20001"/>
                    </a:ext>
                  </a:extLst>
                </a:gridCol>
                <a:gridCol w="1419402">
                  <a:extLst>
                    <a:ext uri="{9D8B030D-6E8A-4147-A177-3AD203B41FA5}">
                      <a16:colId xmlns:a16="http://schemas.microsoft.com/office/drawing/2014/main" val="20002"/>
                    </a:ext>
                  </a:extLst>
                </a:gridCol>
                <a:gridCol w="1520258">
                  <a:extLst>
                    <a:ext uri="{9D8B030D-6E8A-4147-A177-3AD203B41FA5}">
                      <a16:colId xmlns:a16="http://schemas.microsoft.com/office/drawing/2014/main" val="20003"/>
                    </a:ext>
                  </a:extLst>
                </a:gridCol>
              </a:tblGrid>
              <a:tr h="368937">
                <a:tc>
                  <a:txBody>
                    <a:bodyPr/>
                    <a:lstStyle/>
                    <a:p>
                      <a:pPr algn="just">
                        <a:spcAft>
                          <a:spcPts val="0"/>
                        </a:spcAft>
                      </a:pPr>
                      <a:r>
                        <a:rPr lang="en-AU" sz="1200" b="1" dirty="0">
                          <a:latin typeface="Times New Roman"/>
                          <a:ea typeface="Batang"/>
                          <a:cs typeface="Times New Roman"/>
                        </a:rPr>
                        <a:t>EMP_NUM</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pPr>
                      <a:r>
                        <a:rPr lang="en-AU" sz="1200" b="1" dirty="0">
                          <a:latin typeface="Times New Roman"/>
                          <a:ea typeface="Batang"/>
                          <a:cs typeface="Times New Roman"/>
                        </a:rPr>
                        <a:t>DEGREE_CODE</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pPr>
                      <a:r>
                        <a:rPr lang="en-AU" sz="1200" b="1">
                          <a:latin typeface="Times New Roman"/>
                          <a:ea typeface="Batang"/>
                          <a:cs typeface="Times New Roman"/>
                        </a:rPr>
                        <a:t>DEGREE_DATE</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pPr>
                      <a:r>
                        <a:rPr lang="en-AU" sz="1200" b="1">
                          <a:latin typeface="Times New Roman"/>
                          <a:ea typeface="Batang"/>
                          <a:cs typeface="Times New Roman"/>
                        </a:rPr>
                        <a:t>DEGREE_PLACE</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184467">
                <a:tc>
                  <a:txBody>
                    <a:bodyPr/>
                    <a:lstStyle/>
                    <a:p>
                      <a:pPr algn="just">
                        <a:spcAft>
                          <a:spcPts val="0"/>
                        </a:spcAft>
                      </a:pPr>
                      <a:r>
                        <a:rPr lang="en-AU" sz="1200" dirty="0">
                          <a:latin typeface="Times New Roman"/>
                          <a:ea typeface="Batang"/>
                          <a:cs typeface="Times New Roman"/>
                        </a:rPr>
                        <a:t>123</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a:latin typeface="Times New Roman"/>
                          <a:ea typeface="Batang"/>
                          <a:cs typeface="Times New Roman"/>
                        </a:rPr>
                        <a:t>AA</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a:latin typeface="Times New Roman"/>
                          <a:ea typeface="Batang"/>
                          <a:cs typeface="Times New Roman"/>
                        </a:rPr>
                        <a:t>May-1999</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a:latin typeface="Times New Roman"/>
                          <a:ea typeface="Batang"/>
                          <a:cs typeface="Times New Roman"/>
                        </a:rPr>
                        <a:t>Lake Sumter CC</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1"/>
                  </a:ext>
                </a:extLst>
              </a:tr>
              <a:tr h="184467">
                <a:tc>
                  <a:txBody>
                    <a:bodyPr/>
                    <a:lstStyle/>
                    <a:p>
                      <a:pPr algn="just">
                        <a:spcAft>
                          <a:spcPts val="0"/>
                        </a:spcAft>
                      </a:pPr>
                      <a:r>
                        <a:rPr lang="en-AU" sz="1200" dirty="0">
                          <a:latin typeface="Times New Roman"/>
                          <a:ea typeface="Batang"/>
                          <a:cs typeface="Times New Roman"/>
                        </a:rPr>
                        <a:t>123</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a:latin typeface="Times New Roman"/>
                          <a:ea typeface="Batang"/>
                          <a:cs typeface="Times New Roman"/>
                        </a:rPr>
                        <a:t>BBA</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a:latin typeface="Times New Roman"/>
                          <a:ea typeface="Batang"/>
                          <a:cs typeface="Times New Roman"/>
                        </a:rPr>
                        <a:t>Aug-2004</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a:latin typeface="Times New Roman"/>
                          <a:ea typeface="Batang"/>
                          <a:cs typeface="Times New Roman"/>
                        </a:rPr>
                        <a:t>U. of Georgia</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2"/>
                  </a:ext>
                </a:extLst>
              </a:tr>
              <a:tr h="184467">
                <a:tc>
                  <a:txBody>
                    <a:bodyPr/>
                    <a:lstStyle/>
                    <a:p>
                      <a:pPr algn="just">
                        <a:spcAft>
                          <a:spcPts val="0"/>
                        </a:spcAft>
                      </a:pPr>
                      <a:r>
                        <a:rPr lang="en-AU" sz="1200">
                          <a:latin typeface="Times New Roman"/>
                          <a:ea typeface="Batang"/>
                          <a:cs typeface="Times New Roman"/>
                        </a:rPr>
                        <a:t>124</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a:latin typeface="Times New Roman"/>
                          <a:ea typeface="Batang"/>
                          <a:cs typeface="Times New Roman"/>
                        </a:rPr>
                        <a:t>BBA</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a:latin typeface="Times New Roman"/>
                          <a:ea typeface="Batang"/>
                          <a:cs typeface="Times New Roman"/>
                        </a:rPr>
                        <a:t>Dec-1990</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a:latin typeface="Times New Roman"/>
                          <a:ea typeface="Batang"/>
                          <a:cs typeface="Times New Roman"/>
                        </a:rPr>
                        <a:t>U. of Toledo</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3"/>
                  </a:ext>
                </a:extLst>
              </a:tr>
              <a:tr h="184467">
                <a:tc>
                  <a:txBody>
                    <a:bodyPr/>
                    <a:lstStyle/>
                    <a:p>
                      <a:pPr algn="just">
                        <a:spcAft>
                          <a:spcPts val="0"/>
                        </a:spcAft>
                      </a:pPr>
                      <a:r>
                        <a:rPr lang="en-AU" sz="1200">
                          <a:latin typeface="Times New Roman"/>
                          <a:ea typeface="Batang"/>
                          <a:cs typeface="Times New Roman"/>
                        </a:rPr>
                        <a:t>124</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a:latin typeface="Times New Roman"/>
                          <a:ea typeface="Batang"/>
                          <a:cs typeface="Times New Roman"/>
                        </a:rPr>
                        <a:t>MBA</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a:latin typeface="Times New Roman"/>
                          <a:ea typeface="Batang"/>
                          <a:cs typeface="Times New Roman"/>
                        </a:rPr>
                        <a:t>May-2001</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a:latin typeface="Times New Roman"/>
                          <a:ea typeface="Batang"/>
                          <a:cs typeface="Times New Roman"/>
                        </a:rPr>
                        <a:t>U. of Michigan</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4"/>
                  </a:ext>
                </a:extLst>
              </a:tr>
              <a:tr h="184467">
                <a:tc>
                  <a:txBody>
                    <a:bodyPr/>
                    <a:lstStyle/>
                    <a:p>
                      <a:pPr algn="just">
                        <a:spcAft>
                          <a:spcPts val="0"/>
                        </a:spcAft>
                      </a:pPr>
                      <a:r>
                        <a:rPr lang="en-AU" sz="1200">
                          <a:latin typeface="Times New Roman"/>
                          <a:ea typeface="Batang"/>
                          <a:cs typeface="Times New Roman"/>
                        </a:rPr>
                        <a:t>124</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a:latin typeface="Times New Roman"/>
                          <a:ea typeface="Batang"/>
                          <a:cs typeface="Times New Roman"/>
                        </a:rPr>
                        <a:t>Ph.D.</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a:latin typeface="Times New Roman"/>
                          <a:ea typeface="Batang"/>
                          <a:cs typeface="Times New Roman"/>
                        </a:rPr>
                        <a:t>Dec-2005</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a:latin typeface="Times New Roman"/>
                          <a:ea typeface="Batang"/>
                          <a:cs typeface="Times New Roman"/>
                        </a:rPr>
                        <a:t>U. of Tennessee</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5"/>
                  </a:ext>
                </a:extLst>
              </a:tr>
              <a:tr h="184467">
                <a:tc>
                  <a:txBody>
                    <a:bodyPr/>
                    <a:lstStyle/>
                    <a:p>
                      <a:pPr algn="just">
                        <a:spcAft>
                          <a:spcPts val="0"/>
                        </a:spcAft>
                      </a:pPr>
                      <a:r>
                        <a:rPr lang="en-AU" sz="1200">
                          <a:latin typeface="Times New Roman"/>
                          <a:ea typeface="Batang"/>
                          <a:cs typeface="Times New Roman"/>
                        </a:rPr>
                        <a:t>125</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a:latin typeface="Times New Roman"/>
                          <a:ea typeface="Batang"/>
                          <a:cs typeface="Times New Roman"/>
                        </a:rPr>
                        <a:t>AS</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a:latin typeface="Times New Roman"/>
                          <a:ea typeface="Batang"/>
                          <a:cs typeface="Times New Roman"/>
                        </a:rPr>
                        <a:t>Aug-2002</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a:latin typeface="Times New Roman"/>
                          <a:ea typeface="Batang"/>
                          <a:cs typeface="Times New Roman"/>
                        </a:rPr>
                        <a:t>Valdosta State </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6"/>
                  </a:ext>
                </a:extLst>
              </a:tr>
              <a:tr h="184467">
                <a:tc>
                  <a:txBody>
                    <a:bodyPr/>
                    <a:lstStyle/>
                    <a:p>
                      <a:pPr algn="just">
                        <a:spcAft>
                          <a:spcPts val="0"/>
                        </a:spcAft>
                      </a:pPr>
                      <a:r>
                        <a:rPr lang="en-AU" sz="1200">
                          <a:latin typeface="Times New Roman"/>
                          <a:ea typeface="Batang"/>
                          <a:cs typeface="Times New Roman"/>
                        </a:rPr>
                        <a:t>126</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a:latin typeface="Times New Roman"/>
                          <a:ea typeface="Batang"/>
                          <a:cs typeface="Times New Roman"/>
                        </a:rPr>
                        <a:t>BS</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a:latin typeface="Times New Roman"/>
                          <a:ea typeface="Batang"/>
                          <a:cs typeface="Times New Roman"/>
                        </a:rPr>
                        <a:t>Dec-1989</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a:latin typeface="Times New Roman"/>
                          <a:ea typeface="Batang"/>
                          <a:cs typeface="Times New Roman"/>
                        </a:rPr>
                        <a:t>U. of Missouri</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7"/>
                  </a:ext>
                </a:extLst>
              </a:tr>
              <a:tr h="184467">
                <a:tc>
                  <a:txBody>
                    <a:bodyPr/>
                    <a:lstStyle/>
                    <a:p>
                      <a:pPr algn="just">
                        <a:spcAft>
                          <a:spcPts val="0"/>
                        </a:spcAft>
                      </a:pPr>
                      <a:r>
                        <a:rPr lang="en-AU" sz="1200">
                          <a:latin typeface="Times New Roman"/>
                          <a:ea typeface="Batang"/>
                          <a:cs typeface="Times New Roman"/>
                        </a:rPr>
                        <a:t>126</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a:latin typeface="Times New Roman"/>
                          <a:ea typeface="Batang"/>
                          <a:cs typeface="Times New Roman"/>
                        </a:rPr>
                        <a:t>MS</a:t>
                      </a:r>
                      <a:endParaRPr lang="en-AU" sz="180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a:latin typeface="Times New Roman"/>
                          <a:ea typeface="Batang"/>
                          <a:cs typeface="Times New Roman"/>
                        </a:rPr>
                        <a:t>May-2002</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spcAft>
                          <a:spcPts val="0"/>
                        </a:spcAft>
                      </a:pPr>
                      <a:r>
                        <a:rPr lang="en-AU" sz="1200" dirty="0">
                          <a:latin typeface="Times New Roman"/>
                          <a:ea typeface="Batang"/>
                          <a:cs typeface="Times New Roman"/>
                        </a:rPr>
                        <a:t>U. of Florida</a:t>
                      </a:r>
                      <a:endParaRPr lang="en-AU" sz="1800" dirty="0">
                        <a:latin typeface="Times New Roman"/>
                        <a:ea typeface="Batang"/>
                        <a:cs typeface="Times New Roman"/>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8"/>
                  </a:ext>
                </a:extLst>
              </a:tr>
            </a:tbl>
          </a:graphicData>
        </a:graphic>
      </p:graphicFrame>
      <p:sp>
        <p:nvSpPr>
          <p:cNvPr id="11" name="TextBox 10"/>
          <p:cNvSpPr txBox="1"/>
          <p:nvPr/>
        </p:nvSpPr>
        <p:spPr>
          <a:xfrm>
            <a:off x="861825" y="1688040"/>
            <a:ext cx="503237" cy="35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lnSpc>
                <a:spcPct val="96000"/>
              </a:lnSpc>
              <a:buClr>
                <a:srgbClr val="FFFF00"/>
              </a:buClr>
              <a:buSzPct val="100000"/>
              <a:buFont typeface="Arial" panose="020B0604020202020204" pitchFamily="34" charset="0"/>
              <a:buNone/>
              <a:defRPr/>
            </a:pPr>
            <a:r>
              <a:rPr lang="en-US" b="1" dirty="0">
                <a:solidFill>
                  <a:srgbClr val="FF0000"/>
                </a:solidFill>
              </a:rPr>
              <a:t>1</a:t>
            </a:r>
            <a:endParaRPr lang="en-AU" b="1" dirty="0">
              <a:solidFill>
                <a:srgbClr val="FF0000"/>
              </a:solidFill>
            </a:endParaRPr>
          </a:p>
        </p:txBody>
      </p:sp>
      <p:sp>
        <p:nvSpPr>
          <p:cNvPr id="12" name="TextBox 11"/>
          <p:cNvSpPr txBox="1"/>
          <p:nvPr/>
        </p:nvSpPr>
        <p:spPr>
          <a:xfrm>
            <a:off x="861825" y="3056465"/>
            <a:ext cx="503237" cy="35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lnSpc>
                <a:spcPct val="96000"/>
              </a:lnSpc>
              <a:buClr>
                <a:srgbClr val="FFFF00"/>
              </a:buClr>
              <a:buSzPct val="100000"/>
              <a:buFont typeface="Arial" panose="020B0604020202020204" pitchFamily="34" charset="0"/>
              <a:buNone/>
              <a:defRPr/>
            </a:pPr>
            <a:r>
              <a:rPr lang="en-US" b="1" dirty="0">
                <a:solidFill>
                  <a:srgbClr val="FF0000"/>
                </a:solidFill>
              </a:rPr>
              <a:t>2</a:t>
            </a:r>
            <a:endParaRPr lang="en-AU" b="1" dirty="0">
              <a:solidFill>
                <a:srgbClr val="FF0000"/>
              </a:solidFill>
            </a:endParaRPr>
          </a:p>
        </p:txBody>
      </p:sp>
      <p:sp>
        <p:nvSpPr>
          <p:cNvPr id="13" name="TextBox 12"/>
          <p:cNvSpPr txBox="1"/>
          <p:nvPr/>
        </p:nvSpPr>
        <p:spPr>
          <a:xfrm>
            <a:off x="861825" y="4639202"/>
            <a:ext cx="503237" cy="35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lnSpc>
                <a:spcPct val="96000"/>
              </a:lnSpc>
              <a:buClr>
                <a:srgbClr val="FFFF00"/>
              </a:buClr>
              <a:buSzPct val="100000"/>
              <a:buFont typeface="Arial" panose="020B0604020202020204" pitchFamily="34" charset="0"/>
              <a:buNone/>
              <a:defRPr/>
            </a:pPr>
            <a:r>
              <a:rPr lang="en-US" b="1" dirty="0">
                <a:solidFill>
                  <a:srgbClr val="FF0000"/>
                </a:solidFill>
              </a:rPr>
              <a:t>3</a:t>
            </a:r>
            <a:endParaRPr lang="en-AU" b="1" dirty="0">
              <a:solidFill>
                <a:srgbClr val="FF0000"/>
              </a:solidFill>
            </a:endParaRPr>
          </a:p>
        </p:txBody>
      </p:sp>
      <p:sp>
        <p:nvSpPr>
          <p:cNvPr id="14" name="TextBox 13"/>
          <p:cNvSpPr txBox="1"/>
          <p:nvPr/>
        </p:nvSpPr>
        <p:spPr>
          <a:xfrm>
            <a:off x="6118037" y="1615015"/>
            <a:ext cx="3419475" cy="1274762"/>
          </a:xfrm>
          <a:prstGeom prst="rect">
            <a:avLst/>
          </a:prstGeom>
          <a:noFill/>
        </p:spPr>
        <p:txBody>
          <a:bodyPr>
            <a:spAutoFit/>
          </a:bodyPr>
          <a:lstStyle/>
          <a:p>
            <a:pPr>
              <a:lnSpc>
                <a:spcPct val="96000"/>
              </a:lnSpc>
              <a:buClr>
                <a:srgbClr val="FFFF00"/>
              </a:buClr>
              <a:buSzPct val="100000"/>
              <a:buFont typeface="Arial" charset="0"/>
              <a:buNone/>
              <a:defRPr/>
            </a:pPr>
            <a:r>
              <a:rPr lang="en-US" sz="2000" dirty="0">
                <a:solidFill>
                  <a:srgbClr val="FF0000"/>
                </a:solidFill>
                <a:effectLst>
                  <a:outerShdw blurRad="38100" dist="38100" dir="2700000" algn="tl">
                    <a:srgbClr val="000000">
                      <a:alpha val="43137"/>
                    </a:srgbClr>
                  </a:outerShdw>
                </a:effectLst>
                <a:latin typeface="Arial" charset="0"/>
              </a:rPr>
              <a:t>Goods ?</a:t>
            </a:r>
          </a:p>
          <a:p>
            <a:pPr>
              <a:lnSpc>
                <a:spcPct val="96000"/>
              </a:lnSpc>
              <a:buClr>
                <a:srgbClr val="FFFF00"/>
              </a:buClr>
              <a:buSzPct val="100000"/>
              <a:buFont typeface="Arial" charset="0"/>
              <a:buNone/>
              <a:defRPr/>
            </a:pPr>
            <a:r>
              <a:rPr lang="en-US" sz="2000" dirty="0" err="1">
                <a:solidFill>
                  <a:srgbClr val="FF0000"/>
                </a:solidFill>
                <a:effectLst>
                  <a:outerShdw blurRad="38100" dist="38100" dir="2700000" algn="tl">
                    <a:srgbClr val="000000">
                      <a:alpha val="43137"/>
                    </a:srgbClr>
                  </a:outerShdw>
                </a:effectLst>
                <a:latin typeface="Arial" charset="0"/>
              </a:rPr>
              <a:t>Bads</a:t>
            </a:r>
            <a:r>
              <a:rPr lang="en-US" sz="2000" dirty="0">
                <a:solidFill>
                  <a:srgbClr val="FF0000"/>
                </a:solidFill>
                <a:effectLst>
                  <a:outerShdw blurRad="38100" dist="38100" dir="2700000" algn="tl">
                    <a:srgbClr val="000000">
                      <a:alpha val="43137"/>
                    </a:srgbClr>
                  </a:outerShdw>
                </a:effectLst>
                <a:latin typeface="Arial" charset="0"/>
              </a:rPr>
              <a:t>?</a:t>
            </a:r>
          </a:p>
          <a:p>
            <a:pPr>
              <a:lnSpc>
                <a:spcPct val="96000"/>
              </a:lnSpc>
              <a:buClr>
                <a:srgbClr val="FFFF00"/>
              </a:buClr>
              <a:buSzPct val="100000"/>
              <a:buFont typeface="Arial" charset="0"/>
              <a:buNone/>
              <a:defRPr/>
            </a:pPr>
            <a:r>
              <a:rPr lang="en-US" sz="2000" dirty="0">
                <a:solidFill>
                  <a:srgbClr val="FF0000"/>
                </a:solidFill>
                <a:effectLst>
                  <a:outerShdw blurRad="38100" dist="38100" dir="2700000" algn="tl">
                    <a:srgbClr val="000000">
                      <a:alpha val="43137"/>
                    </a:srgbClr>
                  </a:outerShdw>
                </a:effectLst>
                <a:latin typeface="Arial" charset="0"/>
              </a:rPr>
              <a:t>Need compromising for some purposes?</a:t>
            </a:r>
            <a:endParaRPr lang="en-AU" sz="2000" dirty="0">
              <a:solidFill>
                <a:srgbClr val="FF0000"/>
              </a:solidFill>
              <a:effectLst>
                <a:outerShdw blurRad="38100" dist="38100" dir="2700000" algn="tl">
                  <a:srgbClr val="000000">
                    <a:alpha val="43137"/>
                  </a:srgbClr>
                </a:outerShdw>
              </a:effectLst>
              <a:latin typeface="Arial" charset="0"/>
            </a:endParaRPr>
          </a:p>
        </p:txBody>
      </p:sp>
      <p:pic>
        <p:nvPicPr>
          <p:cNvPr id="15" name="Picture 14" descr="Pencil">
            <a:extLst>
              <a:ext uri="{FF2B5EF4-FFF2-40B4-BE49-F238E27FC236}">
                <a16:creationId xmlns:a16="http://schemas.microsoft.com/office/drawing/2014/main" id="{BC657534-CADA-F747-8627-F419CC4E7251}"/>
              </a:ext>
            </a:extLst>
          </p:cNvPr>
          <p:cNvPicPr>
            <a:picLocks noChangeAspect="1"/>
          </p:cNvPicPr>
          <p:nvPr/>
        </p:nvPicPr>
        <p:blipFill>
          <a:blip r:embed="rId3"/>
          <a:stretch>
            <a:fillRect/>
          </a:stretch>
        </p:blipFill>
        <p:spPr>
          <a:xfrm>
            <a:off x="0" y="0"/>
            <a:ext cx="861825" cy="1108061"/>
          </a:xfrm>
          <a:prstGeom prst="rect">
            <a:avLst/>
          </a:prstGeom>
        </p:spPr>
      </p:pic>
    </p:spTree>
    <p:extLst>
      <p:ext uri="{BB962C8B-B14F-4D97-AF65-F5344CB8AC3E}">
        <p14:creationId xmlns:p14="http://schemas.microsoft.com/office/powerpoint/2010/main" val="1302774480"/>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01379"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B12A9F30-D93D-4CA0-B625-C5ADFAE14D57}"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48</a:t>
            </a:fld>
            <a:endParaRPr lang="en-GB" altLang="en-US" sz="1400">
              <a:solidFill>
                <a:srgbClr val="000000"/>
              </a:solidFill>
              <a:latin typeface="Trebuchet MS" panose="020B0603020202020204" pitchFamily="34" charset="0"/>
            </a:endParaRPr>
          </a:p>
        </p:txBody>
      </p:sp>
      <p:sp>
        <p:nvSpPr>
          <p:cNvPr id="101380" name="Text Box 3"/>
          <p:cNvSpPr txBox="1">
            <a:spLocks noChangeArrowheads="1"/>
          </p:cNvSpPr>
          <p:nvPr/>
        </p:nvSpPr>
        <p:spPr bwMode="auto">
          <a:xfrm>
            <a:off x="762000" y="274108"/>
            <a:ext cx="7772400" cy="64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Database Design </a:t>
            </a:r>
            <a:r>
              <a:rPr lang="en-GB" altLang="en-US" b="1" dirty="0" smtClean="0">
                <a:solidFill>
                  <a:srgbClr val="000099"/>
                </a:solidFill>
                <a:latin typeface="Stone Sans ITC TT-Bold" charset="0"/>
              </a:rPr>
              <a:t>Challenges</a:t>
            </a:r>
            <a:r>
              <a:rPr lang="ar-SA" altLang="en-US" b="1" dirty="0" smtClean="0">
                <a:solidFill>
                  <a:srgbClr val="000099"/>
                </a:solidFill>
                <a:latin typeface="Stone Sans ITC TT-Bold" charset="0"/>
              </a:rPr>
              <a:t>‏</a:t>
            </a:r>
            <a:endParaRPr lang="en-GB" altLang="en-US" b="1" dirty="0">
              <a:solidFill>
                <a:srgbClr val="000099"/>
              </a:solidFill>
              <a:latin typeface="Stone Sans ITC TT-Bold" charset="0"/>
              <a:cs typeface="Arial" panose="020B0604020202020204" pitchFamily="34" charset="0"/>
            </a:endParaRPr>
          </a:p>
        </p:txBody>
      </p:sp>
      <p:pic>
        <p:nvPicPr>
          <p:cNvPr id="15" name="Picture 14" descr="Pencil">
            <a:extLst>
              <a:ext uri="{FF2B5EF4-FFF2-40B4-BE49-F238E27FC236}">
                <a16:creationId xmlns:a16="http://schemas.microsoft.com/office/drawing/2014/main" id="{BC657534-CADA-F747-8627-F419CC4E7251}"/>
              </a:ext>
            </a:extLst>
          </p:cNvPr>
          <p:cNvPicPr>
            <a:picLocks noChangeAspect="1"/>
          </p:cNvPicPr>
          <p:nvPr/>
        </p:nvPicPr>
        <p:blipFill>
          <a:blip r:embed="rId3"/>
          <a:stretch>
            <a:fillRect/>
          </a:stretch>
        </p:blipFill>
        <p:spPr>
          <a:xfrm>
            <a:off x="0" y="0"/>
            <a:ext cx="861825" cy="1108061"/>
          </a:xfrm>
          <a:prstGeom prst="rect">
            <a:avLst/>
          </a:prstGeom>
        </p:spPr>
      </p:pic>
      <p:pic>
        <p:nvPicPr>
          <p:cNvPr id="16" name="Picture 4" descr="Fig04-38.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073499"/>
            <a:ext cx="9078913" cy="5784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9098303" y="1284815"/>
            <a:ext cx="3419475" cy="3157788"/>
          </a:xfrm>
          <a:prstGeom prst="rect">
            <a:avLst/>
          </a:prstGeom>
          <a:noFill/>
        </p:spPr>
        <p:txBody>
          <a:bodyPr>
            <a:spAutoFit/>
          </a:bodyPr>
          <a:lstStyle/>
          <a:p>
            <a:pPr>
              <a:lnSpc>
                <a:spcPct val="96000"/>
              </a:lnSpc>
              <a:buClr>
                <a:srgbClr val="FFFF00"/>
              </a:buClr>
              <a:buSzPct val="100000"/>
              <a:buFont typeface="Arial" charset="0"/>
              <a:buNone/>
              <a:defRPr/>
            </a:pPr>
            <a:r>
              <a:rPr lang="en-US" sz="2000" dirty="0">
                <a:solidFill>
                  <a:srgbClr val="FF0000"/>
                </a:solidFill>
                <a:effectLst>
                  <a:outerShdw blurRad="38100" dist="38100" dir="2700000" algn="tl">
                    <a:srgbClr val="000000">
                      <a:alpha val="43137"/>
                    </a:srgbClr>
                  </a:outerShdw>
                </a:effectLst>
                <a:latin typeface="Arial" charset="0"/>
              </a:rPr>
              <a:t>Goods ?</a:t>
            </a:r>
          </a:p>
          <a:p>
            <a:pPr>
              <a:lnSpc>
                <a:spcPct val="96000"/>
              </a:lnSpc>
              <a:buClr>
                <a:srgbClr val="FFFF00"/>
              </a:buClr>
              <a:buSzPct val="100000"/>
              <a:buFont typeface="Arial" charset="0"/>
              <a:buNone/>
              <a:defRPr/>
            </a:pPr>
            <a:r>
              <a:rPr lang="en-US" sz="2000" dirty="0" err="1">
                <a:solidFill>
                  <a:srgbClr val="FF0000"/>
                </a:solidFill>
                <a:effectLst>
                  <a:outerShdw blurRad="38100" dist="38100" dir="2700000" algn="tl">
                    <a:srgbClr val="000000">
                      <a:alpha val="43137"/>
                    </a:srgbClr>
                  </a:outerShdw>
                </a:effectLst>
                <a:latin typeface="Arial" charset="0"/>
              </a:rPr>
              <a:t>Bads</a:t>
            </a:r>
            <a:r>
              <a:rPr lang="en-US" sz="2000" dirty="0">
                <a:solidFill>
                  <a:srgbClr val="FF0000"/>
                </a:solidFill>
                <a:effectLst>
                  <a:outerShdw blurRad="38100" dist="38100" dir="2700000" algn="tl">
                    <a:srgbClr val="000000">
                      <a:alpha val="43137"/>
                    </a:srgbClr>
                  </a:outerShdw>
                </a:effectLst>
                <a:latin typeface="Arial" charset="0"/>
              </a:rPr>
              <a:t>?</a:t>
            </a:r>
          </a:p>
          <a:p>
            <a:pPr>
              <a:lnSpc>
                <a:spcPct val="96000"/>
              </a:lnSpc>
              <a:buClr>
                <a:srgbClr val="FFFF00"/>
              </a:buClr>
              <a:buSzPct val="100000"/>
              <a:buFont typeface="Arial" charset="0"/>
              <a:buNone/>
              <a:defRPr/>
            </a:pPr>
            <a:r>
              <a:rPr lang="en-US" sz="2000" dirty="0">
                <a:solidFill>
                  <a:srgbClr val="FF0000"/>
                </a:solidFill>
                <a:effectLst>
                  <a:outerShdw blurRad="38100" dist="38100" dir="2700000" algn="tl">
                    <a:srgbClr val="000000">
                      <a:alpha val="43137"/>
                    </a:srgbClr>
                  </a:outerShdw>
                </a:effectLst>
                <a:latin typeface="Arial" charset="0"/>
              </a:rPr>
              <a:t>Need compromising for some purposes</a:t>
            </a:r>
            <a:r>
              <a:rPr lang="en-US" sz="2000" dirty="0" smtClean="0">
                <a:solidFill>
                  <a:srgbClr val="FF0000"/>
                </a:solidFill>
                <a:effectLst>
                  <a:outerShdw blurRad="38100" dist="38100" dir="2700000" algn="tl">
                    <a:srgbClr val="000000">
                      <a:alpha val="43137"/>
                    </a:srgbClr>
                  </a:outerShdw>
                </a:effectLst>
                <a:latin typeface="Arial" charset="0"/>
              </a:rPr>
              <a:t>?</a:t>
            </a:r>
          </a:p>
          <a:p>
            <a:pPr>
              <a:lnSpc>
                <a:spcPct val="96000"/>
              </a:lnSpc>
              <a:buClr>
                <a:srgbClr val="FFFF00"/>
              </a:buClr>
              <a:buSzPct val="100000"/>
              <a:buFont typeface="Arial" charset="0"/>
              <a:buNone/>
              <a:defRPr/>
            </a:pPr>
            <a:endParaRPr lang="en-US" sz="2000" dirty="0">
              <a:solidFill>
                <a:srgbClr val="FF0000"/>
              </a:solidFill>
              <a:effectLst>
                <a:outerShdw blurRad="38100" dist="38100" dir="2700000" algn="tl">
                  <a:srgbClr val="000000">
                    <a:alpha val="43137"/>
                  </a:srgbClr>
                </a:outerShdw>
              </a:effectLst>
              <a:latin typeface="Arial" charset="0"/>
            </a:endParaRPr>
          </a:p>
          <a:p>
            <a:pPr lvl="1">
              <a:lnSpc>
                <a:spcPct val="80000"/>
              </a:lnSpc>
              <a:spcBef>
                <a:spcPts val="6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Security</a:t>
            </a:r>
          </a:p>
          <a:p>
            <a:pPr lvl="1">
              <a:lnSpc>
                <a:spcPct val="80000"/>
              </a:lnSpc>
              <a:spcBef>
                <a:spcPts val="6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Performance</a:t>
            </a:r>
          </a:p>
          <a:p>
            <a:pPr lvl="1">
              <a:lnSpc>
                <a:spcPct val="80000"/>
              </a:lnSpc>
              <a:spcBef>
                <a:spcPts val="6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Shared access</a:t>
            </a:r>
          </a:p>
          <a:p>
            <a:pPr lvl="1">
              <a:lnSpc>
                <a:spcPct val="80000"/>
              </a:lnSpc>
              <a:spcBef>
                <a:spcPts val="6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Integrity</a:t>
            </a:r>
          </a:p>
          <a:p>
            <a:pPr>
              <a:lnSpc>
                <a:spcPct val="96000"/>
              </a:lnSpc>
              <a:buClr>
                <a:srgbClr val="FFFF00"/>
              </a:buClr>
              <a:buSzPct val="100000"/>
              <a:buFont typeface="Arial" charset="0"/>
              <a:buNone/>
              <a:defRPr/>
            </a:pPr>
            <a:endParaRPr lang="en-AU" sz="2000" dirty="0">
              <a:solidFill>
                <a:srgbClr val="FF0000"/>
              </a:solidFill>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443256530"/>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56323"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2D46B45A-104E-4E53-97BE-C6357DCE7C8F}"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49</a:t>
            </a:fld>
            <a:endParaRPr lang="en-GB" altLang="en-US" sz="1400">
              <a:solidFill>
                <a:srgbClr val="000000"/>
              </a:solidFill>
              <a:latin typeface="Trebuchet MS" panose="020B0603020202020204" pitchFamily="34" charset="0"/>
            </a:endParaRPr>
          </a:p>
        </p:txBody>
      </p:sp>
      <p:sp>
        <p:nvSpPr>
          <p:cNvPr id="56324" name="Text Box 3"/>
          <p:cNvSpPr txBox="1">
            <a:spLocks noChangeArrowheads="1"/>
          </p:cNvSpPr>
          <p:nvPr/>
        </p:nvSpPr>
        <p:spPr bwMode="auto">
          <a:xfrm>
            <a:off x="861825" y="442379"/>
            <a:ext cx="9120375" cy="89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ERD Examples Discussions</a:t>
            </a:r>
            <a:br>
              <a:rPr lang="en-GB" altLang="en-US" b="1" dirty="0">
                <a:solidFill>
                  <a:srgbClr val="000099"/>
                </a:solidFill>
                <a:latin typeface="Stone Sans ITC TT-Bold" charset="0"/>
              </a:rPr>
            </a:br>
            <a:endParaRPr lang="en-GB" altLang="en-US" b="1" dirty="0">
              <a:solidFill>
                <a:srgbClr val="000099"/>
              </a:solidFill>
              <a:latin typeface="Stone Sans ITC TT-Bold" charset="0"/>
            </a:endParaRPr>
          </a:p>
        </p:txBody>
      </p:sp>
      <p:sp>
        <p:nvSpPr>
          <p:cNvPr id="49157" name="Text Box 4"/>
          <p:cNvSpPr txBox="1">
            <a:spLocks noChangeArrowheads="1"/>
          </p:cNvSpPr>
          <p:nvPr/>
        </p:nvSpPr>
        <p:spPr bwMode="auto">
          <a:xfrm>
            <a:off x="87086" y="1484314"/>
            <a:ext cx="9993085" cy="4689475"/>
          </a:xfrm>
          <a:prstGeom prst="rect">
            <a:avLst/>
          </a:prstGeom>
          <a:noFill/>
          <a:ln w="9525">
            <a:noFill/>
            <a:round/>
            <a:headEnd/>
            <a:tailEnd/>
          </a:ln>
        </p:spPr>
        <p:txBody>
          <a:bodyPr/>
          <a:lstStyle/>
          <a:p>
            <a:pPr marL="531813" indent="-531813">
              <a:spcBef>
                <a:spcPts val="4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000000"/>
                </a:solidFill>
                <a:latin typeface="Trebuchet MS" pitchFamily="34" charset="0"/>
                <a:ea typeface="ＭＳ Ｐゴシック" pitchFamily="34" charset="-128"/>
              </a:rPr>
              <a:t>	</a:t>
            </a:r>
            <a:r>
              <a:rPr lang="en-GB" sz="2200" dirty="0">
                <a:solidFill>
                  <a:srgbClr val="000000"/>
                </a:solidFill>
                <a:latin typeface="Trebuchet MS" pitchFamily="34" charset="0"/>
                <a:ea typeface="ＭＳ Ｐゴシック" pitchFamily="34" charset="-128"/>
              </a:rPr>
              <a:t>The </a:t>
            </a:r>
            <a:r>
              <a:rPr lang="en-GB" sz="2200" dirty="0" err="1">
                <a:solidFill>
                  <a:srgbClr val="000000"/>
                </a:solidFill>
                <a:latin typeface="Trebuchet MS" pitchFamily="34" charset="0"/>
                <a:ea typeface="ＭＳ Ｐゴシック" pitchFamily="34" charset="-128"/>
              </a:rPr>
              <a:t>Jonesburgh</a:t>
            </a:r>
            <a:r>
              <a:rPr lang="en-GB" sz="2200" dirty="0">
                <a:solidFill>
                  <a:srgbClr val="000000"/>
                </a:solidFill>
                <a:latin typeface="Trebuchet MS" pitchFamily="34" charset="0"/>
                <a:ea typeface="ＭＳ Ｐゴシック" pitchFamily="34" charset="-128"/>
              </a:rPr>
              <a:t> County Basketball Conference (JCBC) is an amateur basketball association. Each city in the country has one team as its representative. Each team has a maximum of 12 players and a minimum of 9 players. Each team also has up to three coaches (offensive, defensive, and physical training coaches). During the season, each team plays two games (home and visitor) against each of the other teams. Given those conditions, do the following:</a:t>
            </a:r>
          </a:p>
          <a:p>
            <a:pPr marL="531813" indent="-531813">
              <a:spcBef>
                <a:spcPts val="4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000000"/>
              </a:solidFill>
              <a:latin typeface="Trebuchet MS" pitchFamily="34" charset="0"/>
              <a:ea typeface="ＭＳ Ｐゴシック" pitchFamily="34" charset="-128"/>
            </a:endParaRPr>
          </a:p>
          <a:p>
            <a:pPr marL="531813" indent="-531813">
              <a:spcBef>
                <a:spcPts val="4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000000"/>
              </a:solidFill>
              <a:latin typeface="Trebuchet MS" pitchFamily="34" charset="0"/>
              <a:ea typeface="ＭＳ Ｐゴシック" pitchFamily="34" charset="-128"/>
            </a:endParaRPr>
          </a:p>
          <a:p>
            <a:pPr marL="914400" lvl="1" indent="-457200">
              <a:spcBef>
                <a:spcPts val="3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u="sng" dirty="0">
                <a:solidFill>
                  <a:schemeClr val="tx2">
                    <a:lumMod val="75000"/>
                  </a:schemeClr>
                </a:solidFill>
                <a:latin typeface="Trebuchet MS" pitchFamily="34" charset="0"/>
                <a:ea typeface="ＭＳ Ｐゴシック" pitchFamily="34" charset="-128"/>
              </a:rPr>
              <a:t>Task</a:t>
            </a:r>
          </a:p>
          <a:p>
            <a:pPr marL="914400" lvl="1" indent="-457200">
              <a:spcBef>
                <a:spcPts val="350"/>
              </a:spcBef>
              <a:buClr>
                <a:srgbClr val="000000"/>
              </a:buClr>
              <a:buSzPct val="100000"/>
              <a:buFont typeface="Trebuchet MS" pitchFamily="34" charset="0"/>
              <a:buChar char="–"/>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a:solidFill>
                  <a:schemeClr val="tx2">
                    <a:lumMod val="75000"/>
                  </a:schemeClr>
                </a:solidFill>
                <a:latin typeface="Trebuchet MS" pitchFamily="34" charset="0"/>
                <a:ea typeface="ＭＳ Ｐゴシック" pitchFamily="34" charset="-128"/>
              </a:rPr>
              <a:t>Draw the Crow’s Foot ERDs to represent the JCBC database.</a:t>
            </a:r>
          </a:p>
          <a:p>
            <a:pPr marL="914400" lvl="1" indent="-457200">
              <a:spcBef>
                <a:spcPts val="3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1600" dirty="0">
              <a:solidFill>
                <a:schemeClr val="tx2">
                  <a:lumMod val="75000"/>
                </a:schemeClr>
              </a:solidFill>
              <a:latin typeface="Trebuchet MS" pitchFamily="34" charset="0"/>
              <a:ea typeface="ＭＳ Ｐゴシック" pitchFamily="34" charset="-128"/>
            </a:endParaRPr>
          </a:p>
          <a:p>
            <a:pPr marL="531813" indent="-531813">
              <a:spcBef>
                <a:spcPts val="3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1400" dirty="0">
              <a:solidFill>
                <a:srgbClr val="000000"/>
              </a:solidFill>
              <a:latin typeface="Trebuchet MS" pitchFamily="34" charset="0"/>
              <a:ea typeface="ＭＳ Ｐゴシック" pitchFamily="34" charset="-128"/>
            </a:endParaRPr>
          </a:p>
        </p:txBody>
      </p:sp>
      <p:pic>
        <p:nvPicPr>
          <p:cNvPr id="6" name="Picture 5" descr="Pencil">
            <a:extLst>
              <a:ext uri="{FF2B5EF4-FFF2-40B4-BE49-F238E27FC236}">
                <a16:creationId xmlns:a16="http://schemas.microsoft.com/office/drawing/2014/main" id="{BC657534-CADA-F747-8627-F419CC4E7251}"/>
              </a:ext>
            </a:extLst>
          </p:cNvPr>
          <p:cNvPicPr>
            <a:picLocks noChangeAspect="1"/>
          </p:cNvPicPr>
          <p:nvPr/>
        </p:nvPicPr>
        <p:blipFill>
          <a:blip r:embed="rId3"/>
          <a:stretch>
            <a:fillRect/>
          </a:stretch>
        </p:blipFill>
        <p:spPr>
          <a:xfrm>
            <a:off x="0" y="0"/>
            <a:ext cx="861825" cy="1108061"/>
          </a:xfrm>
          <a:prstGeom prst="rect">
            <a:avLst/>
          </a:prstGeom>
        </p:spPr>
      </p:pic>
    </p:spTree>
    <p:extLst>
      <p:ext uri="{BB962C8B-B14F-4D97-AF65-F5344CB8AC3E}">
        <p14:creationId xmlns:p14="http://schemas.microsoft.com/office/powerpoint/2010/main" val="16125094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5363"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856B9F8F-D953-4ED3-A6A8-491F22EF8767}"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5</a:t>
            </a:fld>
            <a:endParaRPr lang="en-GB" altLang="en-US" sz="1400">
              <a:solidFill>
                <a:srgbClr val="000000"/>
              </a:solidFill>
              <a:latin typeface="Trebuchet MS" panose="020B0603020202020204" pitchFamily="34" charset="0"/>
            </a:endParaRPr>
          </a:p>
        </p:txBody>
      </p:sp>
      <p:sp>
        <p:nvSpPr>
          <p:cNvPr id="15364" name="Text Box 3"/>
          <p:cNvSpPr txBox="1">
            <a:spLocks noChangeArrowheads="1"/>
          </p:cNvSpPr>
          <p:nvPr/>
        </p:nvSpPr>
        <p:spPr bwMode="auto">
          <a:xfrm>
            <a:off x="685800" y="404813"/>
            <a:ext cx="9221789"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The ERD Components</a:t>
            </a:r>
          </a:p>
        </p:txBody>
      </p:sp>
      <p:sp>
        <p:nvSpPr>
          <p:cNvPr id="15365" name="Text Box 4"/>
          <p:cNvSpPr txBox="1">
            <a:spLocks noChangeArrowheads="1"/>
          </p:cNvSpPr>
          <p:nvPr/>
        </p:nvSpPr>
        <p:spPr bwMode="auto">
          <a:xfrm>
            <a:off x="609601" y="1686630"/>
            <a:ext cx="9372600" cy="4487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8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ERD Maps E-R model</a:t>
            </a:r>
          </a:p>
          <a:p>
            <a:pPr lvl="1">
              <a:lnSpc>
                <a:spcPct val="8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Chen</a:t>
            </a:r>
          </a:p>
          <a:p>
            <a:pPr lvl="1">
              <a:lnSpc>
                <a:spcPct val="80000"/>
              </a:lnSpc>
              <a:spcBef>
                <a:spcPts val="500"/>
              </a:spcBef>
              <a:buClr>
                <a:srgbClr val="3366CC"/>
              </a:buClr>
              <a:buFont typeface="Trebuchet MS" panose="020B0603020202020204" pitchFamily="34" charset="0"/>
              <a:buChar char="–"/>
            </a:pPr>
            <a:r>
              <a:rPr lang="en-GB" altLang="en-US" sz="2000" dirty="0">
                <a:solidFill>
                  <a:srgbClr val="3366CC"/>
                </a:solidFill>
                <a:latin typeface="Trebuchet MS" panose="020B0603020202020204" pitchFamily="34" charset="0"/>
              </a:rPr>
              <a:t>Crow’s Foot</a:t>
            </a:r>
          </a:p>
          <a:p>
            <a:pPr>
              <a:lnSpc>
                <a:spcPct val="80000"/>
              </a:lnSpc>
              <a:spcBef>
                <a:spcPts val="600"/>
              </a:spcBef>
              <a:buClr>
                <a:srgbClr val="3366CC"/>
              </a:buClr>
              <a:buFont typeface="Trebuchet MS" panose="020B0603020202020204" pitchFamily="34" charset="0"/>
              <a:buChar char="•"/>
            </a:pPr>
            <a:r>
              <a:rPr lang="en-GB" altLang="en-US" sz="2400" dirty="0">
                <a:solidFill>
                  <a:srgbClr val="3366CC"/>
                </a:solidFill>
                <a:latin typeface="Trebuchet MS" panose="020B0603020202020204" pitchFamily="34" charset="0"/>
              </a:rPr>
              <a:t>Entities</a:t>
            </a:r>
          </a:p>
          <a:p>
            <a:pPr lvl="1">
              <a:lnSpc>
                <a:spcPct val="8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Corresponds to entire table, not row</a:t>
            </a:r>
          </a:p>
          <a:p>
            <a:pPr lvl="1">
              <a:lnSpc>
                <a:spcPct val="8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Represented by rectangle</a:t>
            </a:r>
          </a:p>
          <a:p>
            <a:pPr lvl="1">
              <a:lnSpc>
                <a:spcPct val="8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Entity name, a noun, in capital letters</a:t>
            </a:r>
          </a:p>
          <a:p>
            <a:pPr>
              <a:lnSpc>
                <a:spcPct val="80000"/>
              </a:lnSpc>
              <a:spcBef>
                <a:spcPts val="600"/>
              </a:spcBef>
              <a:buClr>
                <a:srgbClr val="3366CC"/>
              </a:buClr>
              <a:buFont typeface="Trebuchet MS" panose="020B0603020202020204" pitchFamily="34" charset="0"/>
              <a:buChar char="•"/>
            </a:pPr>
            <a:r>
              <a:rPr lang="en-GB" altLang="en-US" sz="2400" dirty="0">
                <a:solidFill>
                  <a:srgbClr val="3366CC"/>
                </a:solidFill>
                <a:latin typeface="Trebuchet MS" panose="020B0603020202020204" pitchFamily="34" charset="0"/>
              </a:rPr>
              <a:t>Attributes</a:t>
            </a:r>
          </a:p>
          <a:p>
            <a:pPr lvl="1">
              <a:lnSpc>
                <a:spcPct val="8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Corresponds to columns in tables</a:t>
            </a:r>
          </a:p>
          <a:p>
            <a:pPr lvl="1">
              <a:lnSpc>
                <a:spcPct val="8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Listed in the rectangle (with P.K. underlined)</a:t>
            </a:r>
            <a:r>
              <a:rPr lang="ar-SA" altLang="en-US" sz="2000" dirty="0">
                <a:solidFill>
                  <a:srgbClr val="000000"/>
                </a:solidFill>
                <a:latin typeface="Trebuchet MS" panose="020B0603020202020204" pitchFamily="34" charset="0"/>
              </a:rPr>
              <a:t>‏</a:t>
            </a:r>
            <a:endParaRPr lang="en-GB" altLang="en-US" sz="2000" dirty="0">
              <a:solidFill>
                <a:srgbClr val="000000"/>
              </a:solidFill>
              <a:latin typeface="Trebuchet MS" panose="020B0603020202020204" pitchFamily="34" charset="0"/>
            </a:endParaRPr>
          </a:p>
          <a:p>
            <a:pPr>
              <a:lnSpc>
                <a:spcPct val="80000"/>
              </a:lnSpc>
              <a:spcBef>
                <a:spcPts val="600"/>
              </a:spcBef>
              <a:buClr>
                <a:srgbClr val="3366CC"/>
              </a:buClr>
              <a:buFont typeface="Trebuchet MS" panose="020B0603020202020204" pitchFamily="34" charset="0"/>
              <a:buChar char="•"/>
            </a:pPr>
            <a:r>
              <a:rPr lang="en-GB" altLang="en-US" sz="2400" dirty="0">
                <a:solidFill>
                  <a:srgbClr val="3366CC"/>
                </a:solidFill>
                <a:latin typeface="Trebuchet MS" panose="020B0603020202020204" pitchFamily="34" charset="0"/>
                <a:cs typeface="Arial" panose="020B0604020202020204" pitchFamily="34" charset="0"/>
              </a:rPr>
              <a:t>Relationships</a:t>
            </a:r>
          </a:p>
          <a:p>
            <a:pPr lvl="1">
              <a:lnSpc>
                <a:spcPct val="8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Reflected by P.K. and F.K. pairs</a:t>
            </a:r>
          </a:p>
          <a:p>
            <a:pPr lvl="1">
              <a:lnSpc>
                <a:spcPct val="8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Represented by lines among entities (with bars and crow’s foot symbols specifying details)</a:t>
            </a:r>
            <a:r>
              <a:rPr lang="ar-SA" altLang="en-US" sz="2000" dirty="0">
                <a:solidFill>
                  <a:srgbClr val="000000"/>
                </a:solidFill>
                <a:latin typeface="Trebuchet MS" panose="020B0603020202020204" pitchFamily="34" charset="0"/>
                <a:ea typeface="Osaka" charset="-128"/>
              </a:rPr>
              <a:t>‏</a:t>
            </a:r>
            <a:endParaRPr lang="en-GB" altLang="en-US" sz="2000" dirty="0">
              <a:solidFill>
                <a:srgbClr val="000000"/>
              </a:solidFill>
              <a:latin typeface="Trebuchet MS" panose="020B0603020202020204" pitchFamily="34" charset="0"/>
            </a:endParaRPr>
          </a:p>
        </p:txBody>
      </p:sp>
      <p:pic>
        <p:nvPicPr>
          <p:cNvPr id="15366" name="Picture 5"/>
          <p:cNvPicPr>
            <a:picLocks noChangeAspect="1" noChangeArrowheads="1"/>
          </p:cNvPicPr>
          <p:nvPr/>
        </p:nvPicPr>
        <p:blipFill>
          <a:blip r:embed="rId3">
            <a:extLst>
              <a:ext uri="{28A0092B-C50C-407E-A947-70E740481C1C}">
                <a14:useLocalDpi xmlns:a14="http://schemas.microsoft.com/office/drawing/2010/main" val="0"/>
              </a:ext>
            </a:extLst>
          </a:blip>
          <a:srcRect l="63287"/>
          <a:stretch>
            <a:fillRect/>
          </a:stretch>
        </p:blipFill>
        <p:spPr bwMode="auto">
          <a:xfrm>
            <a:off x="7156024" y="1535818"/>
            <a:ext cx="1703617" cy="3150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5367" name="Rectangle 6"/>
          <p:cNvSpPr>
            <a:spLocks noChangeArrowheads="1"/>
          </p:cNvSpPr>
          <p:nvPr/>
        </p:nvSpPr>
        <p:spPr bwMode="auto">
          <a:xfrm>
            <a:off x="9810751" y="2214564"/>
            <a:ext cx="360363" cy="2952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5368" name="Rectangle 7"/>
          <p:cNvSpPr>
            <a:spLocks noChangeArrowheads="1"/>
          </p:cNvSpPr>
          <p:nvPr/>
        </p:nvSpPr>
        <p:spPr bwMode="auto">
          <a:xfrm>
            <a:off x="9882188" y="4214813"/>
            <a:ext cx="28575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pic>
        <p:nvPicPr>
          <p:cNvPr id="3" name="Picture 2"/>
          <p:cNvPicPr>
            <a:picLocks noChangeAspect="1"/>
          </p:cNvPicPr>
          <p:nvPr/>
        </p:nvPicPr>
        <p:blipFill>
          <a:blip r:embed="rId4"/>
          <a:stretch>
            <a:fillRect/>
          </a:stretch>
        </p:blipFill>
        <p:spPr>
          <a:xfrm>
            <a:off x="9203865" y="826294"/>
            <a:ext cx="1742409" cy="4411676"/>
          </a:xfrm>
          <a:prstGeom prst="rect">
            <a:avLst/>
          </a:prstGeom>
        </p:spPr>
      </p:pic>
    </p:spTree>
    <p:extLst>
      <p:ext uri="{BB962C8B-B14F-4D97-AF65-F5344CB8AC3E}">
        <p14:creationId xmlns:p14="http://schemas.microsoft.com/office/powerpoint/2010/main" val="6444952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07523"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88A8D4FB-9283-4013-9C3E-A5BC6B68E50F}"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50</a:t>
            </a:fld>
            <a:endParaRPr lang="en-GB" altLang="en-US" sz="1400">
              <a:solidFill>
                <a:srgbClr val="000000"/>
              </a:solidFill>
              <a:latin typeface="Trebuchet MS" panose="020B0603020202020204" pitchFamily="34" charset="0"/>
            </a:endParaRPr>
          </a:p>
        </p:txBody>
      </p:sp>
      <p:sp>
        <p:nvSpPr>
          <p:cNvPr id="107524" name="Text Box 3"/>
          <p:cNvSpPr txBox="1">
            <a:spLocks noChangeArrowheads="1"/>
          </p:cNvSpPr>
          <p:nvPr/>
        </p:nvSpPr>
        <p:spPr bwMode="auto">
          <a:xfrm>
            <a:off x="629478" y="430696"/>
            <a:ext cx="7772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Summary</a:t>
            </a:r>
          </a:p>
        </p:txBody>
      </p:sp>
      <p:sp>
        <p:nvSpPr>
          <p:cNvPr id="107525" name="Text Box 4"/>
          <p:cNvSpPr txBox="1">
            <a:spLocks noChangeArrowheads="1"/>
          </p:cNvSpPr>
          <p:nvPr/>
        </p:nvSpPr>
        <p:spPr bwMode="auto">
          <a:xfrm>
            <a:off x="884583" y="1341783"/>
            <a:ext cx="9588684" cy="482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ea typeface="ＭＳ Ｐゴシック" panose="020B0600070205080204" pitchFamily="34" charset="-128"/>
              </a:defRPr>
            </a:lvl1pPr>
            <a:lvl2pPr marL="741363" indent="-28416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Entity relationship (ER) model </a:t>
            </a:r>
          </a:p>
          <a:p>
            <a:pPr lvl="1">
              <a:lnSpc>
                <a:spcPct val="9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Uses ERD to represent conceptual database as viewed by end user</a:t>
            </a:r>
          </a:p>
          <a:p>
            <a:pPr lvl="1">
              <a:lnSpc>
                <a:spcPct val="9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ERM’s main components:</a:t>
            </a:r>
          </a:p>
          <a:p>
            <a:pPr lvl="2">
              <a:lnSpc>
                <a:spcPct val="90000"/>
              </a:lnSpc>
              <a:spcBef>
                <a:spcPts val="450"/>
              </a:spcBef>
              <a:buClr>
                <a:srgbClr val="000000"/>
              </a:buClr>
              <a:buFont typeface="Trebuchet MS" panose="020B0603020202020204" pitchFamily="34" charset="0"/>
              <a:buChar char="•"/>
            </a:pPr>
            <a:r>
              <a:rPr lang="en-GB" altLang="en-US" sz="1800" dirty="0">
                <a:solidFill>
                  <a:srgbClr val="000000"/>
                </a:solidFill>
                <a:latin typeface="Trebuchet MS" panose="020B0603020202020204" pitchFamily="34" charset="0"/>
              </a:rPr>
              <a:t>Entities</a:t>
            </a:r>
          </a:p>
          <a:p>
            <a:pPr lvl="2">
              <a:lnSpc>
                <a:spcPct val="90000"/>
              </a:lnSpc>
              <a:spcBef>
                <a:spcPts val="450"/>
              </a:spcBef>
              <a:buClr>
                <a:srgbClr val="000000"/>
              </a:buClr>
              <a:buFont typeface="Trebuchet MS" panose="020B0603020202020204" pitchFamily="34" charset="0"/>
              <a:buChar char="•"/>
            </a:pPr>
            <a:r>
              <a:rPr lang="en-GB" altLang="en-US" sz="1800" dirty="0">
                <a:solidFill>
                  <a:srgbClr val="000000"/>
                </a:solidFill>
                <a:latin typeface="Trebuchet MS" panose="020B0603020202020204" pitchFamily="34" charset="0"/>
              </a:rPr>
              <a:t>Relationships</a:t>
            </a:r>
          </a:p>
          <a:p>
            <a:pPr lvl="2">
              <a:lnSpc>
                <a:spcPct val="90000"/>
              </a:lnSpc>
              <a:spcBef>
                <a:spcPts val="450"/>
              </a:spcBef>
              <a:buClr>
                <a:srgbClr val="000000"/>
              </a:buClr>
              <a:buFont typeface="Trebuchet MS" panose="020B0603020202020204" pitchFamily="34" charset="0"/>
              <a:buChar char="•"/>
            </a:pPr>
            <a:r>
              <a:rPr lang="en-GB" altLang="en-US" sz="1800" dirty="0">
                <a:solidFill>
                  <a:srgbClr val="000000"/>
                </a:solidFill>
                <a:latin typeface="Trebuchet MS" panose="020B0603020202020204" pitchFamily="34" charset="0"/>
              </a:rPr>
              <a:t>Attributes</a:t>
            </a:r>
          </a:p>
          <a:p>
            <a:pPr lvl="1">
              <a:lnSpc>
                <a:spcPct val="9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Includes connectivity and cardinality notations</a:t>
            </a:r>
          </a:p>
          <a:p>
            <a:pPr>
              <a:lnSpc>
                <a:spcPct val="90000"/>
              </a:lnSpc>
              <a:spcBef>
                <a:spcPts val="600"/>
              </a:spcBef>
              <a:buClr>
                <a:srgbClr val="000000"/>
              </a:buClr>
              <a:buFont typeface="Trebuchet MS" panose="020B0603020202020204" pitchFamily="34" charset="0"/>
              <a:buChar char="•"/>
            </a:pPr>
            <a:r>
              <a:rPr lang="en-GB" altLang="en-US" sz="2400" dirty="0" err="1">
                <a:solidFill>
                  <a:srgbClr val="000000"/>
                </a:solidFill>
                <a:latin typeface="Trebuchet MS" panose="020B0603020202020204" pitchFamily="34" charset="0"/>
              </a:rPr>
              <a:t>Connectivities</a:t>
            </a:r>
            <a:r>
              <a:rPr lang="en-GB" altLang="en-US" sz="2400" dirty="0">
                <a:solidFill>
                  <a:srgbClr val="000000"/>
                </a:solidFill>
                <a:latin typeface="Trebuchet MS" panose="020B0603020202020204" pitchFamily="34" charset="0"/>
              </a:rPr>
              <a:t> and cardinalities are based on business rules</a:t>
            </a:r>
          </a:p>
          <a:p>
            <a:pPr>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In an ER model, M:N relationship is valid at conceptual level</a:t>
            </a:r>
          </a:p>
          <a:p>
            <a:pPr>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Database designers are often forced to make design </a:t>
            </a:r>
            <a:r>
              <a:rPr lang="en-GB" altLang="en-US" sz="2400" dirty="0" smtClean="0">
                <a:solidFill>
                  <a:srgbClr val="000000"/>
                </a:solidFill>
                <a:latin typeface="Trebuchet MS" panose="020B0603020202020204" pitchFamily="34" charset="0"/>
              </a:rPr>
              <a:t>compromised</a:t>
            </a:r>
            <a:endParaRPr lang="en-GB" altLang="en-US" sz="2400"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8302996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741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826DAB72-9072-4469-A4B6-4C50CEDE9A70}"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6</a:t>
            </a:fld>
            <a:endParaRPr lang="en-GB" altLang="en-US" sz="1400">
              <a:solidFill>
                <a:srgbClr val="000000"/>
              </a:solidFill>
              <a:latin typeface="Trebuchet MS" panose="020B0603020202020204" pitchFamily="34" charset="0"/>
            </a:endParaRPr>
          </a:p>
        </p:txBody>
      </p:sp>
      <p:sp>
        <p:nvSpPr>
          <p:cNvPr id="17412" name="Text Box 3"/>
          <p:cNvSpPr txBox="1">
            <a:spLocks noChangeArrowheads="1"/>
          </p:cNvSpPr>
          <p:nvPr/>
        </p:nvSpPr>
        <p:spPr bwMode="auto">
          <a:xfrm>
            <a:off x="578069" y="333375"/>
            <a:ext cx="940254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4-Steps to Get You an ERD</a:t>
            </a:r>
          </a:p>
        </p:txBody>
      </p:sp>
      <p:sp>
        <p:nvSpPr>
          <p:cNvPr id="8196" name="Text Box 4"/>
          <p:cNvSpPr txBox="1">
            <a:spLocks noChangeArrowheads="1"/>
          </p:cNvSpPr>
          <p:nvPr/>
        </p:nvSpPr>
        <p:spPr bwMode="auto">
          <a:xfrm>
            <a:off x="819807" y="1389721"/>
            <a:ext cx="9524343"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608013" indent="-608013">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3200">
                <a:solidFill>
                  <a:schemeClr val="tx1"/>
                </a:solidFill>
                <a:latin typeface="Calibri" panose="020F0502020204030204" pitchFamily="34" charset="0"/>
                <a:ea typeface="ＭＳ Ｐゴシック" panose="020B0600070205080204" pitchFamily="34" charset="-128"/>
              </a:defRPr>
            </a:lvl1pPr>
            <a:lvl2pPr marL="989013" indent="-531813">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500"/>
              </a:spcBef>
              <a:buClr>
                <a:srgbClr val="999999"/>
              </a:buClr>
              <a:buFont typeface="Trebuchet MS" panose="020B0603020202020204" pitchFamily="34" charset="0"/>
              <a:buChar char="•"/>
            </a:pPr>
            <a:r>
              <a:rPr lang="en-GB" altLang="en-US" sz="2200" dirty="0">
                <a:latin typeface="Trebuchet MS" panose="020B0603020202020204" pitchFamily="34" charset="0"/>
              </a:rPr>
              <a:t>Create a detail narrative of the organization’s operations</a:t>
            </a:r>
          </a:p>
          <a:p>
            <a:pPr>
              <a:lnSpc>
                <a:spcPct val="90000"/>
              </a:lnSpc>
              <a:spcBef>
                <a:spcPts val="500"/>
              </a:spcBef>
              <a:buClr>
                <a:srgbClr val="999999"/>
              </a:buClr>
              <a:buFont typeface="Trebuchet MS" panose="020B0603020202020204" pitchFamily="34" charset="0"/>
              <a:buChar char="•"/>
            </a:pPr>
            <a:r>
              <a:rPr lang="en-GB" altLang="en-US" sz="2200" dirty="0">
                <a:latin typeface="Trebuchet MS" panose="020B0603020202020204" pitchFamily="34" charset="0"/>
              </a:rPr>
              <a:t>Identify the business rules based on the description</a:t>
            </a:r>
          </a:p>
          <a:p>
            <a:pPr>
              <a:lnSpc>
                <a:spcPct val="90000"/>
              </a:lnSpc>
              <a:spcBef>
                <a:spcPts val="500"/>
              </a:spcBef>
              <a:buClr>
                <a:srgbClr val="999999"/>
              </a:buClr>
              <a:buFont typeface="Trebuchet MS" panose="020B0603020202020204" pitchFamily="34" charset="0"/>
              <a:buChar char="•"/>
            </a:pPr>
            <a:endParaRPr lang="en-GB" altLang="en-US" sz="2000" dirty="0">
              <a:latin typeface="Trebuchet MS" panose="020B0603020202020204" pitchFamily="34" charset="0"/>
            </a:endParaRPr>
          </a:p>
          <a:p>
            <a:pPr>
              <a:lnSpc>
                <a:spcPct val="90000"/>
              </a:lnSpc>
              <a:spcBef>
                <a:spcPts val="700"/>
              </a:spcBef>
              <a:buFont typeface="Wingdings" panose="05000000000000000000" pitchFamily="2" charset="2"/>
              <a:buChar char="Ø"/>
            </a:pPr>
            <a:r>
              <a:rPr lang="en-GB" altLang="en-US" sz="2800" dirty="0">
                <a:solidFill>
                  <a:srgbClr val="FF0000"/>
                </a:solidFill>
                <a:latin typeface="Trebuchet MS" panose="020B0603020202020204" pitchFamily="34" charset="0"/>
              </a:rPr>
              <a:t>Develop the initial ERD</a:t>
            </a:r>
          </a:p>
          <a:p>
            <a:pPr lvl="1">
              <a:lnSpc>
                <a:spcPct val="90000"/>
              </a:lnSpc>
              <a:spcBef>
                <a:spcPts val="600"/>
              </a:spcBef>
              <a:buClr>
                <a:schemeClr val="tx2"/>
              </a:buClr>
              <a:buFont typeface="Stone Sans ITC TT-Bold" charset="0"/>
              <a:buAutoNum type="arabicPeriod"/>
            </a:pPr>
            <a:r>
              <a:rPr lang="en-GB" altLang="en-US" sz="2400" b="1" dirty="0">
                <a:solidFill>
                  <a:schemeClr val="accent1">
                    <a:lumMod val="75000"/>
                  </a:schemeClr>
                </a:solidFill>
                <a:latin typeface="Trebuchet MS" panose="020B0603020202020204" pitchFamily="34" charset="0"/>
              </a:rPr>
              <a:t>Identify entities </a:t>
            </a:r>
            <a:r>
              <a:rPr lang="en-GB" altLang="en-US" sz="2400" dirty="0">
                <a:solidFill>
                  <a:srgbClr val="000000"/>
                </a:solidFill>
                <a:latin typeface="Trebuchet MS" panose="020B0603020202020204" pitchFamily="34" charset="0"/>
              </a:rPr>
              <a:t>through narrative description and business rules(nouns)‏</a:t>
            </a:r>
          </a:p>
          <a:p>
            <a:pPr lvl="1">
              <a:lnSpc>
                <a:spcPct val="90000"/>
              </a:lnSpc>
              <a:spcBef>
                <a:spcPts val="600"/>
              </a:spcBef>
              <a:buClr>
                <a:schemeClr val="tx2"/>
              </a:buClr>
              <a:buFont typeface="Stone Sans ITC TT-Bold" charset="0"/>
              <a:buAutoNum type="arabicPeriod"/>
            </a:pPr>
            <a:r>
              <a:rPr lang="en-GB" altLang="en-US" sz="2400" b="1" dirty="0">
                <a:solidFill>
                  <a:schemeClr val="accent1">
                    <a:lumMod val="75000"/>
                  </a:schemeClr>
                </a:solidFill>
                <a:latin typeface="Trebuchet MS" panose="020B0603020202020204" pitchFamily="34" charset="0"/>
              </a:rPr>
              <a:t>Identify relationships </a:t>
            </a:r>
            <a:r>
              <a:rPr lang="en-GB" altLang="en-US" sz="2400" dirty="0">
                <a:solidFill>
                  <a:srgbClr val="000000"/>
                </a:solidFill>
                <a:latin typeface="Trebuchet MS" panose="020B0603020202020204" pitchFamily="34" charset="0"/>
              </a:rPr>
              <a:t>among the entities </a:t>
            </a:r>
            <a:r>
              <a:rPr lang="en-GB" altLang="en-US" sz="2400" dirty="0" smtClean="0">
                <a:solidFill>
                  <a:srgbClr val="000000"/>
                </a:solidFill>
                <a:latin typeface="Trebuchet MS" panose="020B0603020202020204" pitchFamily="34" charset="0"/>
              </a:rPr>
              <a:t>(</a:t>
            </a:r>
            <a:r>
              <a:rPr lang="en-GB" altLang="en-US" sz="2400" dirty="0">
                <a:solidFill>
                  <a:srgbClr val="000000"/>
                </a:solidFill>
                <a:latin typeface="Trebuchet MS" panose="020B0603020202020204" pitchFamily="34" charset="0"/>
              </a:rPr>
              <a:t>1:1; 1:M; M:N)‏</a:t>
            </a:r>
          </a:p>
          <a:p>
            <a:pPr lvl="1">
              <a:lnSpc>
                <a:spcPct val="90000"/>
              </a:lnSpc>
              <a:spcBef>
                <a:spcPts val="600"/>
              </a:spcBef>
              <a:buClr>
                <a:schemeClr val="tx2"/>
              </a:buClr>
              <a:buFont typeface="Stone Sans ITC TT-Bold" charset="0"/>
              <a:buAutoNum type="arabicPeriod"/>
            </a:pPr>
            <a:r>
              <a:rPr lang="en-GB" altLang="en-US" sz="2400" b="1" dirty="0">
                <a:solidFill>
                  <a:schemeClr val="accent1">
                    <a:lumMod val="75000"/>
                  </a:schemeClr>
                </a:solidFill>
                <a:latin typeface="Trebuchet MS" panose="020B0603020202020204" pitchFamily="34" charset="0"/>
              </a:rPr>
              <a:t>Specify attributes </a:t>
            </a:r>
            <a:r>
              <a:rPr lang="en-GB" altLang="en-US" sz="2400" dirty="0">
                <a:solidFill>
                  <a:srgbClr val="000000"/>
                </a:solidFill>
                <a:latin typeface="Trebuchet MS" panose="020B0603020202020204" pitchFamily="34" charset="0"/>
              </a:rPr>
              <a:t>within each entity</a:t>
            </a:r>
          </a:p>
          <a:p>
            <a:pPr lvl="1">
              <a:lnSpc>
                <a:spcPct val="90000"/>
              </a:lnSpc>
              <a:spcBef>
                <a:spcPts val="600"/>
              </a:spcBef>
              <a:buClr>
                <a:schemeClr val="tx2"/>
              </a:buClr>
              <a:buFont typeface="Stone Sans ITC TT-Bold" charset="0"/>
              <a:buAutoNum type="arabicPeriod"/>
            </a:pPr>
            <a:r>
              <a:rPr lang="en-GB" altLang="en-US" sz="2400" dirty="0">
                <a:solidFill>
                  <a:srgbClr val="000000"/>
                </a:solidFill>
                <a:latin typeface="Trebuchet MS" panose="020B0603020202020204" pitchFamily="34" charset="0"/>
              </a:rPr>
              <a:t>Check/specify all the details </a:t>
            </a:r>
            <a:r>
              <a:rPr lang="en-GB" altLang="en-US" sz="2400" dirty="0" smtClean="0">
                <a:solidFill>
                  <a:srgbClr val="000000"/>
                </a:solidFill>
                <a:latin typeface="Trebuchet MS" panose="020B0603020202020204" pitchFamily="34" charset="0"/>
              </a:rPr>
              <a:t>(</a:t>
            </a:r>
            <a:r>
              <a:rPr lang="en-GB" altLang="en-US" sz="2400" dirty="0">
                <a:solidFill>
                  <a:srgbClr val="000000"/>
                </a:solidFill>
                <a:latin typeface="Trebuchet MS" panose="020B0603020202020204" pitchFamily="34" charset="0"/>
              </a:rPr>
              <a:t>e.g. </a:t>
            </a:r>
            <a:r>
              <a:rPr lang="en-GB" altLang="en-US" sz="2400" b="1" dirty="0" smtClean="0">
                <a:solidFill>
                  <a:schemeClr val="accent1">
                    <a:lumMod val="75000"/>
                  </a:schemeClr>
                </a:solidFill>
                <a:latin typeface="Trebuchet MS" panose="020B0603020202020204" pitchFamily="34" charset="0"/>
              </a:rPr>
              <a:t>weak </a:t>
            </a:r>
            <a:r>
              <a:rPr lang="en-GB" altLang="en-US" sz="2400" b="1" dirty="0">
                <a:solidFill>
                  <a:schemeClr val="accent1">
                    <a:lumMod val="75000"/>
                  </a:schemeClr>
                </a:solidFill>
                <a:latin typeface="Trebuchet MS" panose="020B0603020202020204" pitchFamily="34" charset="0"/>
              </a:rPr>
              <a:t>entity</a:t>
            </a:r>
            <a:r>
              <a:rPr lang="en-GB" altLang="en-US" sz="2400" dirty="0">
                <a:solidFill>
                  <a:srgbClr val="000000"/>
                </a:solidFill>
                <a:latin typeface="Trebuchet MS" panose="020B0603020202020204" pitchFamily="34" charset="0"/>
              </a:rPr>
              <a:t>)‏</a:t>
            </a:r>
          </a:p>
          <a:p>
            <a:pPr lvl="1">
              <a:lnSpc>
                <a:spcPct val="90000"/>
              </a:lnSpc>
              <a:spcBef>
                <a:spcPts val="600"/>
              </a:spcBef>
              <a:buClr>
                <a:schemeClr val="tx2"/>
              </a:buClr>
              <a:buFont typeface="Stone Sans ITC TT-Bold" charset="0"/>
              <a:buAutoNum type="arabicPeriod"/>
            </a:pPr>
            <a:endParaRPr lang="en-GB" altLang="en-US" sz="1200" dirty="0">
              <a:solidFill>
                <a:srgbClr val="000000"/>
              </a:solidFill>
              <a:latin typeface="Trebuchet MS" panose="020B0603020202020204" pitchFamily="34" charset="0"/>
            </a:endParaRPr>
          </a:p>
          <a:p>
            <a:pPr>
              <a:lnSpc>
                <a:spcPct val="90000"/>
              </a:lnSpc>
              <a:spcBef>
                <a:spcPts val="700"/>
              </a:spcBef>
              <a:buClr>
                <a:srgbClr val="000000"/>
              </a:buClr>
              <a:buFont typeface="Wingdings" panose="05000000000000000000" pitchFamily="2" charset="2"/>
              <a:buChar char="Ø"/>
            </a:pPr>
            <a:r>
              <a:rPr lang="en-GB" altLang="en-US" sz="2800" dirty="0">
                <a:solidFill>
                  <a:srgbClr val="FF0000"/>
                </a:solidFill>
                <a:latin typeface="Trebuchet MS" panose="020B0603020202020204" pitchFamily="34" charset="0"/>
              </a:rPr>
              <a:t>Revise</a:t>
            </a:r>
            <a:r>
              <a:rPr lang="en-GB" altLang="en-US" sz="2800" dirty="0">
                <a:solidFill>
                  <a:srgbClr val="000000"/>
                </a:solidFill>
                <a:latin typeface="Trebuchet MS" panose="020B0603020202020204" pitchFamily="34" charset="0"/>
              </a:rPr>
              <a:t> and review the </a:t>
            </a:r>
            <a:r>
              <a:rPr lang="en-GB" altLang="en-US" sz="2800" dirty="0">
                <a:solidFill>
                  <a:srgbClr val="FF0000"/>
                </a:solidFill>
                <a:latin typeface="Trebuchet MS" panose="020B0603020202020204" pitchFamily="34" charset="0"/>
              </a:rPr>
              <a:t>ERD</a:t>
            </a:r>
          </a:p>
        </p:txBody>
      </p:sp>
    </p:spTree>
    <p:extLst>
      <p:ext uri="{BB962C8B-B14F-4D97-AF65-F5344CB8AC3E}">
        <p14:creationId xmlns:p14="http://schemas.microsoft.com/office/powerpoint/2010/main" val="249850114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196">
                                            <p:txEl>
                                              <p:pRg st="4" end="4"/>
                                            </p:txEl>
                                          </p:spTgt>
                                        </p:tgtEl>
                                        <p:attrNameLst>
                                          <p:attrName>style.visibility</p:attrName>
                                        </p:attrNameLst>
                                      </p:cBhvr>
                                      <p:to>
                                        <p:strVal val="visible"/>
                                      </p:to>
                                    </p:set>
                                    <p:anim calcmode="lin" valueType="num">
                                      <p:cBhvr additive="base">
                                        <p:cTn id="7" dur="500" fill="hold"/>
                                        <p:tgtEl>
                                          <p:spTgt spid="8196">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19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196">
                                            <p:txEl>
                                              <p:pRg st="5" end="5"/>
                                            </p:txEl>
                                          </p:spTgt>
                                        </p:tgtEl>
                                        <p:attrNameLst>
                                          <p:attrName>style.visibility</p:attrName>
                                        </p:attrNameLst>
                                      </p:cBhvr>
                                      <p:to>
                                        <p:strVal val="visible"/>
                                      </p:to>
                                    </p:set>
                                    <p:anim calcmode="lin" valueType="num">
                                      <p:cBhvr additive="base">
                                        <p:cTn id="19" dur="500" fill="hold"/>
                                        <p:tgtEl>
                                          <p:spTgt spid="8196">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196">
                                            <p:txEl>
                                              <p:pRg st="6" end="6"/>
                                            </p:txEl>
                                          </p:spTgt>
                                        </p:tgtEl>
                                        <p:attrNameLst>
                                          <p:attrName>style.visibility</p:attrName>
                                        </p:attrNameLst>
                                      </p:cBhvr>
                                      <p:to>
                                        <p:strVal val="visible"/>
                                      </p:to>
                                    </p:set>
                                    <p:anim calcmode="lin" valueType="num">
                                      <p:cBhvr additive="base">
                                        <p:cTn id="25" dur="500" fill="hold"/>
                                        <p:tgtEl>
                                          <p:spTgt spid="8196">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8196">
                                            <p:txEl>
                                              <p:pRg st="7" end="7"/>
                                            </p:txEl>
                                          </p:spTgt>
                                        </p:tgtEl>
                                        <p:attrNameLst>
                                          <p:attrName>style.visibility</p:attrName>
                                        </p:attrNameLst>
                                      </p:cBhvr>
                                      <p:to>
                                        <p:strVal val="visible"/>
                                      </p:to>
                                    </p:set>
                                    <p:anim calcmode="lin" valueType="num">
                                      <p:cBhvr additive="base">
                                        <p:cTn id="31" dur="500" fill="hold"/>
                                        <p:tgtEl>
                                          <p:spTgt spid="8196">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8069" y="2312126"/>
            <a:ext cx="9584834" cy="1358537"/>
          </a:xfrm>
          <a:prstGeom prst="rect">
            <a:avLst/>
          </a:prstGeom>
          <a:solidFill>
            <a:srgbClr val="FFFF00">
              <a:alpha val="78824"/>
            </a:srgb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41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741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826DAB72-9072-4469-A4B6-4C50CEDE9A70}"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7</a:t>
            </a:fld>
            <a:endParaRPr lang="en-GB" altLang="en-US" sz="1400">
              <a:solidFill>
                <a:srgbClr val="000000"/>
              </a:solidFill>
              <a:latin typeface="Trebuchet MS" panose="020B0603020202020204" pitchFamily="34" charset="0"/>
            </a:endParaRPr>
          </a:p>
        </p:txBody>
      </p:sp>
      <p:sp>
        <p:nvSpPr>
          <p:cNvPr id="17412" name="Text Box 3"/>
          <p:cNvSpPr txBox="1">
            <a:spLocks noChangeArrowheads="1"/>
          </p:cNvSpPr>
          <p:nvPr/>
        </p:nvSpPr>
        <p:spPr bwMode="auto">
          <a:xfrm>
            <a:off x="578069" y="333375"/>
            <a:ext cx="940254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4-Steps to Get You an ERD</a:t>
            </a:r>
          </a:p>
        </p:txBody>
      </p:sp>
      <p:sp>
        <p:nvSpPr>
          <p:cNvPr id="8196" name="Text Box 4"/>
          <p:cNvSpPr txBox="1">
            <a:spLocks noChangeArrowheads="1"/>
          </p:cNvSpPr>
          <p:nvPr/>
        </p:nvSpPr>
        <p:spPr bwMode="auto">
          <a:xfrm>
            <a:off x="819807" y="1389721"/>
            <a:ext cx="9524343"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608013" indent="-608013">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3200">
                <a:solidFill>
                  <a:schemeClr val="tx1"/>
                </a:solidFill>
                <a:latin typeface="Calibri" panose="020F0502020204030204" pitchFamily="34" charset="0"/>
                <a:ea typeface="ＭＳ Ｐゴシック" panose="020B0600070205080204" pitchFamily="34" charset="-128"/>
              </a:defRPr>
            </a:lvl1pPr>
            <a:lvl2pPr marL="989013" indent="-531813">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500"/>
              </a:spcBef>
              <a:buClr>
                <a:srgbClr val="999999"/>
              </a:buClr>
              <a:buFont typeface="Trebuchet MS" panose="020B0603020202020204" pitchFamily="34" charset="0"/>
              <a:buChar char="•"/>
            </a:pPr>
            <a:r>
              <a:rPr lang="en-GB" altLang="en-US" sz="2200" dirty="0">
                <a:latin typeface="Trebuchet MS" panose="020B0603020202020204" pitchFamily="34" charset="0"/>
              </a:rPr>
              <a:t>Create a detail narrative of the organization’s operations</a:t>
            </a:r>
          </a:p>
          <a:p>
            <a:pPr>
              <a:lnSpc>
                <a:spcPct val="90000"/>
              </a:lnSpc>
              <a:spcBef>
                <a:spcPts val="500"/>
              </a:spcBef>
              <a:buClr>
                <a:srgbClr val="999999"/>
              </a:buClr>
              <a:buFont typeface="Trebuchet MS" panose="020B0603020202020204" pitchFamily="34" charset="0"/>
              <a:buChar char="•"/>
            </a:pPr>
            <a:r>
              <a:rPr lang="en-GB" altLang="en-US" sz="2200" dirty="0">
                <a:latin typeface="Trebuchet MS" panose="020B0603020202020204" pitchFamily="34" charset="0"/>
              </a:rPr>
              <a:t>Identify the business rules based on the description</a:t>
            </a:r>
          </a:p>
          <a:p>
            <a:pPr>
              <a:lnSpc>
                <a:spcPct val="90000"/>
              </a:lnSpc>
              <a:spcBef>
                <a:spcPts val="500"/>
              </a:spcBef>
              <a:buClr>
                <a:srgbClr val="999999"/>
              </a:buClr>
              <a:buFont typeface="Trebuchet MS" panose="020B0603020202020204" pitchFamily="34" charset="0"/>
              <a:buChar char="•"/>
            </a:pPr>
            <a:endParaRPr lang="en-GB" altLang="en-US" sz="2000" dirty="0">
              <a:latin typeface="Trebuchet MS" panose="020B0603020202020204" pitchFamily="34" charset="0"/>
            </a:endParaRPr>
          </a:p>
          <a:p>
            <a:pPr>
              <a:lnSpc>
                <a:spcPct val="90000"/>
              </a:lnSpc>
              <a:spcBef>
                <a:spcPts val="700"/>
              </a:spcBef>
              <a:buFont typeface="Wingdings" panose="05000000000000000000" pitchFamily="2" charset="2"/>
              <a:buChar char="Ø"/>
            </a:pPr>
            <a:r>
              <a:rPr lang="en-GB" altLang="en-US" sz="2800" dirty="0">
                <a:solidFill>
                  <a:srgbClr val="FF0000"/>
                </a:solidFill>
                <a:latin typeface="Trebuchet MS" panose="020B0603020202020204" pitchFamily="34" charset="0"/>
              </a:rPr>
              <a:t>Develop the initial ERD</a:t>
            </a:r>
          </a:p>
          <a:p>
            <a:pPr lvl="1">
              <a:lnSpc>
                <a:spcPct val="90000"/>
              </a:lnSpc>
              <a:spcBef>
                <a:spcPts val="600"/>
              </a:spcBef>
              <a:buClr>
                <a:schemeClr val="tx2"/>
              </a:buClr>
              <a:buFont typeface="Stone Sans ITC TT-Bold" charset="0"/>
              <a:buAutoNum type="arabicPeriod"/>
            </a:pPr>
            <a:r>
              <a:rPr lang="en-GB" altLang="en-US" sz="2400" b="1" dirty="0">
                <a:solidFill>
                  <a:schemeClr val="accent1">
                    <a:lumMod val="75000"/>
                  </a:schemeClr>
                </a:solidFill>
                <a:latin typeface="Trebuchet MS" panose="020B0603020202020204" pitchFamily="34" charset="0"/>
              </a:rPr>
              <a:t>Identify entities </a:t>
            </a:r>
            <a:r>
              <a:rPr lang="en-GB" altLang="en-US" sz="2400" dirty="0">
                <a:solidFill>
                  <a:srgbClr val="000000"/>
                </a:solidFill>
                <a:latin typeface="Trebuchet MS" panose="020B0603020202020204" pitchFamily="34" charset="0"/>
              </a:rPr>
              <a:t>through narrative description and business rules(nouns)‏</a:t>
            </a:r>
          </a:p>
          <a:p>
            <a:pPr lvl="1">
              <a:lnSpc>
                <a:spcPct val="90000"/>
              </a:lnSpc>
              <a:spcBef>
                <a:spcPts val="600"/>
              </a:spcBef>
              <a:buClr>
                <a:schemeClr val="tx2"/>
              </a:buClr>
              <a:buFont typeface="Stone Sans ITC TT-Bold" charset="0"/>
              <a:buAutoNum type="arabicPeriod"/>
            </a:pPr>
            <a:r>
              <a:rPr lang="en-GB" altLang="en-US" sz="2400" dirty="0">
                <a:solidFill>
                  <a:schemeClr val="tx2"/>
                </a:solidFill>
                <a:latin typeface="Trebuchet MS" panose="020B0603020202020204" pitchFamily="34" charset="0"/>
              </a:rPr>
              <a:t>Identify relationships </a:t>
            </a:r>
            <a:r>
              <a:rPr lang="en-GB" altLang="en-US" sz="2400" dirty="0">
                <a:solidFill>
                  <a:srgbClr val="000000"/>
                </a:solidFill>
                <a:latin typeface="Trebuchet MS" panose="020B0603020202020204" pitchFamily="34" charset="0"/>
              </a:rPr>
              <a:t>among the entities </a:t>
            </a:r>
            <a:r>
              <a:rPr lang="en-GB" altLang="en-US" sz="2400" dirty="0" smtClean="0">
                <a:solidFill>
                  <a:srgbClr val="000000"/>
                </a:solidFill>
                <a:latin typeface="Trebuchet MS" panose="020B0603020202020204" pitchFamily="34" charset="0"/>
              </a:rPr>
              <a:t>(</a:t>
            </a:r>
            <a:r>
              <a:rPr lang="en-GB" altLang="en-US" sz="2400" dirty="0">
                <a:solidFill>
                  <a:srgbClr val="000000"/>
                </a:solidFill>
                <a:latin typeface="Trebuchet MS" panose="020B0603020202020204" pitchFamily="34" charset="0"/>
              </a:rPr>
              <a:t>1:1; 1:M; M:N)‏</a:t>
            </a:r>
          </a:p>
          <a:p>
            <a:pPr lvl="1">
              <a:lnSpc>
                <a:spcPct val="90000"/>
              </a:lnSpc>
              <a:spcBef>
                <a:spcPts val="600"/>
              </a:spcBef>
              <a:buClr>
                <a:schemeClr val="tx2"/>
              </a:buClr>
              <a:buFont typeface="Stone Sans ITC TT-Bold" charset="0"/>
              <a:buAutoNum type="arabicPeriod"/>
            </a:pPr>
            <a:r>
              <a:rPr lang="en-GB" altLang="en-US" sz="2400" dirty="0">
                <a:solidFill>
                  <a:schemeClr val="tx2"/>
                </a:solidFill>
                <a:latin typeface="Trebuchet MS" panose="020B0603020202020204" pitchFamily="34" charset="0"/>
              </a:rPr>
              <a:t>Specify attributes </a:t>
            </a:r>
            <a:r>
              <a:rPr lang="en-GB" altLang="en-US" sz="2400" dirty="0">
                <a:solidFill>
                  <a:srgbClr val="000000"/>
                </a:solidFill>
                <a:latin typeface="Trebuchet MS" panose="020B0603020202020204" pitchFamily="34" charset="0"/>
              </a:rPr>
              <a:t>within each entity</a:t>
            </a:r>
          </a:p>
          <a:p>
            <a:pPr lvl="1">
              <a:lnSpc>
                <a:spcPct val="90000"/>
              </a:lnSpc>
              <a:spcBef>
                <a:spcPts val="600"/>
              </a:spcBef>
              <a:buClr>
                <a:schemeClr val="tx2"/>
              </a:buClr>
              <a:buFont typeface="Stone Sans ITC TT-Bold" charset="0"/>
              <a:buAutoNum type="arabicPeriod"/>
            </a:pPr>
            <a:r>
              <a:rPr lang="en-GB" altLang="en-US" sz="2400" dirty="0">
                <a:solidFill>
                  <a:srgbClr val="000000"/>
                </a:solidFill>
                <a:latin typeface="Trebuchet MS" panose="020B0603020202020204" pitchFamily="34" charset="0"/>
              </a:rPr>
              <a:t>Check/specify all the details </a:t>
            </a:r>
            <a:r>
              <a:rPr lang="en-GB" altLang="en-US" sz="2400" dirty="0" smtClean="0">
                <a:solidFill>
                  <a:srgbClr val="000000"/>
                </a:solidFill>
                <a:latin typeface="Trebuchet MS" panose="020B0603020202020204" pitchFamily="34" charset="0"/>
              </a:rPr>
              <a:t>(</a:t>
            </a:r>
            <a:r>
              <a:rPr lang="en-GB" altLang="en-US" sz="2400" dirty="0">
                <a:solidFill>
                  <a:srgbClr val="000000"/>
                </a:solidFill>
                <a:latin typeface="Trebuchet MS" panose="020B0603020202020204" pitchFamily="34" charset="0"/>
              </a:rPr>
              <a:t>e.g. </a:t>
            </a:r>
            <a:r>
              <a:rPr lang="en-GB" altLang="en-US" sz="2400" dirty="0">
                <a:solidFill>
                  <a:schemeClr val="tx2"/>
                </a:solidFill>
                <a:latin typeface="Trebuchet MS" panose="020B0603020202020204" pitchFamily="34" charset="0"/>
              </a:rPr>
              <a:t>weak entity</a:t>
            </a:r>
            <a:r>
              <a:rPr lang="en-GB" altLang="en-US" sz="2400" dirty="0">
                <a:solidFill>
                  <a:srgbClr val="000000"/>
                </a:solidFill>
                <a:latin typeface="Trebuchet MS" panose="020B0603020202020204" pitchFamily="34" charset="0"/>
              </a:rPr>
              <a:t>)‏</a:t>
            </a:r>
          </a:p>
          <a:p>
            <a:pPr lvl="1">
              <a:lnSpc>
                <a:spcPct val="90000"/>
              </a:lnSpc>
              <a:spcBef>
                <a:spcPts val="600"/>
              </a:spcBef>
              <a:buClr>
                <a:schemeClr val="tx2"/>
              </a:buClr>
              <a:buFont typeface="Stone Sans ITC TT-Bold" charset="0"/>
              <a:buAutoNum type="arabicPeriod"/>
            </a:pPr>
            <a:endParaRPr lang="en-GB" altLang="en-US" sz="1200" dirty="0">
              <a:solidFill>
                <a:srgbClr val="000000"/>
              </a:solidFill>
              <a:latin typeface="Trebuchet MS" panose="020B0603020202020204" pitchFamily="34" charset="0"/>
            </a:endParaRPr>
          </a:p>
          <a:p>
            <a:pPr>
              <a:lnSpc>
                <a:spcPct val="90000"/>
              </a:lnSpc>
              <a:spcBef>
                <a:spcPts val="700"/>
              </a:spcBef>
              <a:buClr>
                <a:srgbClr val="000000"/>
              </a:buClr>
              <a:buFont typeface="Wingdings" panose="05000000000000000000" pitchFamily="2" charset="2"/>
              <a:buChar char="Ø"/>
            </a:pPr>
            <a:r>
              <a:rPr lang="en-GB" altLang="en-US" sz="2800" dirty="0">
                <a:solidFill>
                  <a:srgbClr val="FF0000"/>
                </a:solidFill>
                <a:latin typeface="Trebuchet MS" panose="020B0603020202020204" pitchFamily="34" charset="0"/>
              </a:rPr>
              <a:t>Revise</a:t>
            </a:r>
            <a:r>
              <a:rPr lang="en-GB" altLang="en-US" sz="2800" dirty="0">
                <a:solidFill>
                  <a:srgbClr val="000000"/>
                </a:solidFill>
                <a:latin typeface="Trebuchet MS" panose="020B0603020202020204" pitchFamily="34" charset="0"/>
              </a:rPr>
              <a:t> and review the </a:t>
            </a:r>
            <a:r>
              <a:rPr lang="en-GB" altLang="en-US" sz="2800" dirty="0">
                <a:solidFill>
                  <a:srgbClr val="FF0000"/>
                </a:solidFill>
                <a:latin typeface="Trebuchet MS" panose="020B0603020202020204" pitchFamily="34" charset="0"/>
              </a:rPr>
              <a:t>ERD</a:t>
            </a:r>
          </a:p>
        </p:txBody>
      </p:sp>
    </p:spTree>
    <p:extLst>
      <p:ext uri="{BB962C8B-B14F-4D97-AF65-F5344CB8AC3E}">
        <p14:creationId xmlns:p14="http://schemas.microsoft.com/office/powerpoint/2010/main" val="110887478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1507"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5F7A2B84-64DF-43B6-8B10-71DF96B0FBD7}"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8</a:t>
            </a:fld>
            <a:endParaRPr lang="en-GB" altLang="en-US" sz="1400">
              <a:solidFill>
                <a:srgbClr val="000000"/>
              </a:solidFill>
              <a:latin typeface="Trebuchet MS" panose="020B0603020202020204" pitchFamily="34" charset="0"/>
            </a:endParaRPr>
          </a:p>
        </p:txBody>
      </p:sp>
      <p:sp>
        <p:nvSpPr>
          <p:cNvPr id="21508" name="Text Box 3"/>
          <p:cNvSpPr txBox="1">
            <a:spLocks noChangeArrowheads="1"/>
          </p:cNvSpPr>
          <p:nvPr/>
        </p:nvSpPr>
        <p:spPr bwMode="auto">
          <a:xfrm>
            <a:off x="496389" y="533400"/>
            <a:ext cx="11403874"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Step 1. Identify Entities </a:t>
            </a:r>
            <a:br>
              <a:rPr lang="en-GB" altLang="en-US" b="1" dirty="0">
                <a:solidFill>
                  <a:srgbClr val="000099"/>
                </a:solidFill>
                <a:latin typeface="Stone Sans ITC TT-Bold" charset="0"/>
              </a:rPr>
            </a:br>
            <a:r>
              <a:rPr lang="en-GB" altLang="en-US" b="1" dirty="0">
                <a:solidFill>
                  <a:srgbClr val="000099"/>
                </a:solidFill>
                <a:latin typeface="Stone Sans ITC TT-Bold" charset="0"/>
              </a:rPr>
              <a:t>             through Narrative Description</a:t>
            </a:r>
          </a:p>
        </p:txBody>
      </p:sp>
      <p:sp>
        <p:nvSpPr>
          <p:cNvPr id="21509" name="Text Box 4"/>
          <p:cNvSpPr txBox="1">
            <a:spLocks noChangeArrowheads="1"/>
          </p:cNvSpPr>
          <p:nvPr/>
        </p:nvSpPr>
        <p:spPr bwMode="auto">
          <a:xfrm>
            <a:off x="783771" y="2000250"/>
            <a:ext cx="9198429"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608013" indent="-608013">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3200">
                <a:solidFill>
                  <a:schemeClr val="tx1"/>
                </a:solidFill>
                <a:latin typeface="Calibri" panose="020F0502020204030204" pitchFamily="34" charset="0"/>
                <a:ea typeface="ＭＳ Ｐゴシック" panose="020B0600070205080204" pitchFamily="34" charset="-128"/>
              </a:defRPr>
            </a:lvl1pPr>
            <a:lvl2pPr marL="981075" indent="-5334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800">
                <a:solidFill>
                  <a:schemeClr val="tx1"/>
                </a:solidFill>
                <a:latin typeface="Calibri" panose="020F0502020204030204" pitchFamily="34" charset="0"/>
                <a:ea typeface="ＭＳ Ｐゴシック" panose="020B0600070205080204" pitchFamily="34" charset="-128"/>
              </a:defRPr>
            </a:lvl2pPr>
            <a:lvl3pPr marL="1346200" indent="-4572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800"/>
              </a:spcBef>
              <a:buClr>
                <a:srgbClr val="000000"/>
              </a:buClr>
              <a:buFont typeface="Trebuchet MS" panose="020B0603020202020204" pitchFamily="34" charset="0"/>
              <a:buChar char="•"/>
            </a:pPr>
            <a:r>
              <a:rPr lang="en-GB" altLang="en-US" sz="3000" dirty="0">
                <a:solidFill>
                  <a:srgbClr val="000000"/>
                </a:solidFill>
                <a:latin typeface="Trebuchet MS" panose="020B0603020202020204" pitchFamily="34" charset="0"/>
              </a:rPr>
              <a:t>Rules of thumb</a:t>
            </a:r>
          </a:p>
          <a:p>
            <a:pPr>
              <a:spcBef>
                <a:spcPts val="800"/>
              </a:spcBef>
              <a:buClr>
                <a:srgbClr val="000000"/>
              </a:buClr>
              <a:buFont typeface="Trebuchet MS" panose="020B0603020202020204" pitchFamily="34" charset="0"/>
              <a:buChar char="•"/>
            </a:pPr>
            <a:endParaRPr lang="en-GB" altLang="en-US" sz="2800" dirty="0">
              <a:solidFill>
                <a:srgbClr val="000000"/>
              </a:solidFill>
              <a:latin typeface="Trebuchet MS" panose="020B0603020202020204" pitchFamily="34" charset="0"/>
            </a:endParaRPr>
          </a:p>
          <a:p>
            <a:pPr lvl="1">
              <a:spcBef>
                <a:spcPts val="700"/>
              </a:spcBef>
              <a:buClr>
                <a:srgbClr val="000000"/>
              </a:buClr>
              <a:buFont typeface="Wingdings" panose="05000000000000000000" pitchFamily="2" charset="2"/>
              <a:buChar char=""/>
            </a:pPr>
            <a:r>
              <a:rPr lang="en-GB" altLang="en-US" sz="2600" dirty="0">
                <a:solidFill>
                  <a:srgbClr val="000000"/>
                </a:solidFill>
                <a:latin typeface="Trebuchet MS" panose="020B0603020202020204" pitchFamily="34" charset="0"/>
              </a:rPr>
              <a:t>Catch nouns in the description</a:t>
            </a:r>
          </a:p>
          <a:p>
            <a:pPr lvl="1">
              <a:spcBef>
                <a:spcPts val="700"/>
              </a:spcBef>
              <a:buClr>
                <a:srgbClr val="000000"/>
              </a:buClr>
              <a:buFont typeface="Wingdings" panose="05000000000000000000" pitchFamily="2" charset="2"/>
              <a:buChar char=""/>
            </a:pPr>
            <a:r>
              <a:rPr lang="en-GB" altLang="en-US" sz="2600" dirty="0">
                <a:solidFill>
                  <a:srgbClr val="000000"/>
                </a:solidFill>
                <a:latin typeface="Trebuchet MS" panose="020B0603020202020204" pitchFamily="34" charset="0"/>
              </a:rPr>
              <a:t>Determine whether you want to collect any information about that object</a:t>
            </a:r>
          </a:p>
          <a:p>
            <a:pPr lvl="2">
              <a:spcBef>
                <a:spcPts val="600"/>
              </a:spcBef>
              <a:buClr>
                <a:srgbClr val="000000"/>
              </a:buClr>
              <a:buFont typeface="Wingdings" panose="05000000000000000000" pitchFamily="2" charset="2"/>
              <a:buChar char=""/>
            </a:pPr>
            <a:r>
              <a:rPr lang="en-GB" altLang="en-US" dirty="0">
                <a:solidFill>
                  <a:srgbClr val="000000"/>
                </a:solidFill>
                <a:latin typeface="Trebuchet MS" panose="020B0603020202020204" pitchFamily="34" charset="0"/>
              </a:rPr>
              <a:t>If “Yes”, keep it as a potential entity</a:t>
            </a:r>
          </a:p>
          <a:p>
            <a:pPr lvl="2">
              <a:spcBef>
                <a:spcPts val="600"/>
              </a:spcBef>
              <a:buClr>
                <a:srgbClr val="000000"/>
              </a:buClr>
              <a:buFont typeface="Wingdings" panose="05000000000000000000" pitchFamily="2" charset="2"/>
              <a:buChar char=""/>
            </a:pPr>
            <a:r>
              <a:rPr lang="en-GB" altLang="en-US" dirty="0">
                <a:solidFill>
                  <a:srgbClr val="000000"/>
                </a:solidFill>
                <a:latin typeface="Trebuchet MS" panose="020B0603020202020204" pitchFamily="34" charset="0"/>
              </a:rPr>
              <a:t>If “No”, leave it out</a:t>
            </a:r>
          </a:p>
        </p:txBody>
      </p:sp>
    </p:spTree>
    <p:extLst>
      <p:ext uri="{BB962C8B-B14F-4D97-AF65-F5344CB8AC3E}">
        <p14:creationId xmlns:p14="http://schemas.microsoft.com/office/powerpoint/2010/main" val="3401395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355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2B8FA904-0962-4874-852F-85406A0DA4E0}"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9</a:t>
            </a:fld>
            <a:endParaRPr lang="en-GB" altLang="en-US" sz="1400">
              <a:solidFill>
                <a:srgbClr val="000000"/>
              </a:solidFill>
              <a:latin typeface="Trebuchet MS" panose="020B0603020202020204" pitchFamily="34" charset="0"/>
            </a:endParaRPr>
          </a:p>
        </p:txBody>
      </p:sp>
      <p:sp>
        <p:nvSpPr>
          <p:cNvPr id="23556" name="Text Box 3"/>
          <p:cNvSpPr txBox="1">
            <a:spLocks noChangeArrowheads="1"/>
          </p:cNvSpPr>
          <p:nvPr/>
        </p:nvSpPr>
        <p:spPr bwMode="auto">
          <a:xfrm>
            <a:off x="793569" y="554636"/>
            <a:ext cx="8845731" cy="513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ERD </a:t>
            </a:r>
            <a:r>
              <a:rPr lang="en-GB" altLang="en-US" b="1" dirty="0" smtClean="0">
                <a:solidFill>
                  <a:srgbClr val="000099"/>
                </a:solidFill>
                <a:latin typeface="Stone Sans ITC TT-Bold" charset="0"/>
              </a:rPr>
              <a:t>Example Discussions</a:t>
            </a:r>
            <a:r>
              <a:rPr lang="en-GB" altLang="en-US" b="1" dirty="0">
                <a:solidFill>
                  <a:srgbClr val="000099"/>
                </a:solidFill>
                <a:latin typeface="Stone Sans ITC TT-Bold" charset="0"/>
              </a:rPr>
              <a:t/>
            </a:r>
            <a:br>
              <a:rPr lang="en-GB" altLang="en-US" b="1" dirty="0">
                <a:solidFill>
                  <a:srgbClr val="000099"/>
                </a:solidFill>
                <a:latin typeface="Stone Sans ITC TT-Bold" charset="0"/>
              </a:rPr>
            </a:br>
            <a:endParaRPr lang="en-GB" altLang="en-US" b="1" dirty="0">
              <a:solidFill>
                <a:srgbClr val="000099"/>
              </a:solidFill>
              <a:latin typeface="Stone Sans ITC TT-Bold" charset="0"/>
            </a:endParaRPr>
          </a:p>
        </p:txBody>
      </p:sp>
      <p:sp>
        <p:nvSpPr>
          <p:cNvPr id="49157" name="Text Box 4"/>
          <p:cNvSpPr txBox="1">
            <a:spLocks noChangeArrowheads="1"/>
          </p:cNvSpPr>
          <p:nvPr/>
        </p:nvSpPr>
        <p:spPr bwMode="auto">
          <a:xfrm>
            <a:off x="300445" y="1108062"/>
            <a:ext cx="10045337" cy="5065728"/>
          </a:xfrm>
          <a:prstGeom prst="rect">
            <a:avLst/>
          </a:prstGeom>
          <a:noFill/>
          <a:ln w="9525">
            <a:noFill/>
            <a:round/>
            <a:headEnd/>
            <a:tailEnd/>
          </a:ln>
        </p:spPr>
        <p:txBody>
          <a:bodyPr/>
          <a:lstStyle/>
          <a:p>
            <a:pPr marL="531813" indent="-531813">
              <a:spcBef>
                <a:spcPts val="4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000000"/>
                </a:solidFill>
                <a:latin typeface="Trebuchet MS" pitchFamily="34" charset="0"/>
                <a:ea typeface="ＭＳ Ｐゴシック" pitchFamily="34" charset="-128"/>
              </a:rPr>
              <a:t>	</a:t>
            </a:r>
            <a:r>
              <a:rPr lang="en-GB" sz="2200" dirty="0">
                <a:solidFill>
                  <a:srgbClr val="000000"/>
                </a:solidFill>
                <a:latin typeface="Trebuchet MS" pitchFamily="34" charset="0"/>
                <a:ea typeface="ＭＳ Ｐゴシック" pitchFamily="34" charset="-128"/>
              </a:rPr>
              <a:t>The </a:t>
            </a:r>
            <a:r>
              <a:rPr lang="en-GB" sz="2200" dirty="0" err="1" smtClean="0">
                <a:solidFill>
                  <a:srgbClr val="000000"/>
                </a:solidFill>
                <a:latin typeface="Trebuchet MS" pitchFamily="34" charset="0"/>
                <a:ea typeface="ＭＳ Ｐゴシック" pitchFamily="34" charset="-128"/>
              </a:rPr>
              <a:t>Jonesburgh</a:t>
            </a:r>
            <a:r>
              <a:rPr lang="en-GB" sz="2200" dirty="0" smtClean="0">
                <a:solidFill>
                  <a:srgbClr val="000000"/>
                </a:solidFill>
                <a:latin typeface="Trebuchet MS" pitchFamily="34" charset="0"/>
                <a:ea typeface="ＭＳ Ｐゴシック" pitchFamily="34" charset="-128"/>
              </a:rPr>
              <a:t> County </a:t>
            </a:r>
            <a:r>
              <a:rPr lang="en-GB" sz="2200" dirty="0">
                <a:solidFill>
                  <a:srgbClr val="000000"/>
                </a:solidFill>
                <a:latin typeface="Trebuchet MS" pitchFamily="34" charset="0"/>
                <a:ea typeface="ＭＳ Ｐゴシック" pitchFamily="34" charset="-128"/>
              </a:rPr>
              <a:t>Basketball Conference (JCBC) is an amateur basketball association. Each city in the country has one team as its representative. Each team has a maximum of 12 players and a minimum of 9 players. Each team also has up to three coaches (offensive, defensive, and physical training coaches). During the season, each team plays two games (home and visitor) against each of the other teams. Given those conditions, do the following:</a:t>
            </a:r>
          </a:p>
          <a:p>
            <a:pPr marL="531813" indent="-531813">
              <a:spcBef>
                <a:spcPts val="4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000000"/>
              </a:solidFill>
              <a:latin typeface="Trebuchet MS" pitchFamily="34" charset="0"/>
              <a:ea typeface="ＭＳ Ｐゴシック" pitchFamily="34" charset="-128"/>
            </a:endParaRPr>
          </a:p>
          <a:p>
            <a:pPr marL="914400" lvl="1" indent="-457200">
              <a:spcBef>
                <a:spcPts val="3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u="sng" dirty="0">
                <a:solidFill>
                  <a:schemeClr val="accent1">
                    <a:lumMod val="75000"/>
                  </a:schemeClr>
                </a:solidFill>
                <a:latin typeface="Trebuchet MS" pitchFamily="34" charset="0"/>
                <a:ea typeface="ＭＳ Ｐゴシック" pitchFamily="34" charset="-128"/>
              </a:rPr>
              <a:t>Task</a:t>
            </a:r>
          </a:p>
          <a:p>
            <a:pPr marL="914400" lvl="1" indent="-457200">
              <a:spcBef>
                <a:spcPts val="3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solidFill>
                  <a:schemeClr val="accent1">
                    <a:lumMod val="75000"/>
                  </a:schemeClr>
                </a:solidFill>
                <a:latin typeface="Trebuchet MS" pitchFamily="34" charset="0"/>
                <a:ea typeface="ＭＳ Ｐゴシック" pitchFamily="34" charset="-128"/>
              </a:rPr>
              <a:t>Identify possible entities for this scenario</a:t>
            </a:r>
          </a:p>
          <a:p>
            <a:pPr marL="531813" indent="-531813">
              <a:spcBef>
                <a:spcPts val="350"/>
              </a:spcBef>
              <a:buClr>
                <a:srgbClr val="000000"/>
              </a:buClr>
              <a:buSzPct val="100000"/>
              <a:tabLst>
                <a:tab pos="531813"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1400" dirty="0">
              <a:solidFill>
                <a:srgbClr val="000000"/>
              </a:solidFill>
              <a:latin typeface="Trebuchet MS" pitchFamily="34" charset="0"/>
              <a:ea typeface="ＭＳ Ｐゴシック" pitchFamily="34" charset="-128"/>
            </a:endParaRPr>
          </a:p>
        </p:txBody>
      </p:sp>
      <p:sp>
        <p:nvSpPr>
          <p:cNvPr id="6" name="Title 1"/>
          <p:cNvSpPr txBox="1">
            <a:spLocks/>
          </p:cNvSpPr>
          <p:nvPr/>
        </p:nvSpPr>
        <p:spPr>
          <a:xfrm>
            <a:off x="614995" y="257163"/>
            <a:ext cx="10931242" cy="11080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dirty="0"/>
          </a:p>
        </p:txBody>
      </p:sp>
      <p:pic>
        <p:nvPicPr>
          <p:cNvPr id="7" name="Picture 6" descr="Pencil">
            <a:extLst>
              <a:ext uri="{FF2B5EF4-FFF2-40B4-BE49-F238E27FC236}">
                <a16:creationId xmlns:a16="http://schemas.microsoft.com/office/drawing/2014/main" id="{BC657534-CADA-F747-8627-F419CC4E7251}"/>
              </a:ext>
            </a:extLst>
          </p:cNvPr>
          <p:cNvPicPr>
            <a:picLocks noChangeAspect="1"/>
          </p:cNvPicPr>
          <p:nvPr/>
        </p:nvPicPr>
        <p:blipFill>
          <a:blip r:embed="rId3"/>
          <a:stretch>
            <a:fillRect/>
          </a:stretch>
        </p:blipFill>
        <p:spPr>
          <a:xfrm>
            <a:off x="0" y="0"/>
            <a:ext cx="861825" cy="1108061"/>
          </a:xfrm>
          <a:prstGeom prst="rect">
            <a:avLst/>
          </a:prstGeom>
        </p:spPr>
      </p:pic>
    </p:spTree>
    <p:extLst>
      <p:ext uri="{BB962C8B-B14F-4D97-AF65-F5344CB8AC3E}">
        <p14:creationId xmlns:p14="http://schemas.microsoft.com/office/powerpoint/2010/main" val="14559628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6F356318-D0A1-6C49-AD6D-BEC9F6E7D714}" vid="{A2FA1038-FBCA-484A-AB48-CB85BF9B6F2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6F356318-D0A1-6C49-AD6D-BEC9F6E7D714}" vid="{936A5B63-D780-2448-8761-3F3A273DC4D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25F665-6178-4A3C-AB51-33584EBE5E66}">
  <ds:schemaRefs>
    <ds:schemaRef ds:uri="http://purl.org/dc/dcmitype/"/>
    <ds:schemaRef ds:uri="c64b295e-e158-430a-a9fe-95bbf17b9d7d"/>
    <ds:schemaRef ds:uri="0f5e39c8-e5a1-4a0d-b53f-9134be983d19"/>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4737E395-B3D1-4FE1-82D2-457D9A6140AB}">
  <ds:schemaRefs>
    <ds:schemaRef ds:uri="http://schemas.microsoft.com/sharepoint/v3/contenttype/forms"/>
  </ds:schemaRefs>
</ds:datastoreItem>
</file>

<file path=customXml/itemProps3.xml><?xml version="1.0" encoding="utf-8"?>
<ds:datastoreItem xmlns:ds="http://schemas.openxmlformats.org/officeDocument/2006/customXml" ds:itemID="{C60DA675-4EC4-42AD-8BEF-EC150FC816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5e39c8-e5a1-4a0d-b53f-9134be983d19"/>
    <ds:schemaRef ds:uri="c64b295e-e158-430a-a9fe-95bbf17b9d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ITatJCU-Lectures-2022</Template>
  <TotalTime>392</TotalTime>
  <Words>2612</Words>
  <Application>Microsoft Office PowerPoint</Application>
  <PresentationFormat>Widescreen</PresentationFormat>
  <Paragraphs>609</Paragraphs>
  <Slides>50</Slides>
  <Notes>50</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0</vt:i4>
      </vt:variant>
      <vt:variant>
        <vt:lpstr>Slide Titles</vt:lpstr>
      </vt:variant>
      <vt:variant>
        <vt:i4>50</vt:i4>
      </vt:variant>
    </vt:vector>
  </HeadingPairs>
  <TitlesOfParts>
    <vt:vector size="63" baseType="lpstr">
      <vt:lpstr>Batang</vt:lpstr>
      <vt:lpstr>ＭＳ Ｐゴシック</vt:lpstr>
      <vt:lpstr>Osaka</vt:lpstr>
      <vt:lpstr>Playfair Display</vt:lpstr>
      <vt:lpstr>Stone Sans ITC TT-Bold</vt:lpstr>
      <vt:lpstr>Arial</vt:lpstr>
      <vt:lpstr>Arial Narrow</vt:lpstr>
      <vt:lpstr>Calibri</vt:lpstr>
      <vt:lpstr>Times New Roman</vt:lpstr>
      <vt:lpstr>Trebuchet MS</vt:lpstr>
      <vt:lpstr>Wingdings</vt:lpstr>
      <vt:lpstr>1_Office Theme</vt:lpstr>
      <vt:lpstr>Custom Design</vt:lpstr>
      <vt:lpstr>CP2404/CP5633  Database Modelling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James Cook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CP2404/CP5633  Database Modelling</dc:title>
  <dc:creator>Joanne Lee</dc:creator>
  <cp:lastModifiedBy>Joanne Lee</cp:lastModifiedBy>
  <cp:revision>55</cp:revision>
  <dcterms:created xsi:type="dcterms:W3CDTF">2022-09-03T07:04:50Z</dcterms:created>
  <dcterms:modified xsi:type="dcterms:W3CDTF">2022-09-20T05:42:35Z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